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5143500" cx="9144000"/>
  <p:notesSz cx="6858000" cy="9144000"/>
  <p:embeddedFontLst>
    <p:embeddedFont>
      <p:font typeface="Roboto"/>
      <p:regular r:id="rId48"/>
      <p:bold r:id="rId49"/>
      <p:italic r:id="rId50"/>
      <p:boldItalic r:id="rId51"/>
    </p:embeddedFont>
    <p:embeddedFont>
      <p:font typeface="Amatic SC"/>
      <p:regular r:id="rId52"/>
      <p:bold r:id="rId53"/>
    </p:embeddedFont>
    <p:embeddedFont>
      <p:font typeface="Source Code Pro"/>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regular.fntdata"/><Relationship Id="rId47" Type="http://schemas.openxmlformats.org/officeDocument/2006/relationships/slide" Target="slides/slide43.xml"/><Relationship Id="rId49"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AmaticSC-bold.fntdata"/><Relationship Id="rId52" Type="http://schemas.openxmlformats.org/officeDocument/2006/relationships/font" Target="fonts/AmaticSC-regular.fntdata"/><Relationship Id="rId11" Type="http://schemas.openxmlformats.org/officeDocument/2006/relationships/slide" Target="slides/slide7.xml"/><Relationship Id="rId55" Type="http://schemas.openxmlformats.org/officeDocument/2006/relationships/font" Target="fonts/SourceCodePro-bold.fntdata"/><Relationship Id="rId10" Type="http://schemas.openxmlformats.org/officeDocument/2006/relationships/slide" Target="slides/slide6.xml"/><Relationship Id="rId54" Type="http://schemas.openxmlformats.org/officeDocument/2006/relationships/font" Target="fonts/SourceCodePro-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f24696d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f24696d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503af679b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03af679b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f24696d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f24696d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f24696d4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f24696d4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f24696d4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f24696d4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205f121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205f121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05b7bb1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05b7bb1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05b7bb1d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05b7bb1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205f121f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205f121f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05b7bb1d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05b7bb1d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03af679b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03af679b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205f121f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205f121f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205f121f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205f121f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205f121f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205f121f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205f121f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205f121f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5205f121f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5205f121f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205f121f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205f121f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5205f121f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205f121f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205f121f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205f121f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205f121f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205f121f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205f121f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205f121f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4ccf41880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4ccf41880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5205f121f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205f121f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205f121f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205f121f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5205f121f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5205f121f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5205f121f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5205f121f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5205f121f0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5205f121f0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5205f121f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205f121f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205f121f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205f121f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205f121f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205f121f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205f121f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205f121f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52159b91f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52159b91f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044cbef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044cbef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52159b91f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52159b91f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5205f121f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5205f121f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54e78ef0b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4e78ef0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4e78ef0b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4e78ef0b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ccf41880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ccf41880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044cbefa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044cbefa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4ccf41880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ccf41880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03af679b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03af679b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03af679b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03af679b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9.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0.pn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3.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9.pn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3.png"/><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programación </a:t>
            </a:r>
            <a:endParaRPr/>
          </a:p>
          <a:p>
            <a:pPr indent="0" lvl="0" marL="0" rtl="0" algn="ctr">
              <a:spcBef>
                <a:spcPts val="0"/>
              </a:spcBef>
              <a:spcAft>
                <a:spcPts val="0"/>
              </a:spcAft>
              <a:buNone/>
            </a:pPr>
            <a:r>
              <a:rPr lang="es"/>
              <a:t>avanzada</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GISEL CARPINTEIRO AGUIRRE  16100716 7A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s"/>
              <a:t>PRÁCTICA #2</a:t>
            </a:r>
            <a:endParaRPr/>
          </a:p>
        </p:txBody>
      </p:sp>
      <p:sp>
        <p:nvSpPr>
          <p:cNvPr id="117" name="Google Shape;117;p22"/>
          <p:cNvSpPr txBox="1"/>
          <p:nvPr>
            <p:ph idx="1" type="body"/>
          </p:nvPr>
        </p:nvSpPr>
        <p:spPr>
          <a:xfrm>
            <a:off x="480350" y="2100900"/>
            <a:ext cx="3707700" cy="1756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a:t>Realizar la continuación del programa anterior,  agregando la fecha y hora.</a:t>
            </a:r>
            <a:endParaRPr/>
          </a:p>
        </p:txBody>
      </p:sp>
      <p:pic>
        <p:nvPicPr>
          <p:cNvPr id="118" name="Google Shape;118;p22"/>
          <p:cNvPicPr preferRelativeResize="0"/>
          <p:nvPr/>
        </p:nvPicPr>
        <p:blipFill>
          <a:blip r:embed="rId3">
            <a:alphaModFix/>
          </a:blip>
          <a:stretch>
            <a:fillRect/>
          </a:stretch>
        </p:blipFill>
        <p:spPr>
          <a:xfrm>
            <a:off x="4698450" y="1495700"/>
            <a:ext cx="4133850" cy="2781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3"/>
          <p:cNvSpPr txBox="1"/>
          <p:nvPr>
            <p:ph idx="1" type="body"/>
          </p:nvPr>
        </p:nvSpPr>
        <p:spPr>
          <a:xfrm>
            <a:off x="587500" y="435650"/>
            <a:ext cx="7853400" cy="1349100"/>
          </a:xfrm>
          <a:prstGeom prst="rect">
            <a:avLst/>
          </a:prstGeom>
        </p:spPr>
        <p:txBody>
          <a:bodyPr anchorCtr="0" anchor="t" bIns="91425" lIns="91425" spcFirstLastPara="1" rIns="91425" wrap="square" tIns="91425">
            <a:noAutofit/>
          </a:bodyPr>
          <a:lstStyle/>
          <a:p>
            <a:pPr indent="-342900" lvl="0" marL="457200" rtl="0" algn="ctr">
              <a:spcBef>
                <a:spcPts val="0"/>
              </a:spcBef>
              <a:spcAft>
                <a:spcPts val="0"/>
              </a:spcAft>
              <a:buSzPts val="1800"/>
              <a:buAutoNum type="arabicPeriod"/>
            </a:pPr>
            <a:r>
              <a:rPr lang="es"/>
              <a:t>Colocar dos nuevas label para la hora y la fecha.</a:t>
            </a:r>
            <a:endParaRPr/>
          </a:p>
          <a:p>
            <a:pPr indent="-342900" lvl="0" marL="457200" rtl="0" algn="ctr">
              <a:spcBef>
                <a:spcPts val="0"/>
              </a:spcBef>
              <a:spcAft>
                <a:spcPts val="0"/>
              </a:spcAft>
              <a:buSzPts val="1800"/>
              <a:buAutoNum type="arabicPeriod"/>
            </a:pPr>
            <a:r>
              <a:rPr lang="es"/>
              <a:t>Obtener la fecha con DataTime, colocando el formato que se desee, y convertirla a string para poder mostrar en una label.</a:t>
            </a:r>
            <a:endParaRPr/>
          </a:p>
          <a:p>
            <a:pPr indent="0" lvl="0" marL="0" rtl="0" algn="l">
              <a:spcBef>
                <a:spcPts val="1600"/>
              </a:spcBef>
              <a:spcAft>
                <a:spcPts val="1600"/>
              </a:spcAft>
              <a:buNone/>
            </a:pPr>
            <a:r>
              <a:t/>
            </a:r>
            <a:endParaRPr/>
          </a:p>
        </p:txBody>
      </p:sp>
      <p:pic>
        <p:nvPicPr>
          <p:cNvPr id="124" name="Google Shape;124;p23"/>
          <p:cNvPicPr preferRelativeResize="0"/>
          <p:nvPr/>
        </p:nvPicPr>
        <p:blipFill>
          <a:blip r:embed="rId3">
            <a:alphaModFix/>
          </a:blip>
          <a:stretch>
            <a:fillRect/>
          </a:stretch>
        </p:blipFill>
        <p:spPr>
          <a:xfrm>
            <a:off x="1164225" y="1915000"/>
            <a:ext cx="6699925" cy="634575"/>
          </a:xfrm>
          <a:prstGeom prst="rect">
            <a:avLst/>
          </a:prstGeom>
          <a:noFill/>
          <a:ln>
            <a:noFill/>
          </a:ln>
        </p:spPr>
      </p:pic>
      <p:sp>
        <p:nvSpPr>
          <p:cNvPr id="125" name="Google Shape;125;p23"/>
          <p:cNvSpPr txBox="1"/>
          <p:nvPr/>
        </p:nvSpPr>
        <p:spPr>
          <a:xfrm>
            <a:off x="632400" y="2684175"/>
            <a:ext cx="7420200" cy="51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Source Code Pro"/>
                <a:ea typeface="Source Code Pro"/>
                <a:cs typeface="Source Code Pro"/>
                <a:sym typeface="Source Code Pro"/>
              </a:rPr>
              <a:t>3. Mandar al texto de la label la fecha indicada.</a:t>
            </a:r>
            <a:endParaRPr sz="1800">
              <a:solidFill>
                <a:schemeClr val="dk2"/>
              </a:solidFill>
              <a:latin typeface="Source Code Pro"/>
              <a:ea typeface="Source Code Pro"/>
              <a:cs typeface="Source Code Pro"/>
              <a:sym typeface="Source Code Pro"/>
            </a:endParaRPr>
          </a:p>
        </p:txBody>
      </p:sp>
      <p:pic>
        <p:nvPicPr>
          <p:cNvPr id="126" name="Google Shape;126;p23"/>
          <p:cNvPicPr preferRelativeResize="0"/>
          <p:nvPr/>
        </p:nvPicPr>
        <p:blipFill>
          <a:blip r:embed="rId4">
            <a:alphaModFix/>
          </a:blip>
          <a:stretch>
            <a:fillRect/>
          </a:stretch>
        </p:blipFill>
        <p:spPr>
          <a:xfrm>
            <a:off x="1141175" y="3221875"/>
            <a:ext cx="6699925" cy="634575"/>
          </a:xfrm>
          <a:prstGeom prst="rect">
            <a:avLst/>
          </a:prstGeom>
          <a:noFill/>
          <a:ln>
            <a:noFill/>
          </a:ln>
        </p:spPr>
      </p:pic>
      <p:sp>
        <p:nvSpPr>
          <p:cNvPr id="127" name="Google Shape;127;p23"/>
          <p:cNvSpPr txBox="1"/>
          <p:nvPr/>
        </p:nvSpPr>
        <p:spPr>
          <a:xfrm>
            <a:off x="576150" y="4216000"/>
            <a:ext cx="7532700" cy="51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Source Code Pro"/>
                <a:ea typeface="Source Code Pro"/>
                <a:cs typeface="Source Code Pro"/>
                <a:sym typeface="Source Code Pro"/>
              </a:rPr>
              <a:t>4. Seguir los mismos pasos, pero cambiar el formato para la hora.</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292850"/>
            <a:ext cx="85377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s"/>
              <a:t>PRÁCTICA #3</a:t>
            </a:r>
            <a:endParaRPr/>
          </a:p>
          <a:p>
            <a:pPr indent="0" lvl="0" marL="0" rtl="0" algn="ctr">
              <a:spcBef>
                <a:spcPts val="0"/>
              </a:spcBef>
              <a:spcAft>
                <a:spcPts val="0"/>
              </a:spcAft>
              <a:buNone/>
            </a:pPr>
            <a:r>
              <a:t/>
            </a:r>
            <a:endParaRPr/>
          </a:p>
        </p:txBody>
      </p:sp>
      <p:sp>
        <p:nvSpPr>
          <p:cNvPr id="133" name="Google Shape;133;p24"/>
          <p:cNvSpPr txBox="1"/>
          <p:nvPr>
            <p:ph idx="1" type="body"/>
          </p:nvPr>
        </p:nvSpPr>
        <p:spPr>
          <a:xfrm>
            <a:off x="460425" y="1228675"/>
            <a:ext cx="4311300" cy="33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Realizar un programa en el cual se utilizarán 3 barras en las cuales cada una de ellas proporcionará un color, y después se deberá mostrar el color que da la combinación de estas barras.</a:t>
            </a:r>
            <a:endParaRPr/>
          </a:p>
          <a:p>
            <a:pPr indent="0" lvl="0" marL="0" rtl="0" algn="ctr">
              <a:spcBef>
                <a:spcPts val="1600"/>
              </a:spcBef>
              <a:spcAft>
                <a:spcPts val="1600"/>
              </a:spcAft>
              <a:buNone/>
            </a:pPr>
            <a:r>
              <a:t/>
            </a:r>
            <a:endParaRPr/>
          </a:p>
        </p:txBody>
      </p:sp>
      <p:pic>
        <p:nvPicPr>
          <p:cNvPr id="134" name="Google Shape;134;p24"/>
          <p:cNvPicPr preferRelativeResize="0"/>
          <p:nvPr/>
        </p:nvPicPr>
        <p:blipFill>
          <a:blip r:embed="rId3">
            <a:alphaModFix/>
          </a:blip>
          <a:stretch>
            <a:fillRect/>
          </a:stretch>
        </p:blipFill>
        <p:spPr>
          <a:xfrm>
            <a:off x="5080100" y="1228675"/>
            <a:ext cx="3471725" cy="2900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Pasos:</a:t>
            </a:r>
            <a:endParaRPr/>
          </a:p>
        </p:txBody>
      </p:sp>
      <p:sp>
        <p:nvSpPr>
          <p:cNvPr id="140" name="Google Shape;140;p25"/>
          <p:cNvSpPr txBox="1"/>
          <p:nvPr>
            <p:ph idx="1" type="body"/>
          </p:nvPr>
        </p:nvSpPr>
        <p:spPr>
          <a:xfrm>
            <a:off x="671250" y="1098050"/>
            <a:ext cx="5988000" cy="115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1. Arrastrar los componentes necesarios al form, en este caso 3 HScrollbar y 1 label.</a:t>
            </a:r>
            <a:endParaRPr/>
          </a:p>
        </p:txBody>
      </p:sp>
      <p:pic>
        <p:nvPicPr>
          <p:cNvPr id="141" name="Google Shape;141;p25"/>
          <p:cNvPicPr preferRelativeResize="0"/>
          <p:nvPr/>
        </p:nvPicPr>
        <p:blipFill>
          <a:blip r:embed="rId3">
            <a:alphaModFix/>
          </a:blip>
          <a:stretch>
            <a:fillRect/>
          </a:stretch>
        </p:blipFill>
        <p:spPr>
          <a:xfrm>
            <a:off x="6659250" y="808800"/>
            <a:ext cx="1962150" cy="1266825"/>
          </a:xfrm>
          <a:prstGeom prst="rect">
            <a:avLst/>
          </a:prstGeom>
          <a:noFill/>
          <a:ln>
            <a:noFill/>
          </a:ln>
        </p:spPr>
      </p:pic>
      <p:sp>
        <p:nvSpPr>
          <p:cNvPr id="142" name="Google Shape;142;p25"/>
          <p:cNvSpPr txBox="1"/>
          <p:nvPr/>
        </p:nvSpPr>
        <p:spPr>
          <a:xfrm>
            <a:off x="2974575" y="2334900"/>
            <a:ext cx="5787900" cy="1078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1800">
                <a:solidFill>
                  <a:schemeClr val="dk2"/>
                </a:solidFill>
                <a:latin typeface="Source Code Pro"/>
                <a:ea typeface="Source Code Pro"/>
                <a:cs typeface="Source Code Pro"/>
                <a:sym typeface="Source Code Pro"/>
              </a:rPr>
              <a:t>2. Nombrar los componentes para tener una mejor organización. </a:t>
            </a:r>
            <a:endParaRPr sz="1800">
              <a:solidFill>
                <a:schemeClr val="dk2"/>
              </a:solidFill>
              <a:latin typeface="Source Code Pro"/>
              <a:ea typeface="Source Code Pro"/>
              <a:cs typeface="Source Code Pro"/>
              <a:sym typeface="Source Code Pro"/>
            </a:endParaRPr>
          </a:p>
        </p:txBody>
      </p:sp>
      <p:pic>
        <p:nvPicPr>
          <p:cNvPr id="143" name="Google Shape;143;p25"/>
          <p:cNvPicPr preferRelativeResize="0"/>
          <p:nvPr/>
        </p:nvPicPr>
        <p:blipFill>
          <a:blip r:embed="rId4">
            <a:alphaModFix/>
          </a:blip>
          <a:stretch>
            <a:fillRect/>
          </a:stretch>
        </p:blipFill>
        <p:spPr>
          <a:xfrm>
            <a:off x="594972" y="2152250"/>
            <a:ext cx="2602675" cy="1443500"/>
          </a:xfrm>
          <a:prstGeom prst="rect">
            <a:avLst/>
          </a:prstGeom>
          <a:noFill/>
          <a:ln>
            <a:noFill/>
          </a:ln>
        </p:spPr>
      </p:pic>
      <p:sp>
        <p:nvSpPr>
          <p:cNvPr id="144" name="Google Shape;144;p25"/>
          <p:cNvSpPr txBox="1"/>
          <p:nvPr/>
        </p:nvSpPr>
        <p:spPr>
          <a:xfrm>
            <a:off x="671250" y="3660000"/>
            <a:ext cx="5414100" cy="107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2"/>
                </a:solidFill>
                <a:latin typeface="Source Code Pro"/>
                <a:ea typeface="Source Code Pro"/>
                <a:cs typeface="Source Code Pro"/>
                <a:sym typeface="Source Code Pro"/>
              </a:rPr>
              <a:t>3</a:t>
            </a:r>
            <a:r>
              <a:rPr lang="es" sz="1800">
                <a:solidFill>
                  <a:schemeClr val="dk2"/>
                </a:solidFill>
                <a:latin typeface="Source Code Pro"/>
                <a:ea typeface="Source Code Pro"/>
                <a:cs typeface="Source Code Pro"/>
                <a:sym typeface="Source Code Pro"/>
              </a:rPr>
              <a:t>. Dar doble click al componente label, para crear el evento click, y se cambie de color el fondo por cada click</a:t>
            </a:r>
            <a:endParaRPr sz="1800">
              <a:solidFill>
                <a:schemeClr val="dk2"/>
              </a:solidFill>
              <a:latin typeface="Source Code Pro"/>
              <a:ea typeface="Source Code Pro"/>
              <a:cs typeface="Source Code Pro"/>
              <a:sym typeface="Source Code Pro"/>
            </a:endParaRPr>
          </a:p>
        </p:txBody>
      </p:sp>
      <p:pic>
        <p:nvPicPr>
          <p:cNvPr id="145" name="Google Shape;145;p25"/>
          <p:cNvPicPr preferRelativeResize="0"/>
          <p:nvPr/>
        </p:nvPicPr>
        <p:blipFill>
          <a:blip r:embed="rId5">
            <a:alphaModFix/>
          </a:blip>
          <a:stretch>
            <a:fillRect/>
          </a:stretch>
        </p:blipFill>
        <p:spPr>
          <a:xfrm>
            <a:off x="6085350" y="3344300"/>
            <a:ext cx="2746950" cy="1542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idx="1" type="body"/>
          </p:nvPr>
        </p:nvSpPr>
        <p:spPr>
          <a:xfrm>
            <a:off x="311700" y="470975"/>
            <a:ext cx="8520600" cy="409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4. Se utilizará la propiedad value de las scrollbar, y este valor se guardará en una variable entera.</a:t>
            </a:r>
            <a:endParaRPr/>
          </a:p>
          <a:p>
            <a:pPr indent="0" lvl="0" marL="0" rtl="0" algn="ctr">
              <a:spcBef>
                <a:spcPts val="1600"/>
              </a:spcBef>
              <a:spcAft>
                <a:spcPts val="1600"/>
              </a:spcAft>
              <a:buNone/>
            </a:pPr>
            <a:r>
              <a:rPr lang="es"/>
              <a:t>La propiedad ForeColor de la label que es el fondo se pondrá de la combinación de las 3 scrollbar con el </a:t>
            </a:r>
            <a:r>
              <a:rPr lang="es"/>
              <a:t>método</a:t>
            </a:r>
            <a:r>
              <a:rPr lang="es"/>
              <a:t> FromArg se mandará por </a:t>
            </a:r>
            <a:r>
              <a:rPr lang="es"/>
              <a:t>parámetro los 3 values.</a:t>
            </a:r>
            <a:r>
              <a:rPr lang="es"/>
              <a:t> </a:t>
            </a:r>
            <a:endParaRPr/>
          </a:p>
        </p:txBody>
      </p:sp>
      <p:pic>
        <p:nvPicPr>
          <p:cNvPr id="151" name="Google Shape;151;p26"/>
          <p:cNvPicPr preferRelativeResize="0"/>
          <p:nvPr/>
        </p:nvPicPr>
        <p:blipFill>
          <a:blip r:embed="rId3">
            <a:alphaModFix/>
          </a:blip>
          <a:stretch>
            <a:fillRect/>
          </a:stretch>
        </p:blipFill>
        <p:spPr>
          <a:xfrm>
            <a:off x="1018500" y="2619250"/>
            <a:ext cx="7585200" cy="2140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s">
                <a:solidFill>
                  <a:srgbClr val="9900FF"/>
                </a:solidFill>
              </a:rPr>
              <a:t>INTRODUCCIÓN A los gráficos</a:t>
            </a:r>
            <a:endParaRPr>
              <a:solidFill>
                <a:srgbClr val="9900FF"/>
              </a:solidFill>
            </a:endParaRPr>
          </a:p>
        </p:txBody>
      </p:sp>
      <p:sp>
        <p:nvSpPr>
          <p:cNvPr id="157" name="Google Shape;157;p27"/>
          <p:cNvSpPr txBox="1"/>
          <p:nvPr>
            <p:ph idx="1" type="body"/>
          </p:nvPr>
        </p:nvSpPr>
        <p:spPr>
          <a:xfrm>
            <a:off x="311700" y="1803300"/>
            <a:ext cx="8520600" cy="3340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rgbClr val="000000"/>
              </a:buClr>
              <a:buSzPts val="1100"/>
              <a:buFont typeface="Arial"/>
              <a:buNone/>
            </a:pPr>
            <a:r>
              <a:rPr lang="es">
                <a:latin typeface="Roboto"/>
                <a:ea typeface="Roboto"/>
                <a:cs typeface="Roboto"/>
                <a:sym typeface="Roboto"/>
              </a:rPr>
              <a:t>El el mundo orientado a objetos para comenzar a trabajar en gráficos  es necesario solicitar a C# un área de dibujo en blanco esta área de dibujo incluye un conjunto de métodos (funciones y operaciones)  para dibujar formas. En c# se utiliza la palabra &lt;&lt;new&gt;&gt; para proveer al programador objetos recién creados con los que pueda trabajar. Al utilizar new también debemos especificar qué tipo de nuevo objeto requerimos. En otras palabras, seleccionamos la clase del objeto.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id="162" name="Google Shape;162;p28"/>
          <p:cNvPicPr preferRelativeResize="0"/>
          <p:nvPr/>
        </p:nvPicPr>
        <p:blipFill>
          <a:blip r:embed="rId3">
            <a:alphaModFix/>
          </a:blip>
          <a:stretch>
            <a:fillRect/>
          </a:stretch>
        </p:blipFill>
        <p:spPr>
          <a:xfrm>
            <a:off x="5943950" y="292850"/>
            <a:ext cx="2852045" cy="2861775"/>
          </a:xfrm>
          <a:prstGeom prst="rect">
            <a:avLst/>
          </a:prstGeom>
          <a:noFill/>
          <a:ln>
            <a:noFill/>
          </a:ln>
        </p:spPr>
      </p:pic>
      <p:sp>
        <p:nvSpPr>
          <p:cNvPr id="163" name="Google Shape;163;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Práctica 4</a:t>
            </a:r>
            <a:endParaRPr/>
          </a:p>
        </p:txBody>
      </p:sp>
      <p:sp>
        <p:nvSpPr>
          <p:cNvPr id="164" name="Google Shape;164;p28"/>
          <p:cNvSpPr txBox="1"/>
          <p:nvPr>
            <p:ph idx="1" type="body"/>
          </p:nvPr>
        </p:nvSpPr>
        <p:spPr>
          <a:xfrm>
            <a:off x="311700" y="1580625"/>
            <a:ext cx="5056800" cy="162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s"/>
              <a:t>Realizar un programa en donde se deberán de dibujar 2 rectángulos al presionar el botón llamado dibujar. </a:t>
            </a:r>
            <a:endParaRPr/>
          </a:p>
          <a:p>
            <a:pPr indent="0" lvl="0" marL="0" rtl="0" algn="l">
              <a:spcBef>
                <a:spcPts val="1600"/>
              </a:spcBef>
              <a:spcAft>
                <a:spcPts val="1600"/>
              </a:spcAft>
              <a:buNone/>
            </a:pPr>
            <a:r>
              <a:t/>
            </a:r>
            <a:endParaRPr/>
          </a:p>
        </p:txBody>
      </p:sp>
      <p:pic>
        <p:nvPicPr>
          <p:cNvPr id="165" name="Google Shape;165;p28"/>
          <p:cNvPicPr preferRelativeResize="0"/>
          <p:nvPr/>
        </p:nvPicPr>
        <p:blipFill>
          <a:blip r:embed="rId4">
            <a:alphaModFix/>
          </a:blip>
          <a:stretch>
            <a:fillRect/>
          </a:stretch>
        </p:blipFill>
        <p:spPr>
          <a:xfrm>
            <a:off x="5901975" y="2037825"/>
            <a:ext cx="2740800" cy="2750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9"/>
          <p:cNvSpPr txBox="1"/>
          <p:nvPr>
            <p:ph idx="1" type="body"/>
          </p:nvPr>
        </p:nvSpPr>
        <p:spPr>
          <a:xfrm>
            <a:off x="325750" y="833600"/>
            <a:ext cx="5141100" cy="1413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lang="es" sz="1700"/>
              <a:t>Se tienen que arrastrar dos componentes un picturebox que será en donde se dibujarán los rectángulos y un botón. </a:t>
            </a:r>
            <a:endParaRPr sz="1700"/>
          </a:p>
        </p:txBody>
      </p:sp>
      <p:sp>
        <p:nvSpPr>
          <p:cNvPr id="171" name="Google Shape;171;p29"/>
          <p:cNvSpPr txBox="1"/>
          <p:nvPr/>
        </p:nvSpPr>
        <p:spPr>
          <a:xfrm>
            <a:off x="449700" y="232975"/>
            <a:ext cx="4764000" cy="7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4200">
                <a:solidFill>
                  <a:schemeClr val="accent1"/>
                </a:solidFill>
                <a:latin typeface="Amatic SC"/>
                <a:ea typeface="Amatic SC"/>
                <a:cs typeface="Amatic SC"/>
                <a:sym typeface="Amatic SC"/>
              </a:rPr>
              <a:t>PASOS:</a:t>
            </a:r>
            <a:endParaRPr/>
          </a:p>
        </p:txBody>
      </p:sp>
      <p:pic>
        <p:nvPicPr>
          <p:cNvPr id="172" name="Google Shape;172;p29"/>
          <p:cNvPicPr preferRelativeResize="0"/>
          <p:nvPr/>
        </p:nvPicPr>
        <p:blipFill>
          <a:blip r:embed="rId3">
            <a:alphaModFix/>
          </a:blip>
          <a:stretch>
            <a:fillRect/>
          </a:stretch>
        </p:blipFill>
        <p:spPr>
          <a:xfrm>
            <a:off x="5982250" y="365300"/>
            <a:ext cx="1845425" cy="1845425"/>
          </a:xfrm>
          <a:prstGeom prst="rect">
            <a:avLst/>
          </a:prstGeom>
          <a:noFill/>
          <a:ln>
            <a:noFill/>
          </a:ln>
        </p:spPr>
      </p:pic>
      <p:sp>
        <p:nvSpPr>
          <p:cNvPr id="173" name="Google Shape;173;p29"/>
          <p:cNvSpPr txBox="1"/>
          <p:nvPr/>
        </p:nvSpPr>
        <p:spPr>
          <a:xfrm>
            <a:off x="1854750" y="2305550"/>
            <a:ext cx="5705700" cy="10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700">
                <a:solidFill>
                  <a:schemeClr val="dk2"/>
                </a:solidFill>
                <a:latin typeface="Source Code Pro"/>
                <a:ea typeface="Source Code Pro"/>
                <a:cs typeface="Source Code Pro"/>
                <a:sym typeface="Source Code Pro"/>
              </a:rPr>
              <a:t>2. Se tendrá que dar doble clic en el botón de dibujar para crear un evento y se dibuje cuando se de clic.</a:t>
            </a:r>
            <a:endParaRPr sz="1700">
              <a:latin typeface="Source Code Pro"/>
              <a:ea typeface="Source Code Pro"/>
              <a:cs typeface="Source Code Pro"/>
              <a:sym typeface="Source Code Pro"/>
            </a:endParaRPr>
          </a:p>
        </p:txBody>
      </p:sp>
      <p:pic>
        <p:nvPicPr>
          <p:cNvPr id="174" name="Google Shape;174;p29"/>
          <p:cNvPicPr preferRelativeResize="0"/>
          <p:nvPr/>
        </p:nvPicPr>
        <p:blipFill>
          <a:blip r:embed="rId4">
            <a:alphaModFix/>
          </a:blip>
          <a:stretch>
            <a:fillRect/>
          </a:stretch>
        </p:blipFill>
        <p:spPr>
          <a:xfrm>
            <a:off x="2343400" y="3439700"/>
            <a:ext cx="4778300" cy="1348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0"/>
          <p:cNvSpPr txBox="1"/>
          <p:nvPr>
            <p:ph idx="1" type="body"/>
          </p:nvPr>
        </p:nvSpPr>
        <p:spPr>
          <a:xfrm>
            <a:off x="846175" y="2025850"/>
            <a:ext cx="7918800" cy="2611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700"/>
              <a:t>3</a:t>
            </a:r>
            <a:r>
              <a:rPr lang="es" sz="1700"/>
              <a:t>. Dentro del evento click se tendrá que crear un objeto de tipo graphics para poder utilizar la herramientas</a:t>
            </a:r>
            <a:endParaRPr sz="1700"/>
          </a:p>
          <a:p>
            <a:pPr indent="0" lvl="0" marL="0" rtl="0" algn="l">
              <a:lnSpc>
                <a:spcPct val="100000"/>
              </a:lnSpc>
              <a:spcBef>
                <a:spcPts val="0"/>
              </a:spcBef>
              <a:spcAft>
                <a:spcPts val="0"/>
              </a:spcAft>
              <a:buNone/>
            </a:pPr>
            <a:r>
              <a:t/>
            </a:r>
            <a:endParaRPr sz="1700"/>
          </a:p>
          <a:p>
            <a:pPr indent="0" lvl="0" marL="0" rtl="0" algn="l">
              <a:lnSpc>
                <a:spcPct val="100000"/>
              </a:lnSpc>
              <a:spcBef>
                <a:spcPts val="0"/>
              </a:spcBef>
              <a:spcAft>
                <a:spcPts val="0"/>
              </a:spcAft>
              <a:buNone/>
            </a:pPr>
            <a:r>
              <a:rPr lang="es" sz="1700"/>
              <a:t>4. Mediante el picturebox usamos el método Creategraphics()</a:t>
            </a:r>
            <a:endParaRPr sz="1700"/>
          </a:p>
          <a:p>
            <a:pPr indent="0" lvl="0" marL="0" rtl="0" algn="l">
              <a:lnSpc>
                <a:spcPct val="100000"/>
              </a:lnSpc>
              <a:spcBef>
                <a:spcPts val="0"/>
              </a:spcBef>
              <a:spcAft>
                <a:spcPts val="0"/>
              </a:spcAft>
              <a:buNone/>
            </a:pPr>
            <a:r>
              <a:rPr lang="es" sz="1700"/>
              <a:t>para obtener una referencia del objeto, y dibujar dentro del picturebox.</a:t>
            </a:r>
            <a:endParaRPr sz="1700"/>
          </a:p>
          <a:p>
            <a:pPr indent="0" lvl="0" marL="0" rtl="0" algn="l">
              <a:lnSpc>
                <a:spcPct val="100000"/>
              </a:lnSpc>
              <a:spcBef>
                <a:spcPts val="0"/>
              </a:spcBef>
              <a:spcAft>
                <a:spcPts val="0"/>
              </a:spcAft>
              <a:buNone/>
            </a:pPr>
            <a:r>
              <a:rPr lang="es" sz="1700"/>
              <a:t>5. Se define el objeto pen de color negro para dibujar.</a:t>
            </a:r>
            <a:endParaRPr sz="1700"/>
          </a:p>
          <a:p>
            <a:pPr indent="0" lvl="0" marL="0" rtl="0" algn="l">
              <a:lnSpc>
                <a:spcPct val="100000"/>
              </a:lnSpc>
              <a:spcBef>
                <a:spcPts val="0"/>
              </a:spcBef>
              <a:spcAft>
                <a:spcPts val="0"/>
              </a:spcAft>
              <a:buClr>
                <a:srgbClr val="000000"/>
              </a:buClr>
              <a:buSzPts val="1100"/>
              <a:buFont typeface="Arial"/>
              <a:buNone/>
            </a:pPr>
            <a:r>
              <a:rPr lang="es" sz="1700"/>
              <a:t>6. Se llama el método DrawRectangle para dibujar un rectángulo y de parámetros los tamaños y la posición.</a:t>
            </a:r>
            <a:endParaRPr sz="1700"/>
          </a:p>
        </p:txBody>
      </p:sp>
      <p:pic>
        <p:nvPicPr>
          <p:cNvPr id="180" name="Google Shape;180;p30"/>
          <p:cNvPicPr preferRelativeResize="0"/>
          <p:nvPr/>
        </p:nvPicPr>
        <p:blipFill>
          <a:blip r:embed="rId3">
            <a:alphaModFix/>
          </a:blip>
          <a:stretch>
            <a:fillRect/>
          </a:stretch>
        </p:blipFill>
        <p:spPr>
          <a:xfrm>
            <a:off x="1867750" y="192978"/>
            <a:ext cx="5875625" cy="1737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Práctica</a:t>
            </a:r>
            <a:r>
              <a:rPr lang="es"/>
              <a:t> 5</a:t>
            </a:r>
            <a:endParaRPr/>
          </a:p>
        </p:txBody>
      </p:sp>
      <p:sp>
        <p:nvSpPr>
          <p:cNvPr id="186" name="Google Shape;186;p31"/>
          <p:cNvSpPr txBox="1"/>
          <p:nvPr>
            <p:ph idx="1" type="body"/>
          </p:nvPr>
        </p:nvSpPr>
        <p:spPr>
          <a:xfrm>
            <a:off x="311700" y="1425425"/>
            <a:ext cx="4438200" cy="2115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rgbClr val="000000"/>
              </a:buClr>
              <a:buSzPts val="1100"/>
              <a:buFont typeface="Arial"/>
              <a:buNone/>
            </a:pPr>
            <a:r>
              <a:rPr lang="es"/>
              <a:t>Realizar un programa en donde se deberán de dibujar una línea diagonal, una elipse, una elipse relleno, un círculo con varios círculos, y un nombre. Mediante un botón llamado dibujar.</a:t>
            </a:r>
            <a:endParaRPr/>
          </a:p>
        </p:txBody>
      </p:sp>
      <p:pic>
        <p:nvPicPr>
          <p:cNvPr id="187" name="Google Shape;187;p31"/>
          <p:cNvPicPr preferRelativeResize="0"/>
          <p:nvPr/>
        </p:nvPicPr>
        <p:blipFill>
          <a:blip r:embed="rId3">
            <a:alphaModFix/>
          </a:blip>
          <a:stretch>
            <a:fillRect/>
          </a:stretch>
        </p:blipFill>
        <p:spPr>
          <a:xfrm>
            <a:off x="4929150" y="1196825"/>
            <a:ext cx="4074601" cy="2562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p:nvPr/>
        </p:nvSpPr>
        <p:spPr>
          <a:xfrm>
            <a:off x="1584450" y="1511825"/>
            <a:ext cx="5975100" cy="2543700"/>
          </a:xfrm>
          <a:prstGeom prst="ellipse">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ph type="ctrTitle"/>
          </p:nvPr>
        </p:nvSpPr>
        <p:spPr>
          <a:xfrm>
            <a:off x="1328700" y="2059900"/>
            <a:ext cx="6486600" cy="121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primer </a:t>
            </a:r>
            <a:endParaRPr/>
          </a:p>
          <a:p>
            <a:pPr indent="0" lvl="0" marL="0" rtl="0" algn="ctr">
              <a:spcBef>
                <a:spcPts val="0"/>
              </a:spcBef>
              <a:spcAft>
                <a:spcPts val="0"/>
              </a:spcAft>
              <a:buNone/>
            </a:pPr>
            <a:r>
              <a:rPr lang="es"/>
              <a:t>parcial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pic>
        <p:nvPicPr>
          <p:cNvPr id="192" name="Google Shape;192;p32"/>
          <p:cNvPicPr preferRelativeResize="0"/>
          <p:nvPr/>
        </p:nvPicPr>
        <p:blipFill>
          <a:blip r:embed="rId3">
            <a:alphaModFix/>
          </a:blip>
          <a:stretch>
            <a:fillRect/>
          </a:stretch>
        </p:blipFill>
        <p:spPr>
          <a:xfrm>
            <a:off x="501803" y="403525"/>
            <a:ext cx="8348676" cy="4121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pic>
        <p:nvPicPr>
          <p:cNvPr id="197" name="Google Shape;197;p33"/>
          <p:cNvPicPr preferRelativeResize="0"/>
          <p:nvPr/>
        </p:nvPicPr>
        <p:blipFill>
          <a:blip r:embed="rId3">
            <a:alphaModFix/>
          </a:blip>
          <a:stretch>
            <a:fillRect/>
          </a:stretch>
        </p:blipFill>
        <p:spPr>
          <a:xfrm>
            <a:off x="803931" y="1066650"/>
            <a:ext cx="7929625" cy="3010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Google Shape;202;p34"/>
          <p:cNvPicPr preferRelativeResize="0"/>
          <p:nvPr/>
        </p:nvPicPr>
        <p:blipFill>
          <a:blip r:embed="rId3">
            <a:alphaModFix/>
          </a:blip>
          <a:stretch>
            <a:fillRect/>
          </a:stretch>
        </p:blipFill>
        <p:spPr>
          <a:xfrm>
            <a:off x="403463" y="291754"/>
            <a:ext cx="8337075" cy="4205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Práctica 6</a:t>
            </a:r>
            <a:endParaRPr/>
          </a:p>
        </p:txBody>
      </p:sp>
      <p:sp>
        <p:nvSpPr>
          <p:cNvPr id="208" name="Google Shape;208;p35"/>
          <p:cNvSpPr txBox="1"/>
          <p:nvPr>
            <p:ph idx="1" type="body"/>
          </p:nvPr>
        </p:nvSpPr>
        <p:spPr>
          <a:xfrm>
            <a:off x="480350" y="1531800"/>
            <a:ext cx="3895200" cy="2220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a:t>Realizar un programa en donde un </a:t>
            </a:r>
            <a:r>
              <a:rPr lang="es"/>
              <a:t>óvalo</a:t>
            </a:r>
            <a:r>
              <a:rPr lang="es"/>
              <a:t> deberá de crecer o decrecer mediante dos scrollbar.</a:t>
            </a:r>
            <a:endParaRPr/>
          </a:p>
        </p:txBody>
      </p:sp>
      <p:pic>
        <p:nvPicPr>
          <p:cNvPr id="209" name="Google Shape;209;p35"/>
          <p:cNvPicPr preferRelativeResize="0"/>
          <p:nvPr/>
        </p:nvPicPr>
        <p:blipFill>
          <a:blip r:embed="rId3">
            <a:alphaModFix/>
          </a:blip>
          <a:stretch>
            <a:fillRect/>
          </a:stretch>
        </p:blipFill>
        <p:spPr>
          <a:xfrm>
            <a:off x="4621225" y="1255525"/>
            <a:ext cx="3895075" cy="2632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pasos:</a:t>
            </a:r>
            <a:endParaRPr/>
          </a:p>
        </p:txBody>
      </p:sp>
      <p:sp>
        <p:nvSpPr>
          <p:cNvPr id="215" name="Google Shape;215;p36"/>
          <p:cNvSpPr txBox="1"/>
          <p:nvPr>
            <p:ph idx="1" type="body"/>
          </p:nvPr>
        </p:nvSpPr>
        <p:spPr>
          <a:xfrm>
            <a:off x="311700" y="1228675"/>
            <a:ext cx="8022000" cy="125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s"/>
              <a:t>Se creará una función en la cual se mandará por </a:t>
            </a:r>
            <a:r>
              <a:rPr lang="es"/>
              <a:t>parámetros el valor que tenga la scrollbar, estos valores se le mandarán al método para dibujar el elipse.</a:t>
            </a:r>
            <a:endParaRPr/>
          </a:p>
        </p:txBody>
      </p:sp>
      <p:pic>
        <p:nvPicPr>
          <p:cNvPr id="216" name="Google Shape;216;p36"/>
          <p:cNvPicPr preferRelativeResize="0"/>
          <p:nvPr/>
        </p:nvPicPr>
        <p:blipFill>
          <a:blip r:embed="rId3">
            <a:alphaModFix/>
          </a:blip>
          <a:stretch>
            <a:fillRect/>
          </a:stretch>
        </p:blipFill>
        <p:spPr>
          <a:xfrm>
            <a:off x="1309688" y="2734725"/>
            <a:ext cx="6524625" cy="2152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pic>
        <p:nvPicPr>
          <p:cNvPr id="221" name="Google Shape;221;p37"/>
          <p:cNvPicPr preferRelativeResize="0"/>
          <p:nvPr/>
        </p:nvPicPr>
        <p:blipFill>
          <a:blip r:embed="rId3">
            <a:alphaModFix/>
          </a:blip>
          <a:stretch>
            <a:fillRect/>
          </a:stretch>
        </p:blipFill>
        <p:spPr>
          <a:xfrm>
            <a:off x="1099875" y="1361675"/>
            <a:ext cx="6944250" cy="2851450"/>
          </a:xfrm>
          <a:prstGeom prst="rect">
            <a:avLst/>
          </a:prstGeom>
          <a:noFill/>
          <a:ln>
            <a:noFill/>
          </a:ln>
        </p:spPr>
      </p:pic>
      <p:sp>
        <p:nvSpPr>
          <p:cNvPr id="222" name="Google Shape;222;p37"/>
          <p:cNvSpPr txBox="1"/>
          <p:nvPr/>
        </p:nvSpPr>
        <p:spPr>
          <a:xfrm>
            <a:off x="1208575" y="313700"/>
            <a:ext cx="6944400" cy="11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 sz="1800">
                <a:solidFill>
                  <a:schemeClr val="dk2"/>
                </a:solidFill>
                <a:latin typeface="Source Code Pro"/>
                <a:ea typeface="Source Code Pro"/>
                <a:cs typeface="Source Code Pro"/>
                <a:sym typeface="Source Code Pro"/>
              </a:rPr>
              <a:t>2. Se obtiene el valor cada que cambie de la scrollbar y se le manda a la función.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Métodos</a:t>
            </a:r>
            <a:endParaRPr/>
          </a:p>
        </p:txBody>
      </p:sp>
      <p:sp>
        <p:nvSpPr>
          <p:cNvPr id="228" name="Google Shape;228;p3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31394D"/>
              </a:buClr>
              <a:buSzPts val="1100"/>
              <a:buFont typeface="Arial"/>
              <a:buNone/>
            </a:pPr>
            <a:r>
              <a:rPr lang="es">
                <a:latin typeface="Roboto"/>
                <a:ea typeface="Roboto"/>
                <a:cs typeface="Roboto"/>
                <a:sym typeface="Roboto"/>
              </a:rPr>
              <a:t>Cuando un código se vuelve grande y difícil de mantenerla técnica más importante para reducir esta complejidad consiste dividir el programa en secciones independientes las secciones podemos llamar o invocarlas con solo hacer referencia a ella C# a dicha secciones se les conoce como métodos Al utilizar argumentos los elementos entre paréntesis. Permiten que el programador cree sus propios métodos.</a:t>
            </a:r>
            <a:endParaRPr>
              <a:latin typeface="Roboto"/>
              <a:ea typeface="Roboto"/>
              <a:cs typeface="Roboto"/>
              <a:sym typeface="Roboto"/>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311700" y="292850"/>
            <a:ext cx="19791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Práctica 8</a:t>
            </a:r>
            <a:endParaRPr/>
          </a:p>
        </p:txBody>
      </p:sp>
      <p:pic>
        <p:nvPicPr>
          <p:cNvPr id="234" name="Google Shape;234;p39"/>
          <p:cNvPicPr preferRelativeResize="0"/>
          <p:nvPr/>
        </p:nvPicPr>
        <p:blipFill>
          <a:blip r:embed="rId3">
            <a:alphaModFix/>
          </a:blip>
          <a:stretch>
            <a:fillRect/>
          </a:stretch>
        </p:blipFill>
        <p:spPr>
          <a:xfrm>
            <a:off x="4017173" y="794400"/>
            <a:ext cx="4499101" cy="3518325"/>
          </a:xfrm>
          <a:prstGeom prst="rect">
            <a:avLst/>
          </a:prstGeom>
          <a:noFill/>
          <a:ln>
            <a:noFill/>
          </a:ln>
        </p:spPr>
      </p:pic>
      <p:sp>
        <p:nvSpPr>
          <p:cNvPr id="235" name="Google Shape;235;p39"/>
          <p:cNvSpPr txBox="1"/>
          <p:nvPr/>
        </p:nvSpPr>
        <p:spPr>
          <a:xfrm>
            <a:off x="646475" y="1647925"/>
            <a:ext cx="30000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s" sz="1800">
                <a:solidFill>
                  <a:schemeClr val="dk2"/>
                </a:solidFill>
                <a:latin typeface="Source Code Pro"/>
                <a:ea typeface="Source Code Pro"/>
                <a:cs typeface="Source Code Pro"/>
                <a:sym typeface="Source Code Pro"/>
              </a:rPr>
              <a:t>Realizar un programa en el cual habrá cuadrados dentro de uno.</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pic>
        <p:nvPicPr>
          <p:cNvPr id="240" name="Google Shape;240;p40"/>
          <p:cNvPicPr preferRelativeResize="0"/>
          <p:nvPr/>
        </p:nvPicPr>
        <p:blipFill>
          <a:blip r:embed="rId3">
            <a:alphaModFix/>
          </a:blip>
          <a:stretch>
            <a:fillRect/>
          </a:stretch>
        </p:blipFill>
        <p:spPr>
          <a:xfrm>
            <a:off x="1712500" y="923925"/>
            <a:ext cx="6074875" cy="3500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pic>
        <p:nvPicPr>
          <p:cNvPr id="245" name="Google Shape;245;p41"/>
          <p:cNvPicPr preferRelativeResize="0"/>
          <p:nvPr/>
        </p:nvPicPr>
        <p:blipFill>
          <a:blip r:embed="rId3">
            <a:alphaModFix/>
          </a:blip>
          <a:stretch>
            <a:fillRect/>
          </a:stretch>
        </p:blipFill>
        <p:spPr>
          <a:xfrm>
            <a:off x="2047875" y="2138363"/>
            <a:ext cx="5048250" cy="866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55675"/>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INTRODUCCIÓN A C SHARP (C#)</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9900FF"/>
                </a:solidFill>
              </a:rPr>
              <a:t>QUÉ ES C#?</a:t>
            </a:r>
            <a:endParaRPr>
              <a:solidFill>
                <a:srgbClr val="9900FF"/>
              </a:solidFill>
            </a:endParaRPr>
          </a:p>
          <a:p>
            <a:pPr indent="0" lvl="0" marL="0" rtl="0" algn="l">
              <a:spcBef>
                <a:spcPts val="1600"/>
              </a:spcBef>
              <a:spcAft>
                <a:spcPts val="1600"/>
              </a:spcAft>
              <a:buNone/>
            </a:pPr>
            <a:r>
              <a:rPr lang="es">
                <a:solidFill>
                  <a:srgbClr val="313131"/>
                </a:solidFill>
                <a:highlight>
                  <a:srgbClr val="FFFFFF"/>
                </a:highlight>
              </a:rPr>
              <a:t>Es un </a:t>
            </a:r>
            <a:r>
              <a:rPr lang="es">
                <a:solidFill>
                  <a:srgbClr val="313131"/>
                </a:solidFill>
                <a:highlight>
                  <a:srgbClr val="FFFFFF"/>
                </a:highlight>
              </a:rPr>
              <a:t>lenguaje de propósito general orientado a objetos creado por Microsoft para su nueva plataforma .NET.</a:t>
            </a:r>
            <a:endParaRPr>
              <a:solidFill>
                <a:srgbClr val="9900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práctica 9</a:t>
            </a:r>
            <a:endParaRPr/>
          </a:p>
        </p:txBody>
      </p:sp>
      <p:pic>
        <p:nvPicPr>
          <p:cNvPr id="251" name="Google Shape;251;p42"/>
          <p:cNvPicPr preferRelativeResize="0"/>
          <p:nvPr/>
        </p:nvPicPr>
        <p:blipFill>
          <a:blip r:embed="rId3">
            <a:alphaModFix/>
          </a:blip>
          <a:stretch>
            <a:fillRect/>
          </a:stretch>
        </p:blipFill>
        <p:spPr>
          <a:xfrm>
            <a:off x="3699063" y="555963"/>
            <a:ext cx="4943475" cy="3362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pic>
        <p:nvPicPr>
          <p:cNvPr id="256" name="Google Shape;256;p43"/>
          <p:cNvPicPr preferRelativeResize="0"/>
          <p:nvPr/>
        </p:nvPicPr>
        <p:blipFill>
          <a:blip r:embed="rId3">
            <a:alphaModFix/>
          </a:blip>
          <a:stretch>
            <a:fillRect/>
          </a:stretch>
        </p:blipFill>
        <p:spPr>
          <a:xfrm>
            <a:off x="1909763" y="681038"/>
            <a:ext cx="5324475" cy="37814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pic>
        <p:nvPicPr>
          <p:cNvPr id="261" name="Google Shape;261;p44"/>
          <p:cNvPicPr preferRelativeResize="0"/>
          <p:nvPr/>
        </p:nvPicPr>
        <p:blipFill>
          <a:blip r:embed="rId3">
            <a:alphaModFix/>
          </a:blip>
          <a:stretch>
            <a:fillRect/>
          </a:stretch>
        </p:blipFill>
        <p:spPr>
          <a:xfrm>
            <a:off x="2058413" y="546313"/>
            <a:ext cx="4562475" cy="2238375"/>
          </a:xfrm>
          <a:prstGeom prst="rect">
            <a:avLst/>
          </a:prstGeom>
          <a:noFill/>
          <a:ln>
            <a:noFill/>
          </a:ln>
        </p:spPr>
      </p:pic>
      <p:pic>
        <p:nvPicPr>
          <p:cNvPr id="262" name="Google Shape;262;p44"/>
          <p:cNvPicPr preferRelativeResize="0"/>
          <p:nvPr/>
        </p:nvPicPr>
        <p:blipFill>
          <a:blip r:embed="rId4">
            <a:alphaModFix/>
          </a:blip>
          <a:stretch>
            <a:fillRect/>
          </a:stretch>
        </p:blipFill>
        <p:spPr>
          <a:xfrm>
            <a:off x="1684975" y="3179238"/>
            <a:ext cx="5276850" cy="1057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4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práctica 10</a:t>
            </a:r>
            <a:endParaRPr/>
          </a:p>
        </p:txBody>
      </p:sp>
      <p:pic>
        <p:nvPicPr>
          <p:cNvPr id="268" name="Google Shape;268;p45"/>
          <p:cNvPicPr preferRelativeResize="0"/>
          <p:nvPr/>
        </p:nvPicPr>
        <p:blipFill>
          <a:blip r:embed="rId3">
            <a:alphaModFix/>
          </a:blip>
          <a:stretch>
            <a:fillRect/>
          </a:stretch>
        </p:blipFill>
        <p:spPr>
          <a:xfrm>
            <a:off x="5518938" y="937175"/>
            <a:ext cx="2771775" cy="2819400"/>
          </a:xfrm>
          <a:prstGeom prst="rect">
            <a:avLst/>
          </a:prstGeom>
          <a:noFill/>
          <a:ln>
            <a:noFill/>
          </a:ln>
        </p:spPr>
      </p:pic>
      <p:sp>
        <p:nvSpPr>
          <p:cNvPr id="269" name="Google Shape;269;p45"/>
          <p:cNvSpPr txBox="1"/>
          <p:nvPr/>
        </p:nvSpPr>
        <p:spPr>
          <a:xfrm>
            <a:off x="1251800" y="1412900"/>
            <a:ext cx="30000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s" sz="1800">
                <a:solidFill>
                  <a:schemeClr val="dk2"/>
                </a:solidFill>
                <a:latin typeface="Source Code Pro"/>
                <a:ea typeface="Source Code Pro"/>
                <a:cs typeface="Source Code Pro"/>
                <a:sym typeface="Source Code Pro"/>
              </a:rPr>
              <a:t>Realizar un programa para sacar el valor uno y valor dos, mediante la </a:t>
            </a:r>
            <a:r>
              <a:rPr lang="es" sz="1800">
                <a:solidFill>
                  <a:schemeClr val="dk2"/>
                </a:solidFill>
                <a:latin typeface="Source Code Pro"/>
                <a:ea typeface="Source Code Pro"/>
                <a:cs typeface="Source Code Pro"/>
                <a:sym typeface="Source Code Pro"/>
              </a:rPr>
              <a:t>fórmula</a:t>
            </a:r>
            <a:r>
              <a:rPr lang="es" sz="1800">
                <a:solidFill>
                  <a:schemeClr val="dk2"/>
                </a:solidFill>
                <a:latin typeface="Source Code Pro"/>
                <a:ea typeface="Source Code Pro"/>
                <a:cs typeface="Source Code Pro"/>
                <a:sym typeface="Source Code Pro"/>
              </a:rPr>
              <a:t> general.</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pic>
        <p:nvPicPr>
          <p:cNvPr id="274" name="Google Shape;274;p46"/>
          <p:cNvPicPr preferRelativeResize="0"/>
          <p:nvPr/>
        </p:nvPicPr>
        <p:blipFill>
          <a:blip r:embed="rId3">
            <a:alphaModFix/>
          </a:blip>
          <a:stretch>
            <a:fillRect/>
          </a:stretch>
        </p:blipFill>
        <p:spPr>
          <a:xfrm>
            <a:off x="3321913" y="358750"/>
            <a:ext cx="5648325" cy="4114800"/>
          </a:xfrm>
          <a:prstGeom prst="rect">
            <a:avLst/>
          </a:prstGeom>
          <a:noFill/>
          <a:ln>
            <a:noFill/>
          </a:ln>
        </p:spPr>
      </p:pic>
      <p:pic>
        <p:nvPicPr>
          <p:cNvPr id="275" name="Google Shape;275;p46"/>
          <p:cNvPicPr preferRelativeResize="0"/>
          <p:nvPr/>
        </p:nvPicPr>
        <p:blipFill>
          <a:blip r:embed="rId4">
            <a:alphaModFix/>
          </a:blip>
          <a:stretch>
            <a:fillRect/>
          </a:stretch>
        </p:blipFill>
        <p:spPr>
          <a:xfrm>
            <a:off x="813363" y="2663000"/>
            <a:ext cx="1876425" cy="8763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4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clase timer</a:t>
            </a:r>
            <a:endParaRPr/>
          </a:p>
        </p:txBody>
      </p:sp>
      <p:sp>
        <p:nvSpPr>
          <p:cNvPr id="281" name="Google Shape;281;p4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s" sz="1400">
                <a:latin typeface="Roboto"/>
                <a:ea typeface="Roboto"/>
                <a:cs typeface="Roboto"/>
                <a:sym typeface="Roboto"/>
              </a:rPr>
              <a:t>La clases que hemos utilizado hasta el momento se encuentran en uno de los dos grupos:</a:t>
            </a:r>
            <a:endParaRPr sz="1400">
              <a:latin typeface="Roboto"/>
              <a:ea typeface="Roboto"/>
              <a:cs typeface="Roboto"/>
              <a:sym typeface="Roboto"/>
            </a:endParaRPr>
          </a:p>
          <a:p>
            <a:pPr indent="0" lvl="0" marL="0" rtl="0" algn="just">
              <a:spcBef>
                <a:spcPts val="1600"/>
              </a:spcBef>
              <a:spcAft>
                <a:spcPts val="0"/>
              </a:spcAft>
              <a:buClr>
                <a:srgbClr val="000000"/>
              </a:buClr>
              <a:buSzPts val="1100"/>
              <a:buFont typeface="Arial"/>
              <a:buNone/>
            </a:pPr>
            <a:r>
              <a:rPr lang="es" sz="1400">
                <a:latin typeface="Roboto"/>
                <a:ea typeface="Roboto"/>
                <a:cs typeface="Roboto"/>
                <a:sym typeface="Roboto"/>
              </a:rPr>
              <a:t>Las de cuadro de herramientas, como los botones. Estas clases tienen una representación en tiempo de diseño en el formulario (es posible cambiar su tamaño). incluyen plantillas de código de manejo de eventos y el código para invocar a sus constructores se genera de manera automática. Además podemos establecer sus propiedades iniciales en tiempo de diseño.</a:t>
            </a:r>
            <a:endParaRPr sz="1400">
              <a:latin typeface="Roboto"/>
              <a:ea typeface="Roboto"/>
              <a:cs typeface="Roboto"/>
              <a:sym typeface="Roboto"/>
            </a:endParaRPr>
          </a:p>
          <a:p>
            <a:pPr indent="0" lvl="0" marL="0" rtl="0" algn="just">
              <a:spcBef>
                <a:spcPts val="1600"/>
              </a:spcBef>
              <a:spcAft>
                <a:spcPts val="1600"/>
              </a:spcAft>
              <a:buClr>
                <a:srgbClr val="000000"/>
              </a:buClr>
              <a:buSzPts val="1100"/>
              <a:buFont typeface="Arial"/>
              <a:buNone/>
            </a:pPr>
            <a:r>
              <a:rPr lang="es" sz="1400">
                <a:latin typeface="Roboto"/>
                <a:ea typeface="Roboto"/>
                <a:cs typeface="Roboto"/>
                <a:sym typeface="Roboto"/>
              </a:rPr>
              <a:t>Las de las bibliotecas que no cuentan con una representación visual (como random) y no aparecen en tiempo de diseño. Otras de sus características es que tenemos que codificar de manera explícita las invocaciones a sus constructores y solo podemos establecer sus propiedades en tiempo de ejecución.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temporizador</a:t>
            </a:r>
            <a:endParaRPr/>
          </a:p>
        </p:txBody>
      </p:sp>
      <p:sp>
        <p:nvSpPr>
          <p:cNvPr id="287" name="Google Shape;287;p4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rgbClr val="000000"/>
              </a:buClr>
              <a:buSzPts val="1100"/>
              <a:buFont typeface="Arial"/>
              <a:buNone/>
            </a:pPr>
            <a:r>
              <a:rPr lang="es">
                <a:solidFill>
                  <a:srgbClr val="434343"/>
                </a:solidFill>
                <a:latin typeface="Roboto"/>
                <a:ea typeface="Roboto"/>
                <a:cs typeface="Roboto"/>
                <a:sym typeface="Roboto"/>
              </a:rPr>
              <a:t>El temporizador (objeto de la clase timer) es un poco distinto se encuentra en el cuadro de herramientas pero cuando se define en un formulario el ID abre una ventana de la bandeja de componentes con un icono de temporizador (reloj) en ella. Podemos establecer sus propiedades en tiempo de diseño y al hacer doble clic en el icono aparece el código para manejar sus eventos al ejecutar el programa el temporizador no aparece en el formulario.</a:t>
            </a:r>
            <a:endParaRPr>
              <a:solidFill>
                <a:srgbClr val="434343"/>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características del temporizador</a:t>
            </a:r>
            <a:endParaRPr/>
          </a:p>
        </p:txBody>
      </p:sp>
      <p:sp>
        <p:nvSpPr>
          <p:cNvPr id="293" name="Google Shape;293;p4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sz="1300">
                <a:latin typeface="Roboto"/>
                <a:ea typeface="Roboto"/>
                <a:cs typeface="Roboto"/>
                <a:sym typeface="Roboto"/>
              </a:rPr>
              <a:t>Las siguientes son las principales características del temporizador:</a:t>
            </a:r>
            <a:endParaRPr sz="1300">
              <a:latin typeface="Roboto"/>
              <a:ea typeface="Roboto"/>
              <a:cs typeface="Roboto"/>
              <a:sym typeface="Roboto"/>
            </a:endParaRPr>
          </a:p>
          <a:p>
            <a:pPr indent="-311150" lvl="0" marL="457200" rtl="0" algn="l">
              <a:spcBef>
                <a:spcPts val="1600"/>
              </a:spcBef>
              <a:spcAft>
                <a:spcPts val="0"/>
              </a:spcAft>
              <a:buSzPts val="1300"/>
              <a:buFont typeface="Roboto"/>
              <a:buAutoNum type="arabicPeriod"/>
            </a:pPr>
            <a:r>
              <a:rPr lang="es" sz="1300">
                <a:latin typeface="Roboto"/>
                <a:ea typeface="Roboto"/>
                <a:cs typeface="Roboto"/>
                <a:sym typeface="Roboto"/>
              </a:rPr>
              <a:t>Crea un mecanismo para ejecutar eventos recurrentes a intervalos regulares. </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s" sz="1300">
                <a:latin typeface="Roboto"/>
                <a:ea typeface="Roboto"/>
                <a:cs typeface="Roboto"/>
                <a:sym typeface="Roboto"/>
              </a:rPr>
              <a:t>Cada intervalo es un evento que implementa el método TIC. La propiedad interval puede establecerse como un valor entero que representa en milisegundos el tiempo entre tics. </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s" sz="1300">
                <a:latin typeface="Roboto"/>
                <a:ea typeface="Roboto"/>
                <a:cs typeface="Roboto"/>
                <a:sym typeface="Roboto"/>
              </a:rPr>
              <a:t>Nos permite iniciarlo y detenerlo con los métodos start y stop </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s" sz="1300">
                <a:latin typeface="Roboto"/>
                <a:ea typeface="Roboto"/>
                <a:cs typeface="Roboto"/>
                <a:sym typeface="Roboto"/>
              </a:rPr>
              <a:t>Da la posibilidad d colocar cualquier número de temporizadores en un programa cada uno con un intervalo distinto</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5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práctica 11</a:t>
            </a:r>
            <a:endParaRPr/>
          </a:p>
        </p:txBody>
      </p:sp>
      <p:pic>
        <p:nvPicPr>
          <p:cNvPr id="299" name="Google Shape;299;p50"/>
          <p:cNvPicPr preferRelativeResize="0"/>
          <p:nvPr/>
        </p:nvPicPr>
        <p:blipFill>
          <a:blip r:embed="rId3">
            <a:alphaModFix/>
          </a:blip>
          <a:stretch>
            <a:fillRect/>
          </a:stretch>
        </p:blipFill>
        <p:spPr>
          <a:xfrm>
            <a:off x="4336825" y="403450"/>
            <a:ext cx="4495469" cy="3744850"/>
          </a:xfrm>
          <a:prstGeom prst="rect">
            <a:avLst/>
          </a:prstGeom>
          <a:noFill/>
          <a:ln>
            <a:noFill/>
          </a:ln>
        </p:spPr>
      </p:pic>
      <p:sp>
        <p:nvSpPr>
          <p:cNvPr id="300" name="Google Shape;300;p50"/>
          <p:cNvSpPr txBox="1"/>
          <p:nvPr/>
        </p:nvSpPr>
        <p:spPr>
          <a:xfrm>
            <a:off x="557725" y="1239400"/>
            <a:ext cx="30000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s" sz="1800">
                <a:solidFill>
                  <a:schemeClr val="dk2"/>
                </a:solidFill>
                <a:latin typeface="Source Code Pro"/>
                <a:ea typeface="Source Code Pro"/>
                <a:cs typeface="Source Code Pro"/>
                <a:sym typeface="Source Code Pro"/>
              </a:rPr>
              <a:t>Realizar un programa para saber en cual intento ganaría una persona.</a:t>
            </a:r>
            <a:endParaRPr sz="1800">
              <a:solidFill>
                <a:schemeClr val="dk2"/>
              </a:solidFill>
              <a:latin typeface="Source Code Pro"/>
              <a:ea typeface="Source Code Pro"/>
              <a:cs typeface="Source Code Pro"/>
              <a:sym typeface="Source Code Pr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pic>
        <p:nvPicPr>
          <p:cNvPr id="305" name="Google Shape;305;p51"/>
          <p:cNvPicPr preferRelativeResize="0"/>
          <p:nvPr/>
        </p:nvPicPr>
        <p:blipFill>
          <a:blip r:embed="rId3">
            <a:alphaModFix/>
          </a:blip>
          <a:stretch>
            <a:fillRect/>
          </a:stretch>
        </p:blipFill>
        <p:spPr>
          <a:xfrm>
            <a:off x="345200" y="668525"/>
            <a:ext cx="4514850" cy="3551050"/>
          </a:xfrm>
          <a:prstGeom prst="rect">
            <a:avLst/>
          </a:prstGeom>
          <a:noFill/>
          <a:ln>
            <a:noFill/>
          </a:ln>
        </p:spPr>
      </p:pic>
      <p:pic>
        <p:nvPicPr>
          <p:cNvPr id="306" name="Google Shape;306;p51"/>
          <p:cNvPicPr preferRelativeResize="0"/>
          <p:nvPr/>
        </p:nvPicPr>
        <p:blipFill>
          <a:blip r:embed="rId4">
            <a:alphaModFix/>
          </a:blip>
          <a:stretch>
            <a:fillRect/>
          </a:stretch>
        </p:blipFill>
        <p:spPr>
          <a:xfrm>
            <a:off x="5026650" y="668525"/>
            <a:ext cx="3750549" cy="35510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versiones</a:t>
            </a:r>
            <a:endParaRPr/>
          </a:p>
        </p:txBody>
      </p:sp>
      <p:pic>
        <p:nvPicPr>
          <p:cNvPr id="75" name="Google Shape;75;p16"/>
          <p:cNvPicPr preferRelativeResize="0"/>
          <p:nvPr/>
        </p:nvPicPr>
        <p:blipFill>
          <a:blip r:embed="rId3">
            <a:alphaModFix/>
          </a:blip>
          <a:stretch>
            <a:fillRect/>
          </a:stretch>
        </p:blipFill>
        <p:spPr>
          <a:xfrm>
            <a:off x="522975" y="1093850"/>
            <a:ext cx="8309325" cy="35801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pic>
        <p:nvPicPr>
          <p:cNvPr id="311" name="Google Shape;311;p52"/>
          <p:cNvPicPr preferRelativeResize="0"/>
          <p:nvPr/>
        </p:nvPicPr>
        <p:blipFill>
          <a:blip r:embed="rId3">
            <a:alphaModFix/>
          </a:blip>
          <a:stretch>
            <a:fillRect/>
          </a:stretch>
        </p:blipFill>
        <p:spPr>
          <a:xfrm>
            <a:off x="1626750" y="290863"/>
            <a:ext cx="6045126" cy="45617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5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práctica 12</a:t>
            </a:r>
            <a:endParaRPr/>
          </a:p>
        </p:txBody>
      </p:sp>
      <p:sp>
        <p:nvSpPr>
          <p:cNvPr id="317" name="Google Shape;317;p53"/>
          <p:cNvSpPr txBox="1"/>
          <p:nvPr>
            <p:ph idx="1" type="body"/>
          </p:nvPr>
        </p:nvSpPr>
        <p:spPr>
          <a:xfrm>
            <a:off x="311700" y="1228675"/>
            <a:ext cx="3657000" cy="3340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Clr>
                <a:srgbClr val="000000"/>
              </a:buClr>
              <a:buSzPts val="1100"/>
              <a:buFont typeface="Arial"/>
              <a:buNone/>
            </a:pPr>
            <a:r>
              <a:rPr lang="es"/>
              <a:t>Realizar un programa  en el cual el usuario colocará un número del 1-32 y al darle aceptar, se comenzarán a iluminar uno por uno los números del 1-32 y si al detenerse es el mismo que el que el usuario introdujo se mandará un mensaje ganador. </a:t>
            </a:r>
            <a:endParaRPr/>
          </a:p>
        </p:txBody>
      </p:sp>
      <p:pic>
        <p:nvPicPr>
          <p:cNvPr id="318" name="Google Shape;318;p53"/>
          <p:cNvPicPr preferRelativeResize="0"/>
          <p:nvPr/>
        </p:nvPicPr>
        <p:blipFill rotWithShape="1">
          <a:blip r:embed="rId3">
            <a:alphaModFix/>
          </a:blip>
          <a:srcRect b="46277" l="0" r="0" t="8406"/>
          <a:stretch/>
        </p:blipFill>
        <p:spPr>
          <a:xfrm>
            <a:off x="4434400" y="942687"/>
            <a:ext cx="4044110" cy="32581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pic>
        <p:nvPicPr>
          <p:cNvPr id="323" name="Google Shape;323;p54"/>
          <p:cNvPicPr preferRelativeResize="0"/>
          <p:nvPr/>
        </p:nvPicPr>
        <p:blipFill rotWithShape="1">
          <a:blip r:embed="rId3">
            <a:alphaModFix/>
          </a:blip>
          <a:srcRect b="38787" l="20280" r="41763" t="17354"/>
          <a:stretch/>
        </p:blipFill>
        <p:spPr>
          <a:xfrm>
            <a:off x="391625" y="143625"/>
            <a:ext cx="4895474" cy="3047750"/>
          </a:xfrm>
          <a:prstGeom prst="rect">
            <a:avLst/>
          </a:prstGeom>
          <a:noFill/>
          <a:ln>
            <a:noFill/>
          </a:ln>
        </p:spPr>
      </p:pic>
      <p:pic>
        <p:nvPicPr>
          <p:cNvPr id="324" name="Google Shape;324;p54"/>
          <p:cNvPicPr preferRelativeResize="0"/>
          <p:nvPr/>
        </p:nvPicPr>
        <p:blipFill rotWithShape="1">
          <a:blip r:embed="rId4">
            <a:alphaModFix/>
          </a:blip>
          <a:srcRect b="33823" l="23800" r="31198" t="20550"/>
          <a:stretch/>
        </p:blipFill>
        <p:spPr>
          <a:xfrm>
            <a:off x="4386325" y="1684050"/>
            <a:ext cx="4451627" cy="315920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pic>
        <p:nvPicPr>
          <p:cNvPr id="329" name="Google Shape;329;p55"/>
          <p:cNvPicPr preferRelativeResize="0"/>
          <p:nvPr/>
        </p:nvPicPr>
        <p:blipFill rotWithShape="1">
          <a:blip r:embed="rId3">
            <a:alphaModFix/>
          </a:blip>
          <a:srcRect b="35220" l="25355" r="38519" t="17356"/>
          <a:stretch/>
        </p:blipFill>
        <p:spPr>
          <a:xfrm>
            <a:off x="2075675" y="481950"/>
            <a:ext cx="5247950" cy="436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235500" y="6610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características</a:t>
            </a:r>
            <a:endParaRPr/>
          </a:p>
        </p:txBody>
      </p:sp>
      <p:pic>
        <p:nvPicPr>
          <p:cNvPr id="81" name="Google Shape;81;p17"/>
          <p:cNvPicPr preferRelativeResize="0"/>
          <p:nvPr/>
        </p:nvPicPr>
        <p:blipFill>
          <a:blip r:embed="rId3">
            <a:alphaModFix/>
          </a:blip>
          <a:stretch>
            <a:fillRect/>
          </a:stretch>
        </p:blipFill>
        <p:spPr>
          <a:xfrm>
            <a:off x="1355921" y="959700"/>
            <a:ext cx="2470929" cy="3879000"/>
          </a:xfrm>
          <a:prstGeom prst="rect">
            <a:avLst/>
          </a:prstGeom>
          <a:noFill/>
          <a:ln>
            <a:noFill/>
          </a:ln>
        </p:spPr>
      </p:pic>
      <p:pic>
        <p:nvPicPr>
          <p:cNvPr id="82" name="Google Shape;82;p17"/>
          <p:cNvPicPr preferRelativeResize="0"/>
          <p:nvPr/>
        </p:nvPicPr>
        <p:blipFill>
          <a:blip r:embed="rId4">
            <a:alphaModFix/>
          </a:blip>
          <a:stretch>
            <a:fillRect/>
          </a:stretch>
        </p:blipFill>
        <p:spPr>
          <a:xfrm>
            <a:off x="4744475" y="959700"/>
            <a:ext cx="2713475" cy="3879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1187050" y="54875"/>
            <a:ext cx="2796925" cy="4936225"/>
          </a:xfrm>
          <a:prstGeom prst="rect">
            <a:avLst/>
          </a:prstGeom>
          <a:noFill/>
          <a:ln>
            <a:noFill/>
          </a:ln>
        </p:spPr>
      </p:pic>
      <p:pic>
        <p:nvPicPr>
          <p:cNvPr id="88" name="Google Shape;88;p18"/>
          <p:cNvPicPr preferRelativeResize="0"/>
          <p:nvPr/>
        </p:nvPicPr>
        <p:blipFill>
          <a:blip r:embed="rId4">
            <a:alphaModFix/>
          </a:blip>
          <a:stretch>
            <a:fillRect/>
          </a:stretch>
        </p:blipFill>
        <p:spPr>
          <a:xfrm>
            <a:off x="4745975" y="76200"/>
            <a:ext cx="3753307"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PRÁCTICA #1</a:t>
            </a:r>
            <a:endParaRPr/>
          </a:p>
        </p:txBody>
      </p:sp>
      <p:sp>
        <p:nvSpPr>
          <p:cNvPr id="94" name="Google Shape;94;p19"/>
          <p:cNvSpPr txBox="1"/>
          <p:nvPr>
            <p:ph idx="1" type="body"/>
          </p:nvPr>
        </p:nvSpPr>
        <p:spPr>
          <a:xfrm>
            <a:off x="311700" y="1873400"/>
            <a:ext cx="4134000" cy="2025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a:t>Realizar un programa en el cual se </a:t>
            </a:r>
            <a:r>
              <a:rPr lang="es"/>
              <a:t>deberá</a:t>
            </a:r>
            <a:r>
              <a:rPr lang="es"/>
              <a:t> de colocar texto a los componentes desde el diseño, y al cargar este, el texto cambie y el fondo de cada label. </a:t>
            </a:r>
            <a:endParaRPr/>
          </a:p>
        </p:txBody>
      </p:sp>
      <p:pic>
        <p:nvPicPr>
          <p:cNvPr id="95" name="Google Shape;95;p19"/>
          <p:cNvPicPr preferRelativeResize="0"/>
          <p:nvPr/>
        </p:nvPicPr>
        <p:blipFill>
          <a:blip r:embed="rId3">
            <a:alphaModFix/>
          </a:blip>
          <a:stretch>
            <a:fillRect/>
          </a:stretch>
        </p:blipFill>
        <p:spPr>
          <a:xfrm>
            <a:off x="4698450" y="1495700"/>
            <a:ext cx="4133850" cy="2781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680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PASOS:</a:t>
            </a:r>
            <a:endParaRPr/>
          </a:p>
        </p:txBody>
      </p:sp>
      <p:sp>
        <p:nvSpPr>
          <p:cNvPr id="101" name="Google Shape;101;p20"/>
          <p:cNvSpPr txBox="1"/>
          <p:nvPr>
            <p:ph idx="1" type="body"/>
          </p:nvPr>
        </p:nvSpPr>
        <p:spPr>
          <a:xfrm>
            <a:off x="3529925" y="1427475"/>
            <a:ext cx="5070600" cy="12447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s" sz="1700"/>
              <a:t>2.</a:t>
            </a:r>
            <a:r>
              <a:rPr lang="es" sz="1700"/>
              <a:t>Nombrar a los componentes para no confundirlos, y colocar texto a cada uno de ellos desde las propiedades del componente.</a:t>
            </a:r>
            <a:endParaRPr sz="1700"/>
          </a:p>
        </p:txBody>
      </p:sp>
      <p:pic>
        <p:nvPicPr>
          <p:cNvPr id="102" name="Google Shape;102;p20"/>
          <p:cNvPicPr preferRelativeResize="0"/>
          <p:nvPr/>
        </p:nvPicPr>
        <p:blipFill>
          <a:blip r:embed="rId3">
            <a:alphaModFix/>
          </a:blip>
          <a:stretch>
            <a:fillRect/>
          </a:stretch>
        </p:blipFill>
        <p:spPr>
          <a:xfrm>
            <a:off x="791747" y="1328075"/>
            <a:ext cx="2602675" cy="1443500"/>
          </a:xfrm>
          <a:prstGeom prst="rect">
            <a:avLst/>
          </a:prstGeom>
          <a:noFill/>
          <a:ln>
            <a:noFill/>
          </a:ln>
        </p:spPr>
      </p:pic>
      <p:sp>
        <p:nvSpPr>
          <p:cNvPr id="103" name="Google Shape;103;p20"/>
          <p:cNvSpPr txBox="1"/>
          <p:nvPr/>
        </p:nvSpPr>
        <p:spPr>
          <a:xfrm>
            <a:off x="1770725" y="2807000"/>
            <a:ext cx="4876500" cy="1173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700">
                <a:solidFill>
                  <a:schemeClr val="dk2"/>
                </a:solidFill>
                <a:latin typeface="Source Code Pro"/>
                <a:ea typeface="Source Code Pro"/>
                <a:cs typeface="Source Code Pro"/>
                <a:sym typeface="Source Code Pro"/>
              </a:rPr>
              <a:t>2. Darle doble click al fondo para crear el evento load, para generar una acción cada que este cargue.</a:t>
            </a:r>
            <a:endParaRPr sz="1700">
              <a:solidFill>
                <a:schemeClr val="dk2"/>
              </a:solidFill>
              <a:latin typeface="Source Code Pro"/>
              <a:ea typeface="Source Code Pro"/>
              <a:cs typeface="Source Code Pro"/>
              <a:sym typeface="Source Code Pro"/>
            </a:endParaRPr>
          </a:p>
        </p:txBody>
      </p:sp>
      <p:pic>
        <p:nvPicPr>
          <p:cNvPr id="104" name="Google Shape;104;p20"/>
          <p:cNvPicPr preferRelativeResize="0"/>
          <p:nvPr/>
        </p:nvPicPr>
        <p:blipFill>
          <a:blip r:embed="rId4">
            <a:alphaModFix/>
          </a:blip>
          <a:stretch>
            <a:fillRect/>
          </a:stretch>
        </p:blipFill>
        <p:spPr>
          <a:xfrm>
            <a:off x="1156013" y="3977075"/>
            <a:ext cx="6831975" cy="646450"/>
          </a:xfrm>
          <a:prstGeom prst="rect">
            <a:avLst/>
          </a:prstGeom>
          <a:noFill/>
          <a:ln>
            <a:noFill/>
          </a:ln>
        </p:spPr>
      </p:pic>
      <p:sp>
        <p:nvSpPr>
          <p:cNvPr id="105" name="Google Shape;105;p20"/>
          <p:cNvSpPr txBox="1"/>
          <p:nvPr/>
        </p:nvSpPr>
        <p:spPr>
          <a:xfrm>
            <a:off x="719250" y="773050"/>
            <a:ext cx="4567200" cy="5196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2"/>
              </a:buClr>
              <a:buSzPts val="1700"/>
              <a:buFont typeface="Source Code Pro"/>
              <a:buAutoNum type="arabicPeriod"/>
            </a:pPr>
            <a:r>
              <a:rPr lang="es" sz="1700">
                <a:solidFill>
                  <a:schemeClr val="dk2"/>
                </a:solidFill>
                <a:latin typeface="Source Code Pro"/>
                <a:ea typeface="Source Code Pro"/>
                <a:cs typeface="Source Code Pro"/>
                <a:sym typeface="Source Code Pro"/>
              </a:rPr>
              <a:t>Colocar los componentes </a:t>
            </a:r>
            <a:endParaRPr>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idx="1" type="body"/>
          </p:nvPr>
        </p:nvSpPr>
        <p:spPr>
          <a:xfrm>
            <a:off x="946025" y="947500"/>
            <a:ext cx="7291200" cy="151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3. Utilizar la propiedad text para asignar el nuevo texto en cada label</a:t>
            </a:r>
            <a:endParaRPr/>
          </a:p>
          <a:p>
            <a:pPr indent="0" lvl="0" marL="0" rtl="0" algn="ctr">
              <a:spcBef>
                <a:spcPts val="1600"/>
              </a:spcBef>
              <a:spcAft>
                <a:spcPts val="1600"/>
              </a:spcAft>
              <a:buNone/>
            </a:pPr>
            <a:r>
              <a:rPr lang="es"/>
              <a:t>4. Utilizar la propiedad BackColor para asignar un fondo a cada label</a:t>
            </a:r>
            <a:endParaRPr/>
          </a:p>
        </p:txBody>
      </p:sp>
      <p:pic>
        <p:nvPicPr>
          <p:cNvPr id="111" name="Google Shape;111;p21"/>
          <p:cNvPicPr preferRelativeResize="0"/>
          <p:nvPr/>
        </p:nvPicPr>
        <p:blipFill>
          <a:blip r:embed="rId3">
            <a:alphaModFix/>
          </a:blip>
          <a:stretch>
            <a:fillRect/>
          </a:stretch>
        </p:blipFill>
        <p:spPr>
          <a:xfrm>
            <a:off x="466300" y="3005250"/>
            <a:ext cx="8098251" cy="985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