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notesMasterIdLst>
    <p:notesMasterId r:id="rId16"/>
  </p:notesMasterIdLst>
  <p:handoutMasterIdLst>
    <p:handoutMasterId r:id="rId17"/>
  </p:handoutMasterIdLst>
  <p:sldIdLst>
    <p:sldId id="268" r:id="rId5"/>
    <p:sldId id="261" r:id="rId6"/>
    <p:sldId id="273" r:id="rId7"/>
    <p:sldId id="271" r:id="rId8"/>
    <p:sldId id="272" r:id="rId9"/>
    <p:sldId id="274" r:id="rId10"/>
    <p:sldId id="275" r:id="rId11"/>
    <p:sldId id="276" r:id="rId12"/>
    <p:sldId id="278" r:id="rId13"/>
    <p:sldId id="277"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napToObjects="1">
      <p:cViewPr varScale="1">
        <p:scale>
          <a:sx n="86" d="100"/>
          <a:sy n="86" d="100"/>
        </p:scale>
        <p:origin x="562" y="72"/>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73E014-A6AA-472C-8E12-1D9B2DEC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AA60B8-51CB-4CEB-8F1F-B3D7B7F00C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11/5/2022</a:t>
            </a:fld>
            <a:endParaRPr lang="en-US" dirty="0"/>
          </a:p>
        </p:txBody>
      </p:sp>
      <p:sp>
        <p:nvSpPr>
          <p:cNvPr id="4" name="Footer Placeholder 3">
            <a:extLst>
              <a:ext uri="{FF2B5EF4-FFF2-40B4-BE49-F238E27FC236}">
                <a16:creationId xmlns:a16="http://schemas.microsoft.com/office/drawing/2014/main" id="{4E884C44-A5E4-4BDA-B29B-03462F0688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0CB09A-41E4-4E88-82E6-007D826251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3464231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101549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197685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2</a:t>
            </a:fld>
            <a:endParaRPr lang="en-US" dirty="0"/>
          </a:p>
        </p:txBody>
      </p:sp>
    </p:spTree>
    <p:extLst>
      <p:ext uri="{BB962C8B-B14F-4D97-AF65-F5344CB8AC3E}">
        <p14:creationId xmlns:p14="http://schemas.microsoft.com/office/powerpoint/2010/main" val="239732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11</a:t>
            </a:fld>
            <a:endParaRPr lang="en-US" dirty="0"/>
          </a:p>
        </p:txBody>
      </p:sp>
    </p:spTree>
    <p:extLst>
      <p:ext uri="{BB962C8B-B14F-4D97-AF65-F5344CB8AC3E}">
        <p14:creationId xmlns:p14="http://schemas.microsoft.com/office/powerpoint/2010/main" val="151450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b="1" dirty="0">
                <a:solidFill>
                  <a:schemeClr val="bg1"/>
                </a:solidFill>
              </a:rPr>
              <a:t>ISO 27001</a:t>
            </a: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589213" y="4777379"/>
            <a:ext cx="8915399" cy="1126283"/>
          </a:xfrm>
        </p:spPr>
        <p:txBody>
          <a:bodyPr>
            <a:normAutofit/>
          </a:bodyPr>
          <a:lstStyle/>
          <a:p>
            <a:r>
              <a:rPr lang="en-US" dirty="0"/>
              <a:t>IT20620066</a:t>
            </a:r>
          </a:p>
          <a:p>
            <a:r>
              <a:rPr lang="en-US" dirty="0"/>
              <a:t>Weththasinghe M N G</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9DC5-BF0D-402A-87CC-21F2048E604E}"/>
              </a:ext>
            </a:extLst>
          </p:cNvPr>
          <p:cNvSpPr>
            <a:spLocks noGrp="1"/>
          </p:cNvSpPr>
          <p:nvPr>
            <p:ph type="title"/>
          </p:nvPr>
        </p:nvSpPr>
        <p:spPr/>
        <p:txBody>
          <a:bodyPr/>
          <a:lstStyle/>
          <a:p>
            <a:r>
              <a:rPr lang="en-US" dirty="0"/>
              <a:t>ISO 27001 Advantages and Disadvantages</a:t>
            </a:r>
          </a:p>
        </p:txBody>
      </p:sp>
      <p:sp>
        <p:nvSpPr>
          <p:cNvPr id="7" name="Content Placeholder 6">
            <a:extLst>
              <a:ext uri="{FF2B5EF4-FFF2-40B4-BE49-F238E27FC236}">
                <a16:creationId xmlns:a16="http://schemas.microsoft.com/office/drawing/2014/main" id="{726453CE-A796-4A26-8E70-F76368A8728A}"/>
              </a:ext>
            </a:extLst>
          </p:cNvPr>
          <p:cNvSpPr>
            <a:spLocks noGrp="1"/>
          </p:cNvSpPr>
          <p:nvPr>
            <p:ph idx="1"/>
          </p:nvPr>
        </p:nvSpPr>
        <p:spPr/>
        <p:txBody>
          <a:bodyPr/>
          <a:lstStyle/>
          <a:p>
            <a:r>
              <a:rPr lang="en-US" b="1" dirty="0"/>
              <a:t>Advantage</a:t>
            </a:r>
          </a:p>
          <a:p>
            <a:pPr lvl="1"/>
            <a:r>
              <a:rPr lang="en-GB" dirty="0"/>
              <a:t>Improved competitive advantages.</a:t>
            </a:r>
          </a:p>
          <a:p>
            <a:pPr lvl="1"/>
            <a:r>
              <a:rPr lang="en-GB" dirty="0"/>
              <a:t>Losses due to security incidents are reduced.</a:t>
            </a:r>
          </a:p>
          <a:p>
            <a:pPr lvl="1"/>
            <a:r>
              <a:rPr lang="en-GB" dirty="0"/>
              <a:t>Fines are reduced as a result of contractual or legal non-compliance.</a:t>
            </a:r>
          </a:p>
          <a:p>
            <a:pPr lvl="1"/>
            <a:r>
              <a:rPr lang="en-GB" dirty="0"/>
              <a:t>Internal organizational development.</a:t>
            </a:r>
          </a:p>
          <a:p>
            <a:pPr lvl="1"/>
            <a:r>
              <a:rPr lang="en-GB" dirty="0"/>
              <a:t>ISO 27001 will protect your organization from cybercrime.</a:t>
            </a:r>
            <a:endParaRPr lang="en-US" b="1" dirty="0"/>
          </a:p>
          <a:p>
            <a:r>
              <a:rPr lang="en-US" b="1" dirty="0"/>
              <a:t>Disadvantage</a:t>
            </a:r>
          </a:p>
          <a:p>
            <a:pPr lvl="1"/>
            <a:r>
              <a:rPr lang="en-GB" dirty="0"/>
              <a:t>In personal opposition, Some people may consider it a waste of resources throughout the implementation and maintenance phase.</a:t>
            </a: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40441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dirty="0">
                <a:solidFill>
                  <a:schemeClr val="bg1"/>
                </a:solidFill>
              </a:rPr>
              <a:t>Thank you</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D17E3F-9160-4D16-8F1D-F8FE94E2A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3" name="Picture 12" descr="light spots">
            <a:extLst>
              <a:ext uri="{FF2B5EF4-FFF2-40B4-BE49-F238E27FC236}">
                <a16:creationId xmlns:a16="http://schemas.microsoft.com/office/drawing/2014/main" id="{91359E98-53EA-154C-9838-95AAA23C9E68}"/>
              </a:ext>
            </a:extLst>
          </p:cNvPr>
          <p:cNvPicPr>
            <a:picLocks noChangeAspect="1"/>
          </p:cNvPicPr>
          <p:nvPr/>
        </p:nvPicPr>
        <p:blipFill rotWithShape="1">
          <a:blip r:embed="rId3" cstate="print">
            <a:duotone>
              <a:prstClr val="black"/>
              <a:schemeClr val="tx2">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2592925" y="624110"/>
            <a:ext cx="8911687" cy="1280890"/>
          </a:xfrm>
        </p:spPr>
        <p:txBody>
          <a:bodyPr>
            <a:normAutofit/>
          </a:bodyPr>
          <a:lstStyle/>
          <a:p>
            <a:r>
              <a:rPr lang="en-US" dirty="0"/>
              <a:t>Content</a:t>
            </a:r>
          </a:p>
        </p:txBody>
      </p:sp>
      <p:grpSp>
        <p:nvGrpSpPr>
          <p:cNvPr id="35" name="Group 34">
            <a:extLst>
              <a:ext uri="{FF2B5EF4-FFF2-40B4-BE49-F238E27FC236}">
                <a16:creationId xmlns:a16="http://schemas.microsoft.com/office/drawing/2014/main" id="{93DBB853-C277-42C7-80D0-110A8842E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36" name="Freeform 11">
              <a:extLst>
                <a:ext uri="{FF2B5EF4-FFF2-40B4-BE49-F238E27FC236}">
                  <a16:creationId xmlns:a16="http://schemas.microsoft.com/office/drawing/2014/main" id="{8D2CA353-4AC3-432A-8704-A618563EE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7" name="Freeform 12">
              <a:extLst>
                <a:ext uri="{FF2B5EF4-FFF2-40B4-BE49-F238E27FC236}">
                  <a16:creationId xmlns:a16="http://schemas.microsoft.com/office/drawing/2014/main" id="{71685CFF-C2D8-4119-9CDA-504914853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8" name="Freeform 13">
              <a:extLst>
                <a:ext uri="{FF2B5EF4-FFF2-40B4-BE49-F238E27FC236}">
                  <a16:creationId xmlns:a16="http://schemas.microsoft.com/office/drawing/2014/main" id="{119C20C9-05B5-4384-9F4E-B4B8FA299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9" name="Freeform 14">
              <a:extLst>
                <a:ext uri="{FF2B5EF4-FFF2-40B4-BE49-F238E27FC236}">
                  <a16:creationId xmlns:a16="http://schemas.microsoft.com/office/drawing/2014/main" id="{F78ACAA7-E69F-43D4-919F-59DCA6482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0" name="Freeform 15">
              <a:extLst>
                <a:ext uri="{FF2B5EF4-FFF2-40B4-BE49-F238E27FC236}">
                  <a16:creationId xmlns:a16="http://schemas.microsoft.com/office/drawing/2014/main" id="{96704AC3-E553-4428-AD42-796DD344A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 name="Freeform 16">
              <a:extLst>
                <a:ext uri="{FF2B5EF4-FFF2-40B4-BE49-F238E27FC236}">
                  <a16:creationId xmlns:a16="http://schemas.microsoft.com/office/drawing/2014/main" id="{3144CE2D-2D9E-4E16-92AA-F685E4549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2" name="Freeform 17">
              <a:extLst>
                <a:ext uri="{FF2B5EF4-FFF2-40B4-BE49-F238E27FC236}">
                  <a16:creationId xmlns:a16="http://schemas.microsoft.com/office/drawing/2014/main" id="{CD4C0C99-C139-4838-92A2-2C05514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3" name="Freeform 18">
              <a:extLst>
                <a:ext uri="{FF2B5EF4-FFF2-40B4-BE49-F238E27FC236}">
                  <a16:creationId xmlns:a16="http://schemas.microsoft.com/office/drawing/2014/main" id="{6D356AA9-ECE0-4E40-A277-44AC6EF76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4" name="Freeform 19">
              <a:extLst>
                <a:ext uri="{FF2B5EF4-FFF2-40B4-BE49-F238E27FC236}">
                  <a16:creationId xmlns:a16="http://schemas.microsoft.com/office/drawing/2014/main" id="{5A9C3CFE-942C-43DB-9652-8B264755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5" name="Freeform 20">
              <a:extLst>
                <a:ext uri="{FF2B5EF4-FFF2-40B4-BE49-F238E27FC236}">
                  <a16:creationId xmlns:a16="http://schemas.microsoft.com/office/drawing/2014/main" id="{F3DDB2C0-7B2C-4BA5-8ECA-463274672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6" name="Freeform 21">
              <a:extLst>
                <a:ext uri="{FF2B5EF4-FFF2-40B4-BE49-F238E27FC236}">
                  <a16:creationId xmlns:a16="http://schemas.microsoft.com/office/drawing/2014/main" id="{CCB346B3-FD72-422B-9688-F54E77399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7" name="Freeform 22">
              <a:extLst>
                <a:ext uri="{FF2B5EF4-FFF2-40B4-BE49-F238E27FC236}">
                  <a16:creationId xmlns:a16="http://schemas.microsoft.com/office/drawing/2014/main" id="{A5E738B1-537A-48F5-B99B-72BF4EA8B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a:extLst>
              <a:ext uri="{FF2B5EF4-FFF2-40B4-BE49-F238E27FC236}">
                <a16:creationId xmlns:a16="http://schemas.microsoft.com/office/drawing/2014/main" id="{65CAAAF8-C872-447C-BCD0-F5CD3016C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50" name="Freeform 27">
              <a:extLst>
                <a:ext uri="{FF2B5EF4-FFF2-40B4-BE49-F238E27FC236}">
                  <a16:creationId xmlns:a16="http://schemas.microsoft.com/office/drawing/2014/main" id="{3CD192F9-4898-4362-B1A2-3DDAA5461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a:extLst>
                <a:ext uri="{FF2B5EF4-FFF2-40B4-BE49-F238E27FC236}">
                  <a16:creationId xmlns:a16="http://schemas.microsoft.com/office/drawing/2014/main" id="{25658BAB-0A60-4CAE-B735-5297A284A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a:extLst>
                <a:ext uri="{FF2B5EF4-FFF2-40B4-BE49-F238E27FC236}">
                  <a16:creationId xmlns:a16="http://schemas.microsoft.com/office/drawing/2014/main" id="{B176DB7C-2C45-4E08-956B-5D2E339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a:extLst>
                <a:ext uri="{FF2B5EF4-FFF2-40B4-BE49-F238E27FC236}">
                  <a16:creationId xmlns:a16="http://schemas.microsoft.com/office/drawing/2014/main" id="{671B014E-7E67-4978-A9AB-7C6E2F99F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a:extLst>
                <a:ext uri="{FF2B5EF4-FFF2-40B4-BE49-F238E27FC236}">
                  <a16:creationId xmlns:a16="http://schemas.microsoft.com/office/drawing/2014/main" id="{193156F8-3B15-4064-8C4B-F21ED4F37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a:extLst>
                <a:ext uri="{FF2B5EF4-FFF2-40B4-BE49-F238E27FC236}">
                  <a16:creationId xmlns:a16="http://schemas.microsoft.com/office/drawing/2014/main" id="{96B721A4-876F-43D1-B231-585A55B38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a:extLst>
                <a:ext uri="{FF2B5EF4-FFF2-40B4-BE49-F238E27FC236}">
                  <a16:creationId xmlns:a16="http://schemas.microsoft.com/office/drawing/2014/main" id="{3D9AB238-BB7F-4D15-83B0-BD6CA92C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a:extLst>
                <a:ext uri="{FF2B5EF4-FFF2-40B4-BE49-F238E27FC236}">
                  <a16:creationId xmlns:a16="http://schemas.microsoft.com/office/drawing/2014/main" id="{85F91E03-6B79-4561-AADA-9D9EE5194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a:extLst>
                <a:ext uri="{FF2B5EF4-FFF2-40B4-BE49-F238E27FC236}">
                  <a16:creationId xmlns:a16="http://schemas.microsoft.com/office/drawing/2014/main" id="{A2B05A7B-02BB-4384-AB3F-6300769C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a:extLst>
                <a:ext uri="{FF2B5EF4-FFF2-40B4-BE49-F238E27FC236}">
                  <a16:creationId xmlns:a16="http://schemas.microsoft.com/office/drawing/2014/main" id="{10C0CEA7-547A-4AB3-99B0-971B1E98A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a:extLst>
                <a:ext uri="{FF2B5EF4-FFF2-40B4-BE49-F238E27FC236}">
                  <a16:creationId xmlns:a16="http://schemas.microsoft.com/office/drawing/2014/main" id="{643A7C23-A309-4BDC-AC90-7E150B0A7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a:extLst>
                <a:ext uri="{FF2B5EF4-FFF2-40B4-BE49-F238E27FC236}">
                  <a16:creationId xmlns:a16="http://schemas.microsoft.com/office/drawing/2014/main" id="{CDFCEA60-6323-4E47-A467-83E3D32C0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3" name="Rectangle 62">
            <a:extLst>
              <a:ext uri="{FF2B5EF4-FFF2-40B4-BE49-F238E27FC236}">
                <a16:creationId xmlns:a16="http://schemas.microsoft.com/office/drawing/2014/main" id="{42D62A3B-08B7-4F45-B0BC-A23B2CC9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11">
            <a:extLst>
              <a:ext uri="{FF2B5EF4-FFF2-40B4-BE49-F238E27FC236}">
                <a16:creationId xmlns:a16="http://schemas.microsoft.com/office/drawing/2014/main" id="{7527CAFC-17AC-48FE-AB33-811D38361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8" name="Content Placeholder 2">
            <a:extLst>
              <a:ext uri="{FF2B5EF4-FFF2-40B4-BE49-F238E27FC236}">
                <a16:creationId xmlns:a16="http://schemas.microsoft.com/office/drawing/2014/main" id="{9713127C-AD44-4197-99AE-3D2395151FA4}"/>
              </a:ext>
            </a:extLst>
          </p:cNvPr>
          <p:cNvSpPr>
            <a:spLocks noGrp="1"/>
          </p:cNvSpPr>
          <p:nvPr>
            <p:ph idx="1"/>
          </p:nvPr>
        </p:nvSpPr>
        <p:spPr>
          <a:xfrm>
            <a:off x="2589212" y="2133600"/>
            <a:ext cx="8915400" cy="3777622"/>
          </a:xfrm>
        </p:spPr>
        <p:txBody>
          <a:bodyPr/>
          <a:lstStyle/>
          <a:p>
            <a:r>
              <a:rPr lang="en-US" dirty="0"/>
              <a:t>Overview</a:t>
            </a:r>
          </a:p>
          <a:p>
            <a:r>
              <a:rPr lang="en-US" dirty="0"/>
              <a:t>ISO 27001</a:t>
            </a:r>
          </a:p>
          <a:p>
            <a:r>
              <a:rPr lang="en-US" dirty="0"/>
              <a:t>Information Security Management System</a:t>
            </a:r>
          </a:p>
          <a:p>
            <a:r>
              <a:rPr lang="en-US" dirty="0"/>
              <a:t>ISO 27001 Implement Guide</a:t>
            </a:r>
          </a:p>
          <a:p>
            <a:r>
              <a:rPr lang="en-US" dirty="0"/>
              <a:t>Benefits of ISO 27001 Certification</a:t>
            </a:r>
          </a:p>
          <a:p>
            <a:r>
              <a:rPr lang="en-US" dirty="0"/>
              <a:t>Toolkit Documents explaining the standards</a:t>
            </a:r>
          </a:p>
          <a:p>
            <a:r>
              <a:rPr lang="en-US" dirty="0"/>
              <a:t>ISO 27001 Advantages and Disadvantages</a:t>
            </a:r>
          </a:p>
          <a:p>
            <a:endParaRPr lang="en-US" dirty="0"/>
          </a:p>
          <a:p>
            <a:endParaRPr lang="en-US" dirty="0"/>
          </a:p>
        </p:txBody>
      </p:sp>
    </p:spTree>
    <p:extLst>
      <p:ext uri="{BB962C8B-B14F-4D97-AF65-F5344CB8AC3E}">
        <p14:creationId xmlns:p14="http://schemas.microsoft.com/office/powerpoint/2010/main" val="143655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D8E2-822F-44BF-B956-C89399D4A3D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A74C34C-6D17-49D0-A740-3234B8871BE2}"/>
              </a:ext>
            </a:extLst>
          </p:cNvPr>
          <p:cNvSpPr>
            <a:spLocks noGrp="1"/>
          </p:cNvSpPr>
          <p:nvPr>
            <p:ph idx="1"/>
          </p:nvPr>
        </p:nvSpPr>
        <p:spPr/>
        <p:txBody>
          <a:bodyPr/>
          <a:lstStyle/>
          <a:p>
            <a:r>
              <a:rPr lang="en-GB" dirty="0"/>
              <a:t>A rule, principle, technique, procedure, or template is referred to as an IT Standard if it is intended to bring consistency to the planning, creation, management, and governance of information technology services. An ISO standard is a set of procedures that are agreed upon by many different countries. This way, everyone is following the same rules, which leads to a safer and more predictable outcome. Organizations with ISO 27001 certification can demonstrate to clients, partners, and investors that they have taken precautions to protect data in the case of a breach.</a:t>
            </a:r>
            <a:endParaRPr lang="en-US" dirty="0"/>
          </a:p>
        </p:txBody>
      </p:sp>
    </p:spTree>
    <p:extLst>
      <p:ext uri="{BB962C8B-B14F-4D97-AF65-F5344CB8AC3E}">
        <p14:creationId xmlns:p14="http://schemas.microsoft.com/office/powerpoint/2010/main" val="250671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5830-B97B-4613-8179-FAAC88F910A1}"/>
              </a:ext>
            </a:extLst>
          </p:cNvPr>
          <p:cNvSpPr>
            <a:spLocks noGrp="1"/>
          </p:cNvSpPr>
          <p:nvPr>
            <p:ph type="title"/>
          </p:nvPr>
        </p:nvSpPr>
        <p:spPr/>
        <p:txBody>
          <a:bodyPr/>
          <a:lstStyle/>
          <a:p>
            <a:r>
              <a:rPr lang="en-US" dirty="0"/>
              <a:t>ISO 27001</a:t>
            </a:r>
          </a:p>
        </p:txBody>
      </p:sp>
      <p:sp>
        <p:nvSpPr>
          <p:cNvPr id="3" name="Content Placeholder 2">
            <a:extLst>
              <a:ext uri="{FF2B5EF4-FFF2-40B4-BE49-F238E27FC236}">
                <a16:creationId xmlns:a16="http://schemas.microsoft.com/office/drawing/2014/main" id="{7E4DAC12-E714-4474-9E16-CA7A074CA9B3}"/>
              </a:ext>
            </a:extLst>
          </p:cNvPr>
          <p:cNvSpPr>
            <a:spLocks noGrp="1"/>
          </p:cNvSpPr>
          <p:nvPr>
            <p:ph idx="1"/>
          </p:nvPr>
        </p:nvSpPr>
        <p:spPr>
          <a:xfrm>
            <a:off x="2589212" y="2133600"/>
            <a:ext cx="5640388" cy="3777622"/>
          </a:xfrm>
        </p:spPr>
        <p:txBody>
          <a:bodyPr>
            <a:normAutofit fontScale="92500"/>
          </a:bodyPr>
          <a:lstStyle/>
          <a:p>
            <a:r>
              <a:rPr lang="en-GB" dirty="0"/>
              <a:t>The ISO 27001 specification for an information security management system, formerly known as ISO/IEC 27001:2013 (ISMS). An organization's information risk management procedures are governed by an ISMS, which is a set of policies and guidelines that also covers all physical, technical, and legal controls. It is the international standard for information security. It sets out the specification for an information security management system (ISMS). ISO 27001's best-practice approach helps organizations manage their information security by addressing people, processes, and technology.</a:t>
            </a:r>
            <a:endParaRPr lang="en-US" dirty="0"/>
          </a:p>
        </p:txBody>
      </p:sp>
      <p:pic>
        <p:nvPicPr>
          <p:cNvPr id="7" name="Picture 6">
            <a:extLst>
              <a:ext uri="{FF2B5EF4-FFF2-40B4-BE49-F238E27FC236}">
                <a16:creationId xmlns:a16="http://schemas.microsoft.com/office/drawing/2014/main" id="{960F906B-9EB3-43D3-B458-FA1FEEBBA75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600" r="95400">
                        <a14:foregroundMark x1="18400" y1="50800" x2="18400" y2="50800"/>
                        <a14:foregroundMark x1="26200" y1="44600" x2="26200" y2="44600"/>
                        <a14:foregroundMark x1="37400" y1="46800" x2="37400" y2="46800"/>
                        <a14:foregroundMark x1="48600" y1="49800" x2="48600" y2="49800"/>
                        <a14:foregroundMark x1="55600" y1="50600" x2="55600" y2="50600"/>
                        <a14:foregroundMark x1="61200" y1="49200" x2="61200" y2="49200"/>
                        <a14:foregroundMark x1="69600" y1="49200" x2="69600" y2="49200"/>
                        <a14:foregroundMark x1="80000" y1="49200" x2="80000" y2="49200"/>
                        <a14:foregroundMark x1="75600" y1="30200" x2="75600" y2="30200"/>
                        <a14:foregroundMark x1="54600" y1="37000" x2="54600" y2="37000"/>
                        <a14:foregroundMark x1="51400" y1="36800" x2="51400" y2="36800"/>
                        <a14:foregroundMark x1="46800" y1="36200" x2="46800" y2="36200"/>
                        <a14:foregroundMark x1="45000" y1="35600" x2="45000" y2="35600"/>
                        <a14:foregroundMark x1="49400" y1="33600" x2="49400" y2="33600"/>
                        <a14:foregroundMark x1="48800" y1="31800" x2="48800" y2="31800"/>
                        <a14:foregroundMark x1="60400" y1="38400" x2="60400" y2="38400"/>
                        <a14:foregroundMark x1="39400" y1="37000" x2="39400" y2="37000"/>
                        <a14:foregroundMark x1="44800" y1="62000" x2="44800" y2="62000"/>
                        <a14:foregroundMark x1="44800" y1="81400" x2="44800" y2="81400"/>
                        <a14:foregroundMark x1="43200" y1="83600" x2="43200" y2="83600"/>
                        <a14:foregroundMark x1="6800" y1="52400" x2="6800" y2="52400"/>
                        <a14:foregroundMark x1="91600" y1="51400" x2="91600" y2="51400"/>
                        <a14:foregroundMark x1="94600" y1="46400" x2="94600" y2="46400"/>
                        <a14:foregroundMark x1="95400" y1="63600" x2="95400" y2="63600"/>
                        <a14:foregroundMark x1="6000" y1="63000" x2="6000" y2="63000"/>
                        <a14:foregroundMark x1="5400" y1="46800" x2="5400" y2="46800"/>
                        <a14:foregroundMark x1="4200" y1="64200" x2="4200" y2="64200"/>
                        <a14:foregroundMark x1="3600" y1="46800" x2="3600" y2="46800"/>
                        <a14:foregroundMark x1="46800" y1="61800" x2="46800" y2="61800"/>
                        <a14:foregroundMark x1="53400" y1="65200" x2="53400" y2="65200"/>
                        <a14:foregroundMark x1="47600" y1="51800" x2="47600" y2="51800"/>
                      </a14:backgroundRemoval>
                    </a14:imgEffect>
                  </a14:imgLayer>
                </a14:imgProps>
              </a:ext>
            </a:extLst>
          </a:blip>
          <a:stretch>
            <a:fillRect/>
          </a:stretch>
        </p:blipFill>
        <p:spPr>
          <a:xfrm>
            <a:off x="8008852" y="1728074"/>
            <a:ext cx="4183148" cy="4183148"/>
          </a:xfrm>
          <a:prstGeom prst="rect">
            <a:avLst/>
          </a:prstGeom>
        </p:spPr>
      </p:pic>
    </p:spTree>
    <p:extLst>
      <p:ext uri="{BB962C8B-B14F-4D97-AF65-F5344CB8AC3E}">
        <p14:creationId xmlns:p14="http://schemas.microsoft.com/office/powerpoint/2010/main" val="70000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C44A-B1A6-4DF9-B43B-52C4728DF286}"/>
              </a:ext>
            </a:extLst>
          </p:cNvPr>
          <p:cNvSpPr>
            <a:spLocks noGrp="1"/>
          </p:cNvSpPr>
          <p:nvPr>
            <p:ph type="title"/>
          </p:nvPr>
        </p:nvSpPr>
        <p:spPr/>
        <p:txBody>
          <a:bodyPr/>
          <a:lstStyle/>
          <a:p>
            <a:r>
              <a:rPr lang="en-US" dirty="0"/>
              <a:t>Information Security Management System</a:t>
            </a:r>
          </a:p>
        </p:txBody>
      </p:sp>
      <p:sp>
        <p:nvSpPr>
          <p:cNvPr id="3" name="Content Placeholder 2">
            <a:extLst>
              <a:ext uri="{FF2B5EF4-FFF2-40B4-BE49-F238E27FC236}">
                <a16:creationId xmlns:a16="http://schemas.microsoft.com/office/drawing/2014/main" id="{192A2B50-7D04-422C-A624-610BD37F717A}"/>
              </a:ext>
            </a:extLst>
          </p:cNvPr>
          <p:cNvSpPr>
            <a:spLocks noGrp="1"/>
          </p:cNvSpPr>
          <p:nvPr>
            <p:ph idx="1"/>
          </p:nvPr>
        </p:nvSpPr>
        <p:spPr/>
        <p:txBody>
          <a:bodyPr>
            <a:normAutofit/>
          </a:bodyPr>
          <a:lstStyle/>
          <a:p>
            <a:r>
              <a:rPr lang="en-GB" dirty="0"/>
              <a:t>An information security management system, or ISMS, is a set of guidelines and rules that govern how a business handles sensitive data (ISMS).</a:t>
            </a:r>
            <a:br>
              <a:rPr lang="en-GB" dirty="0"/>
            </a:br>
            <a:r>
              <a:rPr lang="en-GB" dirty="0"/>
              <a:t>The international security standard known as ISO 27001 contains implementation guidelines for ISMS requirements.</a:t>
            </a:r>
          </a:p>
          <a:p>
            <a:r>
              <a:rPr lang="en-GB" dirty="0"/>
              <a:t>Two excellent resources to get began with implementing an ISMS are ISO 27001 and the best-practice guidelines or procedures found in ISO 27002.</a:t>
            </a:r>
          </a:p>
          <a:p>
            <a:r>
              <a:rPr lang="en-GB" dirty="0"/>
              <a:t>The strength of the security risk assessment is essential for an organization's implementation of an ISM</a:t>
            </a:r>
            <a:br>
              <a:rPr lang="en-GB" dirty="0"/>
            </a:br>
            <a:br>
              <a:rPr lang="en-GB" dirty="0"/>
            </a:br>
            <a:br>
              <a:rPr lang="en-GB" dirty="0"/>
            </a:br>
            <a:br>
              <a:rPr lang="en-GB" dirty="0"/>
            </a:br>
            <a:endParaRPr lang="en-US" dirty="0"/>
          </a:p>
        </p:txBody>
      </p:sp>
      <p:grpSp>
        <p:nvGrpSpPr>
          <p:cNvPr id="4" name="Graphic 5">
            <a:extLst>
              <a:ext uri="{FF2B5EF4-FFF2-40B4-BE49-F238E27FC236}">
                <a16:creationId xmlns:a16="http://schemas.microsoft.com/office/drawing/2014/main" id="{1849242F-3B56-4BB1-91FE-FF044D235F85}"/>
              </a:ext>
            </a:extLst>
          </p:cNvPr>
          <p:cNvGrpSpPr/>
          <p:nvPr/>
        </p:nvGrpSpPr>
        <p:grpSpPr>
          <a:xfrm>
            <a:off x="3747983" y="4821564"/>
            <a:ext cx="5745619" cy="1918546"/>
            <a:chOff x="1435241" y="2671149"/>
            <a:chExt cx="5912092" cy="1821308"/>
          </a:xfrm>
        </p:grpSpPr>
        <p:sp>
          <p:nvSpPr>
            <p:cNvPr id="5" name="Freeform: Shape 4">
              <a:extLst>
                <a:ext uri="{FF2B5EF4-FFF2-40B4-BE49-F238E27FC236}">
                  <a16:creationId xmlns:a16="http://schemas.microsoft.com/office/drawing/2014/main" id="{C2DCD307-FB2C-42D7-AFB1-15E550D249B9}"/>
                </a:ext>
              </a:extLst>
            </p:cNvPr>
            <p:cNvSpPr/>
            <p:nvPr/>
          </p:nvSpPr>
          <p:spPr>
            <a:xfrm>
              <a:off x="2822946" y="3202827"/>
              <a:ext cx="718551" cy="20978"/>
            </a:xfrm>
            <a:custGeom>
              <a:avLst/>
              <a:gdLst>
                <a:gd name="connsiteX0" fmla="*/ -2 w 718551"/>
                <a:gd name="connsiteY0" fmla="*/ -158 h 20978"/>
                <a:gd name="connsiteX1" fmla="*/ 718550 w 718551"/>
                <a:gd name="connsiteY1" fmla="*/ -158 h 20978"/>
              </a:gdLst>
              <a:ahLst/>
              <a:cxnLst>
                <a:cxn ang="0">
                  <a:pos x="connsiteX0" y="connsiteY0"/>
                </a:cxn>
                <a:cxn ang="0">
                  <a:pos x="connsiteX1" y="connsiteY1"/>
                </a:cxn>
              </a:cxnLst>
              <a:rect l="l" t="t" r="r" b="b"/>
              <a:pathLst>
                <a:path w="718551" h="20978">
                  <a:moveTo>
                    <a:pt x="-2" y="-158"/>
                  </a:moveTo>
                  <a:lnTo>
                    <a:pt x="718550" y="-158"/>
                  </a:lnTo>
                </a:path>
              </a:pathLst>
            </a:custGeom>
            <a:noFill/>
            <a:ln w="31045"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6" name="TextBox 20">
              <a:extLst>
                <a:ext uri="{FF2B5EF4-FFF2-40B4-BE49-F238E27FC236}">
                  <a16:creationId xmlns:a16="http://schemas.microsoft.com/office/drawing/2014/main" id="{3BBF62CE-72EB-4A32-9BCC-FE887A38810C}"/>
                </a:ext>
              </a:extLst>
            </p:cNvPr>
            <p:cNvSpPr txBox="1"/>
            <p:nvPr/>
          </p:nvSpPr>
          <p:spPr>
            <a:xfrm>
              <a:off x="1499167" y="4023327"/>
              <a:ext cx="949093" cy="270569"/>
            </a:xfrm>
            <a:prstGeom prst="rect">
              <a:avLst/>
            </a:prstGeom>
            <a:noFill/>
            <a:ln>
              <a:solidFill>
                <a:schemeClr val="bg2"/>
              </a:solid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1252" spc="0" baseline="0" dirty="0">
                  <a:latin typeface="Arial"/>
                  <a:cs typeface="Arial"/>
                  <a:sym typeface="Arial"/>
                  <a:rtl val="0"/>
                </a:rPr>
                <a:t>IT Policies</a:t>
              </a:r>
            </a:p>
          </p:txBody>
        </p:sp>
        <p:sp>
          <p:nvSpPr>
            <p:cNvPr id="7" name="TextBox 21">
              <a:extLst>
                <a:ext uri="{FF2B5EF4-FFF2-40B4-BE49-F238E27FC236}">
                  <a16:creationId xmlns:a16="http://schemas.microsoft.com/office/drawing/2014/main" id="{A6FABC9E-E120-4D1A-8950-889D0858B8F1}"/>
                </a:ext>
              </a:extLst>
            </p:cNvPr>
            <p:cNvSpPr txBox="1"/>
            <p:nvPr/>
          </p:nvSpPr>
          <p:spPr>
            <a:xfrm>
              <a:off x="3888068" y="4022278"/>
              <a:ext cx="977133" cy="270569"/>
            </a:xfrm>
            <a:prstGeom prst="rect">
              <a:avLst/>
            </a:prstGeom>
            <a:noFill/>
            <a:ln>
              <a:solidFill>
                <a:schemeClr val="bg2"/>
              </a:solid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1252" spc="0" baseline="0" dirty="0">
                  <a:latin typeface="Arial"/>
                  <a:cs typeface="Arial"/>
                  <a:sym typeface="Arial"/>
                  <a:rtl val="0"/>
                </a:rPr>
                <a:t>IT Security</a:t>
              </a:r>
            </a:p>
          </p:txBody>
        </p:sp>
        <p:sp>
          <p:nvSpPr>
            <p:cNvPr id="8" name="TextBox 22">
              <a:extLst>
                <a:ext uri="{FF2B5EF4-FFF2-40B4-BE49-F238E27FC236}">
                  <a16:creationId xmlns:a16="http://schemas.microsoft.com/office/drawing/2014/main" id="{C276E240-7324-4974-853F-0B505A7117C4}"/>
                </a:ext>
              </a:extLst>
            </p:cNvPr>
            <p:cNvSpPr txBox="1"/>
            <p:nvPr/>
          </p:nvSpPr>
          <p:spPr>
            <a:xfrm>
              <a:off x="3888068" y="4215930"/>
              <a:ext cx="961958" cy="270569"/>
            </a:xfrm>
            <a:prstGeom prst="rect">
              <a:avLst/>
            </a:prstGeom>
            <a:noFill/>
            <a:ln>
              <a:solidFill>
                <a:schemeClr val="bg2"/>
              </a:solid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1252" spc="0" baseline="0" dirty="0">
                  <a:latin typeface="Arial"/>
                  <a:cs typeface="Arial"/>
                  <a:sym typeface="Arial"/>
                  <a:rtl val="0"/>
                </a:rPr>
                <a:t>Processes</a:t>
              </a:r>
            </a:p>
          </p:txBody>
        </p:sp>
        <p:sp>
          <p:nvSpPr>
            <p:cNvPr id="9" name="TextBox 23">
              <a:extLst>
                <a:ext uri="{FF2B5EF4-FFF2-40B4-BE49-F238E27FC236}">
                  <a16:creationId xmlns:a16="http://schemas.microsoft.com/office/drawing/2014/main" id="{6C35DA6F-C009-4019-9D04-911A8700A372}"/>
                </a:ext>
              </a:extLst>
            </p:cNvPr>
            <p:cNvSpPr txBox="1"/>
            <p:nvPr/>
          </p:nvSpPr>
          <p:spPr>
            <a:xfrm>
              <a:off x="6340496" y="4028236"/>
              <a:ext cx="787117" cy="270569"/>
            </a:xfrm>
            <a:prstGeom prst="rect">
              <a:avLst/>
            </a:prstGeom>
            <a:noFill/>
            <a:ln>
              <a:solidFill>
                <a:schemeClr val="bg2"/>
              </a:solid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1252" spc="0" baseline="0" dirty="0">
                  <a:latin typeface="Arial"/>
                  <a:cs typeface="Arial"/>
                  <a:sym typeface="Arial"/>
                  <a:rtl val="0"/>
                </a:rPr>
                <a:t>Security</a:t>
              </a:r>
            </a:p>
          </p:txBody>
        </p:sp>
        <p:sp>
          <p:nvSpPr>
            <p:cNvPr id="10" name="TextBox 24">
              <a:extLst>
                <a:ext uri="{FF2B5EF4-FFF2-40B4-BE49-F238E27FC236}">
                  <a16:creationId xmlns:a16="http://schemas.microsoft.com/office/drawing/2014/main" id="{A0ADE75B-C650-41B8-B9F4-D445E8FE9464}"/>
                </a:ext>
              </a:extLst>
            </p:cNvPr>
            <p:cNvSpPr txBox="1"/>
            <p:nvPr/>
          </p:nvSpPr>
          <p:spPr>
            <a:xfrm>
              <a:off x="6291608" y="4221888"/>
              <a:ext cx="841549" cy="270569"/>
            </a:xfrm>
            <a:prstGeom prst="rect">
              <a:avLst/>
            </a:prstGeom>
            <a:noFill/>
            <a:ln>
              <a:solidFill>
                <a:schemeClr val="bg2"/>
              </a:solid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sz="1252" spc="0" baseline="0" dirty="0">
                  <a:latin typeface="Arial"/>
                  <a:cs typeface="Arial"/>
                  <a:sym typeface="Arial"/>
                  <a:rtl val="0"/>
                </a:rPr>
                <a:t>Activities</a:t>
              </a:r>
            </a:p>
          </p:txBody>
        </p:sp>
        <p:grpSp>
          <p:nvGrpSpPr>
            <p:cNvPr id="11" name="Graphic 5">
              <a:extLst>
                <a:ext uri="{FF2B5EF4-FFF2-40B4-BE49-F238E27FC236}">
                  <a16:creationId xmlns:a16="http://schemas.microsoft.com/office/drawing/2014/main" id="{82D49F2E-B045-42A5-B5EC-131BB76925E8}"/>
                </a:ext>
              </a:extLst>
            </p:cNvPr>
            <p:cNvGrpSpPr/>
            <p:nvPr/>
          </p:nvGrpSpPr>
          <p:grpSpPr>
            <a:xfrm>
              <a:off x="1435241" y="2685341"/>
              <a:ext cx="1184186" cy="1039433"/>
              <a:chOff x="1435241" y="2685341"/>
              <a:chExt cx="1184186" cy="1039433"/>
            </a:xfrm>
            <a:noFill/>
          </p:grpSpPr>
          <p:sp>
            <p:nvSpPr>
              <p:cNvPr id="34" name="Freeform: Shape 33">
                <a:extLst>
                  <a:ext uri="{FF2B5EF4-FFF2-40B4-BE49-F238E27FC236}">
                    <a16:creationId xmlns:a16="http://schemas.microsoft.com/office/drawing/2014/main" id="{4F7374EE-374D-4B1D-A1FF-90FACA53CA7F}"/>
                  </a:ext>
                </a:extLst>
              </p:cNvPr>
              <p:cNvSpPr/>
              <p:nvPr/>
            </p:nvSpPr>
            <p:spPr>
              <a:xfrm>
                <a:off x="1989135" y="2998821"/>
                <a:ext cx="24443" cy="725953"/>
              </a:xfrm>
              <a:custGeom>
                <a:avLst/>
                <a:gdLst>
                  <a:gd name="connsiteX0" fmla="*/ 7 w 24443"/>
                  <a:gd name="connsiteY0" fmla="*/ 725995 h 725953"/>
                  <a:gd name="connsiteX1" fmla="*/ 7 w 24443"/>
                  <a:gd name="connsiteY1" fmla="*/ 41 h 725953"/>
                </a:gdLst>
                <a:ahLst/>
                <a:cxnLst>
                  <a:cxn ang="0">
                    <a:pos x="connsiteX0" y="connsiteY0"/>
                  </a:cxn>
                  <a:cxn ang="0">
                    <a:pos x="connsiteX1" y="connsiteY1"/>
                  </a:cxn>
                </a:cxnLst>
                <a:rect l="l" t="t" r="r" b="b"/>
                <a:pathLst>
                  <a:path w="24443" h="725953">
                    <a:moveTo>
                      <a:pt x="7" y="725995"/>
                    </a:moveTo>
                    <a:lnTo>
                      <a:pt x="7" y="41"/>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5" name="Freeform: Shape 34">
                <a:extLst>
                  <a:ext uri="{FF2B5EF4-FFF2-40B4-BE49-F238E27FC236}">
                    <a16:creationId xmlns:a16="http://schemas.microsoft.com/office/drawing/2014/main" id="{6C549DA8-0CBC-4E80-87C7-161FB7B5529B}"/>
                  </a:ext>
                </a:extLst>
              </p:cNvPr>
              <p:cNvSpPr/>
              <p:nvPr/>
            </p:nvSpPr>
            <p:spPr>
              <a:xfrm>
                <a:off x="2065534" y="3691777"/>
                <a:ext cx="24443" cy="32997"/>
              </a:xfrm>
              <a:custGeom>
                <a:avLst/>
                <a:gdLst>
                  <a:gd name="connsiteX0" fmla="*/ 6 w 24443"/>
                  <a:gd name="connsiteY0" fmla="*/ 37 h 32997"/>
                  <a:gd name="connsiteX1" fmla="*/ 6 w 24443"/>
                  <a:gd name="connsiteY1" fmla="*/ 33035 h 32997"/>
                </a:gdLst>
                <a:ahLst/>
                <a:cxnLst>
                  <a:cxn ang="0">
                    <a:pos x="connsiteX0" y="connsiteY0"/>
                  </a:cxn>
                  <a:cxn ang="0">
                    <a:pos x="connsiteX1" y="connsiteY1"/>
                  </a:cxn>
                </a:cxnLst>
                <a:rect l="l" t="t" r="r" b="b"/>
                <a:pathLst>
                  <a:path w="24443" h="32997">
                    <a:moveTo>
                      <a:pt x="6" y="37"/>
                    </a:moveTo>
                    <a:lnTo>
                      <a:pt x="6" y="33035"/>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6" name="Freeform: Shape 35">
                <a:extLst>
                  <a:ext uri="{FF2B5EF4-FFF2-40B4-BE49-F238E27FC236}">
                    <a16:creationId xmlns:a16="http://schemas.microsoft.com/office/drawing/2014/main" id="{4653E527-4E15-4566-9F96-5C16B13788A9}"/>
                  </a:ext>
                </a:extLst>
              </p:cNvPr>
              <p:cNvSpPr/>
              <p:nvPr/>
            </p:nvSpPr>
            <p:spPr>
              <a:xfrm>
                <a:off x="1893636" y="2718339"/>
                <a:ext cx="95498" cy="164989"/>
              </a:xfrm>
              <a:custGeom>
                <a:avLst/>
                <a:gdLst>
                  <a:gd name="connsiteX0" fmla="*/ 95507 w 95498"/>
                  <a:gd name="connsiteY0" fmla="*/ 165038 h 164989"/>
                  <a:gd name="connsiteX1" fmla="*/ 8 w 95498"/>
                  <a:gd name="connsiteY1" fmla="*/ 165038 h 164989"/>
                  <a:gd name="connsiteX2" fmla="*/ 8 w 95498"/>
                  <a:gd name="connsiteY2" fmla="*/ 49 h 164989"/>
                  <a:gd name="connsiteX3" fmla="*/ 95507 w 95498"/>
                  <a:gd name="connsiteY3" fmla="*/ 49 h 164989"/>
                </a:gdLst>
                <a:ahLst/>
                <a:cxnLst>
                  <a:cxn ang="0">
                    <a:pos x="connsiteX0" y="connsiteY0"/>
                  </a:cxn>
                  <a:cxn ang="0">
                    <a:pos x="connsiteX1" y="connsiteY1"/>
                  </a:cxn>
                  <a:cxn ang="0">
                    <a:pos x="connsiteX2" y="connsiteY2"/>
                  </a:cxn>
                  <a:cxn ang="0">
                    <a:pos x="connsiteX3" y="connsiteY3"/>
                  </a:cxn>
                </a:cxnLst>
                <a:rect l="l" t="t" r="r" b="b"/>
                <a:pathLst>
                  <a:path w="95498" h="164989">
                    <a:moveTo>
                      <a:pt x="95507" y="165038"/>
                    </a:moveTo>
                    <a:lnTo>
                      <a:pt x="8" y="165038"/>
                    </a:lnTo>
                    <a:lnTo>
                      <a:pt x="8" y="49"/>
                    </a:lnTo>
                    <a:lnTo>
                      <a:pt x="95507" y="49"/>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7" name="Freeform: Shape 36">
                <a:extLst>
                  <a:ext uri="{FF2B5EF4-FFF2-40B4-BE49-F238E27FC236}">
                    <a16:creationId xmlns:a16="http://schemas.microsoft.com/office/drawing/2014/main" id="{E9F76E35-BB46-487D-933D-320CEA6630C5}"/>
                  </a:ext>
                </a:extLst>
              </p:cNvPr>
              <p:cNvSpPr/>
              <p:nvPr/>
            </p:nvSpPr>
            <p:spPr>
              <a:xfrm>
                <a:off x="2065534" y="2718339"/>
                <a:ext cx="95498" cy="164989"/>
              </a:xfrm>
              <a:custGeom>
                <a:avLst/>
                <a:gdLst>
                  <a:gd name="connsiteX0" fmla="*/ 6 w 95498"/>
                  <a:gd name="connsiteY0" fmla="*/ 49 h 164989"/>
                  <a:gd name="connsiteX1" fmla="*/ 95505 w 95498"/>
                  <a:gd name="connsiteY1" fmla="*/ 49 h 164989"/>
                  <a:gd name="connsiteX2" fmla="*/ 95505 w 95498"/>
                  <a:gd name="connsiteY2" fmla="*/ 165038 h 164989"/>
                  <a:gd name="connsiteX3" fmla="*/ 6 w 95498"/>
                  <a:gd name="connsiteY3" fmla="*/ 165038 h 164989"/>
                </a:gdLst>
                <a:ahLst/>
                <a:cxnLst>
                  <a:cxn ang="0">
                    <a:pos x="connsiteX0" y="connsiteY0"/>
                  </a:cxn>
                  <a:cxn ang="0">
                    <a:pos x="connsiteX1" y="connsiteY1"/>
                  </a:cxn>
                  <a:cxn ang="0">
                    <a:pos x="connsiteX2" y="connsiteY2"/>
                  </a:cxn>
                  <a:cxn ang="0">
                    <a:pos x="connsiteX3" y="connsiteY3"/>
                  </a:cxn>
                </a:cxnLst>
                <a:rect l="l" t="t" r="r" b="b"/>
                <a:pathLst>
                  <a:path w="95498" h="164989">
                    <a:moveTo>
                      <a:pt x="6" y="49"/>
                    </a:moveTo>
                    <a:lnTo>
                      <a:pt x="95505" y="49"/>
                    </a:lnTo>
                    <a:lnTo>
                      <a:pt x="95505" y="165038"/>
                    </a:lnTo>
                    <a:lnTo>
                      <a:pt x="6" y="165038"/>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8" name="Freeform: Shape 37">
                <a:extLst>
                  <a:ext uri="{FF2B5EF4-FFF2-40B4-BE49-F238E27FC236}">
                    <a16:creationId xmlns:a16="http://schemas.microsoft.com/office/drawing/2014/main" id="{CBD87390-BA60-4C24-96EF-16C4D69D8E3E}"/>
                  </a:ext>
                </a:extLst>
              </p:cNvPr>
              <p:cNvSpPr/>
              <p:nvPr/>
            </p:nvSpPr>
            <p:spPr>
              <a:xfrm>
                <a:off x="1779037" y="2685341"/>
                <a:ext cx="114598" cy="230985"/>
              </a:xfrm>
              <a:custGeom>
                <a:avLst/>
                <a:gdLst>
                  <a:gd name="connsiteX0" fmla="*/ 114608 w 114598"/>
                  <a:gd name="connsiteY0" fmla="*/ 198036 h 230985"/>
                  <a:gd name="connsiteX1" fmla="*/ 76408 w 114598"/>
                  <a:gd name="connsiteY1" fmla="*/ 231034 h 230985"/>
                  <a:gd name="connsiteX2" fmla="*/ 19109 w 114598"/>
                  <a:gd name="connsiteY2" fmla="*/ 231034 h 230985"/>
                  <a:gd name="connsiteX3" fmla="*/ 9 w 114598"/>
                  <a:gd name="connsiteY3" fmla="*/ 214535 h 230985"/>
                  <a:gd name="connsiteX4" fmla="*/ 9 w 114598"/>
                  <a:gd name="connsiteY4" fmla="*/ 16547 h 230985"/>
                  <a:gd name="connsiteX5" fmla="*/ 19109 w 114598"/>
                  <a:gd name="connsiteY5" fmla="*/ 49 h 230985"/>
                  <a:gd name="connsiteX6" fmla="*/ 76408 w 114598"/>
                  <a:gd name="connsiteY6" fmla="*/ 49 h 230985"/>
                  <a:gd name="connsiteX7" fmla="*/ 114608 w 114598"/>
                  <a:gd name="connsiteY7" fmla="*/ 33046 h 2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98" h="230985">
                    <a:moveTo>
                      <a:pt x="114608" y="198036"/>
                    </a:moveTo>
                    <a:lnTo>
                      <a:pt x="76408" y="231034"/>
                    </a:lnTo>
                    <a:lnTo>
                      <a:pt x="19109" y="231034"/>
                    </a:lnTo>
                    <a:cubicBezTo>
                      <a:pt x="8566" y="231034"/>
                      <a:pt x="9" y="223642"/>
                      <a:pt x="9" y="214535"/>
                    </a:cubicBezTo>
                    <a:lnTo>
                      <a:pt x="9" y="16547"/>
                    </a:lnTo>
                    <a:cubicBezTo>
                      <a:pt x="9" y="7440"/>
                      <a:pt x="8566" y="49"/>
                      <a:pt x="19109" y="49"/>
                    </a:cubicBezTo>
                    <a:lnTo>
                      <a:pt x="76408" y="49"/>
                    </a:lnTo>
                    <a:lnTo>
                      <a:pt x="114608" y="33046"/>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9" name="Freeform: Shape 38">
                <a:extLst>
                  <a:ext uri="{FF2B5EF4-FFF2-40B4-BE49-F238E27FC236}">
                    <a16:creationId xmlns:a16="http://schemas.microsoft.com/office/drawing/2014/main" id="{517E09FA-9B6A-446B-922B-5597B0E570D2}"/>
                  </a:ext>
                </a:extLst>
              </p:cNvPr>
              <p:cNvSpPr/>
              <p:nvPr/>
            </p:nvSpPr>
            <p:spPr>
              <a:xfrm>
                <a:off x="2161033" y="2685341"/>
                <a:ext cx="114598" cy="230985"/>
              </a:xfrm>
              <a:custGeom>
                <a:avLst/>
                <a:gdLst>
                  <a:gd name="connsiteX0" fmla="*/ 5 w 114598"/>
                  <a:gd name="connsiteY0" fmla="*/ 198036 h 230985"/>
                  <a:gd name="connsiteX1" fmla="*/ 38204 w 114598"/>
                  <a:gd name="connsiteY1" fmla="*/ 231034 h 230985"/>
                  <a:gd name="connsiteX2" fmla="*/ 95504 w 114598"/>
                  <a:gd name="connsiteY2" fmla="*/ 231034 h 230985"/>
                  <a:gd name="connsiteX3" fmla="*/ 114603 w 114598"/>
                  <a:gd name="connsiteY3" fmla="*/ 214535 h 230985"/>
                  <a:gd name="connsiteX4" fmla="*/ 114603 w 114598"/>
                  <a:gd name="connsiteY4" fmla="*/ 16547 h 230985"/>
                  <a:gd name="connsiteX5" fmla="*/ 95504 w 114598"/>
                  <a:gd name="connsiteY5" fmla="*/ 49 h 230985"/>
                  <a:gd name="connsiteX6" fmla="*/ 38204 w 114598"/>
                  <a:gd name="connsiteY6" fmla="*/ 49 h 230985"/>
                  <a:gd name="connsiteX7" fmla="*/ 5 w 114598"/>
                  <a:gd name="connsiteY7" fmla="*/ 33046 h 2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98" h="230985">
                    <a:moveTo>
                      <a:pt x="5" y="198036"/>
                    </a:moveTo>
                    <a:lnTo>
                      <a:pt x="38204" y="231034"/>
                    </a:lnTo>
                    <a:lnTo>
                      <a:pt x="95504" y="231034"/>
                    </a:lnTo>
                    <a:cubicBezTo>
                      <a:pt x="106047" y="231034"/>
                      <a:pt x="114603" y="223642"/>
                      <a:pt x="114603" y="214535"/>
                    </a:cubicBezTo>
                    <a:lnTo>
                      <a:pt x="114603" y="16547"/>
                    </a:lnTo>
                    <a:cubicBezTo>
                      <a:pt x="114603" y="7440"/>
                      <a:pt x="106047" y="49"/>
                      <a:pt x="95504" y="49"/>
                    </a:cubicBezTo>
                    <a:lnTo>
                      <a:pt x="38204" y="49"/>
                    </a:lnTo>
                    <a:lnTo>
                      <a:pt x="5" y="33046"/>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0" name="Freeform: Shape 39">
                <a:extLst>
                  <a:ext uri="{FF2B5EF4-FFF2-40B4-BE49-F238E27FC236}">
                    <a16:creationId xmlns:a16="http://schemas.microsoft.com/office/drawing/2014/main" id="{7C2319DD-958A-487E-BA00-FF556170213A}"/>
                  </a:ext>
                </a:extLst>
              </p:cNvPr>
              <p:cNvSpPr/>
              <p:nvPr/>
            </p:nvSpPr>
            <p:spPr>
              <a:xfrm>
                <a:off x="2065534" y="3625781"/>
                <a:ext cx="24443" cy="32997"/>
              </a:xfrm>
              <a:custGeom>
                <a:avLst/>
                <a:gdLst>
                  <a:gd name="connsiteX0" fmla="*/ 6 w 24443"/>
                  <a:gd name="connsiteY0" fmla="*/ 38 h 32997"/>
                  <a:gd name="connsiteX1" fmla="*/ 6 w 24443"/>
                  <a:gd name="connsiteY1" fmla="*/ 33036 h 32997"/>
                </a:gdLst>
                <a:ahLst/>
                <a:cxnLst>
                  <a:cxn ang="0">
                    <a:pos x="connsiteX0" y="connsiteY0"/>
                  </a:cxn>
                  <a:cxn ang="0">
                    <a:pos x="connsiteX1" y="connsiteY1"/>
                  </a:cxn>
                </a:cxnLst>
                <a:rect l="l" t="t" r="r" b="b"/>
                <a:pathLst>
                  <a:path w="24443" h="32997">
                    <a:moveTo>
                      <a:pt x="6" y="38"/>
                    </a:moveTo>
                    <a:lnTo>
                      <a:pt x="6" y="33036"/>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1" name="Freeform: Shape 40">
                <a:extLst>
                  <a:ext uri="{FF2B5EF4-FFF2-40B4-BE49-F238E27FC236}">
                    <a16:creationId xmlns:a16="http://schemas.microsoft.com/office/drawing/2014/main" id="{4B0FAFBA-CFFF-4F41-A6AB-27C693325F4B}"/>
                  </a:ext>
                </a:extLst>
              </p:cNvPr>
              <p:cNvSpPr/>
              <p:nvPr/>
            </p:nvSpPr>
            <p:spPr>
              <a:xfrm>
                <a:off x="1970035" y="2916326"/>
                <a:ext cx="114598" cy="98993"/>
              </a:xfrm>
              <a:custGeom>
                <a:avLst/>
                <a:gdLst>
                  <a:gd name="connsiteX0" fmla="*/ 114606 w 114598"/>
                  <a:gd name="connsiteY0" fmla="*/ 49543 h 98993"/>
                  <a:gd name="connsiteX1" fmla="*/ 57306 w 114598"/>
                  <a:gd name="connsiteY1" fmla="*/ 99040 h 98993"/>
                  <a:gd name="connsiteX2" fmla="*/ 7 w 114598"/>
                  <a:gd name="connsiteY2" fmla="*/ 49543 h 98993"/>
                  <a:gd name="connsiteX3" fmla="*/ 57306 w 114598"/>
                  <a:gd name="connsiteY3" fmla="*/ 46 h 98993"/>
                  <a:gd name="connsiteX4" fmla="*/ 114606 w 114598"/>
                  <a:gd name="connsiteY4" fmla="*/ 49543 h 98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98" h="98993">
                    <a:moveTo>
                      <a:pt x="114606" y="49543"/>
                    </a:moveTo>
                    <a:cubicBezTo>
                      <a:pt x="114606" y="76880"/>
                      <a:pt x="88952" y="99040"/>
                      <a:pt x="57306" y="99040"/>
                    </a:cubicBezTo>
                    <a:cubicBezTo>
                      <a:pt x="25661" y="99040"/>
                      <a:pt x="7" y="76880"/>
                      <a:pt x="7" y="49543"/>
                    </a:cubicBezTo>
                    <a:cubicBezTo>
                      <a:pt x="7" y="22207"/>
                      <a:pt x="25661" y="46"/>
                      <a:pt x="57306" y="46"/>
                    </a:cubicBezTo>
                    <a:cubicBezTo>
                      <a:pt x="88952" y="46"/>
                      <a:pt x="114606" y="22207"/>
                      <a:pt x="114606" y="49543"/>
                    </a:cubicBezTo>
                    <a:close/>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2" name="Freeform: Shape 41">
                <a:extLst>
                  <a:ext uri="{FF2B5EF4-FFF2-40B4-BE49-F238E27FC236}">
                    <a16:creationId xmlns:a16="http://schemas.microsoft.com/office/drawing/2014/main" id="{228C5014-B0E4-49ED-820C-A92EADC03D4F}"/>
                  </a:ext>
                </a:extLst>
              </p:cNvPr>
              <p:cNvSpPr/>
              <p:nvPr/>
            </p:nvSpPr>
            <p:spPr>
              <a:xfrm>
                <a:off x="1435241" y="2817333"/>
                <a:ext cx="496594" cy="758951"/>
              </a:xfrm>
              <a:custGeom>
                <a:avLst/>
                <a:gdLst>
                  <a:gd name="connsiteX0" fmla="*/ 496605 w 496594"/>
                  <a:gd name="connsiteY0" fmla="*/ 758995 h 758951"/>
                  <a:gd name="connsiteX1" fmla="*/ 11 w 496594"/>
                  <a:gd name="connsiteY1" fmla="*/ 758995 h 758951"/>
                  <a:gd name="connsiteX2" fmla="*/ 11 w 496594"/>
                  <a:gd name="connsiteY2" fmla="*/ 43 h 758951"/>
                  <a:gd name="connsiteX3" fmla="*/ 76410 w 496594"/>
                  <a:gd name="connsiteY3" fmla="*/ 43 h 758951"/>
                </a:gdLst>
                <a:ahLst/>
                <a:cxnLst>
                  <a:cxn ang="0">
                    <a:pos x="connsiteX0" y="connsiteY0"/>
                  </a:cxn>
                  <a:cxn ang="0">
                    <a:pos x="connsiteX1" y="connsiteY1"/>
                  </a:cxn>
                  <a:cxn ang="0">
                    <a:pos x="connsiteX2" y="connsiteY2"/>
                  </a:cxn>
                  <a:cxn ang="0">
                    <a:pos x="connsiteX3" y="connsiteY3"/>
                  </a:cxn>
                </a:cxnLst>
                <a:rect l="l" t="t" r="r" b="b"/>
                <a:pathLst>
                  <a:path w="496594" h="758951">
                    <a:moveTo>
                      <a:pt x="496605" y="758995"/>
                    </a:moveTo>
                    <a:lnTo>
                      <a:pt x="11" y="758995"/>
                    </a:lnTo>
                    <a:lnTo>
                      <a:pt x="11" y="43"/>
                    </a:lnTo>
                    <a:lnTo>
                      <a:pt x="76410" y="43"/>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3" name="Freeform: Shape 42">
                <a:extLst>
                  <a:ext uri="{FF2B5EF4-FFF2-40B4-BE49-F238E27FC236}">
                    <a16:creationId xmlns:a16="http://schemas.microsoft.com/office/drawing/2014/main" id="{E5CB63C1-7E61-4368-BA1B-9D95A769AAB7}"/>
                  </a:ext>
                </a:extLst>
              </p:cNvPr>
              <p:cNvSpPr/>
              <p:nvPr/>
            </p:nvSpPr>
            <p:spPr>
              <a:xfrm>
                <a:off x="2046434" y="2817333"/>
                <a:ext cx="572993" cy="758951"/>
              </a:xfrm>
              <a:custGeom>
                <a:avLst/>
                <a:gdLst>
                  <a:gd name="connsiteX0" fmla="*/ 496598 w 572993"/>
                  <a:gd name="connsiteY0" fmla="*/ 43 h 758951"/>
                  <a:gd name="connsiteX1" fmla="*/ 572997 w 572993"/>
                  <a:gd name="connsiteY1" fmla="*/ 43 h 758951"/>
                  <a:gd name="connsiteX2" fmla="*/ 572997 w 572993"/>
                  <a:gd name="connsiteY2" fmla="*/ 758995 h 758951"/>
                  <a:gd name="connsiteX3" fmla="*/ 3 w 572993"/>
                  <a:gd name="connsiteY3" fmla="*/ 758995 h 758951"/>
                </a:gdLst>
                <a:ahLst/>
                <a:cxnLst>
                  <a:cxn ang="0">
                    <a:pos x="connsiteX0" y="connsiteY0"/>
                  </a:cxn>
                  <a:cxn ang="0">
                    <a:pos x="connsiteX1" y="connsiteY1"/>
                  </a:cxn>
                  <a:cxn ang="0">
                    <a:pos x="connsiteX2" y="connsiteY2"/>
                  </a:cxn>
                  <a:cxn ang="0">
                    <a:pos x="connsiteX3" y="connsiteY3"/>
                  </a:cxn>
                </a:cxnLst>
                <a:rect l="l" t="t" r="r" b="b"/>
                <a:pathLst>
                  <a:path w="572993" h="758951">
                    <a:moveTo>
                      <a:pt x="496598" y="43"/>
                    </a:moveTo>
                    <a:lnTo>
                      <a:pt x="572997" y="43"/>
                    </a:lnTo>
                    <a:lnTo>
                      <a:pt x="572997" y="758995"/>
                    </a:lnTo>
                    <a:lnTo>
                      <a:pt x="3" y="758995"/>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4" name="Freeform: Shape 43">
                <a:extLst>
                  <a:ext uri="{FF2B5EF4-FFF2-40B4-BE49-F238E27FC236}">
                    <a16:creationId xmlns:a16="http://schemas.microsoft.com/office/drawing/2014/main" id="{71EF7650-27F5-4DB2-81D0-8E88BF3A3F02}"/>
                  </a:ext>
                </a:extLst>
              </p:cNvPr>
              <p:cNvSpPr/>
              <p:nvPr/>
            </p:nvSpPr>
            <p:spPr>
              <a:xfrm>
                <a:off x="1989135" y="2685341"/>
                <a:ext cx="76399" cy="247484"/>
              </a:xfrm>
              <a:custGeom>
                <a:avLst/>
                <a:gdLst>
                  <a:gd name="connsiteX0" fmla="*/ 76406 w 76399"/>
                  <a:gd name="connsiteY0" fmla="*/ 247532 h 247484"/>
                  <a:gd name="connsiteX1" fmla="*/ 76406 w 76399"/>
                  <a:gd name="connsiteY1" fmla="*/ 48 h 247484"/>
                  <a:gd name="connsiteX2" fmla="*/ 7 w 76399"/>
                  <a:gd name="connsiteY2" fmla="*/ 48 h 247484"/>
                  <a:gd name="connsiteX3" fmla="*/ 7 w 76399"/>
                  <a:gd name="connsiteY3" fmla="*/ 247532 h 247484"/>
                </a:gdLst>
                <a:ahLst/>
                <a:cxnLst>
                  <a:cxn ang="0">
                    <a:pos x="connsiteX0" y="connsiteY0"/>
                  </a:cxn>
                  <a:cxn ang="0">
                    <a:pos x="connsiteX1" y="connsiteY1"/>
                  </a:cxn>
                  <a:cxn ang="0">
                    <a:pos x="connsiteX2" y="connsiteY2"/>
                  </a:cxn>
                  <a:cxn ang="0">
                    <a:pos x="connsiteX3" y="connsiteY3"/>
                  </a:cxn>
                </a:cxnLst>
                <a:rect l="l" t="t" r="r" b="b"/>
                <a:pathLst>
                  <a:path w="76399" h="247484">
                    <a:moveTo>
                      <a:pt x="76406" y="247532"/>
                    </a:moveTo>
                    <a:lnTo>
                      <a:pt x="76406" y="48"/>
                    </a:lnTo>
                    <a:lnTo>
                      <a:pt x="7" y="48"/>
                    </a:lnTo>
                    <a:lnTo>
                      <a:pt x="7" y="247532"/>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5" name="Freeform: Shape 44">
                <a:extLst>
                  <a:ext uri="{FF2B5EF4-FFF2-40B4-BE49-F238E27FC236}">
                    <a16:creationId xmlns:a16="http://schemas.microsoft.com/office/drawing/2014/main" id="{053199E4-7D84-4AAF-AD58-66C9F3FE085C}"/>
                  </a:ext>
                </a:extLst>
              </p:cNvPr>
              <p:cNvSpPr/>
              <p:nvPr/>
            </p:nvSpPr>
            <p:spPr>
              <a:xfrm>
                <a:off x="1511640" y="2751337"/>
                <a:ext cx="420195" cy="758951"/>
              </a:xfrm>
              <a:custGeom>
                <a:avLst/>
                <a:gdLst>
                  <a:gd name="connsiteX0" fmla="*/ 420206 w 420195"/>
                  <a:gd name="connsiteY0" fmla="*/ 758995 h 758951"/>
                  <a:gd name="connsiteX1" fmla="*/ 10 w 420195"/>
                  <a:gd name="connsiteY1" fmla="*/ 758995 h 758951"/>
                  <a:gd name="connsiteX2" fmla="*/ 10 w 420195"/>
                  <a:gd name="connsiteY2" fmla="*/ 44 h 758951"/>
                  <a:gd name="connsiteX3" fmla="*/ 210108 w 420195"/>
                  <a:gd name="connsiteY3" fmla="*/ 44 h 758951"/>
                </a:gdLst>
                <a:ahLst/>
                <a:cxnLst>
                  <a:cxn ang="0">
                    <a:pos x="connsiteX0" y="connsiteY0"/>
                  </a:cxn>
                  <a:cxn ang="0">
                    <a:pos x="connsiteX1" y="connsiteY1"/>
                  </a:cxn>
                  <a:cxn ang="0">
                    <a:pos x="connsiteX2" y="connsiteY2"/>
                  </a:cxn>
                  <a:cxn ang="0">
                    <a:pos x="connsiteX3" y="connsiteY3"/>
                  </a:cxn>
                </a:cxnLst>
                <a:rect l="l" t="t" r="r" b="b"/>
                <a:pathLst>
                  <a:path w="420195" h="758951">
                    <a:moveTo>
                      <a:pt x="420206" y="758995"/>
                    </a:moveTo>
                    <a:lnTo>
                      <a:pt x="10" y="758995"/>
                    </a:lnTo>
                    <a:lnTo>
                      <a:pt x="10" y="44"/>
                    </a:lnTo>
                    <a:lnTo>
                      <a:pt x="210108" y="44"/>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6" name="Freeform: Shape 45">
                <a:extLst>
                  <a:ext uri="{FF2B5EF4-FFF2-40B4-BE49-F238E27FC236}">
                    <a16:creationId xmlns:a16="http://schemas.microsoft.com/office/drawing/2014/main" id="{28E097A7-63E5-4A31-A072-E55EB5889A46}"/>
                  </a:ext>
                </a:extLst>
              </p:cNvPr>
              <p:cNvSpPr/>
              <p:nvPr/>
            </p:nvSpPr>
            <p:spPr>
              <a:xfrm>
                <a:off x="2065534" y="2751337"/>
                <a:ext cx="477494" cy="758951"/>
              </a:xfrm>
              <a:custGeom>
                <a:avLst/>
                <a:gdLst>
                  <a:gd name="connsiteX0" fmla="*/ 267401 w 477494"/>
                  <a:gd name="connsiteY0" fmla="*/ 44 h 758951"/>
                  <a:gd name="connsiteX1" fmla="*/ 477499 w 477494"/>
                  <a:gd name="connsiteY1" fmla="*/ 44 h 758951"/>
                  <a:gd name="connsiteX2" fmla="*/ 477499 w 477494"/>
                  <a:gd name="connsiteY2" fmla="*/ 758995 h 758951"/>
                  <a:gd name="connsiteX3" fmla="*/ 4 w 477494"/>
                  <a:gd name="connsiteY3" fmla="*/ 758995 h 758951"/>
                  <a:gd name="connsiteX4" fmla="*/ 4 w 477494"/>
                  <a:gd name="connsiteY4" fmla="*/ 247528 h 758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94" h="758951">
                    <a:moveTo>
                      <a:pt x="267401" y="44"/>
                    </a:moveTo>
                    <a:lnTo>
                      <a:pt x="477499" y="44"/>
                    </a:lnTo>
                    <a:lnTo>
                      <a:pt x="477499" y="758995"/>
                    </a:lnTo>
                    <a:lnTo>
                      <a:pt x="4" y="758995"/>
                    </a:lnTo>
                    <a:lnTo>
                      <a:pt x="4" y="247528"/>
                    </a:lnTo>
                  </a:path>
                </a:pathLst>
              </a:custGeom>
              <a:noFill/>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7" name="Freeform: Shape 46">
                <a:extLst>
                  <a:ext uri="{FF2B5EF4-FFF2-40B4-BE49-F238E27FC236}">
                    <a16:creationId xmlns:a16="http://schemas.microsoft.com/office/drawing/2014/main" id="{61636F25-7E41-445E-9D74-7185B589B057}"/>
                  </a:ext>
                </a:extLst>
              </p:cNvPr>
              <p:cNvSpPr/>
              <p:nvPr/>
            </p:nvSpPr>
            <p:spPr>
              <a:xfrm>
                <a:off x="1607139" y="3015320"/>
                <a:ext cx="286496" cy="20978"/>
              </a:xfrm>
              <a:custGeom>
                <a:avLst/>
                <a:gdLst>
                  <a:gd name="connsiteX0" fmla="*/ 10 w 286496"/>
                  <a:gd name="connsiteY0" fmla="*/ 46 h 20978"/>
                  <a:gd name="connsiteX1" fmla="*/ 286507 w 286496"/>
                  <a:gd name="connsiteY1" fmla="*/ 46 h 20978"/>
                </a:gdLst>
                <a:ahLst/>
                <a:cxnLst>
                  <a:cxn ang="0">
                    <a:pos x="connsiteX0" y="connsiteY0"/>
                  </a:cxn>
                  <a:cxn ang="0">
                    <a:pos x="connsiteX1" y="connsiteY1"/>
                  </a:cxn>
                </a:cxnLst>
                <a:rect l="l" t="t" r="r" b="b"/>
                <a:pathLst>
                  <a:path w="286496" h="20978">
                    <a:moveTo>
                      <a:pt x="10" y="46"/>
                    </a:moveTo>
                    <a:lnTo>
                      <a:pt x="286507" y="46"/>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8" name="Freeform: Shape 47">
                <a:extLst>
                  <a:ext uri="{FF2B5EF4-FFF2-40B4-BE49-F238E27FC236}">
                    <a16:creationId xmlns:a16="http://schemas.microsoft.com/office/drawing/2014/main" id="{B8BA781A-0FF8-441A-B509-118D35638BAD}"/>
                  </a:ext>
                </a:extLst>
              </p:cNvPr>
              <p:cNvSpPr/>
              <p:nvPr/>
            </p:nvSpPr>
            <p:spPr>
              <a:xfrm>
                <a:off x="1607139" y="3081316"/>
                <a:ext cx="286496" cy="20978"/>
              </a:xfrm>
              <a:custGeom>
                <a:avLst/>
                <a:gdLst>
                  <a:gd name="connsiteX0" fmla="*/ 10 w 286496"/>
                  <a:gd name="connsiteY0" fmla="*/ 45 h 20978"/>
                  <a:gd name="connsiteX1" fmla="*/ 286507 w 286496"/>
                  <a:gd name="connsiteY1" fmla="*/ 45 h 20978"/>
                </a:gdLst>
                <a:ahLst/>
                <a:cxnLst>
                  <a:cxn ang="0">
                    <a:pos x="connsiteX0" y="connsiteY0"/>
                  </a:cxn>
                  <a:cxn ang="0">
                    <a:pos x="connsiteX1" y="connsiteY1"/>
                  </a:cxn>
                </a:cxnLst>
                <a:rect l="l" t="t" r="r" b="b"/>
                <a:pathLst>
                  <a:path w="286496" h="20978">
                    <a:moveTo>
                      <a:pt x="10" y="45"/>
                    </a:moveTo>
                    <a:lnTo>
                      <a:pt x="286507" y="45"/>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49" name="Freeform: Shape 48">
                <a:extLst>
                  <a:ext uri="{FF2B5EF4-FFF2-40B4-BE49-F238E27FC236}">
                    <a16:creationId xmlns:a16="http://schemas.microsoft.com/office/drawing/2014/main" id="{2CF9115C-7466-40B1-85FE-81177760C08A}"/>
                  </a:ext>
                </a:extLst>
              </p:cNvPr>
              <p:cNvSpPr/>
              <p:nvPr/>
            </p:nvSpPr>
            <p:spPr>
              <a:xfrm>
                <a:off x="1607139" y="3147312"/>
                <a:ext cx="286496" cy="20978"/>
              </a:xfrm>
              <a:custGeom>
                <a:avLst/>
                <a:gdLst>
                  <a:gd name="connsiteX0" fmla="*/ 10 w 286496"/>
                  <a:gd name="connsiteY0" fmla="*/ 44 h 20978"/>
                  <a:gd name="connsiteX1" fmla="*/ 286507 w 286496"/>
                  <a:gd name="connsiteY1" fmla="*/ 44 h 20978"/>
                </a:gdLst>
                <a:ahLst/>
                <a:cxnLst>
                  <a:cxn ang="0">
                    <a:pos x="connsiteX0" y="connsiteY0"/>
                  </a:cxn>
                  <a:cxn ang="0">
                    <a:pos x="connsiteX1" y="connsiteY1"/>
                  </a:cxn>
                </a:cxnLst>
                <a:rect l="l" t="t" r="r" b="b"/>
                <a:pathLst>
                  <a:path w="286496" h="20978">
                    <a:moveTo>
                      <a:pt x="10" y="44"/>
                    </a:moveTo>
                    <a:lnTo>
                      <a:pt x="286507" y="44"/>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0" name="Freeform: Shape 49">
                <a:extLst>
                  <a:ext uri="{FF2B5EF4-FFF2-40B4-BE49-F238E27FC236}">
                    <a16:creationId xmlns:a16="http://schemas.microsoft.com/office/drawing/2014/main" id="{84E680F9-BFAA-40C3-9C41-DACD8D11F003}"/>
                  </a:ext>
                </a:extLst>
              </p:cNvPr>
              <p:cNvSpPr/>
              <p:nvPr/>
            </p:nvSpPr>
            <p:spPr>
              <a:xfrm>
                <a:off x="1607139" y="3213307"/>
                <a:ext cx="286496" cy="20978"/>
              </a:xfrm>
              <a:custGeom>
                <a:avLst/>
                <a:gdLst>
                  <a:gd name="connsiteX0" fmla="*/ 10 w 286496"/>
                  <a:gd name="connsiteY0" fmla="*/ 43 h 20978"/>
                  <a:gd name="connsiteX1" fmla="*/ 286507 w 286496"/>
                  <a:gd name="connsiteY1" fmla="*/ 43 h 20978"/>
                </a:gdLst>
                <a:ahLst/>
                <a:cxnLst>
                  <a:cxn ang="0">
                    <a:pos x="connsiteX0" y="connsiteY0"/>
                  </a:cxn>
                  <a:cxn ang="0">
                    <a:pos x="connsiteX1" y="connsiteY1"/>
                  </a:cxn>
                </a:cxnLst>
                <a:rect l="l" t="t" r="r" b="b"/>
                <a:pathLst>
                  <a:path w="286496" h="20978">
                    <a:moveTo>
                      <a:pt x="10" y="43"/>
                    </a:moveTo>
                    <a:lnTo>
                      <a:pt x="286507" y="43"/>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1" name="Freeform: Shape 50">
                <a:extLst>
                  <a:ext uri="{FF2B5EF4-FFF2-40B4-BE49-F238E27FC236}">
                    <a16:creationId xmlns:a16="http://schemas.microsoft.com/office/drawing/2014/main" id="{A56EB74D-E31E-4B61-80BE-1863FA5F27D4}"/>
                  </a:ext>
                </a:extLst>
              </p:cNvPr>
              <p:cNvSpPr/>
              <p:nvPr/>
            </p:nvSpPr>
            <p:spPr>
              <a:xfrm>
                <a:off x="1607139" y="3279303"/>
                <a:ext cx="286496" cy="20978"/>
              </a:xfrm>
              <a:custGeom>
                <a:avLst/>
                <a:gdLst>
                  <a:gd name="connsiteX0" fmla="*/ 10 w 286496"/>
                  <a:gd name="connsiteY0" fmla="*/ 42 h 20978"/>
                  <a:gd name="connsiteX1" fmla="*/ 286507 w 286496"/>
                  <a:gd name="connsiteY1" fmla="*/ 42 h 20978"/>
                </a:gdLst>
                <a:ahLst/>
                <a:cxnLst>
                  <a:cxn ang="0">
                    <a:pos x="connsiteX0" y="connsiteY0"/>
                  </a:cxn>
                  <a:cxn ang="0">
                    <a:pos x="connsiteX1" y="connsiteY1"/>
                  </a:cxn>
                </a:cxnLst>
                <a:rect l="l" t="t" r="r" b="b"/>
                <a:pathLst>
                  <a:path w="286496" h="20978">
                    <a:moveTo>
                      <a:pt x="10" y="42"/>
                    </a:moveTo>
                    <a:lnTo>
                      <a:pt x="286507" y="42"/>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2" name="Freeform: Shape 51">
                <a:extLst>
                  <a:ext uri="{FF2B5EF4-FFF2-40B4-BE49-F238E27FC236}">
                    <a16:creationId xmlns:a16="http://schemas.microsoft.com/office/drawing/2014/main" id="{ED57ED65-B01E-4D6B-9555-855348514B00}"/>
                  </a:ext>
                </a:extLst>
              </p:cNvPr>
              <p:cNvSpPr/>
              <p:nvPr/>
            </p:nvSpPr>
            <p:spPr>
              <a:xfrm>
                <a:off x="1607139" y="3345299"/>
                <a:ext cx="286496" cy="20978"/>
              </a:xfrm>
              <a:custGeom>
                <a:avLst/>
                <a:gdLst>
                  <a:gd name="connsiteX0" fmla="*/ 10 w 286496"/>
                  <a:gd name="connsiteY0" fmla="*/ 41 h 20978"/>
                  <a:gd name="connsiteX1" fmla="*/ 286507 w 286496"/>
                  <a:gd name="connsiteY1" fmla="*/ 41 h 20978"/>
                </a:gdLst>
                <a:ahLst/>
                <a:cxnLst>
                  <a:cxn ang="0">
                    <a:pos x="connsiteX0" y="connsiteY0"/>
                  </a:cxn>
                  <a:cxn ang="0">
                    <a:pos x="connsiteX1" y="connsiteY1"/>
                  </a:cxn>
                </a:cxnLst>
                <a:rect l="l" t="t" r="r" b="b"/>
                <a:pathLst>
                  <a:path w="286496" h="20978">
                    <a:moveTo>
                      <a:pt x="10" y="41"/>
                    </a:moveTo>
                    <a:lnTo>
                      <a:pt x="286507" y="41"/>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3" name="Freeform: Shape 52">
                <a:extLst>
                  <a:ext uri="{FF2B5EF4-FFF2-40B4-BE49-F238E27FC236}">
                    <a16:creationId xmlns:a16="http://schemas.microsoft.com/office/drawing/2014/main" id="{31FE2F91-D7B8-4092-9C52-CA066C380A0B}"/>
                  </a:ext>
                </a:extLst>
              </p:cNvPr>
              <p:cNvSpPr/>
              <p:nvPr/>
            </p:nvSpPr>
            <p:spPr>
              <a:xfrm>
                <a:off x="1607139" y="3411295"/>
                <a:ext cx="286496" cy="20978"/>
              </a:xfrm>
              <a:custGeom>
                <a:avLst/>
                <a:gdLst>
                  <a:gd name="connsiteX0" fmla="*/ 10 w 286496"/>
                  <a:gd name="connsiteY0" fmla="*/ 41 h 20978"/>
                  <a:gd name="connsiteX1" fmla="*/ 286507 w 286496"/>
                  <a:gd name="connsiteY1" fmla="*/ 41 h 20978"/>
                </a:gdLst>
                <a:ahLst/>
                <a:cxnLst>
                  <a:cxn ang="0">
                    <a:pos x="connsiteX0" y="connsiteY0"/>
                  </a:cxn>
                  <a:cxn ang="0">
                    <a:pos x="connsiteX1" y="connsiteY1"/>
                  </a:cxn>
                </a:cxnLst>
                <a:rect l="l" t="t" r="r" b="b"/>
                <a:pathLst>
                  <a:path w="286496" h="20978">
                    <a:moveTo>
                      <a:pt x="10" y="41"/>
                    </a:moveTo>
                    <a:lnTo>
                      <a:pt x="286507" y="41"/>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4" name="Freeform: Shape 53">
                <a:extLst>
                  <a:ext uri="{FF2B5EF4-FFF2-40B4-BE49-F238E27FC236}">
                    <a16:creationId xmlns:a16="http://schemas.microsoft.com/office/drawing/2014/main" id="{C494CA6B-DA27-4D72-9C79-6BF258D4B9D5}"/>
                  </a:ext>
                </a:extLst>
              </p:cNvPr>
              <p:cNvSpPr/>
              <p:nvPr/>
            </p:nvSpPr>
            <p:spPr>
              <a:xfrm>
                <a:off x="2161033" y="3015320"/>
                <a:ext cx="286496" cy="20978"/>
              </a:xfrm>
              <a:custGeom>
                <a:avLst/>
                <a:gdLst>
                  <a:gd name="connsiteX0" fmla="*/ 4 w 286496"/>
                  <a:gd name="connsiteY0" fmla="*/ 46 h 20978"/>
                  <a:gd name="connsiteX1" fmla="*/ 286501 w 286496"/>
                  <a:gd name="connsiteY1" fmla="*/ 46 h 20978"/>
                </a:gdLst>
                <a:ahLst/>
                <a:cxnLst>
                  <a:cxn ang="0">
                    <a:pos x="connsiteX0" y="connsiteY0"/>
                  </a:cxn>
                  <a:cxn ang="0">
                    <a:pos x="connsiteX1" y="connsiteY1"/>
                  </a:cxn>
                </a:cxnLst>
                <a:rect l="l" t="t" r="r" b="b"/>
                <a:pathLst>
                  <a:path w="286496" h="20978">
                    <a:moveTo>
                      <a:pt x="4" y="46"/>
                    </a:moveTo>
                    <a:lnTo>
                      <a:pt x="286501" y="46"/>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5" name="Freeform: Shape 54">
                <a:extLst>
                  <a:ext uri="{FF2B5EF4-FFF2-40B4-BE49-F238E27FC236}">
                    <a16:creationId xmlns:a16="http://schemas.microsoft.com/office/drawing/2014/main" id="{FBEE9736-8F8E-414D-8840-7DDF905A7A1F}"/>
                  </a:ext>
                </a:extLst>
              </p:cNvPr>
              <p:cNvSpPr/>
              <p:nvPr/>
            </p:nvSpPr>
            <p:spPr>
              <a:xfrm>
                <a:off x="2161033" y="3081316"/>
                <a:ext cx="286496" cy="20978"/>
              </a:xfrm>
              <a:custGeom>
                <a:avLst/>
                <a:gdLst>
                  <a:gd name="connsiteX0" fmla="*/ 4 w 286496"/>
                  <a:gd name="connsiteY0" fmla="*/ 45 h 20978"/>
                  <a:gd name="connsiteX1" fmla="*/ 286501 w 286496"/>
                  <a:gd name="connsiteY1" fmla="*/ 45 h 20978"/>
                </a:gdLst>
                <a:ahLst/>
                <a:cxnLst>
                  <a:cxn ang="0">
                    <a:pos x="connsiteX0" y="connsiteY0"/>
                  </a:cxn>
                  <a:cxn ang="0">
                    <a:pos x="connsiteX1" y="connsiteY1"/>
                  </a:cxn>
                </a:cxnLst>
                <a:rect l="l" t="t" r="r" b="b"/>
                <a:pathLst>
                  <a:path w="286496" h="20978">
                    <a:moveTo>
                      <a:pt x="4" y="45"/>
                    </a:moveTo>
                    <a:lnTo>
                      <a:pt x="286501" y="45"/>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6" name="Freeform: Shape 55">
                <a:extLst>
                  <a:ext uri="{FF2B5EF4-FFF2-40B4-BE49-F238E27FC236}">
                    <a16:creationId xmlns:a16="http://schemas.microsoft.com/office/drawing/2014/main" id="{264EBCA5-6525-4446-8767-2118737B4C8E}"/>
                  </a:ext>
                </a:extLst>
              </p:cNvPr>
              <p:cNvSpPr/>
              <p:nvPr/>
            </p:nvSpPr>
            <p:spPr>
              <a:xfrm>
                <a:off x="2161033" y="3147312"/>
                <a:ext cx="286496" cy="20978"/>
              </a:xfrm>
              <a:custGeom>
                <a:avLst/>
                <a:gdLst>
                  <a:gd name="connsiteX0" fmla="*/ 4 w 286496"/>
                  <a:gd name="connsiteY0" fmla="*/ 44 h 20978"/>
                  <a:gd name="connsiteX1" fmla="*/ 286501 w 286496"/>
                  <a:gd name="connsiteY1" fmla="*/ 44 h 20978"/>
                </a:gdLst>
                <a:ahLst/>
                <a:cxnLst>
                  <a:cxn ang="0">
                    <a:pos x="connsiteX0" y="connsiteY0"/>
                  </a:cxn>
                  <a:cxn ang="0">
                    <a:pos x="connsiteX1" y="connsiteY1"/>
                  </a:cxn>
                </a:cxnLst>
                <a:rect l="l" t="t" r="r" b="b"/>
                <a:pathLst>
                  <a:path w="286496" h="20978">
                    <a:moveTo>
                      <a:pt x="4" y="44"/>
                    </a:moveTo>
                    <a:lnTo>
                      <a:pt x="286501" y="44"/>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7" name="Freeform: Shape 56">
                <a:extLst>
                  <a:ext uri="{FF2B5EF4-FFF2-40B4-BE49-F238E27FC236}">
                    <a16:creationId xmlns:a16="http://schemas.microsoft.com/office/drawing/2014/main" id="{C2276823-71F8-401E-A81E-C30CCF860D6F}"/>
                  </a:ext>
                </a:extLst>
              </p:cNvPr>
              <p:cNvSpPr/>
              <p:nvPr/>
            </p:nvSpPr>
            <p:spPr>
              <a:xfrm>
                <a:off x="2161033" y="3213307"/>
                <a:ext cx="286496" cy="20978"/>
              </a:xfrm>
              <a:custGeom>
                <a:avLst/>
                <a:gdLst>
                  <a:gd name="connsiteX0" fmla="*/ 4 w 286496"/>
                  <a:gd name="connsiteY0" fmla="*/ 43 h 20978"/>
                  <a:gd name="connsiteX1" fmla="*/ 286501 w 286496"/>
                  <a:gd name="connsiteY1" fmla="*/ 43 h 20978"/>
                </a:gdLst>
                <a:ahLst/>
                <a:cxnLst>
                  <a:cxn ang="0">
                    <a:pos x="connsiteX0" y="connsiteY0"/>
                  </a:cxn>
                  <a:cxn ang="0">
                    <a:pos x="connsiteX1" y="connsiteY1"/>
                  </a:cxn>
                </a:cxnLst>
                <a:rect l="l" t="t" r="r" b="b"/>
                <a:pathLst>
                  <a:path w="286496" h="20978">
                    <a:moveTo>
                      <a:pt x="4" y="43"/>
                    </a:moveTo>
                    <a:lnTo>
                      <a:pt x="286501" y="43"/>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8" name="Freeform: Shape 57">
                <a:extLst>
                  <a:ext uri="{FF2B5EF4-FFF2-40B4-BE49-F238E27FC236}">
                    <a16:creationId xmlns:a16="http://schemas.microsoft.com/office/drawing/2014/main" id="{FC27359B-7B37-4D05-86AD-A20B446C8BE1}"/>
                  </a:ext>
                </a:extLst>
              </p:cNvPr>
              <p:cNvSpPr/>
              <p:nvPr/>
            </p:nvSpPr>
            <p:spPr>
              <a:xfrm>
                <a:off x="2161033" y="3279303"/>
                <a:ext cx="286496" cy="20978"/>
              </a:xfrm>
              <a:custGeom>
                <a:avLst/>
                <a:gdLst>
                  <a:gd name="connsiteX0" fmla="*/ 4 w 286496"/>
                  <a:gd name="connsiteY0" fmla="*/ 42 h 20978"/>
                  <a:gd name="connsiteX1" fmla="*/ 286501 w 286496"/>
                  <a:gd name="connsiteY1" fmla="*/ 42 h 20978"/>
                </a:gdLst>
                <a:ahLst/>
                <a:cxnLst>
                  <a:cxn ang="0">
                    <a:pos x="connsiteX0" y="connsiteY0"/>
                  </a:cxn>
                  <a:cxn ang="0">
                    <a:pos x="connsiteX1" y="connsiteY1"/>
                  </a:cxn>
                </a:cxnLst>
                <a:rect l="l" t="t" r="r" b="b"/>
                <a:pathLst>
                  <a:path w="286496" h="20978">
                    <a:moveTo>
                      <a:pt x="4" y="42"/>
                    </a:moveTo>
                    <a:lnTo>
                      <a:pt x="286501" y="42"/>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59" name="Freeform: Shape 58">
                <a:extLst>
                  <a:ext uri="{FF2B5EF4-FFF2-40B4-BE49-F238E27FC236}">
                    <a16:creationId xmlns:a16="http://schemas.microsoft.com/office/drawing/2014/main" id="{06E8D42B-C6A4-42BC-94B3-F3FC3A6D109F}"/>
                  </a:ext>
                </a:extLst>
              </p:cNvPr>
              <p:cNvSpPr/>
              <p:nvPr/>
            </p:nvSpPr>
            <p:spPr>
              <a:xfrm>
                <a:off x="2161033" y="3345299"/>
                <a:ext cx="286496" cy="20978"/>
              </a:xfrm>
              <a:custGeom>
                <a:avLst/>
                <a:gdLst>
                  <a:gd name="connsiteX0" fmla="*/ 4 w 286496"/>
                  <a:gd name="connsiteY0" fmla="*/ 41 h 20978"/>
                  <a:gd name="connsiteX1" fmla="*/ 286501 w 286496"/>
                  <a:gd name="connsiteY1" fmla="*/ 41 h 20978"/>
                </a:gdLst>
                <a:ahLst/>
                <a:cxnLst>
                  <a:cxn ang="0">
                    <a:pos x="connsiteX0" y="connsiteY0"/>
                  </a:cxn>
                  <a:cxn ang="0">
                    <a:pos x="connsiteX1" y="connsiteY1"/>
                  </a:cxn>
                </a:cxnLst>
                <a:rect l="l" t="t" r="r" b="b"/>
                <a:pathLst>
                  <a:path w="286496" h="20978">
                    <a:moveTo>
                      <a:pt x="4" y="41"/>
                    </a:moveTo>
                    <a:lnTo>
                      <a:pt x="286501" y="41"/>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60" name="Freeform: Shape 59">
                <a:extLst>
                  <a:ext uri="{FF2B5EF4-FFF2-40B4-BE49-F238E27FC236}">
                    <a16:creationId xmlns:a16="http://schemas.microsoft.com/office/drawing/2014/main" id="{ED223010-31EE-4E4F-AE44-E10A6923E7AC}"/>
                  </a:ext>
                </a:extLst>
              </p:cNvPr>
              <p:cNvSpPr/>
              <p:nvPr/>
            </p:nvSpPr>
            <p:spPr>
              <a:xfrm>
                <a:off x="2161033" y="3411295"/>
                <a:ext cx="286496" cy="20978"/>
              </a:xfrm>
              <a:custGeom>
                <a:avLst/>
                <a:gdLst>
                  <a:gd name="connsiteX0" fmla="*/ 4 w 286496"/>
                  <a:gd name="connsiteY0" fmla="*/ 41 h 20978"/>
                  <a:gd name="connsiteX1" fmla="*/ 286501 w 286496"/>
                  <a:gd name="connsiteY1" fmla="*/ 41 h 20978"/>
                </a:gdLst>
                <a:ahLst/>
                <a:cxnLst>
                  <a:cxn ang="0">
                    <a:pos x="connsiteX0" y="connsiteY0"/>
                  </a:cxn>
                  <a:cxn ang="0">
                    <a:pos x="connsiteX1" y="connsiteY1"/>
                  </a:cxn>
                </a:cxnLst>
                <a:rect l="l" t="t" r="r" b="b"/>
                <a:pathLst>
                  <a:path w="286496" h="20978">
                    <a:moveTo>
                      <a:pt x="4" y="41"/>
                    </a:moveTo>
                    <a:lnTo>
                      <a:pt x="286501" y="41"/>
                    </a:lnTo>
                  </a:path>
                </a:pathLst>
              </a:custGeom>
              <a:ln w="38299"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grpSp>
          <p:nvGrpSpPr>
            <p:cNvPr id="12" name="Graphic 5">
              <a:extLst>
                <a:ext uri="{FF2B5EF4-FFF2-40B4-BE49-F238E27FC236}">
                  <a16:creationId xmlns:a16="http://schemas.microsoft.com/office/drawing/2014/main" id="{2573D522-5601-4A5C-B337-F414936FE9E7}"/>
                </a:ext>
              </a:extLst>
            </p:cNvPr>
            <p:cNvGrpSpPr/>
            <p:nvPr/>
          </p:nvGrpSpPr>
          <p:grpSpPr>
            <a:xfrm>
              <a:off x="3829040" y="2674819"/>
              <a:ext cx="1184196" cy="1029987"/>
              <a:chOff x="3829040" y="2674819"/>
              <a:chExt cx="1184196" cy="1029987"/>
            </a:xfrm>
            <a:noFill/>
          </p:grpSpPr>
          <p:grpSp>
            <p:nvGrpSpPr>
              <p:cNvPr id="24" name="Graphic 5">
                <a:extLst>
                  <a:ext uri="{FF2B5EF4-FFF2-40B4-BE49-F238E27FC236}">
                    <a16:creationId xmlns:a16="http://schemas.microsoft.com/office/drawing/2014/main" id="{8CFB3035-86E2-4188-9452-CF7D9D2F1247}"/>
                  </a:ext>
                </a:extLst>
              </p:cNvPr>
              <p:cNvGrpSpPr/>
              <p:nvPr/>
            </p:nvGrpSpPr>
            <p:grpSpPr>
              <a:xfrm>
                <a:off x="3833720" y="2679736"/>
                <a:ext cx="1173843" cy="1021000"/>
                <a:chOff x="3833720" y="2679736"/>
                <a:chExt cx="1173843" cy="1021000"/>
              </a:xfrm>
              <a:noFill/>
            </p:grpSpPr>
            <p:grpSp>
              <p:nvGrpSpPr>
                <p:cNvPr id="27" name="Graphic 5">
                  <a:extLst>
                    <a:ext uri="{FF2B5EF4-FFF2-40B4-BE49-F238E27FC236}">
                      <a16:creationId xmlns:a16="http://schemas.microsoft.com/office/drawing/2014/main" id="{4775BAA1-7741-4B57-A5CB-0660FA2101FC}"/>
                    </a:ext>
                  </a:extLst>
                </p:cNvPr>
                <p:cNvGrpSpPr/>
                <p:nvPr/>
              </p:nvGrpSpPr>
              <p:grpSpPr>
                <a:xfrm>
                  <a:off x="3833720" y="3044369"/>
                  <a:ext cx="754638" cy="656367"/>
                  <a:chOff x="3833720" y="3044369"/>
                  <a:chExt cx="754638" cy="656367"/>
                </a:xfrm>
                <a:noFill/>
              </p:grpSpPr>
              <p:sp>
                <p:nvSpPr>
                  <p:cNvPr id="31" name="Freeform: Shape 30">
                    <a:extLst>
                      <a:ext uri="{FF2B5EF4-FFF2-40B4-BE49-F238E27FC236}">
                        <a16:creationId xmlns:a16="http://schemas.microsoft.com/office/drawing/2014/main" id="{F00F760F-701D-4D36-9D01-5144E28DBE41}"/>
                      </a:ext>
                    </a:extLst>
                  </p:cNvPr>
                  <p:cNvSpPr/>
                  <p:nvPr/>
                </p:nvSpPr>
                <p:spPr>
                  <a:xfrm>
                    <a:off x="3833720" y="3044369"/>
                    <a:ext cx="754638" cy="656367"/>
                  </a:xfrm>
                  <a:custGeom>
                    <a:avLst/>
                    <a:gdLst>
                      <a:gd name="connsiteX0" fmla="*/ 702126 w 754638"/>
                      <a:gd name="connsiteY0" fmla="*/ 328225 h 656367"/>
                      <a:gd name="connsiteX1" fmla="*/ 754746 w 754638"/>
                      <a:gd name="connsiteY1" fmla="*/ 278802 h 656367"/>
                      <a:gd name="connsiteX2" fmla="*/ 684668 w 754638"/>
                      <a:gd name="connsiteY2" fmla="*/ 131364 h 656367"/>
                      <a:gd name="connsiteX3" fmla="*/ 644826 w 754638"/>
                      <a:gd name="connsiteY3" fmla="*/ 145485 h 656367"/>
                      <a:gd name="connsiteX4" fmla="*/ 587526 w 754638"/>
                      <a:gd name="connsiteY4" fmla="*/ 95647 h 656367"/>
                      <a:gd name="connsiteX5" fmla="*/ 603761 w 754638"/>
                      <a:gd name="connsiteY5" fmla="*/ 60993 h 656367"/>
                      <a:gd name="connsiteX6" fmla="*/ 434249 w 754638"/>
                      <a:gd name="connsiteY6" fmla="*/ 41 h 656367"/>
                      <a:gd name="connsiteX7" fmla="*/ 377426 w 754638"/>
                      <a:gd name="connsiteY7" fmla="*/ 45809 h 656367"/>
                      <a:gd name="connsiteX8" fmla="*/ 320604 w 754638"/>
                      <a:gd name="connsiteY8" fmla="*/ 41 h 656367"/>
                      <a:gd name="connsiteX9" fmla="*/ 151092 w 754638"/>
                      <a:gd name="connsiteY9" fmla="*/ 60993 h 656367"/>
                      <a:gd name="connsiteX10" fmla="*/ 167327 w 754638"/>
                      <a:gd name="connsiteY10" fmla="*/ 95647 h 656367"/>
                      <a:gd name="connsiteX11" fmla="*/ 110027 w 754638"/>
                      <a:gd name="connsiteY11" fmla="*/ 145485 h 656367"/>
                      <a:gd name="connsiteX12" fmla="*/ 70185 w 754638"/>
                      <a:gd name="connsiteY12" fmla="*/ 131364 h 656367"/>
                      <a:gd name="connsiteX13" fmla="*/ 107 w 754638"/>
                      <a:gd name="connsiteY13" fmla="*/ 278802 h 656367"/>
                      <a:gd name="connsiteX14" fmla="*/ 52727 w 754638"/>
                      <a:gd name="connsiteY14" fmla="*/ 328225 h 656367"/>
                      <a:gd name="connsiteX15" fmla="*/ 107 w 754638"/>
                      <a:gd name="connsiteY15" fmla="*/ 377648 h 656367"/>
                      <a:gd name="connsiteX16" fmla="*/ 70185 w 754638"/>
                      <a:gd name="connsiteY16" fmla="*/ 525085 h 656367"/>
                      <a:gd name="connsiteX17" fmla="*/ 110027 w 754638"/>
                      <a:gd name="connsiteY17" fmla="*/ 510964 h 656367"/>
                      <a:gd name="connsiteX18" fmla="*/ 167327 w 754638"/>
                      <a:gd name="connsiteY18" fmla="*/ 560803 h 656367"/>
                      <a:gd name="connsiteX19" fmla="*/ 151092 w 754638"/>
                      <a:gd name="connsiteY19" fmla="*/ 595457 h 656367"/>
                      <a:gd name="connsiteX20" fmla="*/ 320604 w 754638"/>
                      <a:gd name="connsiteY20" fmla="*/ 656409 h 656367"/>
                      <a:gd name="connsiteX21" fmla="*/ 377426 w 754638"/>
                      <a:gd name="connsiteY21" fmla="*/ 610641 h 656367"/>
                      <a:gd name="connsiteX22" fmla="*/ 434249 w 754638"/>
                      <a:gd name="connsiteY22" fmla="*/ 656409 h 656367"/>
                      <a:gd name="connsiteX23" fmla="*/ 603761 w 754638"/>
                      <a:gd name="connsiteY23" fmla="*/ 595457 h 656367"/>
                      <a:gd name="connsiteX24" fmla="*/ 587526 w 754638"/>
                      <a:gd name="connsiteY24" fmla="*/ 560803 h 656367"/>
                      <a:gd name="connsiteX25" fmla="*/ 644826 w 754638"/>
                      <a:gd name="connsiteY25" fmla="*/ 510964 h 656367"/>
                      <a:gd name="connsiteX26" fmla="*/ 684668 w 754638"/>
                      <a:gd name="connsiteY26" fmla="*/ 525085 h 656367"/>
                      <a:gd name="connsiteX27" fmla="*/ 754746 w 754638"/>
                      <a:gd name="connsiteY27" fmla="*/ 377648 h 656367"/>
                      <a:gd name="connsiteX28" fmla="*/ 702126 w 754638"/>
                      <a:gd name="connsiteY28" fmla="*/ 328225 h 65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4638" h="656367">
                        <a:moveTo>
                          <a:pt x="702126" y="328225"/>
                        </a:moveTo>
                        <a:cubicBezTo>
                          <a:pt x="702126" y="302110"/>
                          <a:pt x="725332" y="280895"/>
                          <a:pt x="754746" y="278802"/>
                        </a:cubicBezTo>
                        <a:cubicBezTo>
                          <a:pt x="745349" y="224130"/>
                          <a:pt x="720767" y="173926"/>
                          <a:pt x="684668" y="131364"/>
                        </a:cubicBezTo>
                        <a:cubicBezTo>
                          <a:pt x="674335" y="140086"/>
                          <a:pt x="660335" y="145485"/>
                          <a:pt x="644826" y="145485"/>
                        </a:cubicBezTo>
                        <a:cubicBezTo>
                          <a:pt x="613196" y="145485"/>
                          <a:pt x="587526" y="123158"/>
                          <a:pt x="587526" y="95647"/>
                        </a:cubicBezTo>
                        <a:cubicBezTo>
                          <a:pt x="587526" y="82157"/>
                          <a:pt x="593733" y="69980"/>
                          <a:pt x="603761" y="60993"/>
                        </a:cubicBezTo>
                        <a:cubicBezTo>
                          <a:pt x="554827" y="29595"/>
                          <a:pt x="497107" y="8214"/>
                          <a:pt x="434249" y="41"/>
                        </a:cubicBezTo>
                        <a:cubicBezTo>
                          <a:pt x="431842" y="25624"/>
                          <a:pt x="407452" y="45809"/>
                          <a:pt x="377426" y="45809"/>
                        </a:cubicBezTo>
                        <a:cubicBezTo>
                          <a:pt x="347401" y="45809"/>
                          <a:pt x="323011" y="25624"/>
                          <a:pt x="320604" y="41"/>
                        </a:cubicBezTo>
                        <a:cubicBezTo>
                          <a:pt x="257746" y="8214"/>
                          <a:pt x="200007" y="29595"/>
                          <a:pt x="151092" y="60993"/>
                        </a:cubicBezTo>
                        <a:cubicBezTo>
                          <a:pt x="161120" y="69980"/>
                          <a:pt x="167327" y="82157"/>
                          <a:pt x="167327" y="95647"/>
                        </a:cubicBezTo>
                        <a:cubicBezTo>
                          <a:pt x="167327" y="123158"/>
                          <a:pt x="141657" y="145485"/>
                          <a:pt x="110027" y="145485"/>
                        </a:cubicBezTo>
                        <a:cubicBezTo>
                          <a:pt x="94518" y="145485"/>
                          <a:pt x="80518" y="140086"/>
                          <a:pt x="70185" y="131364"/>
                        </a:cubicBezTo>
                        <a:cubicBezTo>
                          <a:pt x="34086" y="173909"/>
                          <a:pt x="9504" y="224130"/>
                          <a:pt x="107" y="278802"/>
                        </a:cubicBezTo>
                        <a:cubicBezTo>
                          <a:pt x="29521" y="280895"/>
                          <a:pt x="52727" y="302110"/>
                          <a:pt x="52727" y="328225"/>
                        </a:cubicBezTo>
                        <a:cubicBezTo>
                          <a:pt x="52727" y="354340"/>
                          <a:pt x="29521" y="375554"/>
                          <a:pt x="107" y="377648"/>
                        </a:cubicBezTo>
                        <a:cubicBezTo>
                          <a:pt x="9504" y="432320"/>
                          <a:pt x="34086" y="482524"/>
                          <a:pt x="70185" y="525085"/>
                        </a:cubicBezTo>
                        <a:cubicBezTo>
                          <a:pt x="80518" y="516364"/>
                          <a:pt x="94518" y="510964"/>
                          <a:pt x="110027" y="510964"/>
                        </a:cubicBezTo>
                        <a:cubicBezTo>
                          <a:pt x="141657" y="510964"/>
                          <a:pt x="167327" y="533292"/>
                          <a:pt x="167327" y="560803"/>
                        </a:cubicBezTo>
                        <a:cubicBezTo>
                          <a:pt x="167327" y="574292"/>
                          <a:pt x="161120" y="586469"/>
                          <a:pt x="151092" y="595457"/>
                        </a:cubicBezTo>
                        <a:cubicBezTo>
                          <a:pt x="200007" y="626855"/>
                          <a:pt x="257746" y="648235"/>
                          <a:pt x="320604" y="656409"/>
                        </a:cubicBezTo>
                        <a:cubicBezTo>
                          <a:pt x="323011" y="630825"/>
                          <a:pt x="347401" y="610641"/>
                          <a:pt x="377426" y="610641"/>
                        </a:cubicBezTo>
                        <a:cubicBezTo>
                          <a:pt x="407452" y="610641"/>
                          <a:pt x="431842" y="630825"/>
                          <a:pt x="434249" y="656409"/>
                        </a:cubicBezTo>
                        <a:cubicBezTo>
                          <a:pt x="497107" y="648235"/>
                          <a:pt x="554827" y="626855"/>
                          <a:pt x="603761" y="595457"/>
                        </a:cubicBezTo>
                        <a:cubicBezTo>
                          <a:pt x="593733" y="586469"/>
                          <a:pt x="587526" y="574292"/>
                          <a:pt x="587526" y="560803"/>
                        </a:cubicBezTo>
                        <a:cubicBezTo>
                          <a:pt x="587526" y="533292"/>
                          <a:pt x="613196" y="510964"/>
                          <a:pt x="644826" y="510964"/>
                        </a:cubicBezTo>
                        <a:cubicBezTo>
                          <a:pt x="660335" y="510964"/>
                          <a:pt x="674335" y="516364"/>
                          <a:pt x="684668" y="525085"/>
                        </a:cubicBezTo>
                        <a:cubicBezTo>
                          <a:pt x="720767" y="482524"/>
                          <a:pt x="745349" y="432320"/>
                          <a:pt x="754746" y="377648"/>
                        </a:cubicBezTo>
                        <a:cubicBezTo>
                          <a:pt x="725332" y="375554"/>
                          <a:pt x="702126" y="354340"/>
                          <a:pt x="702126" y="328225"/>
                        </a:cubicBezTo>
                        <a:close/>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2" name="Freeform: Shape 31">
                    <a:extLst>
                      <a:ext uri="{FF2B5EF4-FFF2-40B4-BE49-F238E27FC236}">
                        <a16:creationId xmlns:a16="http://schemas.microsoft.com/office/drawing/2014/main" id="{936EF336-E578-4E34-807F-9A8ACBA6A652}"/>
                      </a:ext>
                    </a:extLst>
                  </p:cNvPr>
                  <p:cNvSpPr/>
                  <p:nvPr/>
                </p:nvSpPr>
                <p:spPr>
                  <a:xfrm>
                    <a:off x="4039140" y="3223038"/>
                    <a:ext cx="343798" cy="299028"/>
                  </a:xfrm>
                  <a:custGeom>
                    <a:avLst/>
                    <a:gdLst>
                      <a:gd name="connsiteX0" fmla="*/ 343906 w 343798"/>
                      <a:gd name="connsiteY0" fmla="*/ 149555 h 299028"/>
                      <a:gd name="connsiteX1" fmla="*/ 172007 w 343798"/>
                      <a:gd name="connsiteY1" fmla="*/ 299069 h 299028"/>
                      <a:gd name="connsiteX2" fmla="*/ 107 w 343798"/>
                      <a:gd name="connsiteY2" fmla="*/ 149555 h 299028"/>
                      <a:gd name="connsiteX3" fmla="*/ 172007 w 343798"/>
                      <a:gd name="connsiteY3" fmla="*/ 41 h 299028"/>
                      <a:gd name="connsiteX4" fmla="*/ 343906 w 343798"/>
                      <a:gd name="connsiteY4" fmla="*/ 149555 h 29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798" h="299028">
                        <a:moveTo>
                          <a:pt x="343906" y="149555"/>
                        </a:moveTo>
                        <a:cubicBezTo>
                          <a:pt x="343906" y="232130"/>
                          <a:pt x="266944" y="299069"/>
                          <a:pt x="172007" y="299069"/>
                        </a:cubicBezTo>
                        <a:cubicBezTo>
                          <a:pt x="77069" y="299069"/>
                          <a:pt x="107" y="232130"/>
                          <a:pt x="107" y="149555"/>
                        </a:cubicBezTo>
                        <a:cubicBezTo>
                          <a:pt x="107" y="66981"/>
                          <a:pt x="77069" y="41"/>
                          <a:pt x="172007" y="41"/>
                        </a:cubicBezTo>
                        <a:cubicBezTo>
                          <a:pt x="266944" y="41"/>
                          <a:pt x="343906" y="66981"/>
                          <a:pt x="343906" y="149555"/>
                        </a:cubicBezTo>
                        <a:close/>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3" name="Freeform: Shape 32">
                    <a:extLst>
                      <a:ext uri="{FF2B5EF4-FFF2-40B4-BE49-F238E27FC236}">
                        <a16:creationId xmlns:a16="http://schemas.microsoft.com/office/drawing/2014/main" id="{CF5E9483-99FE-422B-A72F-48EAD6206961}"/>
                      </a:ext>
                    </a:extLst>
                  </p:cNvPr>
                  <p:cNvSpPr/>
                  <p:nvPr/>
                </p:nvSpPr>
                <p:spPr>
                  <a:xfrm>
                    <a:off x="4153739" y="3322714"/>
                    <a:ext cx="114599" cy="99676"/>
                  </a:xfrm>
                  <a:custGeom>
                    <a:avLst/>
                    <a:gdLst>
                      <a:gd name="connsiteX0" fmla="*/ 114707 w 114599"/>
                      <a:gd name="connsiteY0" fmla="*/ 49879 h 99676"/>
                      <a:gd name="connsiteX1" fmla="*/ 57407 w 114599"/>
                      <a:gd name="connsiteY1" fmla="*/ 99717 h 99676"/>
                      <a:gd name="connsiteX2" fmla="*/ 107 w 114599"/>
                      <a:gd name="connsiteY2" fmla="*/ 49879 h 99676"/>
                      <a:gd name="connsiteX3" fmla="*/ 57407 w 114599"/>
                      <a:gd name="connsiteY3" fmla="*/ 41 h 99676"/>
                      <a:gd name="connsiteX4" fmla="*/ 114707 w 114599"/>
                      <a:gd name="connsiteY4" fmla="*/ 49879 h 9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99" h="99676">
                        <a:moveTo>
                          <a:pt x="114707" y="49879"/>
                        </a:moveTo>
                        <a:cubicBezTo>
                          <a:pt x="114707" y="77404"/>
                          <a:pt x="89053" y="99717"/>
                          <a:pt x="57407" y="99717"/>
                        </a:cubicBezTo>
                        <a:cubicBezTo>
                          <a:pt x="25761" y="99717"/>
                          <a:pt x="107" y="77404"/>
                          <a:pt x="107" y="49879"/>
                        </a:cubicBezTo>
                        <a:cubicBezTo>
                          <a:pt x="107" y="22354"/>
                          <a:pt x="25761" y="41"/>
                          <a:pt x="57407" y="41"/>
                        </a:cubicBezTo>
                        <a:cubicBezTo>
                          <a:pt x="89053" y="41"/>
                          <a:pt x="114707" y="22354"/>
                          <a:pt x="114707" y="49879"/>
                        </a:cubicBezTo>
                        <a:close/>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grpSp>
              <p:nvGrpSpPr>
                <p:cNvPr id="28" name="Graphic 5">
                  <a:extLst>
                    <a:ext uri="{FF2B5EF4-FFF2-40B4-BE49-F238E27FC236}">
                      <a16:creationId xmlns:a16="http://schemas.microsoft.com/office/drawing/2014/main" id="{B3E54305-3BA4-4270-B7A6-7AD91707A5BF}"/>
                    </a:ext>
                  </a:extLst>
                </p:cNvPr>
                <p:cNvGrpSpPr/>
                <p:nvPr/>
              </p:nvGrpSpPr>
              <p:grpSpPr>
                <a:xfrm>
                  <a:off x="4445911" y="2679736"/>
                  <a:ext cx="561652" cy="488546"/>
                  <a:chOff x="4445911" y="2679736"/>
                  <a:chExt cx="561652" cy="488546"/>
                </a:xfrm>
                <a:noFill/>
              </p:grpSpPr>
              <p:sp>
                <p:nvSpPr>
                  <p:cNvPr id="29" name="Freeform: Shape 28">
                    <a:extLst>
                      <a:ext uri="{FF2B5EF4-FFF2-40B4-BE49-F238E27FC236}">
                        <a16:creationId xmlns:a16="http://schemas.microsoft.com/office/drawing/2014/main" id="{DEDE734C-EB3F-4A88-8B15-04F71B387F9F}"/>
                      </a:ext>
                    </a:extLst>
                  </p:cNvPr>
                  <p:cNvSpPr/>
                  <p:nvPr/>
                </p:nvSpPr>
                <p:spPr>
                  <a:xfrm>
                    <a:off x="4445911" y="2679736"/>
                    <a:ext cx="561652" cy="488546"/>
                  </a:xfrm>
                  <a:custGeom>
                    <a:avLst/>
                    <a:gdLst>
                      <a:gd name="connsiteX0" fmla="*/ 510127 w 561652"/>
                      <a:gd name="connsiteY0" fmla="*/ 244320 h 488546"/>
                      <a:gd name="connsiteX1" fmla="*/ 561754 w 561652"/>
                      <a:gd name="connsiteY1" fmla="*/ 194963 h 488546"/>
                      <a:gd name="connsiteX2" fmla="*/ 518512 w 561652"/>
                      <a:gd name="connsiteY2" fmla="*/ 105039 h 488546"/>
                      <a:gd name="connsiteX3" fmla="*/ 491027 w 561652"/>
                      <a:gd name="connsiteY3" fmla="*/ 111418 h 488546"/>
                      <a:gd name="connsiteX4" fmla="*/ 433727 w 561652"/>
                      <a:gd name="connsiteY4" fmla="*/ 61580 h 488546"/>
                      <a:gd name="connsiteX5" fmla="*/ 441062 w 561652"/>
                      <a:gd name="connsiteY5" fmla="*/ 37658 h 488546"/>
                      <a:gd name="connsiteX6" fmla="*/ 337674 w 561652"/>
                      <a:gd name="connsiteY6" fmla="*/ 46 h 488546"/>
                      <a:gd name="connsiteX7" fmla="*/ 280928 w 561652"/>
                      <a:gd name="connsiteY7" fmla="*/ 44967 h 488546"/>
                      <a:gd name="connsiteX8" fmla="*/ 224182 w 561652"/>
                      <a:gd name="connsiteY8" fmla="*/ 63 h 488546"/>
                      <a:gd name="connsiteX9" fmla="*/ 120794 w 561652"/>
                      <a:gd name="connsiteY9" fmla="*/ 37674 h 488546"/>
                      <a:gd name="connsiteX10" fmla="*/ 128128 w 561652"/>
                      <a:gd name="connsiteY10" fmla="*/ 61580 h 488546"/>
                      <a:gd name="connsiteX11" fmla="*/ 70828 w 561652"/>
                      <a:gd name="connsiteY11" fmla="*/ 111418 h 488546"/>
                      <a:gd name="connsiteX12" fmla="*/ 43343 w 561652"/>
                      <a:gd name="connsiteY12" fmla="*/ 105039 h 488546"/>
                      <a:gd name="connsiteX13" fmla="*/ 101 w 561652"/>
                      <a:gd name="connsiteY13" fmla="*/ 194963 h 488546"/>
                      <a:gd name="connsiteX14" fmla="*/ 51728 w 561652"/>
                      <a:gd name="connsiteY14" fmla="*/ 244320 h 488546"/>
                      <a:gd name="connsiteX15" fmla="*/ 101 w 561652"/>
                      <a:gd name="connsiteY15" fmla="*/ 293676 h 488546"/>
                      <a:gd name="connsiteX16" fmla="*/ 43343 w 561652"/>
                      <a:gd name="connsiteY16" fmla="*/ 383601 h 488546"/>
                      <a:gd name="connsiteX17" fmla="*/ 70828 w 561652"/>
                      <a:gd name="connsiteY17" fmla="*/ 377221 h 488546"/>
                      <a:gd name="connsiteX18" fmla="*/ 128128 w 561652"/>
                      <a:gd name="connsiteY18" fmla="*/ 427059 h 488546"/>
                      <a:gd name="connsiteX19" fmla="*/ 120794 w 561652"/>
                      <a:gd name="connsiteY19" fmla="*/ 450982 h 488546"/>
                      <a:gd name="connsiteX20" fmla="*/ 224182 w 561652"/>
                      <a:gd name="connsiteY20" fmla="*/ 488593 h 488546"/>
                      <a:gd name="connsiteX21" fmla="*/ 280928 w 561652"/>
                      <a:gd name="connsiteY21" fmla="*/ 443672 h 488546"/>
                      <a:gd name="connsiteX22" fmla="*/ 337674 w 561652"/>
                      <a:gd name="connsiteY22" fmla="*/ 488576 h 488546"/>
                      <a:gd name="connsiteX23" fmla="*/ 441062 w 561652"/>
                      <a:gd name="connsiteY23" fmla="*/ 450965 h 488546"/>
                      <a:gd name="connsiteX24" fmla="*/ 433727 w 561652"/>
                      <a:gd name="connsiteY24" fmla="*/ 427059 h 488546"/>
                      <a:gd name="connsiteX25" fmla="*/ 491027 w 561652"/>
                      <a:gd name="connsiteY25" fmla="*/ 377221 h 488546"/>
                      <a:gd name="connsiteX26" fmla="*/ 518512 w 561652"/>
                      <a:gd name="connsiteY26" fmla="*/ 383601 h 488546"/>
                      <a:gd name="connsiteX27" fmla="*/ 561754 w 561652"/>
                      <a:gd name="connsiteY27" fmla="*/ 293676 h 488546"/>
                      <a:gd name="connsiteX28" fmla="*/ 510127 w 561652"/>
                      <a:gd name="connsiteY28" fmla="*/ 244320 h 48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652" h="488546">
                        <a:moveTo>
                          <a:pt x="510127" y="244320"/>
                        </a:moveTo>
                        <a:cubicBezTo>
                          <a:pt x="510127" y="218487"/>
                          <a:pt x="532818" y="197488"/>
                          <a:pt x="561754" y="194963"/>
                        </a:cubicBezTo>
                        <a:cubicBezTo>
                          <a:pt x="554191" y="162220"/>
                          <a:pt x="539293" y="131785"/>
                          <a:pt x="518512" y="105039"/>
                        </a:cubicBezTo>
                        <a:cubicBezTo>
                          <a:pt x="510337" y="108976"/>
                          <a:pt x="501055" y="111418"/>
                          <a:pt x="491027" y="111418"/>
                        </a:cubicBezTo>
                        <a:cubicBezTo>
                          <a:pt x="459398" y="111418"/>
                          <a:pt x="433727" y="89090"/>
                          <a:pt x="433727" y="61580"/>
                        </a:cubicBezTo>
                        <a:cubicBezTo>
                          <a:pt x="433727" y="52858"/>
                          <a:pt x="436516" y="44784"/>
                          <a:pt x="441062" y="37658"/>
                        </a:cubicBezTo>
                        <a:cubicBezTo>
                          <a:pt x="410311" y="19583"/>
                          <a:pt x="375320" y="6642"/>
                          <a:pt x="337674" y="46"/>
                        </a:cubicBezTo>
                        <a:cubicBezTo>
                          <a:pt x="334770" y="25231"/>
                          <a:pt x="310628" y="44967"/>
                          <a:pt x="280928" y="44967"/>
                        </a:cubicBezTo>
                        <a:cubicBezTo>
                          <a:pt x="251227" y="44967"/>
                          <a:pt x="227085" y="25231"/>
                          <a:pt x="224182" y="63"/>
                        </a:cubicBezTo>
                        <a:cubicBezTo>
                          <a:pt x="186536" y="6642"/>
                          <a:pt x="151545" y="19600"/>
                          <a:pt x="120794" y="37674"/>
                        </a:cubicBezTo>
                        <a:cubicBezTo>
                          <a:pt x="125340" y="44784"/>
                          <a:pt x="128128" y="52858"/>
                          <a:pt x="128128" y="61580"/>
                        </a:cubicBezTo>
                        <a:cubicBezTo>
                          <a:pt x="128128" y="89090"/>
                          <a:pt x="102458" y="111418"/>
                          <a:pt x="70828" y="111418"/>
                        </a:cubicBezTo>
                        <a:cubicBezTo>
                          <a:pt x="60801" y="111418"/>
                          <a:pt x="51518" y="108976"/>
                          <a:pt x="43343" y="105039"/>
                        </a:cubicBezTo>
                        <a:cubicBezTo>
                          <a:pt x="22563" y="131785"/>
                          <a:pt x="7684" y="162220"/>
                          <a:pt x="101" y="194963"/>
                        </a:cubicBezTo>
                        <a:cubicBezTo>
                          <a:pt x="29038" y="197488"/>
                          <a:pt x="51728" y="218487"/>
                          <a:pt x="51728" y="244320"/>
                        </a:cubicBezTo>
                        <a:cubicBezTo>
                          <a:pt x="51728" y="270152"/>
                          <a:pt x="29038" y="291151"/>
                          <a:pt x="101" y="293676"/>
                        </a:cubicBezTo>
                        <a:cubicBezTo>
                          <a:pt x="7665" y="326420"/>
                          <a:pt x="22563" y="356854"/>
                          <a:pt x="43343" y="383601"/>
                        </a:cubicBezTo>
                        <a:cubicBezTo>
                          <a:pt x="51518" y="379647"/>
                          <a:pt x="60801" y="377221"/>
                          <a:pt x="70828" y="377221"/>
                        </a:cubicBezTo>
                        <a:cubicBezTo>
                          <a:pt x="102458" y="377221"/>
                          <a:pt x="128128" y="399549"/>
                          <a:pt x="128128" y="427059"/>
                        </a:cubicBezTo>
                        <a:cubicBezTo>
                          <a:pt x="128128" y="435781"/>
                          <a:pt x="125340" y="443855"/>
                          <a:pt x="120794" y="450982"/>
                        </a:cubicBezTo>
                        <a:cubicBezTo>
                          <a:pt x="151545" y="469056"/>
                          <a:pt x="186536" y="481998"/>
                          <a:pt x="224182" y="488593"/>
                        </a:cubicBezTo>
                        <a:cubicBezTo>
                          <a:pt x="227085" y="463408"/>
                          <a:pt x="251227" y="443672"/>
                          <a:pt x="280928" y="443672"/>
                        </a:cubicBezTo>
                        <a:cubicBezTo>
                          <a:pt x="310628" y="443672"/>
                          <a:pt x="334770" y="463408"/>
                          <a:pt x="337674" y="488576"/>
                        </a:cubicBezTo>
                        <a:cubicBezTo>
                          <a:pt x="375320" y="481998"/>
                          <a:pt x="410311" y="469040"/>
                          <a:pt x="441062" y="450965"/>
                        </a:cubicBezTo>
                        <a:cubicBezTo>
                          <a:pt x="436516" y="443855"/>
                          <a:pt x="433727" y="435781"/>
                          <a:pt x="433727" y="427059"/>
                        </a:cubicBezTo>
                        <a:cubicBezTo>
                          <a:pt x="433727" y="399549"/>
                          <a:pt x="459398" y="377221"/>
                          <a:pt x="491027" y="377221"/>
                        </a:cubicBezTo>
                        <a:cubicBezTo>
                          <a:pt x="501055" y="377221"/>
                          <a:pt x="510337" y="379647"/>
                          <a:pt x="518512" y="383601"/>
                        </a:cubicBezTo>
                        <a:cubicBezTo>
                          <a:pt x="539293" y="356854"/>
                          <a:pt x="554171" y="326420"/>
                          <a:pt x="561754" y="293676"/>
                        </a:cubicBezTo>
                        <a:cubicBezTo>
                          <a:pt x="532818" y="291151"/>
                          <a:pt x="510127" y="270152"/>
                          <a:pt x="510127" y="244320"/>
                        </a:cubicBezTo>
                        <a:close/>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30" name="Freeform: Shape 29">
                    <a:extLst>
                      <a:ext uri="{FF2B5EF4-FFF2-40B4-BE49-F238E27FC236}">
                        <a16:creationId xmlns:a16="http://schemas.microsoft.com/office/drawing/2014/main" id="{A7914363-24DD-4309-9F29-3739ABDFC182}"/>
                      </a:ext>
                    </a:extLst>
                  </p:cNvPr>
                  <p:cNvSpPr/>
                  <p:nvPr/>
                </p:nvSpPr>
                <p:spPr>
                  <a:xfrm>
                    <a:off x="4650338" y="2857559"/>
                    <a:ext cx="152799" cy="132901"/>
                  </a:xfrm>
                  <a:custGeom>
                    <a:avLst/>
                    <a:gdLst>
                      <a:gd name="connsiteX0" fmla="*/ 152901 w 152799"/>
                      <a:gd name="connsiteY0" fmla="*/ 66497 h 132901"/>
                      <a:gd name="connsiteX1" fmla="*/ 76501 w 152799"/>
                      <a:gd name="connsiteY1" fmla="*/ 132948 h 132901"/>
                      <a:gd name="connsiteX2" fmla="*/ 101 w 152799"/>
                      <a:gd name="connsiteY2" fmla="*/ 66497 h 132901"/>
                      <a:gd name="connsiteX3" fmla="*/ 76501 w 152799"/>
                      <a:gd name="connsiteY3" fmla="*/ 46 h 132901"/>
                      <a:gd name="connsiteX4" fmla="*/ 152901 w 152799"/>
                      <a:gd name="connsiteY4" fmla="*/ 66497 h 13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9" h="132901">
                        <a:moveTo>
                          <a:pt x="152901" y="66497"/>
                        </a:moveTo>
                        <a:cubicBezTo>
                          <a:pt x="152901" y="103197"/>
                          <a:pt x="118695" y="132948"/>
                          <a:pt x="76501" y="132948"/>
                        </a:cubicBezTo>
                        <a:cubicBezTo>
                          <a:pt x="34307" y="132948"/>
                          <a:pt x="101" y="103197"/>
                          <a:pt x="101" y="66497"/>
                        </a:cubicBezTo>
                        <a:cubicBezTo>
                          <a:pt x="101" y="29797"/>
                          <a:pt x="34307" y="46"/>
                          <a:pt x="76501" y="46"/>
                        </a:cubicBezTo>
                        <a:cubicBezTo>
                          <a:pt x="118695" y="46"/>
                          <a:pt x="152901" y="29797"/>
                          <a:pt x="152901" y="66497"/>
                        </a:cubicBezTo>
                        <a:close/>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grpSp>
          <p:sp>
            <p:nvSpPr>
              <p:cNvPr id="25" name="Freeform: Shape 24">
                <a:extLst>
                  <a:ext uri="{FF2B5EF4-FFF2-40B4-BE49-F238E27FC236}">
                    <a16:creationId xmlns:a16="http://schemas.microsoft.com/office/drawing/2014/main" id="{EDB09D9C-26E2-492E-9B57-4979C19EBC5A}"/>
                  </a:ext>
                </a:extLst>
              </p:cNvPr>
              <p:cNvSpPr/>
              <p:nvPr/>
            </p:nvSpPr>
            <p:spPr>
              <a:xfrm>
                <a:off x="3829040" y="2674819"/>
                <a:ext cx="668498" cy="465155"/>
              </a:xfrm>
              <a:custGeom>
                <a:avLst/>
                <a:gdLst>
                  <a:gd name="connsiteX0" fmla="*/ 108 w 668498"/>
                  <a:gd name="connsiteY0" fmla="*/ 465202 h 465155"/>
                  <a:gd name="connsiteX1" fmla="*/ 108 w 668498"/>
                  <a:gd name="connsiteY1" fmla="*/ 448590 h 465155"/>
                  <a:gd name="connsiteX2" fmla="*/ 630406 w 668498"/>
                  <a:gd name="connsiteY2" fmla="*/ 47 h 465155"/>
                  <a:gd name="connsiteX3" fmla="*/ 668606 w 668498"/>
                  <a:gd name="connsiteY3" fmla="*/ 47 h 465155"/>
                </a:gdLst>
                <a:ahLst/>
                <a:cxnLst>
                  <a:cxn ang="0">
                    <a:pos x="connsiteX0" y="connsiteY0"/>
                  </a:cxn>
                  <a:cxn ang="0">
                    <a:pos x="connsiteX1" y="connsiteY1"/>
                  </a:cxn>
                  <a:cxn ang="0">
                    <a:pos x="connsiteX2" y="connsiteY2"/>
                  </a:cxn>
                  <a:cxn ang="0">
                    <a:pos x="connsiteX3" y="connsiteY3"/>
                  </a:cxn>
                </a:cxnLst>
                <a:rect l="l" t="t" r="r" b="b"/>
                <a:pathLst>
                  <a:path w="668498" h="465155">
                    <a:moveTo>
                      <a:pt x="108" y="465202"/>
                    </a:moveTo>
                    <a:lnTo>
                      <a:pt x="108" y="448590"/>
                    </a:lnTo>
                    <a:cubicBezTo>
                      <a:pt x="19800" y="179647"/>
                      <a:pt x="316231" y="47"/>
                      <a:pt x="630406" y="47"/>
                    </a:cubicBezTo>
                    <a:cubicBezTo>
                      <a:pt x="662226" y="47"/>
                      <a:pt x="668606" y="47"/>
                      <a:pt x="668606" y="47"/>
                    </a:cubicBezTo>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26" name="Freeform: Shape 25">
                <a:extLst>
                  <a:ext uri="{FF2B5EF4-FFF2-40B4-BE49-F238E27FC236}">
                    <a16:creationId xmlns:a16="http://schemas.microsoft.com/office/drawing/2014/main" id="{E5E26356-351B-4407-B77A-D62B92CCAC17}"/>
                  </a:ext>
                </a:extLst>
              </p:cNvPr>
              <p:cNvSpPr/>
              <p:nvPr/>
            </p:nvSpPr>
            <p:spPr>
              <a:xfrm>
                <a:off x="4478438" y="3123362"/>
                <a:ext cx="534798" cy="581444"/>
              </a:xfrm>
              <a:custGeom>
                <a:avLst/>
                <a:gdLst>
                  <a:gd name="connsiteX0" fmla="*/ 101 w 534798"/>
                  <a:gd name="connsiteY0" fmla="*/ 581485 h 581444"/>
                  <a:gd name="connsiteX1" fmla="*/ 19201 w 534798"/>
                  <a:gd name="connsiteY1" fmla="*/ 581485 h 581444"/>
                  <a:gd name="connsiteX2" fmla="*/ 534899 w 534798"/>
                  <a:gd name="connsiteY2" fmla="*/ 33266 h 581444"/>
                  <a:gd name="connsiteX3" fmla="*/ 534899 w 534798"/>
                  <a:gd name="connsiteY3" fmla="*/ 40 h 581444"/>
                </a:gdLst>
                <a:ahLst/>
                <a:cxnLst>
                  <a:cxn ang="0">
                    <a:pos x="connsiteX0" y="connsiteY0"/>
                  </a:cxn>
                  <a:cxn ang="0">
                    <a:pos x="connsiteX1" y="connsiteY1"/>
                  </a:cxn>
                  <a:cxn ang="0">
                    <a:pos x="connsiteX2" y="connsiteY2"/>
                  </a:cxn>
                  <a:cxn ang="0">
                    <a:pos x="connsiteX3" y="connsiteY3"/>
                  </a:cxn>
                </a:cxnLst>
                <a:rect l="l" t="t" r="r" b="b"/>
                <a:pathLst>
                  <a:path w="534798" h="581444">
                    <a:moveTo>
                      <a:pt x="101" y="581485"/>
                    </a:moveTo>
                    <a:lnTo>
                      <a:pt x="19201" y="581485"/>
                    </a:lnTo>
                    <a:cubicBezTo>
                      <a:pt x="328410" y="564357"/>
                      <a:pt x="534899" y="306528"/>
                      <a:pt x="534899" y="33266"/>
                    </a:cubicBezTo>
                    <a:cubicBezTo>
                      <a:pt x="534899" y="3363"/>
                      <a:pt x="534899" y="40"/>
                      <a:pt x="534899" y="40"/>
                    </a:cubicBezTo>
                  </a:path>
                </a:pathLst>
              </a:custGeom>
              <a:noFill/>
              <a:ln w="38431"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grpSp>
          <p:nvGrpSpPr>
            <p:cNvPr id="13" name="Graphic 5">
              <a:extLst>
                <a:ext uri="{FF2B5EF4-FFF2-40B4-BE49-F238E27FC236}">
                  <a16:creationId xmlns:a16="http://schemas.microsoft.com/office/drawing/2014/main" id="{1677257A-0530-42C6-9AB1-FBA8AA449C2A}"/>
                </a:ext>
              </a:extLst>
            </p:cNvPr>
            <p:cNvGrpSpPr/>
            <p:nvPr/>
          </p:nvGrpSpPr>
          <p:grpSpPr>
            <a:xfrm>
              <a:off x="6165944" y="2671149"/>
              <a:ext cx="1181389" cy="1053293"/>
              <a:chOff x="6165944" y="2671149"/>
              <a:chExt cx="1181389" cy="1053293"/>
            </a:xfrm>
            <a:noFill/>
          </p:grpSpPr>
          <p:grpSp>
            <p:nvGrpSpPr>
              <p:cNvPr id="15" name="Graphic 5">
                <a:extLst>
                  <a:ext uri="{FF2B5EF4-FFF2-40B4-BE49-F238E27FC236}">
                    <a16:creationId xmlns:a16="http://schemas.microsoft.com/office/drawing/2014/main" id="{6A4A59F1-B88A-4311-9AB9-9B1457C61573}"/>
                  </a:ext>
                </a:extLst>
              </p:cNvPr>
              <p:cNvGrpSpPr/>
              <p:nvPr/>
            </p:nvGrpSpPr>
            <p:grpSpPr>
              <a:xfrm>
                <a:off x="6165944" y="2671149"/>
                <a:ext cx="651800" cy="535006"/>
                <a:chOff x="6165944" y="2671149"/>
                <a:chExt cx="651800" cy="535006"/>
              </a:xfrm>
              <a:noFill/>
            </p:grpSpPr>
            <p:sp>
              <p:nvSpPr>
                <p:cNvPr id="22" name="Freeform: Shape 21">
                  <a:extLst>
                    <a:ext uri="{FF2B5EF4-FFF2-40B4-BE49-F238E27FC236}">
                      <a16:creationId xmlns:a16="http://schemas.microsoft.com/office/drawing/2014/main" id="{0F716514-F75A-4C36-85F6-01C481BB331D}"/>
                    </a:ext>
                  </a:extLst>
                </p:cNvPr>
                <p:cNvSpPr/>
                <p:nvPr/>
              </p:nvSpPr>
              <p:spPr>
                <a:xfrm>
                  <a:off x="6165944" y="2671149"/>
                  <a:ext cx="651800" cy="535006"/>
                </a:xfrm>
                <a:custGeom>
                  <a:avLst/>
                  <a:gdLst>
                    <a:gd name="connsiteX0" fmla="*/ 590899 w 651800"/>
                    <a:gd name="connsiteY0" fmla="*/ 267549 h 535006"/>
                    <a:gd name="connsiteX1" fmla="*/ 652005 w 651800"/>
                    <a:gd name="connsiteY1" fmla="*/ 217392 h 535006"/>
                    <a:gd name="connsiteX2" fmla="*/ 590899 w 651800"/>
                    <a:gd name="connsiteY2" fmla="*/ 117079 h 535006"/>
                    <a:gd name="connsiteX3" fmla="*/ 509526 w 651800"/>
                    <a:gd name="connsiteY3" fmla="*/ 116978 h 535006"/>
                    <a:gd name="connsiteX4" fmla="*/ 509424 w 651800"/>
                    <a:gd name="connsiteY4" fmla="*/ 50203 h 535006"/>
                    <a:gd name="connsiteX5" fmla="*/ 387211 w 651800"/>
                    <a:gd name="connsiteY5" fmla="*/ 46 h 535006"/>
                    <a:gd name="connsiteX6" fmla="*/ 326105 w 651800"/>
                    <a:gd name="connsiteY6" fmla="*/ 50203 h 535006"/>
                    <a:gd name="connsiteX7" fmla="*/ 264998 w 651800"/>
                    <a:gd name="connsiteY7" fmla="*/ 46 h 535006"/>
                    <a:gd name="connsiteX8" fmla="*/ 142786 w 651800"/>
                    <a:gd name="connsiteY8" fmla="*/ 50203 h 535006"/>
                    <a:gd name="connsiteX9" fmla="*/ 142664 w 651800"/>
                    <a:gd name="connsiteY9" fmla="*/ 116978 h 535006"/>
                    <a:gd name="connsiteX10" fmla="*/ 61311 w 651800"/>
                    <a:gd name="connsiteY10" fmla="*/ 117079 h 535006"/>
                    <a:gd name="connsiteX11" fmla="*/ 204 w 651800"/>
                    <a:gd name="connsiteY11" fmla="*/ 217392 h 535006"/>
                    <a:gd name="connsiteX12" fmla="*/ 61311 w 651800"/>
                    <a:gd name="connsiteY12" fmla="*/ 267549 h 535006"/>
                    <a:gd name="connsiteX13" fmla="*/ 204 w 651800"/>
                    <a:gd name="connsiteY13" fmla="*/ 317706 h 535006"/>
                    <a:gd name="connsiteX14" fmla="*/ 61311 w 651800"/>
                    <a:gd name="connsiteY14" fmla="*/ 418020 h 535006"/>
                    <a:gd name="connsiteX15" fmla="*/ 142664 w 651800"/>
                    <a:gd name="connsiteY15" fmla="*/ 418120 h 535006"/>
                    <a:gd name="connsiteX16" fmla="*/ 142786 w 651800"/>
                    <a:gd name="connsiteY16" fmla="*/ 484895 h 535006"/>
                    <a:gd name="connsiteX17" fmla="*/ 264998 w 651800"/>
                    <a:gd name="connsiteY17" fmla="*/ 535052 h 535006"/>
                    <a:gd name="connsiteX18" fmla="*/ 326105 w 651800"/>
                    <a:gd name="connsiteY18" fmla="*/ 484895 h 535006"/>
                    <a:gd name="connsiteX19" fmla="*/ 387211 w 651800"/>
                    <a:gd name="connsiteY19" fmla="*/ 535052 h 535006"/>
                    <a:gd name="connsiteX20" fmla="*/ 509424 w 651800"/>
                    <a:gd name="connsiteY20" fmla="*/ 484895 h 535006"/>
                    <a:gd name="connsiteX21" fmla="*/ 509526 w 651800"/>
                    <a:gd name="connsiteY21" fmla="*/ 418120 h 535006"/>
                    <a:gd name="connsiteX22" fmla="*/ 590899 w 651800"/>
                    <a:gd name="connsiteY22" fmla="*/ 418020 h 535006"/>
                    <a:gd name="connsiteX23" fmla="*/ 652005 w 651800"/>
                    <a:gd name="connsiteY23" fmla="*/ 317706 h 535006"/>
                    <a:gd name="connsiteX24" fmla="*/ 590899 w 651800"/>
                    <a:gd name="connsiteY24" fmla="*/ 267549 h 53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1800" h="535006">
                      <a:moveTo>
                        <a:pt x="590899" y="267549"/>
                      </a:moveTo>
                      <a:cubicBezTo>
                        <a:pt x="590899" y="239963"/>
                        <a:pt x="619252" y="220067"/>
                        <a:pt x="652005" y="217392"/>
                      </a:cubicBezTo>
                      <a:lnTo>
                        <a:pt x="590899" y="117079"/>
                      </a:lnTo>
                      <a:cubicBezTo>
                        <a:pt x="565438" y="134149"/>
                        <a:pt x="533276" y="136489"/>
                        <a:pt x="509526" y="116978"/>
                      </a:cubicBezTo>
                      <a:cubicBezTo>
                        <a:pt x="485776" y="97501"/>
                        <a:pt x="488607" y="71135"/>
                        <a:pt x="509424" y="50203"/>
                      </a:cubicBezTo>
                      <a:lnTo>
                        <a:pt x="387211" y="46"/>
                      </a:lnTo>
                      <a:cubicBezTo>
                        <a:pt x="383952" y="26930"/>
                        <a:pt x="359713" y="50203"/>
                        <a:pt x="326105" y="50203"/>
                      </a:cubicBezTo>
                      <a:cubicBezTo>
                        <a:pt x="292496" y="50203"/>
                        <a:pt x="268257" y="26930"/>
                        <a:pt x="264998" y="46"/>
                      </a:cubicBezTo>
                      <a:lnTo>
                        <a:pt x="142786" y="50203"/>
                      </a:lnTo>
                      <a:cubicBezTo>
                        <a:pt x="163582" y="71135"/>
                        <a:pt x="166434" y="97501"/>
                        <a:pt x="142664" y="116978"/>
                      </a:cubicBezTo>
                      <a:cubicBezTo>
                        <a:pt x="118934" y="136489"/>
                        <a:pt x="86772" y="134149"/>
                        <a:pt x="61311" y="117079"/>
                      </a:cubicBezTo>
                      <a:cubicBezTo>
                        <a:pt x="38477" y="145267"/>
                        <a:pt x="8596" y="183035"/>
                        <a:pt x="204" y="217392"/>
                      </a:cubicBezTo>
                      <a:cubicBezTo>
                        <a:pt x="32957" y="220067"/>
                        <a:pt x="61311" y="239963"/>
                        <a:pt x="61311" y="267549"/>
                      </a:cubicBezTo>
                      <a:cubicBezTo>
                        <a:pt x="61311" y="295135"/>
                        <a:pt x="32957" y="315031"/>
                        <a:pt x="204" y="317706"/>
                      </a:cubicBezTo>
                      <a:lnTo>
                        <a:pt x="61311" y="418020"/>
                      </a:lnTo>
                      <a:cubicBezTo>
                        <a:pt x="86772" y="400950"/>
                        <a:pt x="118934" y="398609"/>
                        <a:pt x="142664" y="418120"/>
                      </a:cubicBezTo>
                      <a:cubicBezTo>
                        <a:pt x="166434" y="437597"/>
                        <a:pt x="163582" y="463997"/>
                        <a:pt x="142786" y="484895"/>
                      </a:cubicBezTo>
                      <a:lnTo>
                        <a:pt x="264998" y="535052"/>
                      </a:lnTo>
                      <a:cubicBezTo>
                        <a:pt x="268257" y="508168"/>
                        <a:pt x="292496" y="484895"/>
                        <a:pt x="326105" y="484895"/>
                      </a:cubicBezTo>
                      <a:cubicBezTo>
                        <a:pt x="359713" y="484895"/>
                        <a:pt x="383952" y="508168"/>
                        <a:pt x="387211" y="535052"/>
                      </a:cubicBezTo>
                      <a:lnTo>
                        <a:pt x="509424" y="484895"/>
                      </a:lnTo>
                      <a:cubicBezTo>
                        <a:pt x="488607" y="463997"/>
                        <a:pt x="485776" y="437597"/>
                        <a:pt x="509526" y="418120"/>
                      </a:cubicBezTo>
                      <a:cubicBezTo>
                        <a:pt x="533276" y="398609"/>
                        <a:pt x="565438" y="400950"/>
                        <a:pt x="590899" y="418020"/>
                      </a:cubicBezTo>
                      <a:lnTo>
                        <a:pt x="652005" y="317706"/>
                      </a:lnTo>
                      <a:cubicBezTo>
                        <a:pt x="619252" y="315031"/>
                        <a:pt x="590899" y="295135"/>
                        <a:pt x="590899" y="267549"/>
                      </a:cubicBezTo>
                      <a:close/>
                    </a:path>
                  </a:pathLst>
                </a:custGeom>
                <a:noFill/>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23" name="Freeform: Shape 22">
                  <a:extLst>
                    <a:ext uri="{FF2B5EF4-FFF2-40B4-BE49-F238E27FC236}">
                      <a16:creationId xmlns:a16="http://schemas.microsoft.com/office/drawing/2014/main" id="{D7A3769D-CFF9-4346-8DBF-5E135274EBE6}"/>
                    </a:ext>
                  </a:extLst>
                </p:cNvPr>
                <p:cNvSpPr/>
                <p:nvPr/>
              </p:nvSpPr>
              <p:spPr>
                <a:xfrm>
                  <a:off x="6349263" y="2821620"/>
                  <a:ext cx="285162" cy="234065"/>
                </a:xfrm>
                <a:custGeom>
                  <a:avLst/>
                  <a:gdLst>
                    <a:gd name="connsiteX0" fmla="*/ 285367 w 285162"/>
                    <a:gd name="connsiteY0" fmla="*/ 117079 h 234065"/>
                    <a:gd name="connsiteX1" fmla="*/ 142786 w 285162"/>
                    <a:gd name="connsiteY1" fmla="*/ 234111 h 234065"/>
                    <a:gd name="connsiteX2" fmla="*/ 204 w 285162"/>
                    <a:gd name="connsiteY2" fmla="*/ 117079 h 234065"/>
                    <a:gd name="connsiteX3" fmla="*/ 142786 w 285162"/>
                    <a:gd name="connsiteY3" fmla="*/ 46 h 234065"/>
                    <a:gd name="connsiteX4" fmla="*/ 285367 w 285162"/>
                    <a:gd name="connsiteY4" fmla="*/ 117079 h 23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162" h="234065">
                      <a:moveTo>
                        <a:pt x="285367" y="117079"/>
                      </a:moveTo>
                      <a:cubicBezTo>
                        <a:pt x="285367" y="181714"/>
                        <a:pt x="221531" y="234111"/>
                        <a:pt x="142786" y="234111"/>
                      </a:cubicBezTo>
                      <a:cubicBezTo>
                        <a:pt x="64040" y="234111"/>
                        <a:pt x="204" y="181714"/>
                        <a:pt x="204" y="117079"/>
                      </a:cubicBezTo>
                      <a:cubicBezTo>
                        <a:pt x="204" y="52443"/>
                        <a:pt x="64040" y="46"/>
                        <a:pt x="142786" y="46"/>
                      </a:cubicBezTo>
                      <a:cubicBezTo>
                        <a:pt x="221531" y="46"/>
                        <a:pt x="285367" y="52443"/>
                        <a:pt x="285367" y="117079"/>
                      </a:cubicBezTo>
                      <a:close/>
                    </a:path>
                  </a:pathLst>
                </a:custGeom>
                <a:noFill/>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sp>
            <p:nvSpPr>
              <p:cNvPr id="16" name="Freeform: Shape 15">
                <a:extLst>
                  <a:ext uri="{FF2B5EF4-FFF2-40B4-BE49-F238E27FC236}">
                    <a16:creationId xmlns:a16="http://schemas.microsoft.com/office/drawing/2014/main" id="{1B47BD82-17D5-448D-9D53-98B4EDC3C489}"/>
                  </a:ext>
                </a:extLst>
              </p:cNvPr>
              <p:cNvSpPr/>
              <p:nvPr/>
            </p:nvSpPr>
            <p:spPr>
              <a:xfrm>
                <a:off x="6434140" y="3289750"/>
                <a:ext cx="78073" cy="434692"/>
              </a:xfrm>
              <a:custGeom>
                <a:avLst/>
                <a:gdLst>
                  <a:gd name="connsiteX0" fmla="*/ 78278 w 78073"/>
                  <a:gd name="connsiteY0" fmla="*/ 434732 h 434692"/>
                  <a:gd name="connsiteX1" fmla="*/ 78278 w 78073"/>
                  <a:gd name="connsiteY1" fmla="*/ 234104 h 434692"/>
                  <a:gd name="connsiteX2" fmla="*/ 205 w 78073"/>
                  <a:gd name="connsiteY2" fmla="*/ 39 h 434692"/>
                </a:gdLst>
                <a:ahLst/>
                <a:cxnLst>
                  <a:cxn ang="0">
                    <a:pos x="connsiteX0" y="connsiteY0"/>
                  </a:cxn>
                  <a:cxn ang="0">
                    <a:pos x="connsiteX1" y="connsiteY1"/>
                  </a:cxn>
                  <a:cxn ang="0">
                    <a:pos x="connsiteX2" y="connsiteY2"/>
                  </a:cxn>
                </a:cxnLst>
                <a:rect l="l" t="t" r="r" b="b"/>
                <a:pathLst>
                  <a:path w="78073" h="434692">
                    <a:moveTo>
                      <a:pt x="78278" y="434732"/>
                    </a:moveTo>
                    <a:lnTo>
                      <a:pt x="78278" y="234104"/>
                    </a:lnTo>
                    <a:cubicBezTo>
                      <a:pt x="78278" y="152834"/>
                      <a:pt x="39761" y="77866"/>
                      <a:pt x="205" y="39"/>
                    </a:cubicBezTo>
                  </a:path>
                </a:pathLst>
              </a:custGeom>
              <a:noFill/>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nvGrpSpPr>
              <p:cNvPr id="17" name="Graphic 5">
                <a:extLst>
                  <a:ext uri="{FF2B5EF4-FFF2-40B4-BE49-F238E27FC236}">
                    <a16:creationId xmlns:a16="http://schemas.microsoft.com/office/drawing/2014/main" id="{C89F3F71-338B-4B33-92EA-A82A6DF344E5}"/>
                  </a:ext>
                </a:extLst>
              </p:cNvPr>
              <p:cNvGrpSpPr/>
              <p:nvPr/>
            </p:nvGrpSpPr>
            <p:grpSpPr>
              <a:xfrm>
                <a:off x="6560121" y="2994694"/>
                <a:ext cx="515248" cy="422922"/>
                <a:chOff x="6560121" y="2994694"/>
                <a:chExt cx="515248" cy="422922"/>
              </a:xfrm>
              <a:noFill/>
            </p:grpSpPr>
            <p:sp>
              <p:nvSpPr>
                <p:cNvPr id="20" name="Freeform: Shape 19">
                  <a:extLst>
                    <a:ext uri="{FF2B5EF4-FFF2-40B4-BE49-F238E27FC236}">
                      <a16:creationId xmlns:a16="http://schemas.microsoft.com/office/drawing/2014/main" id="{E75BBBEC-7F0A-456B-9399-9CADCA3E1CC8}"/>
                    </a:ext>
                  </a:extLst>
                </p:cNvPr>
                <p:cNvSpPr/>
                <p:nvPr/>
              </p:nvSpPr>
              <p:spPr>
                <a:xfrm>
                  <a:off x="6560121" y="2994694"/>
                  <a:ext cx="515248" cy="422922"/>
                </a:xfrm>
                <a:custGeom>
                  <a:avLst/>
                  <a:gdLst>
                    <a:gd name="connsiteX0" fmla="*/ 202 w 515248"/>
                    <a:gd name="connsiteY0" fmla="*/ 261076 h 422922"/>
                    <a:gd name="connsiteX1" fmla="*/ 32710 w 515248"/>
                    <a:gd name="connsiteY1" fmla="*/ 325544 h 422922"/>
                    <a:gd name="connsiteX2" fmla="*/ 74507 w 515248"/>
                    <a:gd name="connsiteY2" fmla="*/ 311818 h 422922"/>
                    <a:gd name="connsiteX3" fmla="*/ 135613 w 515248"/>
                    <a:gd name="connsiteY3" fmla="*/ 361974 h 422922"/>
                    <a:gd name="connsiteX4" fmla="*/ 118891 w 515248"/>
                    <a:gd name="connsiteY4" fmla="*/ 396282 h 422922"/>
                    <a:gd name="connsiteX5" fmla="*/ 197433 w 515248"/>
                    <a:gd name="connsiteY5" fmla="*/ 422965 h 422922"/>
                    <a:gd name="connsiteX6" fmla="*/ 257826 w 515248"/>
                    <a:gd name="connsiteY6" fmla="*/ 378693 h 422922"/>
                    <a:gd name="connsiteX7" fmla="*/ 318219 w 515248"/>
                    <a:gd name="connsiteY7" fmla="*/ 422948 h 422922"/>
                    <a:gd name="connsiteX8" fmla="*/ 396782 w 515248"/>
                    <a:gd name="connsiteY8" fmla="*/ 396265 h 422922"/>
                    <a:gd name="connsiteX9" fmla="*/ 380039 w 515248"/>
                    <a:gd name="connsiteY9" fmla="*/ 361974 h 422922"/>
                    <a:gd name="connsiteX10" fmla="*/ 441145 w 515248"/>
                    <a:gd name="connsiteY10" fmla="*/ 311818 h 422922"/>
                    <a:gd name="connsiteX11" fmla="*/ 482942 w 515248"/>
                    <a:gd name="connsiteY11" fmla="*/ 325544 h 422922"/>
                    <a:gd name="connsiteX12" fmla="*/ 515450 w 515248"/>
                    <a:gd name="connsiteY12" fmla="*/ 261076 h 422922"/>
                    <a:gd name="connsiteX13" fmla="*/ 461514 w 515248"/>
                    <a:gd name="connsiteY13" fmla="*/ 211504 h 422922"/>
                    <a:gd name="connsiteX14" fmla="*/ 515430 w 515248"/>
                    <a:gd name="connsiteY14" fmla="*/ 161932 h 422922"/>
                    <a:gd name="connsiteX15" fmla="*/ 482921 w 515248"/>
                    <a:gd name="connsiteY15" fmla="*/ 97447 h 422922"/>
                    <a:gd name="connsiteX16" fmla="*/ 441145 w 515248"/>
                    <a:gd name="connsiteY16" fmla="*/ 111190 h 422922"/>
                    <a:gd name="connsiteX17" fmla="*/ 380039 w 515248"/>
                    <a:gd name="connsiteY17" fmla="*/ 61034 h 422922"/>
                    <a:gd name="connsiteX18" fmla="*/ 396761 w 515248"/>
                    <a:gd name="connsiteY18" fmla="*/ 26726 h 422922"/>
                    <a:gd name="connsiteX19" fmla="*/ 318199 w 515248"/>
                    <a:gd name="connsiteY19" fmla="*/ 43 h 4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5248" h="422922">
                      <a:moveTo>
                        <a:pt x="202" y="261076"/>
                      </a:moveTo>
                      <a:cubicBezTo>
                        <a:pt x="6781" y="284231"/>
                        <a:pt x="17902" y="305916"/>
                        <a:pt x="32710" y="325544"/>
                      </a:cubicBezTo>
                      <a:cubicBezTo>
                        <a:pt x="43648" y="317084"/>
                        <a:pt x="58294" y="311818"/>
                        <a:pt x="74507" y="311818"/>
                      </a:cubicBezTo>
                      <a:cubicBezTo>
                        <a:pt x="108238" y="311818"/>
                        <a:pt x="135613" y="334288"/>
                        <a:pt x="135613" y="361974"/>
                      </a:cubicBezTo>
                      <a:cubicBezTo>
                        <a:pt x="135613" y="375283"/>
                        <a:pt x="129197" y="387304"/>
                        <a:pt x="118891" y="396282"/>
                      </a:cubicBezTo>
                      <a:cubicBezTo>
                        <a:pt x="142824" y="408436"/>
                        <a:pt x="169242" y="417548"/>
                        <a:pt x="197433" y="422965"/>
                      </a:cubicBezTo>
                      <a:cubicBezTo>
                        <a:pt x="201038" y="398054"/>
                        <a:pt x="226540" y="378693"/>
                        <a:pt x="257826" y="378693"/>
                      </a:cubicBezTo>
                      <a:cubicBezTo>
                        <a:pt x="289112" y="378693"/>
                        <a:pt x="314614" y="398054"/>
                        <a:pt x="318219" y="422948"/>
                      </a:cubicBezTo>
                      <a:cubicBezTo>
                        <a:pt x="346430" y="417548"/>
                        <a:pt x="372848" y="408420"/>
                        <a:pt x="396782" y="396265"/>
                      </a:cubicBezTo>
                      <a:cubicBezTo>
                        <a:pt x="386455" y="387304"/>
                        <a:pt x="380039" y="375283"/>
                        <a:pt x="380039" y="361974"/>
                      </a:cubicBezTo>
                      <a:cubicBezTo>
                        <a:pt x="380039" y="334288"/>
                        <a:pt x="407414" y="311818"/>
                        <a:pt x="441145" y="311818"/>
                      </a:cubicBezTo>
                      <a:cubicBezTo>
                        <a:pt x="457359" y="311818"/>
                        <a:pt x="472004" y="317084"/>
                        <a:pt x="482942" y="325544"/>
                      </a:cubicBezTo>
                      <a:cubicBezTo>
                        <a:pt x="497729" y="305899"/>
                        <a:pt x="508851" y="284215"/>
                        <a:pt x="515450" y="261076"/>
                      </a:cubicBezTo>
                      <a:cubicBezTo>
                        <a:pt x="485101" y="258116"/>
                        <a:pt x="461514" y="237184"/>
                        <a:pt x="461514" y="211504"/>
                      </a:cubicBezTo>
                      <a:cubicBezTo>
                        <a:pt x="461514" y="185824"/>
                        <a:pt x="485101" y="164892"/>
                        <a:pt x="515430" y="161932"/>
                      </a:cubicBezTo>
                      <a:cubicBezTo>
                        <a:pt x="508851" y="138777"/>
                        <a:pt x="497729" y="117092"/>
                        <a:pt x="482921" y="97447"/>
                      </a:cubicBezTo>
                      <a:cubicBezTo>
                        <a:pt x="472004" y="105924"/>
                        <a:pt x="457359" y="111190"/>
                        <a:pt x="441145" y="111190"/>
                      </a:cubicBezTo>
                      <a:cubicBezTo>
                        <a:pt x="407414" y="111190"/>
                        <a:pt x="380039" y="88720"/>
                        <a:pt x="380039" y="61034"/>
                      </a:cubicBezTo>
                      <a:cubicBezTo>
                        <a:pt x="380039" y="47725"/>
                        <a:pt x="386455" y="35704"/>
                        <a:pt x="396761" y="26726"/>
                      </a:cubicBezTo>
                      <a:cubicBezTo>
                        <a:pt x="372828" y="14588"/>
                        <a:pt x="346410" y="5460"/>
                        <a:pt x="318199" y="43"/>
                      </a:cubicBezTo>
                    </a:path>
                  </a:pathLst>
                </a:custGeom>
                <a:noFill/>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21" name="Freeform: Shape 20">
                  <a:extLst>
                    <a:ext uri="{FF2B5EF4-FFF2-40B4-BE49-F238E27FC236}">
                      <a16:creationId xmlns:a16="http://schemas.microsoft.com/office/drawing/2014/main" id="{DF3541C4-719A-4C81-8420-721C343C6C6E}"/>
                    </a:ext>
                  </a:extLst>
                </p:cNvPr>
                <p:cNvSpPr/>
                <p:nvPr/>
              </p:nvSpPr>
              <p:spPr>
                <a:xfrm>
                  <a:off x="6736270" y="3139279"/>
                  <a:ext cx="162950" cy="133751"/>
                </a:xfrm>
                <a:custGeom>
                  <a:avLst/>
                  <a:gdLst>
                    <a:gd name="connsiteX0" fmla="*/ 163152 w 162950"/>
                    <a:gd name="connsiteY0" fmla="*/ 66919 h 133751"/>
                    <a:gd name="connsiteX1" fmla="*/ 81677 w 162950"/>
                    <a:gd name="connsiteY1" fmla="*/ 133794 h 133751"/>
                    <a:gd name="connsiteX2" fmla="*/ 202 w 162950"/>
                    <a:gd name="connsiteY2" fmla="*/ 66919 h 133751"/>
                    <a:gd name="connsiteX3" fmla="*/ 81677 w 162950"/>
                    <a:gd name="connsiteY3" fmla="*/ 43 h 133751"/>
                    <a:gd name="connsiteX4" fmla="*/ 163152 w 162950"/>
                    <a:gd name="connsiteY4" fmla="*/ 66919 h 13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50" h="133751">
                      <a:moveTo>
                        <a:pt x="163152" y="66919"/>
                      </a:moveTo>
                      <a:cubicBezTo>
                        <a:pt x="163152" y="103853"/>
                        <a:pt x="126674" y="133794"/>
                        <a:pt x="81677" y="133794"/>
                      </a:cubicBezTo>
                      <a:cubicBezTo>
                        <a:pt x="36679" y="133794"/>
                        <a:pt x="202" y="103853"/>
                        <a:pt x="202" y="66919"/>
                      </a:cubicBezTo>
                      <a:cubicBezTo>
                        <a:pt x="202" y="29984"/>
                        <a:pt x="36679" y="43"/>
                        <a:pt x="81677" y="43"/>
                      </a:cubicBezTo>
                      <a:cubicBezTo>
                        <a:pt x="126674" y="43"/>
                        <a:pt x="163152" y="29984"/>
                        <a:pt x="163152" y="66919"/>
                      </a:cubicBezTo>
                      <a:close/>
                    </a:path>
                  </a:pathLst>
                </a:custGeom>
                <a:noFill/>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sp>
            <p:nvSpPr>
              <p:cNvPr id="18" name="Freeform: Shape 17">
                <a:extLst>
                  <a:ext uri="{FF2B5EF4-FFF2-40B4-BE49-F238E27FC236}">
                    <a16:creationId xmlns:a16="http://schemas.microsoft.com/office/drawing/2014/main" id="{69A92661-2A5B-4621-BB6F-472FC22A85A9}"/>
                  </a:ext>
                </a:extLst>
              </p:cNvPr>
              <p:cNvSpPr/>
              <p:nvPr/>
            </p:nvSpPr>
            <p:spPr>
              <a:xfrm>
                <a:off x="6736270" y="2671149"/>
                <a:ext cx="611063" cy="1053293"/>
              </a:xfrm>
              <a:custGeom>
                <a:avLst/>
                <a:gdLst>
                  <a:gd name="connsiteX0" fmla="*/ 200 w 611063"/>
                  <a:gd name="connsiteY0" fmla="*/ 43 h 1053293"/>
                  <a:gd name="connsiteX1" fmla="*/ 61306 w 611063"/>
                  <a:gd name="connsiteY1" fmla="*/ 43 h 1053293"/>
                  <a:gd name="connsiteX2" fmla="*/ 489051 w 611063"/>
                  <a:gd name="connsiteY2" fmla="*/ 351141 h 1053293"/>
                  <a:gd name="connsiteX3" fmla="*/ 611263 w 611063"/>
                  <a:gd name="connsiteY3" fmla="*/ 568487 h 1053293"/>
                  <a:gd name="connsiteX4" fmla="*/ 611263 w 611063"/>
                  <a:gd name="connsiteY4" fmla="*/ 601925 h 1053293"/>
                  <a:gd name="connsiteX5" fmla="*/ 489051 w 611063"/>
                  <a:gd name="connsiteY5" fmla="*/ 601925 h 1053293"/>
                  <a:gd name="connsiteX6" fmla="*/ 489051 w 611063"/>
                  <a:gd name="connsiteY6" fmla="*/ 752395 h 1053293"/>
                  <a:gd name="connsiteX7" fmla="*/ 366838 w 611063"/>
                  <a:gd name="connsiteY7" fmla="*/ 852709 h 1053293"/>
                  <a:gd name="connsiteX8" fmla="*/ 244625 w 611063"/>
                  <a:gd name="connsiteY8" fmla="*/ 852709 h 1053293"/>
                  <a:gd name="connsiteX9" fmla="*/ 244625 w 611063"/>
                  <a:gd name="connsiteY9" fmla="*/ 1053336 h 105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063" h="1053293">
                    <a:moveTo>
                      <a:pt x="200" y="43"/>
                    </a:moveTo>
                    <a:lnTo>
                      <a:pt x="61306" y="43"/>
                    </a:lnTo>
                    <a:cubicBezTo>
                      <a:pt x="297543" y="43"/>
                      <a:pt x="489051" y="157234"/>
                      <a:pt x="489051" y="351141"/>
                    </a:cubicBezTo>
                    <a:lnTo>
                      <a:pt x="611263" y="568487"/>
                    </a:lnTo>
                    <a:lnTo>
                      <a:pt x="611263" y="601925"/>
                    </a:lnTo>
                    <a:lnTo>
                      <a:pt x="489051" y="601925"/>
                    </a:lnTo>
                    <a:lnTo>
                      <a:pt x="489051" y="752395"/>
                    </a:lnTo>
                    <a:cubicBezTo>
                      <a:pt x="489051" y="807785"/>
                      <a:pt x="434320" y="852709"/>
                      <a:pt x="366838" y="852709"/>
                    </a:cubicBezTo>
                    <a:lnTo>
                      <a:pt x="244625" y="852709"/>
                    </a:lnTo>
                    <a:lnTo>
                      <a:pt x="244625" y="1053336"/>
                    </a:lnTo>
                  </a:path>
                </a:pathLst>
              </a:custGeom>
              <a:noFill/>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19" name="Freeform: Shape 18">
                <a:extLst>
                  <a:ext uri="{FF2B5EF4-FFF2-40B4-BE49-F238E27FC236}">
                    <a16:creationId xmlns:a16="http://schemas.microsoft.com/office/drawing/2014/main" id="{59CC36A7-F7B9-44E9-B212-87A4C4F5F99F}"/>
                  </a:ext>
                </a:extLst>
              </p:cNvPr>
              <p:cNvSpPr/>
              <p:nvPr/>
            </p:nvSpPr>
            <p:spPr>
              <a:xfrm>
                <a:off x="6919589" y="3523815"/>
                <a:ext cx="61106" cy="20978"/>
              </a:xfrm>
              <a:custGeom>
                <a:avLst/>
                <a:gdLst>
                  <a:gd name="connsiteX0" fmla="*/ 61307 w 61106"/>
                  <a:gd name="connsiteY0" fmla="*/ 39 h 20978"/>
                  <a:gd name="connsiteX1" fmla="*/ 201 w 61106"/>
                  <a:gd name="connsiteY1" fmla="*/ 39 h 20978"/>
                </a:gdLst>
                <a:ahLst/>
                <a:cxnLst>
                  <a:cxn ang="0">
                    <a:pos x="connsiteX0" y="connsiteY0"/>
                  </a:cxn>
                  <a:cxn ang="0">
                    <a:pos x="connsiteX1" y="connsiteY1"/>
                  </a:cxn>
                </a:cxnLst>
                <a:rect l="l" t="t" r="r" b="b"/>
                <a:pathLst>
                  <a:path w="61106" h="20978">
                    <a:moveTo>
                      <a:pt x="61307" y="39"/>
                    </a:moveTo>
                    <a:lnTo>
                      <a:pt x="201" y="39"/>
                    </a:lnTo>
                  </a:path>
                </a:pathLst>
              </a:custGeom>
              <a:ln w="39823" cap="flat">
                <a:solidFill>
                  <a:schemeClr val="accent1"/>
                </a:solidFill>
                <a:prstDash val="solid"/>
                <a:round/>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sp>
          <p:nvSpPr>
            <p:cNvPr id="14" name="Freeform: Shape 13">
              <a:extLst>
                <a:ext uri="{FF2B5EF4-FFF2-40B4-BE49-F238E27FC236}">
                  <a16:creationId xmlns:a16="http://schemas.microsoft.com/office/drawing/2014/main" id="{05B3BBF1-7A67-4F8C-8080-68BFFC743749}"/>
                </a:ext>
              </a:extLst>
            </p:cNvPr>
            <p:cNvSpPr/>
            <p:nvPr/>
          </p:nvSpPr>
          <p:spPr>
            <a:xfrm>
              <a:off x="5241764" y="3195086"/>
              <a:ext cx="718551" cy="20978"/>
            </a:xfrm>
            <a:custGeom>
              <a:avLst/>
              <a:gdLst>
                <a:gd name="connsiteX0" fmla="*/ -2 w 718551"/>
                <a:gd name="connsiteY0" fmla="*/ -158 h 20978"/>
                <a:gd name="connsiteX1" fmla="*/ 718550 w 718551"/>
                <a:gd name="connsiteY1" fmla="*/ -158 h 20978"/>
              </a:gdLst>
              <a:ahLst/>
              <a:cxnLst>
                <a:cxn ang="0">
                  <a:pos x="connsiteX0" y="connsiteY0"/>
                </a:cxn>
                <a:cxn ang="0">
                  <a:pos x="connsiteX1" y="connsiteY1"/>
                </a:cxn>
              </a:cxnLst>
              <a:rect l="l" t="t" r="r" b="b"/>
              <a:pathLst>
                <a:path w="718551" h="20978">
                  <a:moveTo>
                    <a:pt x="-2" y="-158"/>
                  </a:moveTo>
                  <a:lnTo>
                    <a:pt x="718550" y="-158"/>
                  </a:lnTo>
                </a:path>
              </a:pathLst>
            </a:custGeom>
            <a:noFill/>
            <a:ln w="31045" cap="flat">
              <a:solidFill>
                <a:schemeClr val="accent1"/>
              </a:solid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grpSp>
    </p:spTree>
    <p:extLst>
      <p:ext uri="{BB962C8B-B14F-4D97-AF65-F5344CB8AC3E}">
        <p14:creationId xmlns:p14="http://schemas.microsoft.com/office/powerpoint/2010/main" val="339709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DA8-FAEB-4489-8A8B-FA5D8D88D2F3}"/>
              </a:ext>
            </a:extLst>
          </p:cNvPr>
          <p:cNvSpPr>
            <a:spLocks noGrp="1"/>
          </p:cNvSpPr>
          <p:nvPr>
            <p:ph type="title"/>
          </p:nvPr>
        </p:nvSpPr>
        <p:spPr/>
        <p:txBody>
          <a:bodyPr/>
          <a:lstStyle/>
          <a:p>
            <a:r>
              <a:rPr lang="en-US" dirty="0"/>
              <a:t>ISO 27001 Implement Guide</a:t>
            </a:r>
          </a:p>
        </p:txBody>
      </p:sp>
      <p:sp>
        <p:nvSpPr>
          <p:cNvPr id="3" name="Content Placeholder 2">
            <a:extLst>
              <a:ext uri="{FF2B5EF4-FFF2-40B4-BE49-F238E27FC236}">
                <a16:creationId xmlns:a16="http://schemas.microsoft.com/office/drawing/2014/main" id="{55E574A7-B951-4598-8230-C0F62DC555AB}"/>
              </a:ext>
            </a:extLst>
          </p:cNvPr>
          <p:cNvSpPr>
            <a:spLocks noGrp="1"/>
          </p:cNvSpPr>
          <p:nvPr>
            <p:ph idx="1"/>
          </p:nvPr>
        </p:nvSpPr>
        <p:spPr/>
        <p:txBody>
          <a:bodyPr/>
          <a:lstStyle/>
          <a:p>
            <a:r>
              <a:rPr lang="en-GB" dirty="0"/>
              <a:t>Step 1: Assemble an implementation team</a:t>
            </a:r>
          </a:p>
          <a:p>
            <a:r>
              <a:rPr lang="en-GB" dirty="0"/>
              <a:t>Step 2: Develop the implementation plan</a:t>
            </a:r>
          </a:p>
          <a:p>
            <a:r>
              <a:rPr lang="en-GB" dirty="0"/>
              <a:t>Step 3: Initiate the ISMS</a:t>
            </a:r>
          </a:p>
          <a:p>
            <a:r>
              <a:rPr lang="en-GB" dirty="0"/>
              <a:t>Step 4: Define the ISMS scope</a:t>
            </a:r>
          </a:p>
          <a:p>
            <a:r>
              <a:rPr lang="en-GB" dirty="0"/>
              <a:t>Step 5: Identify your security baseline</a:t>
            </a:r>
          </a:p>
          <a:p>
            <a:r>
              <a:rPr lang="en-GB" dirty="0"/>
              <a:t>Step 6: Establish a risk management process</a:t>
            </a:r>
          </a:p>
          <a:p>
            <a:r>
              <a:rPr lang="en-GB" dirty="0"/>
              <a:t>Step 7: Implement a risk treatment plan</a:t>
            </a:r>
          </a:p>
          <a:p>
            <a:r>
              <a:rPr lang="en-GB" dirty="0"/>
              <a:t>Step 8: Measure, monitor, and review</a:t>
            </a:r>
          </a:p>
          <a:p>
            <a:r>
              <a:rPr lang="en-GB" dirty="0"/>
              <a:t>Step 9: Certify your ISMS</a:t>
            </a:r>
          </a:p>
          <a:p>
            <a:endParaRPr lang="en-US" dirty="0"/>
          </a:p>
        </p:txBody>
      </p:sp>
    </p:spTree>
    <p:extLst>
      <p:ext uri="{BB962C8B-B14F-4D97-AF65-F5344CB8AC3E}">
        <p14:creationId xmlns:p14="http://schemas.microsoft.com/office/powerpoint/2010/main" val="354095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14F9-A150-4E75-A8E3-54B1E710CE6C}"/>
              </a:ext>
            </a:extLst>
          </p:cNvPr>
          <p:cNvSpPr>
            <a:spLocks noGrp="1"/>
          </p:cNvSpPr>
          <p:nvPr>
            <p:ph type="title"/>
          </p:nvPr>
        </p:nvSpPr>
        <p:spPr/>
        <p:txBody>
          <a:bodyPr/>
          <a:lstStyle/>
          <a:p>
            <a:r>
              <a:rPr lang="en-GB" dirty="0"/>
              <a:t>Benefits of ISO 27001 certification</a:t>
            </a:r>
            <a:endParaRPr lang="en-US" dirty="0"/>
          </a:p>
        </p:txBody>
      </p:sp>
      <p:sp>
        <p:nvSpPr>
          <p:cNvPr id="3" name="Content Placeholder 2">
            <a:extLst>
              <a:ext uri="{FF2B5EF4-FFF2-40B4-BE49-F238E27FC236}">
                <a16:creationId xmlns:a16="http://schemas.microsoft.com/office/drawing/2014/main" id="{897E9C87-554F-455A-A65B-B01ABB7FA9B9}"/>
              </a:ext>
            </a:extLst>
          </p:cNvPr>
          <p:cNvSpPr>
            <a:spLocks noGrp="1"/>
          </p:cNvSpPr>
          <p:nvPr>
            <p:ph idx="1"/>
          </p:nvPr>
        </p:nvSpPr>
        <p:spPr/>
        <p:txBody>
          <a:bodyPr/>
          <a:lstStyle/>
          <a:p>
            <a:r>
              <a:rPr lang="en-GB" dirty="0"/>
              <a:t>Control of IT Risk</a:t>
            </a:r>
          </a:p>
          <a:p>
            <a:r>
              <a:rPr lang="en-GB" dirty="0"/>
              <a:t>Reduce Security breaches</a:t>
            </a:r>
          </a:p>
          <a:p>
            <a:r>
              <a:rPr lang="en-GB" dirty="0"/>
              <a:t>Maintain the confidentiality of information</a:t>
            </a:r>
          </a:p>
          <a:p>
            <a:r>
              <a:rPr lang="en-GB" dirty="0"/>
              <a:t>Minimize IT Risks, damage, and subsequent costs</a:t>
            </a:r>
          </a:p>
          <a:p>
            <a:r>
              <a:rPr lang="en-GB" dirty="0"/>
              <a:t>Competitive edge due to globally recognized statured</a:t>
            </a:r>
          </a:p>
          <a:p>
            <a:r>
              <a:rPr lang="en-GB" dirty="0"/>
              <a:t>Structured method to address security requirements </a:t>
            </a:r>
          </a:p>
          <a:p>
            <a:r>
              <a:rPr lang="en-GB" dirty="0"/>
              <a:t>Fulfilment of globally recognized security requirements</a:t>
            </a:r>
          </a:p>
          <a:p>
            <a:r>
              <a:rPr lang="en-GB" dirty="0"/>
              <a:t>Systematic detection of vulnerabilities</a:t>
            </a:r>
          </a:p>
          <a:p>
            <a:r>
              <a:rPr lang="en-GB" dirty="0"/>
              <a:t>Increase in trust</a:t>
            </a:r>
          </a:p>
        </p:txBody>
      </p:sp>
    </p:spTree>
    <p:extLst>
      <p:ext uri="{BB962C8B-B14F-4D97-AF65-F5344CB8AC3E}">
        <p14:creationId xmlns:p14="http://schemas.microsoft.com/office/powerpoint/2010/main" val="141181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6F61-5C7A-482F-BD2C-700F1073B246}"/>
              </a:ext>
            </a:extLst>
          </p:cNvPr>
          <p:cNvSpPr>
            <a:spLocks noGrp="1"/>
          </p:cNvSpPr>
          <p:nvPr>
            <p:ph type="title"/>
          </p:nvPr>
        </p:nvSpPr>
        <p:spPr/>
        <p:txBody>
          <a:bodyPr/>
          <a:lstStyle/>
          <a:p>
            <a:r>
              <a:rPr lang="en-US" dirty="0"/>
              <a:t>Toolkit documents explaining the Standards  </a:t>
            </a:r>
          </a:p>
        </p:txBody>
      </p:sp>
      <p:sp>
        <p:nvSpPr>
          <p:cNvPr id="3" name="Content Placeholder 2">
            <a:extLst>
              <a:ext uri="{FF2B5EF4-FFF2-40B4-BE49-F238E27FC236}">
                <a16:creationId xmlns:a16="http://schemas.microsoft.com/office/drawing/2014/main" id="{1A9304C9-AAF2-4DFB-89EF-932F4FECE368}"/>
              </a:ext>
            </a:extLst>
          </p:cNvPr>
          <p:cNvSpPr>
            <a:spLocks noGrp="1"/>
          </p:cNvSpPr>
          <p:nvPr>
            <p:ph idx="1"/>
          </p:nvPr>
        </p:nvSpPr>
        <p:spPr>
          <a:xfrm>
            <a:off x="2589212" y="2133600"/>
            <a:ext cx="8915400" cy="4100290"/>
          </a:xfrm>
        </p:spPr>
        <p:txBody>
          <a:bodyPr>
            <a:normAutofit/>
          </a:bodyPr>
          <a:lstStyle/>
          <a:p>
            <a:r>
              <a:rPr lang="en-US" dirty="0"/>
              <a:t>ISO 27000 ISMS Organization chart data</a:t>
            </a:r>
          </a:p>
          <a:p>
            <a:r>
              <a:rPr lang="en-US" dirty="0"/>
              <a:t>ISO 27000 Model policy on change Management and Control</a:t>
            </a:r>
          </a:p>
          <a:p>
            <a:r>
              <a:rPr lang="en-US" dirty="0"/>
              <a:t>ISO 27000 SOA 2013</a:t>
            </a:r>
          </a:p>
          <a:p>
            <a:r>
              <a:rPr lang="en-US" dirty="0"/>
              <a:t>ISO 27000 ISMS Internal audit procedure</a:t>
            </a:r>
          </a:p>
          <a:p>
            <a:r>
              <a:rPr lang="en-US" dirty="0"/>
              <a:t>Data Restoration Form</a:t>
            </a:r>
          </a:p>
          <a:p>
            <a:r>
              <a:rPr lang="en-US" dirty="0"/>
              <a:t>Nonconformity corrective preventive action form</a:t>
            </a:r>
          </a:p>
          <a:p>
            <a:r>
              <a:rPr lang="en-US" dirty="0"/>
              <a:t>Business case</a:t>
            </a:r>
          </a:p>
          <a:p>
            <a:r>
              <a:rPr lang="en-US" dirty="0"/>
              <a:t>Information classification matrix</a:t>
            </a:r>
          </a:p>
          <a:p>
            <a:r>
              <a:rPr lang="en-US" dirty="0"/>
              <a:t>Asset Register</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36473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B824-96AD-4B98-804F-EA2D6391A70D}"/>
              </a:ext>
            </a:extLst>
          </p:cNvPr>
          <p:cNvSpPr>
            <a:spLocks noGrp="1"/>
          </p:cNvSpPr>
          <p:nvPr>
            <p:ph type="title"/>
          </p:nvPr>
        </p:nvSpPr>
        <p:spPr/>
        <p:txBody>
          <a:bodyPr/>
          <a:lstStyle/>
          <a:p>
            <a:r>
              <a:rPr lang="en-US" dirty="0"/>
              <a:t>Toolkit documents explaining the Standards </a:t>
            </a:r>
          </a:p>
        </p:txBody>
      </p:sp>
      <p:sp>
        <p:nvSpPr>
          <p:cNvPr id="3" name="Content Placeholder 2">
            <a:extLst>
              <a:ext uri="{FF2B5EF4-FFF2-40B4-BE49-F238E27FC236}">
                <a16:creationId xmlns:a16="http://schemas.microsoft.com/office/drawing/2014/main" id="{334BA592-9405-401C-B892-5C873EFD9164}"/>
              </a:ext>
            </a:extLst>
          </p:cNvPr>
          <p:cNvSpPr>
            <a:spLocks noGrp="1"/>
          </p:cNvSpPr>
          <p:nvPr>
            <p:ph idx="1"/>
          </p:nvPr>
        </p:nvSpPr>
        <p:spPr/>
        <p:txBody>
          <a:bodyPr/>
          <a:lstStyle/>
          <a:p>
            <a:r>
              <a:rPr lang="en-US" dirty="0"/>
              <a:t>ISO27001 Implementation Guideline</a:t>
            </a:r>
          </a:p>
          <a:p>
            <a:r>
              <a:rPr lang="en-US" dirty="0"/>
              <a:t>Asset Inventory</a:t>
            </a:r>
          </a:p>
          <a:p>
            <a:r>
              <a:rPr lang="en-US" dirty="0"/>
              <a:t>ISO 27001 Road map</a:t>
            </a:r>
          </a:p>
          <a:p>
            <a:r>
              <a:rPr lang="en-US" dirty="0"/>
              <a:t>Information Security Policy</a:t>
            </a:r>
          </a:p>
          <a:p>
            <a:r>
              <a:rPr lang="en-GB" dirty="0"/>
              <a:t>ISO 27001 Roles and Responsibilities</a:t>
            </a:r>
          </a:p>
          <a:p>
            <a:r>
              <a:rPr lang="en-US" dirty="0"/>
              <a:t>Acceptable use policy</a:t>
            </a:r>
          </a:p>
          <a:p>
            <a:r>
              <a:rPr lang="en-US" dirty="0"/>
              <a:t>Access control policy</a:t>
            </a:r>
          </a:p>
          <a:p>
            <a:r>
              <a:rPr lang="en-US" dirty="0"/>
              <a:t>Risk Register</a:t>
            </a:r>
          </a:p>
          <a:p>
            <a:r>
              <a:rPr lang="en-US" dirty="0"/>
              <a:t>Risk Treatment Plan</a:t>
            </a:r>
          </a:p>
          <a:p>
            <a:endParaRPr lang="en-US" dirty="0"/>
          </a:p>
        </p:txBody>
      </p:sp>
    </p:spTree>
    <p:extLst>
      <p:ext uri="{BB962C8B-B14F-4D97-AF65-F5344CB8AC3E}">
        <p14:creationId xmlns:p14="http://schemas.microsoft.com/office/powerpoint/2010/main" val="34611560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FE7010E9-D0D4-4763-90A3-DBAE37445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428C60-BADF-461E-ACB1-6AC412BA55B1}">
  <ds:schemaRefs>
    <ds:schemaRef ds:uri="http://schemas.microsoft.com/sharepoint/v3/contenttype/forms"/>
  </ds:schemaRefs>
</ds:datastoreItem>
</file>

<file path=customXml/itemProps3.xml><?xml version="1.0" encoding="utf-8"?>
<ds:datastoreItem xmlns:ds="http://schemas.openxmlformats.org/officeDocument/2006/customXml" ds:itemID="{19791FE0-E525-44F5-B24B-E8E5757CF5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497</Words>
  <Application>Microsoft Office PowerPoint</Application>
  <PresentationFormat>Widescreen</PresentationFormat>
  <Paragraphs>78</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ISO 27001</vt:lpstr>
      <vt:lpstr>Content</vt:lpstr>
      <vt:lpstr>Overview</vt:lpstr>
      <vt:lpstr>ISO 27001</vt:lpstr>
      <vt:lpstr>Information Security Management System</vt:lpstr>
      <vt:lpstr>ISO 27001 Implement Guide</vt:lpstr>
      <vt:lpstr>Benefits of ISO 27001 certification</vt:lpstr>
      <vt:lpstr>Toolkit documents explaining the Standards  </vt:lpstr>
      <vt:lpstr>Toolkit documents explaining the Standards </vt:lpstr>
      <vt:lpstr>ISO 27001 Advantages and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2022-11-02T18:58:06Z</dcterms:created>
  <dcterms:modified xsi:type="dcterms:W3CDTF">2022-11-05T14:43:27Z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