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2"/>
  </p:notesMasterIdLst>
  <p:handoutMasterIdLst>
    <p:handoutMasterId r:id="rId33"/>
  </p:handoutMasterIdLst>
  <p:sldIdLst>
    <p:sldId id="315" r:id="rId2"/>
    <p:sldId id="285" r:id="rId3"/>
    <p:sldId id="342" r:id="rId4"/>
    <p:sldId id="343" r:id="rId5"/>
    <p:sldId id="282" r:id="rId6"/>
    <p:sldId id="344" r:id="rId7"/>
    <p:sldId id="286"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8" r:id="rId30"/>
    <p:sldId id="341" r:id="rId31"/>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472"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21815" autoAdjust="0"/>
    <p:restoredTop sz="86894" autoAdjust="0"/>
  </p:normalViewPr>
  <p:slideViewPr>
    <p:cSldViewPr>
      <p:cViewPr varScale="1">
        <p:scale>
          <a:sx n="65" d="100"/>
          <a:sy n="65" d="100"/>
        </p:scale>
        <p:origin x="1938" y="60"/>
      </p:cViewPr>
      <p:guideLst>
        <p:guide orient="horz"/>
        <p:guide pos="5472"/>
      </p:guideLst>
    </p:cSldViewPr>
  </p:slideViewPr>
  <p:notesTextViewPr>
    <p:cViewPr>
      <p:scale>
        <a:sx n="1" d="1"/>
        <a:sy n="1" d="1"/>
      </p:scale>
      <p:origin x="0" y="0"/>
    </p:cViewPr>
  </p:notesTextViewPr>
  <p:sorterViewPr>
    <p:cViewPr>
      <p:scale>
        <a:sx n="100" d="100"/>
        <a:sy n="100" d="100"/>
      </p:scale>
      <p:origin x="0" y="1218"/>
    </p:cViewPr>
  </p:sorterViewPr>
  <p:notesViewPr>
    <p:cSldViewPr>
      <p:cViewPr varScale="1">
        <p:scale>
          <a:sx n="56" d="100"/>
          <a:sy n="56" d="100"/>
        </p:scale>
        <p:origin x="2802" y="4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t>2/19/2015</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t>‹Nº›</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t>2/19/2015</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t>‹Nº›</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763769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Briefly explain the points on the slide. At this point, it might be worth starting Visual Studio and showing students the IDE.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If any students ask about the different editions of Visual Studio 2012, direct them to the Visual Studio editions page at http://go.microsoft.com/fwlink/?LinkID=267769.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1103156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r>
              <a:rPr lang="en-US" sz="1000" dirty="0">
                <a:latin typeface="Arial"/>
                <a:ea typeface="Calibri"/>
                <a:cs typeface="Segoe UI"/>
              </a:rPr>
              <a:t>Briefly explain each of the templates, and when they might be used. Shows students the list of templates in Visual Studio.</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3760821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If time permits, treat this topic as an ad hoc demo, and create a new console application. After you have created a new console application, in the </a:t>
            </a:r>
            <a:r>
              <a:rPr lang="en-US" sz="1000" b="1" dirty="0">
                <a:latin typeface="Arial"/>
                <a:ea typeface="Calibri"/>
                <a:cs typeface="Times New Roman"/>
              </a:rPr>
              <a:t>Code Editor</a:t>
            </a:r>
            <a:r>
              <a:rPr lang="en-US" sz="1000" dirty="0">
                <a:latin typeface="Arial"/>
                <a:ea typeface="Calibri"/>
                <a:cs typeface="Segoe UI"/>
              </a:rPr>
              <a:t> window for the </a:t>
            </a:r>
            <a:r>
              <a:rPr lang="en-US" sz="1000" b="1" dirty="0">
                <a:latin typeface="Arial"/>
                <a:ea typeface="Calibri"/>
                <a:cs typeface="Times New Roman"/>
              </a:rPr>
              <a:t>Program</a:t>
            </a:r>
            <a:r>
              <a:rPr lang="en-US" sz="1000" dirty="0">
                <a:latin typeface="Arial"/>
                <a:ea typeface="Calibri"/>
                <a:cs typeface="Segoe UI"/>
              </a:rPr>
              <a:t> class, highlight the following:</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Namespace references.</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Default </a:t>
            </a:r>
            <a:r>
              <a:rPr lang="en-US" sz="1000" b="1" dirty="0" smtClean="0">
                <a:effectLst/>
                <a:latin typeface="Arial"/>
                <a:ea typeface="Times New Roman"/>
                <a:cs typeface="Times New Roman"/>
              </a:rPr>
              <a:t>Program</a:t>
            </a:r>
            <a:r>
              <a:rPr lang="en-US" sz="1000" dirty="0" smtClean="0">
                <a:solidFill>
                  <a:srgbClr val="000000"/>
                </a:solidFill>
                <a:effectLst/>
                <a:latin typeface="Arial"/>
                <a:ea typeface="Times New Roman"/>
                <a:cs typeface="Segoe UI"/>
              </a:rPr>
              <a:t> class.</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Entry point method.</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1872380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topic is designed to give students a small overview of XAML, so do not spend a long time on it. If students ask detailed questions, make a note of them and answer them during the module 9, “Designing the User Interface for a Graphical Application.”</a:t>
            </a:r>
          </a:p>
        </p:txBody>
      </p:sp>
      <p:sp>
        <p:nvSpPr>
          <p:cNvPr id="4" name="Slide Number Placeholder 3"/>
          <p:cNvSpPr>
            <a:spLocks noGrp="1"/>
          </p:cNvSpPr>
          <p:nvPr>
            <p:ph type="sldNum" sz="quarter" idx="10"/>
          </p:nvPr>
        </p:nvSpPr>
        <p:spPr/>
        <p:txBody>
          <a:bodyPr/>
          <a:lstStyle/>
          <a:p>
            <a:fld id="{0E2547AE-9459-47CE-8625-48F85F648187}"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601063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is a high-level introductory lesson that focuses on some of the core constructs of Visual C#. Most students should be familiar with the concepts covered in this lesson, so just provide a brief explanation of each topic.</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1312788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Briefly explain the data types listed on the slide. Students should be aware of the concept of a variable, and common types such as int, double, bool, and string.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73685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how expressions typically contain operands and operators.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the three types of operators.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Briefly explain the examples on the slide.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1949007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Briefly describe the syntax to declare and assign a variable. Discuss the use of the </a:t>
            </a:r>
            <a:r>
              <a:rPr lang="en-US" sz="1000" b="1" dirty="0">
                <a:latin typeface="Arial"/>
                <a:ea typeface="Calibri"/>
                <a:cs typeface="Times New Roman"/>
              </a:rPr>
              <a:t>var</a:t>
            </a:r>
            <a:r>
              <a:rPr lang="en-US" sz="1000" dirty="0">
                <a:latin typeface="Arial"/>
                <a:ea typeface="Calibri"/>
                <a:cs typeface="Segoe UI"/>
              </a:rPr>
              <a:t> keyword, and how the type of the variable is implicitly determined by the type of data you assign to the variable.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Also describe how to use the new operator to instantiate an object variable.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If time permits, consider creating a test project and demonstrating the process of declaring and assigning variables.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918853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Briefly explain the code example on the slide, showing how to invoke methods and to get and set properties.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3758891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the difference between implicit and explicit conversions.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Use the code examples on the slide to explain how to cast between data types, or open Visual Studio and show some of them in action. If you do this, you can also show how IntelliSense helps with the task.</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3946788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942175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Discuss the possible uses for strings and how they are typically used to capture input from the UI of an application. </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creating strings dynamically in code is very useful, and by using the </a:t>
            </a:r>
            <a:r>
              <a:rPr lang="en-US" sz="1000" b="1" dirty="0">
                <a:latin typeface="Arial"/>
                <a:ea typeface="Calibri"/>
                <a:cs typeface="Times New Roman"/>
              </a:rPr>
              <a:t>StringBuilder</a:t>
            </a:r>
            <a:r>
              <a:rPr lang="en-US" sz="1000" dirty="0">
                <a:latin typeface="Arial"/>
                <a:ea typeface="Calibri"/>
                <a:cs typeface="Segoe UI"/>
              </a:rPr>
              <a:t> class you overcome the immutable issue that occurs if you use just the </a:t>
            </a:r>
            <a:r>
              <a:rPr lang="en-US" sz="1000" b="1" dirty="0">
                <a:latin typeface="Arial"/>
                <a:ea typeface="Calibri"/>
                <a:cs typeface="Times New Roman"/>
              </a:rPr>
              <a:t>+</a:t>
            </a:r>
            <a:r>
              <a:rPr lang="en-US" sz="1000" dirty="0">
                <a:latin typeface="Arial"/>
                <a:ea typeface="Calibri"/>
                <a:cs typeface="Segoe UI"/>
              </a:rPr>
              <a:t> operator.</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regular expressions provide an excellent way of validating the contents of a string.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2607447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is a high-level introductory lesson that focuses on some of the core constructs of Visual C#. Most students should be familiar with the concepts covered in this lesson, so just provide a brief explanation of each topic.</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1427858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Students should already be familiar with the concept of applications making decisions by using conditional logic. Briefly explain that you can use </a:t>
            </a:r>
            <a:r>
              <a:rPr lang="en-US" sz="1000" b="1" dirty="0">
                <a:latin typeface="Arial"/>
                <a:ea typeface="Calibri"/>
                <a:cs typeface="Times New Roman"/>
              </a:rPr>
              <a:t>if</a:t>
            </a:r>
            <a:r>
              <a:rPr lang="en-US" sz="1000" dirty="0">
                <a:latin typeface="Arial"/>
                <a:ea typeface="Calibri"/>
                <a:cs typeface="Segoe UI"/>
              </a:rPr>
              <a:t> or </a:t>
            </a:r>
            <a:r>
              <a:rPr lang="en-US" sz="1000" b="1" dirty="0">
                <a:latin typeface="Arial"/>
                <a:ea typeface="Calibri"/>
                <a:cs typeface="Times New Roman"/>
              </a:rPr>
              <a:t>select</a:t>
            </a:r>
            <a:r>
              <a:rPr lang="en-US" sz="1000" dirty="0">
                <a:latin typeface="Arial"/>
                <a:ea typeface="Calibri"/>
                <a:cs typeface="Segoe UI"/>
              </a:rPr>
              <a:t> statements to execute logic based on decisions. Use the code examples on the slide to show the syntax for an </a:t>
            </a:r>
            <a:r>
              <a:rPr lang="en-US" sz="1000" b="1" dirty="0">
                <a:latin typeface="Arial"/>
                <a:ea typeface="Calibri"/>
                <a:cs typeface="Times New Roman"/>
              </a:rPr>
              <a:t>if</a:t>
            </a:r>
            <a:r>
              <a:rPr lang="en-US" sz="1000" dirty="0">
                <a:latin typeface="Arial"/>
                <a:ea typeface="Calibri"/>
                <a:cs typeface="Segoe UI"/>
              </a:rPr>
              <a:t> and a </a:t>
            </a:r>
            <a:r>
              <a:rPr lang="en-US" sz="1000" b="1" dirty="0">
                <a:latin typeface="Arial"/>
                <a:ea typeface="Calibri"/>
                <a:cs typeface="Times New Roman"/>
              </a:rPr>
              <a:t>switch</a:t>
            </a:r>
            <a:r>
              <a:rPr lang="en-US" sz="1000" dirty="0">
                <a:latin typeface="Arial"/>
                <a:ea typeface="Calibri"/>
                <a:cs typeface="Segoe UI"/>
              </a:rPr>
              <a:t> statement.</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You may need to explain how the == operator is used to test equality.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26665214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the four different types of loops available in Visual C#.</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2191985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the three types of arrays.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Briefly explain how to create an array, specifying the data type and the size. Explain how you can access data in an array by using an index or by iterating the entire array.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1784341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Briefly explain how the .NET Framework uses namespaces to logically organize many classes.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If time permits, create a new console application, show the namespace declaration in the </a:t>
            </a:r>
            <a:r>
              <a:rPr lang="en-US" sz="1000" b="1" dirty="0">
                <a:latin typeface="Arial"/>
                <a:ea typeface="Calibri"/>
                <a:cs typeface="Times New Roman"/>
              </a:rPr>
              <a:t>Program.cs</a:t>
            </a:r>
            <a:r>
              <a:rPr lang="en-US" sz="1000" dirty="0">
                <a:latin typeface="Arial"/>
                <a:ea typeface="Calibri"/>
                <a:cs typeface="Segoe UI"/>
              </a:rPr>
              <a:t> file, add a reference to another namespace, and then add a using directive for that namespace.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7357399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why you would want to run an application in debug mode.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If time permits, create a simple project and demonstrate some of the basic debugging functionality.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3164667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Open the </a:t>
            </a:r>
            <a:r>
              <a:rPr lang="en-US" sz="1000" b="1" dirty="0" smtClean="0">
                <a:effectLst/>
                <a:latin typeface="Arial"/>
                <a:ea typeface="Times New Roman"/>
                <a:cs typeface="Times New Roman"/>
              </a:rPr>
              <a:t>School.sln</a:t>
            </a:r>
            <a:r>
              <a:rPr lang="en-US" sz="1000" dirty="0" smtClean="0">
                <a:effectLst/>
                <a:latin typeface="Arial"/>
                <a:ea typeface="Times New Roman"/>
                <a:cs typeface="Segoe UI"/>
              </a:rPr>
              <a:t> solution from the </a:t>
            </a:r>
            <a:r>
              <a:rPr lang="en-US" sz="1000" b="1" dirty="0" smtClean="0">
                <a:effectLst/>
                <a:latin typeface="Arial"/>
                <a:ea typeface="Times New Roman"/>
                <a:cs typeface="Times New Roman"/>
              </a:rPr>
              <a:t>E:\Mod01\Labfiles\Solution\Exercise 4</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Run the application, select a student name, and then press Enter to edit that student’s details.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Update the </a:t>
            </a:r>
            <a:r>
              <a:rPr lang="en-US" sz="1000" b="1" dirty="0" smtClean="0">
                <a:effectLst/>
                <a:latin typeface="Arial"/>
                <a:ea typeface="Times New Roman"/>
                <a:cs typeface="Times New Roman"/>
              </a:rPr>
              <a:t>First Name </a:t>
            </a:r>
            <a:r>
              <a:rPr lang="en-US" sz="1000" dirty="0" smtClean="0">
                <a:solidFill>
                  <a:srgbClr val="000000"/>
                </a:solidFill>
                <a:effectLst/>
                <a:latin typeface="Arial"/>
                <a:ea typeface="Times New Roman"/>
                <a:cs typeface="Segoe UI"/>
              </a:rPr>
              <a:t>and </a:t>
            </a:r>
            <a:r>
              <a:rPr lang="en-US" sz="1000" b="1" dirty="0" smtClean="0">
                <a:effectLst/>
                <a:latin typeface="Arial"/>
                <a:ea typeface="Times New Roman"/>
                <a:cs typeface="Times New Roman"/>
              </a:rPr>
              <a:t>Last Name </a:t>
            </a:r>
            <a:r>
              <a:rPr lang="en-US" sz="1000" dirty="0" smtClean="0">
                <a:solidFill>
                  <a:srgbClr val="000000"/>
                </a:solidFill>
                <a:effectLst/>
                <a:latin typeface="Arial"/>
                <a:ea typeface="Times New Roman"/>
                <a:cs typeface="Segoe UI"/>
              </a:rPr>
              <a:t>boxes to contain your name, and then click </a:t>
            </a:r>
            <a:r>
              <a:rPr lang="en-US" sz="1000" b="1" dirty="0" smtClean="0">
                <a:effectLst/>
                <a:latin typeface="Arial"/>
                <a:ea typeface="Times New Roman"/>
                <a:cs typeface="Times New Roman"/>
              </a:rPr>
              <a:t>OK</a:t>
            </a:r>
            <a:r>
              <a:rPr lang="en-US" sz="1000" dirty="0" smtClean="0">
                <a:solidFill>
                  <a:srgbClr val="000000"/>
                </a:solidFill>
                <a:effectLst/>
                <a:latin typeface="Arial"/>
                <a:ea typeface="Times New Roman"/>
                <a:cs typeface="Segoe UI"/>
              </a:rPr>
              <a:t>. Point out to students that this has updated the information in the main application window.</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Press Insert, enter information for a new student (ensuring that you type a valid date of birth in the following format: mm/dd/yyyy), and then click </a:t>
            </a:r>
            <a:r>
              <a:rPr lang="en-US" sz="1000" b="1" dirty="0" smtClean="0">
                <a:effectLst/>
                <a:latin typeface="Arial"/>
                <a:ea typeface="Times New Roman"/>
                <a:cs typeface="Times New Roman"/>
              </a:rPr>
              <a:t>OK</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Point out to students that this has added a new student to the student list for the class, and that the application has correctly translated their date of birth into the age that is displayed.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student list, click the student that you just added, and press Delete.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a:t>
            </a:r>
            <a:r>
              <a:rPr lang="en-US" sz="1000" b="1" dirty="0" smtClean="0">
                <a:effectLst/>
                <a:latin typeface="Arial"/>
                <a:ea typeface="Times New Roman"/>
                <a:cs typeface="Times New Roman"/>
              </a:rPr>
              <a:t>Confirm</a:t>
            </a:r>
            <a:r>
              <a:rPr lang="en-US" sz="1000" dirty="0" smtClean="0">
                <a:solidFill>
                  <a:srgbClr val="000000"/>
                </a:solidFill>
                <a:effectLst/>
                <a:latin typeface="Arial"/>
                <a:ea typeface="Times New Roman"/>
                <a:cs typeface="Segoe UI"/>
              </a:rPr>
              <a:t> dialog box, click </a:t>
            </a:r>
            <a:r>
              <a:rPr lang="en-US" sz="1000" b="1" dirty="0" smtClean="0">
                <a:effectLst/>
                <a:latin typeface="Arial"/>
                <a:ea typeface="Times New Roman"/>
                <a:cs typeface="Times New Roman"/>
              </a:rPr>
              <a:t>Yes</a:t>
            </a:r>
            <a:r>
              <a:rPr lang="en-US" sz="1000" dirty="0" smtClean="0">
                <a:solidFill>
                  <a:srgbClr val="000000"/>
                </a:solidFill>
                <a:effectLst/>
                <a:latin typeface="Arial"/>
                <a:ea typeface="Times New Roman"/>
                <a:cs typeface="Segoe UI"/>
              </a:rPr>
              <a:t>, and then point out to students that the student has been removed from the class.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Close the application.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Open </a:t>
            </a:r>
            <a:r>
              <a:rPr lang="en-US" sz="1000" b="1" dirty="0" smtClean="0">
                <a:effectLst/>
                <a:latin typeface="Arial"/>
                <a:ea typeface="Times New Roman"/>
                <a:cs typeface="Times New Roman"/>
              </a:rPr>
              <a:t>MainWindow.xaml.cs </a:t>
            </a:r>
            <a:r>
              <a:rPr lang="en-US" sz="1000" dirty="0" smtClean="0">
                <a:solidFill>
                  <a:srgbClr val="000000"/>
                </a:solidFill>
                <a:effectLst/>
                <a:latin typeface="Arial"/>
                <a:ea typeface="Times New Roman"/>
                <a:cs typeface="Segoe UI"/>
              </a:rPr>
              <a:t>and locate the </a:t>
            </a:r>
            <a:r>
              <a:rPr lang="en-US" sz="1000" b="1" dirty="0" smtClean="0">
                <a:effectLst/>
                <a:latin typeface="Arial"/>
                <a:ea typeface="Times New Roman"/>
                <a:cs typeface="Times New Roman"/>
              </a:rPr>
              <a:t>studentsList_KeyDown</a:t>
            </a:r>
            <a:r>
              <a:rPr lang="en-US" sz="1000" dirty="0" smtClean="0">
                <a:solidFill>
                  <a:srgbClr val="000000"/>
                </a:solidFill>
                <a:effectLst/>
                <a:latin typeface="Arial"/>
                <a:ea typeface="Times New Roman"/>
                <a:cs typeface="Segoe UI"/>
              </a:rPr>
              <a:t> method.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Explain to students that during Exercises 1, 2, and 3, they will add the code in this method to test which key a user pressed, and then enable the user to edit a student’s details, insert a new student into the class, or remove a student from the class.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a:t>
            </a:r>
            <a:r>
              <a:rPr lang="en-US" sz="1000" b="1" dirty="0" smtClean="0">
                <a:effectLst/>
                <a:latin typeface="Arial"/>
                <a:ea typeface="Times New Roman"/>
                <a:cs typeface="Times New Roman"/>
              </a:rPr>
              <a:t>MainWindow.xaml.cs</a:t>
            </a:r>
            <a:r>
              <a:rPr lang="en-US" sz="1000" dirty="0" smtClean="0">
                <a:solidFill>
                  <a:srgbClr val="000000"/>
                </a:solidFill>
                <a:effectLst/>
                <a:latin typeface="Arial"/>
                <a:ea typeface="Times New Roman"/>
                <a:cs typeface="Segoe UI"/>
              </a:rPr>
              <a:t>, locate the </a:t>
            </a:r>
            <a:r>
              <a:rPr lang="en-US" sz="1000" b="1" dirty="0" smtClean="0">
                <a:effectLst/>
                <a:latin typeface="Arial"/>
                <a:ea typeface="Times New Roman"/>
                <a:cs typeface="Times New Roman"/>
              </a:rPr>
              <a:t>Convert</a:t>
            </a:r>
            <a:r>
              <a:rPr lang="en-US" sz="1000" dirty="0" smtClean="0">
                <a:solidFill>
                  <a:srgbClr val="000000"/>
                </a:solidFill>
                <a:effectLst/>
                <a:latin typeface="Arial"/>
                <a:ea typeface="Times New Roman"/>
                <a:cs typeface="Segoe UI"/>
              </a:rPr>
              <a:t> method in the </a:t>
            </a:r>
            <a:r>
              <a:rPr lang="en-US" sz="1000" b="1" dirty="0" smtClean="0">
                <a:effectLst/>
                <a:latin typeface="Arial"/>
                <a:ea typeface="Times New Roman"/>
                <a:cs typeface="Times New Roman"/>
              </a:rPr>
              <a:t>AgeConverter</a:t>
            </a:r>
            <a:r>
              <a:rPr lang="en-US" sz="1000" dirty="0" smtClean="0">
                <a:solidFill>
                  <a:srgbClr val="000000"/>
                </a:solidFill>
                <a:effectLst/>
                <a:latin typeface="Arial"/>
                <a:ea typeface="Times New Roman"/>
                <a:cs typeface="Segoe UI"/>
              </a:rPr>
              <a:t> class.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Explain to students that during Exercise 4, they will add code to this method to convert the date of birth that a user enters into the age to be displayed in the list of students.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4264132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Before students start the lab, explain to them that they can use either the high-level steps in the student workbook, or if they get stuck, the detailed steps in the Lab Answer Key at the end of the workbook.</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The purpose of this lab is to ensure that all students are comfortable with the fundamental syntax and semantics of the Visual C# programming language. Use this lab to assess how well students meet the prerequisites of the course and to identify students who may require additional help as the course progresses. Students who have been using Visual C# for a month or so prior to the course may complete this lab quickly. However, students coming from a different programming language background may require more time.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This lab uses information held in a Microsoft LocalDB SQL Server® 2012 database, but none of the code in this lab actually saves any changes back to the database; this operation is performed as part of Lab 2.</a:t>
            </a:r>
          </a:p>
          <a:p>
            <a:pPr>
              <a:lnSpc>
                <a:spcPct val="115000"/>
              </a:lnSpc>
              <a:spcAft>
                <a:spcPts val="1000"/>
              </a:spcAft>
            </a:pPr>
            <a:r>
              <a:rPr lang="en-US" sz="1000" dirty="0">
                <a:solidFill>
                  <a:srgbClr val="000000"/>
                </a:solidFill>
                <a:latin typeface="Arial"/>
                <a:ea typeface="Calibri"/>
                <a:cs typeface="Segoe UI"/>
              </a:rPr>
              <a:t>Exercise 1: Implementing Edit Functionality for the Students List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write the code that enables an administrator using the application to edit a student’s details.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 list of students is displayed in the user interface of the application. When the user selects a student and then presses a key on the keyboard, you will check whether the key they pressed was Enter. If they did press Enter, you will write code to display the student’s details in a separate form, which the user can use to modify the details. When the user closes the form, you will copy the updated details back to the list box displaying the list of students. Finally, </a:t>
            </a:r>
            <a:r>
              <a:rPr lang="en-US" sz="1000" dirty="0">
                <a:solidFill>
                  <a:srgbClr val="000000"/>
                </a:solidFill>
                <a:latin typeface="Arial"/>
                <a:ea typeface="Calibri"/>
                <a:cs typeface="Segoe UI"/>
              </a:rPr>
              <a:t>you will run the application to verify that your code functions as expected, and then use the debugging tools to examine code as it runs</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Exercise 2: Implementing Insert Functionality for the Students List</a:t>
            </a:r>
          </a:p>
          <a:p>
            <a:pPr>
              <a:lnSpc>
                <a:spcPct val="115000"/>
              </a:lnSpc>
              <a:spcAft>
                <a:spcPts val="1000"/>
              </a:spcAft>
            </a:pPr>
            <a:r>
              <a:rPr lang="en-US" sz="1000" dirty="0">
                <a:latin typeface="Arial"/>
                <a:ea typeface="Calibri"/>
                <a:cs typeface="Segoe UI"/>
              </a:rPr>
              <a:t>In this exercise, you will write code that enables an administrator using the application to add a new student to the students list.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 list of students is displayed in the user interface of the application. When the user presses a key on the keyboard, you will check whether the key they pressed was Insert. If they did press Insert, you will write code to display a form in which the user can enter the details of a new student, including their first name, last name, and date of birth. When the user closes the form, you will add the new student to the list of students and display the details in the list box. </a:t>
            </a:r>
            <a:r>
              <a:rPr lang="en-US" sz="1000" dirty="0">
                <a:solidFill>
                  <a:srgbClr val="000000"/>
                </a:solidFill>
                <a:latin typeface="Arial"/>
                <a:ea typeface="Calibri"/>
                <a:cs typeface="Segoe UI"/>
              </a:rPr>
              <a:t>Finally, you will run the application to verify that your code functions as expected.</a:t>
            </a: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299476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Visual Studio template would you use to create a .dll?(   )Option 1: Console application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2: Windows Forms application</a:t>
            </a:r>
          </a:p>
          <a:p>
            <a:pPr>
              <a:lnSpc>
                <a:spcPct val="115000"/>
              </a:lnSpc>
              <a:spcAft>
                <a:spcPts val="1000"/>
              </a:spcAft>
            </a:pPr>
            <a:r>
              <a:rPr lang="en-US" sz="1000" dirty="0">
                <a:latin typeface="Arial"/>
                <a:ea typeface="Calibri"/>
                <a:cs typeface="Times New Roman"/>
              </a:rPr>
              <a:t>(   )Option 3: WPF application</a:t>
            </a:r>
          </a:p>
          <a:p>
            <a:pPr>
              <a:lnSpc>
                <a:spcPct val="115000"/>
              </a:lnSpc>
              <a:spcAft>
                <a:spcPts val="1000"/>
              </a:spcAft>
            </a:pPr>
            <a:r>
              <a:rPr lang="en-US" sz="1000" dirty="0">
                <a:latin typeface="Arial"/>
                <a:ea typeface="Calibri"/>
                <a:cs typeface="Times New Roman"/>
              </a:rPr>
              <a:t>(   )Option 4: Class library</a:t>
            </a:r>
          </a:p>
          <a:p>
            <a:pPr>
              <a:lnSpc>
                <a:spcPct val="115000"/>
              </a:lnSpc>
              <a:spcAft>
                <a:spcPts val="1000"/>
              </a:spcAft>
            </a:pPr>
            <a:r>
              <a:rPr lang="en-US" sz="1000" dirty="0">
                <a:latin typeface="Arial"/>
                <a:ea typeface="Calibri"/>
                <a:cs typeface="Times New Roman"/>
              </a:rPr>
              <a:t>(   )Option 5: WCF Service application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4: Class library</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Given the following </a:t>
            </a:r>
            <a:r>
              <a:rPr lang="en-US" sz="1000" b="1" dirty="0">
                <a:latin typeface="Arial"/>
                <a:ea typeface="Calibri"/>
                <a:cs typeface="Times New Roman"/>
              </a:rPr>
              <a:t>for</a:t>
            </a:r>
            <a:r>
              <a:rPr lang="en-US" sz="1000" dirty="0">
                <a:latin typeface="Arial"/>
                <a:ea typeface="Calibri"/>
                <a:cs typeface="Segoe UI"/>
              </a:rPr>
              <a:t> loop statement, what is the value of the </a:t>
            </a:r>
            <a:r>
              <a:rPr lang="en-US" sz="1000" b="1" dirty="0">
                <a:latin typeface="Arial"/>
                <a:ea typeface="Calibri"/>
                <a:cs typeface="Times New Roman"/>
              </a:rPr>
              <a:t>count</a:t>
            </a:r>
            <a:r>
              <a:rPr lang="en-US" sz="1000" dirty="0">
                <a:latin typeface="Arial"/>
                <a:ea typeface="Calibri"/>
                <a:cs typeface="Segoe UI"/>
              </a:rPr>
              <a:t> variable once the loop has finished executing?</a:t>
            </a:r>
            <a:endParaRPr lang="en-US" sz="1000" dirty="0">
              <a:latin typeface="Arial"/>
              <a:ea typeface="Calibri"/>
              <a:cs typeface="Times New Roman"/>
            </a:endParaRPr>
          </a:p>
          <a:p>
            <a:pPr marL="100330" marR="100330">
              <a:lnSpc>
                <a:spcPts val="1000"/>
              </a:lnSpc>
              <a:spcAft>
                <a:spcPts val="600"/>
              </a:spcAft>
            </a:pPr>
            <a:r>
              <a:rPr lang="en-US" sz="1000" dirty="0" smtClean="0">
                <a:effectLst/>
                <a:latin typeface="Arial"/>
                <a:ea typeface="Times New Roman"/>
                <a:cs typeface="Times New Roman"/>
              </a:rPr>
              <a:t>var count = 0;</a:t>
            </a:r>
          </a:p>
          <a:p>
            <a:pPr marL="100330" marR="100330">
              <a:lnSpc>
                <a:spcPts val="1000"/>
              </a:lnSpc>
              <a:spcAft>
                <a:spcPts val="600"/>
              </a:spcAft>
            </a:pPr>
            <a:r>
              <a:rPr lang="en-US" sz="1000" dirty="0" smtClean="0">
                <a:effectLst/>
                <a:latin typeface="Arial"/>
                <a:ea typeface="Times New Roman"/>
                <a:cs typeface="Times New Roman"/>
              </a:rPr>
              <a:t>for (int i = 5; i &lt; 12; i++)</a:t>
            </a:r>
          </a:p>
          <a:p>
            <a:pPr marL="100330" marR="100330">
              <a:lnSpc>
                <a:spcPts val="1000"/>
              </a:lnSpc>
              <a:spcAft>
                <a:spcPts val="600"/>
              </a:spcAft>
            </a:pPr>
            <a:r>
              <a:rPr lang="en-US" sz="1000" dirty="0" smtClean="0">
                <a:effectLst/>
                <a:latin typeface="Arial"/>
                <a:ea typeface="Times New Roman"/>
                <a:cs typeface="Times New Roman"/>
              </a:rPr>
              <a:t>{</a:t>
            </a:r>
          </a:p>
          <a:p>
            <a:pPr marL="100330" marR="100330">
              <a:lnSpc>
                <a:spcPts val="1000"/>
              </a:lnSpc>
              <a:spcAft>
                <a:spcPts val="600"/>
              </a:spcAft>
            </a:pPr>
            <a:r>
              <a:rPr lang="en-US" sz="1000" dirty="0" smtClean="0">
                <a:effectLst/>
                <a:latin typeface="Arial"/>
                <a:ea typeface="Times New Roman"/>
                <a:cs typeface="Times New Roman"/>
              </a:rPr>
              <a:t>   count++;</a:t>
            </a:r>
          </a:p>
          <a:p>
            <a:pPr marL="100330" marR="100330">
              <a:lnSpc>
                <a:spcPts val="1000"/>
              </a:lnSpc>
              <a:spcAft>
                <a:spcPts val="600"/>
              </a:spcAft>
            </a:pPr>
            <a:r>
              <a:rPr lang="en-US" sz="1000" dirty="0" smtClean="0">
                <a:effectLst/>
                <a:latin typeface="Arial"/>
                <a:ea typeface="Times New Roman"/>
                <a:cs typeface="Times New Roman"/>
              </a:rPr>
              <a:t>}</a:t>
            </a:r>
          </a:p>
          <a:p>
            <a:pPr>
              <a:lnSpc>
                <a:spcPct val="115000"/>
              </a:lnSpc>
              <a:spcAft>
                <a:spcPts val="1000"/>
              </a:spcAft>
            </a:pPr>
            <a:r>
              <a:rPr lang="en-US" sz="1000" dirty="0">
                <a:latin typeface="Arial"/>
                <a:ea typeface="Calibri"/>
                <a:cs typeface="Times New Roman"/>
              </a:rPr>
              <a:t>(   )Option 1: 3</a:t>
            </a:r>
          </a:p>
          <a:p>
            <a:pPr>
              <a:lnSpc>
                <a:spcPct val="115000"/>
              </a:lnSpc>
              <a:spcAft>
                <a:spcPts val="1000"/>
              </a:spcAft>
            </a:pPr>
            <a:r>
              <a:rPr lang="en-US" sz="1000" dirty="0">
                <a:latin typeface="Arial"/>
                <a:ea typeface="Calibri"/>
                <a:cs typeface="Times New Roman"/>
              </a:rPr>
              <a:t>(   )Option 2: 5</a:t>
            </a:r>
          </a:p>
          <a:p>
            <a:pPr>
              <a:lnSpc>
                <a:spcPct val="115000"/>
              </a:lnSpc>
              <a:spcAft>
                <a:spcPts val="1000"/>
              </a:spcAft>
            </a:pPr>
            <a:r>
              <a:rPr lang="en-US" sz="1000" dirty="0">
                <a:latin typeface="Arial"/>
                <a:ea typeface="Calibri"/>
                <a:cs typeface="Times New Roman"/>
              </a:rPr>
              <a:t>(   )Option 3: 7</a:t>
            </a:r>
          </a:p>
          <a:p>
            <a:pPr>
              <a:lnSpc>
                <a:spcPct val="115000"/>
              </a:lnSpc>
              <a:spcAft>
                <a:spcPts val="1000"/>
              </a:spcAft>
            </a:pPr>
            <a:r>
              <a:rPr lang="en-US" sz="1000" dirty="0">
                <a:latin typeface="Arial"/>
                <a:ea typeface="Calibri"/>
                <a:cs typeface="Times New Roman"/>
              </a:rPr>
              <a:t>(   )Option 4: 9</a:t>
            </a:r>
          </a:p>
          <a:p>
            <a:pPr>
              <a:lnSpc>
                <a:spcPct val="115000"/>
              </a:lnSpc>
              <a:spcAft>
                <a:spcPts val="1000"/>
              </a:spcAft>
            </a:pPr>
            <a:r>
              <a:rPr lang="en-US" sz="1000" dirty="0">
                <a:latin typeface="Arial"/>
                <a:ea typeface="Calibri"/>
                <a:cs typeface="Times New Roman"/>
              </a:rPr>
              <a:t>(   )Option 5: 11</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430077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147543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5</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56554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6</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2896891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8D71D876-3627-474A-8299-CFD5FA44DE3F}" type="slidenum">
              <a:rPr lang="en-US">
                <a:solidFill>
                  <a:prstClr val="black"/>
                </a:solidFill>
              </a:rPr>
              <a:pPr eaLnBrk="1" hangingPunct="1"/>
              <a:t>7</a:t>
            </a:fld>
            <a:endParaRPr lang="en-US">
              <a:solidFill>
                <a:prstClr val="black"/>
              </a:solidFill>
            </a:endParaRPr>
          </a:p>
        </p:txBody>
      </p:sp>
    </p:spTree>
    <p:extLst>
      <p:ext uri="{BB962C8B-B14F-4D97-AF65-F5344CB8AC3E}">
        <p14:creationId xmlns:p14="http://schemas.microsoft.com/office/powerpoint/2010/main" val="843189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This is an introductory module that should serve as a recap for most students. Most students should already be familiar with most, if not all, of the concepts covered in this module.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This module does not contain any formal demonstrations. Instead, keep Visual Studio open and use it to perform ad hoc demonstrations.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4199986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This is a high-level introduction to writing applications by using the .NET Framework 4.5; the introduction describes the core features of the .NET Framework and Visual Studio 2012.</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solidFill>
                  <a:srgbClr val="000000"/>
                </a:solidFill>
                <a:latin typeface="Arial"/>
                <a:ea typeface="Calibri"/>
                <a:cs typeface="Segoe UI"/>
              </a:rPr>
              <a:t>Treat this module as an opportunity to assess students’ experience with the .NET Framework 4.5 and Visual Studio 2012.</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384060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Briefly describe the three components listed on the slide.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145412400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1" y="6248402"/>
            <a:ext cx="1413823" cy="230205"/>
          </a:xfrm>
          <a:prstGeom prst="rect">
            <a:avLst/>
          </a:prstGeom>
        </p:spPr>
      </p:pic>
      <p:sp>
        <p:nvSpPr>
          <p:cNvPr id="8" name="Text Placeholder 14"/>
          <p:cNvSpPr>
            <a:spLocks noGrp="1"/>
          </p:cNvSpPr>
          <p:nvPr>
            <p:ph type="body" sz="quarter" idx="10" hasCustomPrompt="1"/>
          </p:nvPr>
        </p:nvSpPr>
        <p:spPr>
          <a:xfrm>
            <a:off x="3349074"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Modulo: 1</a:t>
            </a:r>
            <a:endParaRPr lang="en-US" dirty="0"/>
          </a:p>
        </p:txBody>
      </p:sp>
      <p:sp>
        <p:nvSpPr>
          <p:cNvPr id="9" name="Text Placeholder 18"/>
          <p:cNvSpPr>
            <a:spLocks noGrp="1"/>
          </p:cNvSpPr>
          <p:nvPr>
            <p:ph type="body" sz="quarter" idx="11" hasCustomPrompt="1"/>
          </p:nvPr>
        </p:nvSpPr>
        <p:spPr>
          <a:xfrm>
            <a:off x="334907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err="1" smtClean="0"/>
              <a:t>Instalación</a:t>
            </a:r>
            <a:r>
              <a:rPr lang="en-US" dirty="0" smtClean="0"/>
              <a:t>, </a:t>
            </a:r>
            <a:r>
              <a:rPr lang="en-US" dirty="0" err="1" smtClean="0"/>
              <a:t>Configuración</a:t>
            </a:r>
            <a:r>
              <a:rPr lang="en-US" dirty="0" smtClean="0"/>
              <a:t> y </a:t>
            </a:r>
            <a:r>
              <a:rPr lang="en-US" dirty="0" err="1" smtClean="0"/>
              <a:t>Administración</a:t>
            </a:r>
            <a:r>
              <a:rPr lang="en-US" dirty="0" smtClean="0"/>
              <a:t> de Windows 8</a:t>
            </a:r>
            <a:endParaRPr lang="en-US" dirty="0"/>
          </a:p>
        </p:txBody>
      </p:sp>
      <p:pic>
        <p:nvPicPr>
          <p:cNvPr id="3" name="Imagen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178" y="2514602"/>
            <a:ext cx="3286274" cy="2514599"/>
          </a:xfrm>
          <a:prstGeom prst="rect">
            <a:avLst/>
          </a:prstGeom>
        </p:spPr>
      </p:pic>
    </p:spTree>
    <p:extLst>
      <p:ext uri="{BB962C8B-B14F-4D97-AF65-F5344CB8AC3E}">
        <p14:creationId xmlns:p14="http://schemas.microsoft.com/office/powerpoint/2010/main" val="305464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232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2574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991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1" y="1193478"/>
            <a:ext cx="4710223" cy="1016322"/>
          </a:xfrm>
          <a:prstGeom prst="rect">
            <a:avLst/>
          </a:prstGeom>
        </p:spPr>
      </p:pic>
      <p:pic>
        <p:nvPicPr>
          <p:cNvPr id="10" name="Picture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1" y="5998845"/>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Rectangle 6"/>
          <p:cNvSpPr/>
          <p:nvPr userDrawn="1"/>
        </p:nvSpPr>
        <p:spPr>
          <a:xfrm>
            <a:off x="2286000" y="2514602"/>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043426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
        <p:nvSpPr>
          <p:cNvPr id="10" name="Slide Number Placeholder 9"/>
          <p:cNvSpPr>
            <a:spLocks noGrp="1"/>
          </p:cNvSpPr>
          <p:nvPr>
            <p:ph type="sldNum" sz="quarter" idx="12"/>
          </p:nvPr>
        </p:nvSpPr>
        <p:spPr>
          <a:xfrm>
            <a:off x="6553200" y="6356352"/>
            <a:ext cx="2133600" cy="365125"/>
          </a:xfrm>
          <a:prstGeom prst="rect">
            <a:avLst/>
          </a:prstGeom>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10"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smtClean="0"/>
              <a:t>28 </a:t>
            </a:r>
            <a:r>
              <a:rPr lang="en-US" dirty="0" err="1" smtClean="0"/>
              <a:t>pt</a:t>
            </a:r>
            <a:r>
              <a:rPr lang="en-US" dirty="0" smtClean="0"/>
              <a:t> Slide Title</a:t>
            </a:r>
            <a:endParaRPr lang="en-US" dirty="0"/>
          </a:p>
        </p:txBody>
      </p:sp>
      <p:sp>
        <p:nvSpPr>
          <p:cNvPr id="6" name="Footer Placeholder 5"/>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814DA60-3BEE-4BCE-BEDB-E433FD970963}" type="slidenum">
              <a:rPr lang="en-US" smtClean="0"/>
              <a:pPr/>
              <a:t>‹Nº›</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3" name="Footer Placeholder 2"/>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Tree>
    <p:extLst>
      <p:ext uri="{BB962C8B-B14F-4D97-AF65-F5344CB8AC3E}">
        <p14:creationId xmlns:p14="http://schemas.microsoft.com/office/powerpoint/2010/main" val="414811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869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6013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85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900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506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1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147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498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4"/>
          <p:cNvSpPr/>
          <p:nvPr userDrawn="1"/>
        </p:nvSpPr>
        <p:spPr>
          <a:xfrm>
            <a:off x="0" y="8950"/>
            <a:ext cx="9144000" cy="8737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fontAlgn="base" hangingPunct="0">
              <a:spcBef>
                <a:spcPct val="0"/>
              </a:spcBef>
              <a:spcAft>
                <a:spcPct val="0"/>
              </a:spcAft>
              <a:defRPr/>
            </a:pPr>
            <a:endParaRPr lang="en-US" sz="1800" b="1" dirty="0">
              <a:solidFill>
                <a:srgbClr val="000000"/>
              </a:solidFill>
              <a:cs typeface="Arial" charset="0"/>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396866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8" r:id="rId12"/>
    <p:sldLayoutId id="2147483663" r:id="rId13"/>
    <p:sldLayoutId id="2147483664" r:id="rId14"/>
    <p:sldLayoutId id="2147483660" r:id="rId15"/>
    <p:sldLayoutId id="2147483661" r:id="rId16"/>
    <p:sldLayoutId id="2147483655" r:id="rId17"/>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1"/>
          </p:nvPr>
        </p:nvSpPr>
        <p:spPr>
          <a:xfrm>
            <a:off x="3327408" y="4414239"/>
            <a:ext cx="5207961" cy="1143000"/>
          </a:xfrm>
        </p:spPr>
        <p:txBody>
          <a:bodyPr/>
          <a:lstStyle/>
          <a:p>
            <a:pPr algn="ctr"/>
            <a:r>
              <a:rPr lang="es-VE" dirty="0"/>
              <a:t>Programación </a:t>
            </a:r>
            <a:r>
              <a:rPr lang="es-VE" dirty="0" smtClean="0"/>
              <a:t>en</a:t>
            </a:r>
            <a:endParaRPr lang="es-VE" dirty="0"/>
          </a:p>
        </p:txBody>
      </p:sp>
      <p:sp>
        <p:nvSpPr>
          <p:cNvPr id="5" name="Marcador de texto 1"/>
          <p:cNvSpPr txBox="1">
            <a:spLocks/>
          </p:cNvSpPr>
          <p:nvPr/>
        </p:nvSpPr>
        <p:spPr bwMode="auto">
          <a:xfrm>
            <a:off x="3851920" y="2852936"/>
            <a:ext cx="5447693" cy="1371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8400" baseline="0">
                <a:solidFill>
                  <a:schemeClr val="bg1"/>
                </a:solidFill>
                <a:latin typeface="Segoe UI Light"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VE" kern="0" dirty="0"/>
              <a:t>Modulo </a:t>
            </a:r>
            <a:r>
              <a:rPr lang="es-VE" kern="0" dirty="0"/>
              <a:t>3</a:t>
            </a:r>
            <a:endParaRPr lang="es-VE" kern="0" dirty="0"/>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7444" y="160577"/>
            <a:ext cx="3966964" cy="1313840"/>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88" y="81151"/>
            <a:ext cx="2454488" cy="73634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05" y="1474417"/>
            <a:ext cx="3349013" cy="4528976"/>
          </a:xfrm>
          <a:prstGeom prst="rect">
            <a:avLst/>
          </a:prstGeom>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8064" y="5029200"/>
            <a:ext cx="1688371" cy="1688371"/>
          </a:xfrm>
          <a:prstGeom prst="rect">
            <a:avLst/>
          </a:prstGeom>
        </p:spPr>
      </p:pic>
    </p:spTree>
    <p:extLst>
      <p:ext uri="{BB962C8B-B14F-4D97-AF65-F5344CB8AC3E}">
        <p14:creationId xmlns:p14="http://schemas.microsoft.com/office/powerpoint/2010/main" val="304833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the .NET Framework?</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CLR</a:t>
            </a:r>
          </a:p>
          <a:p>
            <a:pPr lvl="1"/>
            <a:r>
              <a:rPr lang="en-US" dirty="0" smtClean="0"/>
              <a:t>Robust and secure environment for your managed code</a:t>
            </a:r>
          </a:p>
          <a:p>
            <a:pPr lvl="1"/>
            <a:r>
              <a:rPr lang="en-US" dirty="0" smtClean="0"/>
              <a:t>Memory management</a:t>
            </a:r>
          </a:p>
          <a:p>
            <a:pPr lvl="1"/>
            <a:r>
              <a:rPr lang="en-US" dirty="0" smtClean="0"/>
              <a:t>Multithreading</a:t>
            </a:r>
          </a:p>
          <a:p>
            <a:r>
              <a:rPr lang="en-US" dirty="0" smtClean="0"/>
              <a:t>Class library</a:t>
            </a:r>
          </a:p>
          <a:p>
            <a:pPr lvl="1"/>
            <a:r>
              <a:rPr lang="en-US" dirty="0" smtClean="0"/>
              <a:t>Foundation of common functionality</a:t>
            </a:r>
          </a:p>
          <a:p>
            <a:pPr lvl="1"/>
            <a:r>
              <a:rPr lang="en-US" dirty="0" smtClean="0"/>
              <a:t>Extensible</a:t>
            </a:r>
          </a:p>
          <a:p>
            <a:r>
              <a:rPr lang="en-US" dirty="0" smtClean="0"/>
              <a:t>Development frameworks</a:t>
            </a:r>
          </a:p>
          <a:p>
            <a:pPr lvl="1"/>
            <a:r>
              <a:rPr lang="en-US" dirty="0" smtClean="0"/>
              <a:t>WPF</a:t>
            </a:r>
          </a:p>
          <a:p>
            <a:pPr lvl="1"/>
            <a:r>
              <a:rPr lang="en-US" dirty="0" smtClean="0"/>
              <a:t>Windows store</a:t>
            </a:r>
          </a:p>
          <a:p>
            <a:pPr lvl="1"/>
            <a:r>
              <a:rPr lang="en-US" dirty="0" smtClean="0"/>
              <a:t>ASP.NET</a:t>
            </a:r>
          </a:p>
          <a:p>
            <a:pPr lvl="1"/>
            <a:r>
              <a:rPr lang="en-US" dirty="0" smtClean="0"/>
              <a:t>WCF</a:t>
            </a:r>
          </a:p>
          <a:p>
            <a:pPr lvl="1"/>
            <a:endParaRPr lang="en-US" dirty="0" smtClean="0"/>
          </a:p>
          <a:p>
            <a:endParaRPr lang="en-US" dirty="0"/>
          </a:p>
        </p:txBody>
      </p:sp>
    </p:spTree>
    <p:extLst>
      <p:ext uri="{BB962C8B-B14F-4D97-AF65-F5344CB8AC3E}">
        <p14:creationId xmlns:p14="http://schemas.microsoft.com/office/powerpoint/2010/main" val="3642951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 Features of Visual Studio 2012</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Intuitive </a:t>
            </a:r>
            <a:r>
              <a:rPr lang="en-US" dirty="0" smtClean="0"/>
              <a:t>IDE</a:t>
            </a:r>
          </a:p>
          <a:p>
            <a:r>
              <a:rPr lang="en-US" dirty="0"/>
              <a:t>Rapid application </a:t>
            </a:r>
            <a:r>
              <a:rPr lang="en-US" dirty="0" smtClean="0"/>
              <a:t>development</a:t>
            </a:r>
          </a:p>
          <a:p>
            <a:r>
              <a:rPr lang="en-US" dirty="0" smtClean="0"/>
              <a:t>Server </a:t>
            </a:r>
            <a:r>
              <a:rPr lang="en-US" dirty="0"/>
              <a:t>and data </a:t>
            </a:r>
            <a:r>
              <a:rPr lang="en-US" dirty="0" smtClean="0"/>
              <a:t>access</a:t>
            </a:r>
          </a:p>
          <a:p>
            <a:r>
              <a:rPr lang="en-US" dirty="0" smtClean="0"/>
              <a:t>IIS </a:t>
            </a:r>
            <a:r>
              <a:rPr lang="en-US" dirty="0"/>
              <a:t>Express</a:t>
            </a:r>
            <a:endParaRPr lang="en-US" dirty="0" smtClean="0"/>
          </a:p>
          <a:p>
            <a:r>
              <a:rPr lang="en-US" dirty="0"/>
              <a:t>Debugging </a:t>
            </a:r>
            <a:r>
              <a:rPr lang="en-US" dirty="0" smtClean="0"/>
              <a:t>features</a:t>
            </a:r>
            <a:endParaRPr lang="en-US" dirty="0"/>
          </a:p>
          <a:p>
            <a:r>
              <a:rPr lang="en-US" dirty="0"/>
              <a:t>Error </a:t>
            </a:r>
            <a:r>
              <a:rPr lang="en-US" dirty="0" smtClean="0"/>
              <a:t>handling</a:t>
            </a:r>
          </a:p>
          <a:p>
            <a:r>
              <a:rPr lang="en-US" dirty="0"/>
              <a:t>Help and documentation</a:t>
            </a:r>
          </a:p>
        </p:txBody>
      </p:sp>
    </p:spTree>
    <p:extLst>
      <p:ext uri="{BB962C8B-B14F-4D97-AF65-F5344CB8AC3E}">
        <p14:creationId xmlns:p14="http://schemas.microsoft.com/office/powerpoint/2010/main" val="2272242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 in Visual Studio 2012</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Console </a:t>
            </a:r>
            <a:r>
              <a:rPr lang="en-US" dirty="0" smtClean="0"/>
              <a:t>Application</a:t>
            </a:r>
          </a:p>
          <a:p>
            <a:r>
              <a:rPr lang="en-US" dirty="0"/>
              <a:t>Windows Forms </a:t>
            </a:r>
            <a:r>
              <a:rPr lang="en-US" dirty="0" smtClean="0"/>
              <a:t>Application</a:t>
            </a:r>
          </a:p>
          <a:p>
            <a:r>
              <a:rPr lang="en-US" dirty="0"/>
              <a:t>WPF </a:t>
            </a:r>
            <a:r>
              <a:rPr lang="en-US" dirty="0" smtClean="0"/>
              <a:t>Application</a:t>
            </a:r>
          </a:p>
          <a:p>
            <a:r>
              <a:rPr lang="en-US" dirty="0"/>
              <a:t>Windows </a:t>
            </a:r>
            <a:r>
              <a:rPr lang="en-US" dirty="0" smtClean="0"/>
              <a:t>Store</a:t>
            </a:r>
          </a:p>
          <a:p>
            <a:r>
              <a:rPr lang="en-US" dirty="0"/>
              <a:t>Class </a:t>
            </a:r>
            <a:r>
              <a:rPr lang="en-US" dirty="0" smtClean="0"/>
              <a:t>Library</a:t>
            </a:r>
          </a:p>
          <a:p>
            <a:r>
              <a:rPr lang="en-US" dirty="0"/>
              <a:t>ASP.NET Web </a:t>
            </a:r>
            <a:r>
              <a:rPr lang="en-US" dirty="0" smtClean="0"/>
              <a:t>Application</a:t>
            </a:r>
          </a:p>
          <a:p>
            <a:r>
              <a:rPr lang="en-US" dirty="0"/>
              <a:t>ASP.NET MVC 4 </a:t>
            </a:r>
            <a:r>
              <a:rPr lang="en-US" dirty="0" smtClean="0"/>
              <a:t>Application</a:t>
            </a:r>
          </a:p>
          <a:p>
            <a:r>
              <a:rPr lang="en-US" dirty="0" smtClean="0"/>
              <a:t>WCF </a:t>
            </a:r>
            <a:r>
              <a:rPr lang="en-US" dirty="0"/>
              <a:t>Service Application</a:t>
            </a:r>
          </a:p>
        </p:txBody>
      </p:sp>
    </p:spTree>
    <p:extLst>
      <p:ext uri="{BB962C8B-B14F-4D97-AF65-F5344CB8AC3E}">
        <p14:creationId xmlns:p14="http://schemas.microsoft.com/office/powerpoint/2010/main" val="299120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.NET Framework Application</a:t>
            </a:r>
            <a:endParaRPr lang="en-US" dirty="0"/>
          </a:p>
        </p:txBody>
      </p:sp>
      <p:sp>
        <p:nvSpPr>
          <p:cNvPr id="3" name="Content Placeholder 2"/>
          <p:cNvSpPr>
            <a:spLocks noGrp="1"/>
          </p:cNvSpPr>
          <p:nvPr>
            <p:ph idx="1"/>
          </p:nvPr>
        </p:nvSpPr>
        <p:spPr/>
        <p:txBody>
          <a:bodyPr/>
          <a:lstStyle/>
          <a:p>
            <a:pPr marL="514350" indent="-514350">
              <a:buClrTx/>
              <a:buFont typeface="+mj-lt"/>
              <a:buAutoNum type="arabicPeriod"/>
            </a:pPr>
            <a:r>
              <a:rPr lang="en-GB" dirty="0"/>
              <a:t>In Visual Studio, on the File menu, point to New, and then click Project.</a:t>
            </a:r>
          </a:p>
          <a:p>
            <a:pPr marL="514350" indent="-514350">
              <a:buClrTx/>
              <a:buFont typeface="+mj-lt"/>
              <a:buAutoNum type="arabicPeriod"/>
            </a:pPr>
            <a:r>
              <a:rPr lang="en-GB" dirty="0"/>
              <a:t>In the New Project dialog box, choose a template, location, name, and then click OK.</a:t>
            </a:r>
          </a:p>
          <a:p>
            <a:pPr marL="0" indent="0">
              <a:buNone/>
            </a:pPr>
            <a:endParaRPr lang="en-US" dirty="0"/>
          </a:p>
        </p:txBody>
      </p:sp>
      <p:sp>
        <p:nvSpPr>
          <p:cNvPr id="5" name="TextBox 3"/>
          <p:cNvSpPr txBox="1"/>
          <p:nvPr/>
        </p:nvSpPr>
        <p:spPr>
          <a:xfrm>
            <a:off x="728883" y="2916134"/>
            <a:ext cx="7793502" cy="369331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using System;</a:t>
            </a:r>
          </a:p>
          <a:p>
            <a:r>
              <a:rPr lang="en-GB" b="0" dirty="0">
                <a:latin typeface="Lucida Sans Unicode" pitchFamily="34" charset="0"/>
                <a:cs typeface="Lucida Sans Unicode" pitchFamily="34" charset="0"/>
              </a:rPr>
              <a:t>using System.Collections.Generic;</a:t>
            </a:r>
          </a:p>
          <a:p>
            <a:r>
              <a:rPr lang="en-GB" b="0" dirty="0">
                <a:latin typeface="Lucida Sans Unicode" pitchFamily="34" charset="0"/>
                <a:cs typeface="Lucida Sans Unicode" pitchFamily="34" charset="0"/>
              </a:rPr>
              <a:t>using System.Linq;</a:t>
            </a:r>
          </a:p>
          <a:p>
            <a:r>
              <a:rPr lang="en-GB" b="0" dirty="0">
                <a:latin typeface="Lucida Sans Unicode" pitchFamily="34" charset="0"/>
                <a:cs typeface="Lucida Sans Unicode" pitchFamily="34" charset="0"/>
              </a:rPr>
              <a:t>using System.Text;</a:t>
            </a:r>
          </a:p>
          <a:p>
            <a:r>
              <a:rPr lang="en-GB" b="0" dirty="0">
                <a:latin typeface="Lucida Sans Unicode" pitchFamily="34" charset="0"/>
                <a:cs typeface="Lucida Sans Unicode" pitchFamily="34" charset="0"/>
              </a:rPr>
              <a:t>using System.Threading.Tasks</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namespace ConsoleApplication1</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class Program</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static void Main(string[] args</a:t>
            </a:r>
            <a:r>
              <a:rPr lang="en-GB" b="0" dirty="0" smtClean="0">
                <a:latin typeface="Lucida Sans Unicode" pitchFamily="34" charset="0"/>
                <a:cs typeface="Lucida Sans Unicode" pitchFamily="34" charset="0"/>
              </a:rPr>
              <a:t>) { }</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453357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XAML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XML-based language for declaring UIs</a:t>
            </a:r>
          </a:p>
          <a:p>
            <a:r>
              <a:rPr lang="en-US" dirty="0" smtClean="0"/>
              <a:t>Uses elements to define controls</a:t>
            </a:r>
          </a:p>
          <a:p>
            <a:r>
              <a:rPr lang="en-US" dirty="0" smtClean="0"/>
              <a:t>Uses attributes to define properties of controls</a:t>
            </a:r>
          </a:p>
          <a:p>
            <a:endParaRPr lang="en-US" dirty="0"/>
          </a:p>
        </p:txBody>
      </p:sp>
      <p:sp>
        <p:nvSpPr>
          <p:cNvPr id="5" name="TextBox 3"/>
          <p:cNvSpPr txBox="1"/>
          <p:nvPr/>
        </p:nvSpPr>
        <p:spPr>
          <a:xfrm>
            <a:off x="465221" y="2916139"/>
            <a:ext cx="8320826" cy="2585323"/>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Unicode" pitchFamily="34" charset="0"/>
                <a:cs typeface="Lucida Sans Unicode" pitchFamily="34" charset="0"/>
              </a:rPr>
              <a:t>&lt;Label </a:t>
            </a:r>
            <a:r>
              <a:rPr lang="en-GB" b="0" dirty="0">
                <a:latin typeface="Lucida Sans Unicode" pitchFamily="34" charset="0"/>
                <a:cs typeface="Lucida Sans Unicode" pitchFamily="34" charset="0"/>
              </a:rPr>
              <a:t>Content="Name:" HorizontalAlignment="Left" Margin="72,43,0,0" VerticalAlignment="Top" </a:t>
            </a:r>
            <a:r>
              <a:rPr lang="en-GB" b="0" dirty="0" smtClean="0">
                <a:latin typeface="Lucida Sans Unicode" pitchFamily="34" charset="0"/>
                <a:cs typeface="Lucida Sans Unicode" pitchFamily="34" charset="0"/>
              </a:rPr>
              <a:t>/&gt;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&lt;TextBox HorizontalAlignment="Left" Height="23" Margin="141,43,0,0" Text="" VerticalAlignment="Top" Width="120" </a:t>
            </a:r>
            <a:r>
              <a:rPr lang="en-GB" b="0" dirty="0" smtClean="0">
                <a:latin typeface="Lucida Sans Unicode" pitchFamily="34" charset="0"/>
                <a:cs typeface="Lucida Sans Unicode" pitchFamily="34" charset="0"/>
              </a:rPr>
              <a:t>/&gt;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&lt;Button Content="Click Me!" HorizontalAlignment="Left" Margin="119,84,0,0" VerticalAlignment="Top" Width="75" /&gt;</a:t>
            </a:r>
          </a:p>
          <a:p>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311725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Data Types, Operators, and Expressions</a:t>
            </a:r>
            <a:endParaRPr lang="en-US" dirty="0"/>
          </a:p>
        </p:txBody>
      </p:sp>
      <p:sp>
        <p:nvSpPr>
          <p:cNvPr id="3" name="Text Placeholder 2"/>
          <p:cNvSpPr>
            <a:spLocks noGrp="1"/>
          </p:cNvSpPr>
          <p:nvPr>
            <p:ph type="body" idx="1"/>
          </p:nvPr>
        </p:nvSpPr>
        <p:spPr/>
        <p:txBody>
          <a:bodyPr/>
          <a:lstStyle/>
          <a:p>
            <a:r>
              <a:rPr lang="en-GB" dirty="0" smtClean="0"/>
              <a:t>What are Data Types?
Expressions and Operators in Visual C#
Declaring and Assigning Variables
Accessing Type Members
Casting Between Data Types
Manipulating Strings</a:t>
            </a:r>
            <a:endParaRPr lang="en-US" dirty="0"/>
          </a:p>
        </p:txBody>
      </p:sp>
    </p:spTree>
    <p:extLst>
      <p:ext uri="{BB962C8B-B14F-4D97-AF65-F5344CB8AC3E}">
        <p14:creationId xmlns:p14="http://schemas.microsoft.com/office/powerpoint/2010/main" val="1672618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Data Types?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int – whole numbers</a:t>
            </a:r>
          </a:p>
          <a:p>
            <a:r>
              <a:rPr lang="en-US" dirty="0" smtClean="0"/>
              <a:t>long – whole numbers (bigger range)</a:t>
            </a:r>
          </a:p>
          <a:p>
            <a:r>
              <a:rPr lang="en-US" dirty="0" smtClean="0"/>
              <a:t>float – floating-point numbers</a:t>
            </a:r>
          </a:p>
          <a:p>
            <a:r>
              <a:rPr lang="en-US" dirty="0"/>
              <a:t>double - double </a:t>
            </a:r>
            <a:r>
              <a:rPr lang="en-US" dirty="0" smtClean="0"/>
              <a:t>precision</a:t>
            </a:r>
          </a:p>
          <a:p>
            <a:r>
              <a:rPr lang="en-US" dirty="0"/>
              <a:t>decimal - monetary </a:t>
            </a:r>
            <a:r>
              <a:rPr lang="en-US" dirty="0" smtClean="0"/>
              <a:t>values</a:t>
            </a:r>
          </a:p>
          <a:p>
            <a:r>
              <a:rPr lang="en-US" dirty="0"/>
              <a:t>char	</a:t>
            </a:r>
            <a:r>
              <a:rPr lang="en-US" dirty="0" smtClean="0"/>
              <a:t>- single character</a:t>
            </a:r>
          </a:p>
          <a:p>
            <a:r>
              <a:rPr lang="en-GB" dirty="0"/>
              <a:t>bool	</a:t>
            </a:r>
            <a:r>
              <a:rPr lang="en-GB" dirty="0" smtClean="0"/>
              <a:t> - Boolean</a:t>
            </a:r>
          </a:p>
          <a:p>
            <a:r>
              <a:rPr lang="en-GB" dirty="0"/>
              <a:t>D</a:t>
            </a:r>
            <a:r>
              <a:rPr lang="en-GB" dirty="0" smtClean="0"/>
              <a:t>ateTime</a:t>
            </a:r>
            <a:r>
              <a:rPr lang="en-GB" dirty="0"/>
              <a:t>	</a:t>
            </a:r>
            <a:r>
              <a:rPr lang="en-GB" dirty="0" smtClean="0"/>
              <a:t>- moments </a:t>
            </a:r>
            <a:r>
              <a:rPr lang="en-GB" dirty="0"/>
              <a:t>in time	</a:t>
            </a:r>
            <a:endParaRPr lang="en-GB" dirty="0" smtClean="0"/>
          </a:p>
          <a:p>
            <a:r>
              <a:rPr lang="en-GB" dirty="0" smtClean="0"/>
              <a:t>string - sequence </a:t>
            </a:r>
            <a:r>
              <a:rPr lang="en-GB" dirty="0"/>
              <a:t>of </a:t>
            </a:r>
            <a:r>
              <a:rPr lang="en-GB" dirty="0" smtClean="0"/>
              <a:t>characters</a:t>
            </a:r>
            <a:endParaRPr lang="en-US" dirty="0"/>
          </a:p>
        </p:txBody>
      </p:sp>
    </p:spTree>
    <p:extLst>
      <p:ext uri="{BB962C8B-B14F-4D97-AF65-F5344CB8AC3E}">
        <p14:creationId xmlns:p14="http://schemas.microsoft.com/office/powerpoint/2010/main" val="3269854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Expressions and Operators in Visual C#</a:t>
            </a:r>
            <a:endParaRPr lang="en-US" dirty="0"/>
          </a:p>
        </p:txBody>
      </p:sp>
      <p:sp>
        <p:nvSpPr>
          <p:cNvPr id="3" name="Content Placeholder 2"/>
          <p:cNvSpPr>
            <a:spLocks noGrp="1"/>
          </p:cNvSpPr>
          <p:nvPr>
            <p:ph idx="1"/>
          </p:nvPr>
        </p:nvSpPr>
        <p:spPr/>
        <p:txBody>
          <a:bodyPr/>
          <a:lstStyle/>
          <a:p>
            <a:pPr marL="0" indent="0">
              <a:buNone/>
            </a:pPr>
            <a:r>
              <a:rPr lang="en-GB" dirty="0" err="1" smtClean="0"/>
              <a:t>Ejemplos</a:t>
            </a:r>
            <a:r>
              <a:rPr lang="en-GB" dirty="0" smtClean="0"/>
              <a:t>:</a:t>
            </a:r>
            <a:endParaRPr lang="en-GB" dirty="0"/>
          </a:p>
          <a:p>
            <a:r>
              <a:rPr lang="en-GB" dirty="0"/>
              <a:t>+ operator</a:t>
            </a:r>
          </a:p>
          <a:p>
            <a:endParaRPr lang="en-GB" dirty="0"/>
          </a:p>
          <a:p>
            <a:r>
              <a:rPr lang="en-GB" dirty="0"/>
              <a:t>/ operator</a:t>
            </a:r>
          </a:p>
          <a:p>
            <a:endParaRPr lang="en-GB" dirty="0"/>
          </a:p>
          <a:p>
            <a:r>
              <a:rPr lang="en-GB" dirty="0" smtClean="0"/>
              <a:t>+ </a:t>
            </a:r>
            <a:r>
              <a:rPr lang="en-GB" dirty="0"/>
              <a:t>and – </a:t>
            </a:r>
            <a:r>
              <a:rPr lang="en-GB" dirty="0" smtClean="0"/>
              <a:t>operators</a:t>
            </a:r>
          </a:p>
          <a:p>
            <a:endParaRPr lang="en-GB" dirty="0"/>
          </a:p>
          <a:p>
            <a:r>
              <a:rPr lang="en-GB" dirty="0" smtClean="0"/>
              <a:t>+ </a:t>
            </a:r>
            <a:r>
              <a:rPr lang="en-GB" dirty="0"/>
              <a:t>operator (string concatenation</a:t>
            </a:r>
            <a:r>
              <a:rPr lang="en-GB" dirty="0" smtClean="0"/>
              <a:t>)</a:t>
            </a:r>
            <a:endParaRPr lang="en-GB" dirty="0"/>
          </a:p>
        </p:txBody>
      </p:sp>
      <p:sp>
        <p:nvSpPr>
          <p:cNvPr id="5" name="TextBox 3"/>
          <p:cNvSpPr txBox="1"/>
          <p:nvPr/>
        </p:nvSpPr>
        <p:spPr>
          <a:xfrm>
            <a:off x="728883" y="2017782"/>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a + 1</a:t>
            </a:r>
          </a:p>
        </p:txBody>
      </p:sp>
      <p:sp>
        <p:nvSpPr>
          <p:cNvPr id="6" name="TextBox 3"/>
          <p:cNvSpPr txBox="1"/>
          <p:nvPr/>
        </p:nvSpPr>
        <p:spPr>
          <a:xfrm>
            <a:off x="752947" y="3084576"/>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5 / 2</a:t>
            </a:r>
          </a:p>
        </p:txBody>
      </p:sp>
      <p:sp>
        <p:nvSpPr>
          <p:cNvPr id="7" name="TextBox 3"/>
          <p:cNvSpPr txBox="1"/>
          <p:nvPr/>
        </p:nvSpPr>
        <p:spPr>
          <a:xfrm>
            <a:off x="777011" y="4039076"/>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a + b - 2</a:t>
            </a:r>
          </a:p>
        </p:txBody>
      </p:sp>
      <p:sp>
        <p:nvSpPr>
          <p:cNvPr id="8" name="TextBox 3"/>
          <p:cNvSpPr txBox="1"/>
          <p:nvPr/>
        </p:nvSpPr>
        <p:spPr>
          <a:xfrm>
            <a:off x="785033" y="5105870"/>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"ApplicationName: " + appName.ToString()</a:t>
            </a:r>
          </a:p>
        </p:txBody>
      </p:sp>
    </p:spTree>
    <p:extLst>
      <p:ext uri="{BB962C8B-B14F-4D97-AF65-F5344CB8AC3E}">
        <p14:creationId xmlns:p14="http://schemas.microsoft.com/office/powerpoint/2010/main" val="15971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and Assigning Variables</a:t>
            </a:r>
            <a:endParaRPr lang="en-US" dirty="0"/>
          </a:p>
        </p:txBody>
      </p:sp>
      <p:sp>
        <p:nvSpPr>
          <p:cNvPr id="3" name="Content Placeholder 2"/>
          <p:cNvSpPr>
            <a:spLocks noGrp="1"/>
          </p:cNvSpPr>
          <p:nvPr>
            <p:ph idx="1"/>
          </p:nvPr>
        </p:nvSpPr>
        <p:spPr/>
        <p:txBody>
          <a:bodyPr/>
          <a:lstStyle/>
          <a:p>
            <a:r>
              <a:rPr lang="en-GB" sz="2000" dirty="0"/>
              <a:t>Declaring variables:</a:t>
            </a:r>
          </a:p>
          <a:p>
            <a:endParaRPr lang="en-GB" sz="2000" dirty="0" smtClean="0"/>
          </a:p>
          <a:p>
            <a:endParaRPr lang="en-GB" sz="2000" dirty="0"/>
          </a:p>
          <a:p>
            <a:pPr marL="0" indent="0">
              <a:buNone/>
            </a:pPr>
            <a:endParaRPr lang="en-GB" sz="2000" dirty="0"/>
          </a:p>
          <a:p>
            <a:r>
              <a:rPr lang="en-GB" sz="2000" dirty="0"/>
              <a:t>Assigning variables:</a:t>
            </a:r>
          </a:p>
          <a:p>
            <a:pPr marL="0" indent="0">
              <a:buNone/>
            </a:pPr>
            <a:endParaRPr lang="en-GB" sz="2000" dirty="0"/>
          </a:p>
          <a:p>
            <a:pPr marL="0" indent="0">
              <a:buNone/>
            </a:pPr>
            <a:endParaRPr lang="en-GB" sz="2000" dirty="0" smtClean="0"/>
          </a:p>
          <a:p>
            <a:pPr marL="0" indent="0">
              <a:buNone/>
            </a:pPr>
            <a:endParaRPr lang="en-GB" sz="2000" dirty="0"/>
          </a:p>
          <a:p>
            <a:r>
              <a:rPr lang="en-GB" sz="2000" dirty="0"/>
              <a:t>Implicitly typed variables:</a:t>
            </a:r>
          </a:p>
          <a:p>
            <a:endParaRPr lang="en-GB" sz="2000" dirty="0"/>
          </a:p>
          <a:p>
            <a:pPr marL="0" indent="0">
              <a:buNone/>
            </a:pPr>
            <a:endParaRPr lang="en-GB" sz="2000" dirty="0"/>
          </a:p>
          <a:p>
            <a:r>
              <a:rPr lang="en-GB" sz="2000" dirty="0"/>
              <a:t>Instantiating object variables by using the new </a:t>
            </a:r>
            <a:r>
              <a:rPr lang="en-GB" sz="2000" dirty="0" smtClean="0"/>
              <a:t>operator</a:t>
            </a:r>
            <a:endParaRPr lang="en-GB" sz="2000" dirty="0"/>
          </a:p>
        </p:txBody>
      </p:sp>
      <p:sp>
        <p:nvSpPr>
          <p:cNvPr id="5" name="TextBox 3"/>
          <p:cNvSpPr txBox="1"/>
          <p:nvPr/>
        </p:nvSpPr>
        <p:spPr>
          <a:xfrm>
            <a:off x="728883" y="1484784"/>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Unicode" pitchFamily="34" charset="0"/>
                <a:cs typeface="Lucida Sans Unicode" pitchFamily="34" charset="0"/>
              </a:rPr>
              <a:t>int price;           </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OR    </a:t>
            </a:r>
          </a:p>
          <a:p>
            <a:r>
              <a:rPr lang="en-GB" b="0" dirty="0" smtClean="0">
                <a:latin typeface="Lucida Sans Unicode" pitchFamily="34" charset="0"/>
                <a:cs typeface="Lucida Sans Unicode" pitchFamily="34" charset="0"/>
              </a:rPr>
              <a:t>int price, tax;</a:t>
            </a:r>
            <a:endParaRPr lang="en-GB" b="0" dirty="0">
              <a:latin typeface="Lucida Sans Unicode" pitchFamily="34" charset="0"/>
              <a:cs typeface="Lucida Sans Unicode" pitchFamily="34" charset="0"/>
            </a:endParaRPr>
          </a:p>
        </p:txBody>
      </p:sp>
      <p:sp>
        <p:nvSpPr>
          <p:cNvPr id="6" name="TextBox 3"/>
          <p:cNvSpPr txBox="1"/>
          <p:nvPr/>
        </p:nvSpPr>
        <p:spPr>
          <a:xfrm>
            <a:off x="752947" y="2937718"/>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Unicode" pitchFamily="34" charset="0"/>
                <a:cs typeface="Lucida Sans Unicode" pitchFamily="34" charset="0"/>
              </a:rPr>
              <a:t>price </a:t>
            </a:r>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10;</a:t>
            </a:r>
          </a:p>
          <a:p>
            <a:r>
              <a:rPr lang="en-GB" b="0" dirty="0" smtClean="0">
                <a:latin typeface="Lucida Sans Unicode" pitchFamily="34" charset="0"/>
                <a:cs typeface="Lucida Sans Unicode" pitchFamily="34" charset="0"/>
              </a:rPr>
              <a:t>// OR</a:t>
            </a:r>
          </a:p>
          <a:p>
            <a:r>
              <a:rPr lang="en-GB" b="0" dirty="0">
                <a:latin typeface="Lucida Sans Unicode" pitchFamily="34" charset="0"/>
                <a:cs typeface="Lucida Sans Unicode" pitchFamily="34" charset="0"/>
              </a:rPr>
              <a:t>int </a:t>
            </a:r>
            <a:r>
              <a:rPr lang="en-GB" b="0" dirty="0" smtClean="0">
                <a:latin typeface="Lucida Sans Unicode" pitchFamily="34" charset="0"/>
                <a:cs typeface="Lucida Sans Unicode" pitchFamily="34" charset="0"/>
              </a:rPr>
              <a:t>price = </a:t>
            </a:r>
            <a:r>
              <a:rPr lang="en-GB" b="0" dirty="0">
                <a:latin typeface="Lucida Sans Unicode" pitchFamily="34" charset="0"/>
                <a:cs typeface="Lucida Sans Unicode" pitchFamily="34" charset="0"/>
              </a:rPr>
              <a:t>10;</a:t>
            </a:r>
          </a:p>
        </p:txBody>
      </p:sp>
      <p:sp>
        <p:nvSpPr>
          <p:cNvPr id="7" name="TextBox 3"/>
          <p:cNvSpPr txBox="1"/>
          <p:nvPr/>
        </p:nvSpPr>
        <p:spPr>
          <a:xfrm>
            <a:off x="777011" y="4509120"/>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a:t>
            </a:r>
            <a:r>
              <a:rPr lang="en-GB" b="0" dirty="0" smtClean="0">
                <a:latin typeface="Lucida Sans Unicode" pitchFamily="34" charset="0"/>
                <a:cs typeface="Lucida Sans Unicode" pitchFamily="34" charset="0"/>
              </a:rPr>
              <a:t>price = </a:t>
            </a:r>
            <a:r>
              <a:rPr lang="en-GB" b="0" dirty="0">
                <a:latin typeface="Lucida Sans Unicode" pitchFamily="34" charset="0"/>
                <a:cs typeface="Lucida Sans Unicode" pitchFamily="34" charset="0"/>
              </a:rPr>
              <a:t>20;</a:t>
            </a:r>
          </a:p>
        </p:txBody>
      </p:sp>
      <p:sp>
        <p:nvSpPr>
          <p:cNvPr id="8" name="TextBox 3"/>
          <p:cNvSpPr txBox="1"/>
          <p:nvPr/>
        </p:nvSpPr>
        <p:spPr>
          <a:xfrm>
            <a:off x="785033" y="5661248"/>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Unicode" pitchFamily="34" charset="0"/>
                <a:cs typeface="Lucida Sans Unicode" pitchFamily="34" charset="0"/>
              </a:rPr>
              <a:t>ServiceConfiguration config = new ServiceConfiguration();</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04825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Type Members</a:t>
            </a:r>
            <a:endParaRPr lang="en-US" dirty="0"/>
          </a:p>
        </p:txBody>
      </p:sp>
      <p:sp>
        <p:nvSpPr>
          <p:cNvPr id="3" name="Content Placeholder 2"/>
          <p:cNvSpPr>
            <a:spLocks noGrp="1"/>
          </p:cNvSpPr>
          <p:nvPr>
            <p:ph idx="1"/>
          </p:nvPr>
        </p:nvSpPr>
        <p:spPr/>
        <p:txBody>
          <a:bodyPr/>
          <a:lstStyle/>
          <a:p>
            <a:r>
              <a:rPr lang="en-GB" dirty="0"/>
              <a:t>Invoke instance members</a:t>
            </a:r>
          </a:p>
          <a:p>
            <a:endParaRPr lang="en-GB" dirty="0"/>
          </a:p>
          <a:p>
            <a:r>
              <a:rPr lang="en-GB" dirty="0"/>
              <a:t>Example:</a:t>
            </a:r>
          </a:p>
          <a:p>
            <a:pPr marL="0" indent="0">
              <a:buNone/>
            </a:pPr>
            <a:endParaRPr lang="en-US" dirty="0"/>
          </a:p>
        </p:txBody>
      </p:sp>
      <p:sp>
        <p:nvSpPr>
          <p:cNvPr id="4" name="Content Placeholder 2"/>
          <p:cNvSpPr>
            <a:spLocks noGrp="1"/>
          </p:cNvSpPr>
          <p:nvPr/>
        </p:nvSpPr>
        <p:spPr bwMode="auto">
          <a:xfrm>
            <a:off x="512422" y="977909"/>
            <a:ext cx="8119156" cy="42798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endParaRPr lang="en-GB" b="0" dirty="0" smtClean="0"/>
          </a:p>
        </p:txBody>
      </p:sp>
      <p:sp>
        <p:nvSpPr>
          <p:cNvPr id="5" name="TextBox 3"/>
          <p:cNvSpPr txBox="1"/>
          <p:nvPr/>
        </p:nvSpPr>
        <p:spPr>
          <a:xfrm>
            <a:off x="685800" y="2667000"/>
            <a:ext cx="7793502" cy="369331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config = new ServiceConfiguration</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Invoke the LoadConfiguration method.</a:t>
            </a:r>
          </a:p>
          <a:p>
            <a:r>
              <a:rPr lang="en-GB" b="0" dirty="0">
                <a:latin typeface="Lucida Sans Unicode" pitchFamily="34" charset="0"/>
                <a:cs typeface="Lucida Sans Unicode" pitchFamily="34" charset="0"/>
              </a:rPr>
              <a:t>config.LoadConfiguration</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Get the value from the ApplicationName property.</a:t>
            </a:r>
          </a:p>
          <a:p>
            <a:r>
              <a:rPr lang="en-GB" b="0" dirty="0">
                <a:latin typeface="Lucida Sans Unicode" pitchFamily="34" charset="0"/>
                <a:cs typeface="Lucida Sans Unicode" pitchFamily="34" charset="0"/>
              </a:rPr>
              <a:t>var applicationName = config.ApplicationName</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Set the .DatabaseServerName property.</a:t>
            </a:r>
          </a:p>
          <a:p>
            <a:r>
              <a:rPr lang="en-GB" b="0" dirty="0">
                <a:latin typeface="Lucida Sans Unicode" pitchFamily="34" charset="0"/>
                <a:cs typeface="Lucida Sans Unicode" pitchFamily="34" charset="0"/>
              </a:rPr>
              <a:t>config.DatabaseServerName = "78.45.81.23</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Invoke the SaveConfiguration method.</a:t>
            </a:r>
          </a:p>
          <a:p>
            <a:r>
              <a:rPr lang="en-GB" b="0" dirty="0">
                <a:latin typeface="Lucida Sans Unicode" pitchFamily="34" charset="0"/>
                <a:cs typeface="Lucida Sans Unicode" pitchFamily="34" charset="0"/>
              </a:rPr>
              <a:t>config.SaveConfiguration();</a:t>
            </a:r>
          </a:p>
        </p:txBody>
      </p:sp>
      <p:sp>
        <p:nvSpPr>
          <p:cNvPr id="7" name="TextBox 3"/>
          <p:cNvSpPr txBox="1"/>
          <p:nvPr/>
        </p:nvSpPr>
        <p:spPr>
          <a:xfrm>
            <a:off x="685800" y="1556792"/>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Unicode" pitchFamily="34" charset="0"/>
                <a:cs typeface="Lucida Sans Unicode" pitchFamily="34" charset="0"/>
              </a:rPr>
              <a:t>&lt;instanceName&gt;.&lt;memberName&gt;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779977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a:t>
            </a:r>
            <a:r>
              <a:rPr lang="en-US" sz="3200" dirty="0" smtClean="0"/>
              <a:t>3 </a:t>
            </a:r>
            <a:r>
              <a:rPr lang="en-US" sz="2000" b="1" dirty="0" smtClean="0"/>
              <a:t>(1/3)</a:t>
            </a:r>
            <a:endParaRPr lang="en-US" sz="3200" b="1" dirty="0"/>
          </a:p>
        </p:txBody>
      </p:sp>
      <p:sp>
        <p:nvSpPr>
          <p:cNvPr id="3" name="Text Placeholder 2"/>
          <p:cNvSpPr>
            <a:spLocks noGrp="1"/>
          </p:cNvSpPr>
          <p:nvPr>
            <p:ph type="body" idx="1"/>
          </p:nvPr>
        </p:nvSpPr>
        <p:spPr>
          <a:xfrm>
            <a:off x="395536" y="1052736"/>
            <a:ext cx="8119156" cy="1152128"/>
          </a:xfrm>
        </p:spPr>
        <p:txBody>
          <a:bodyPr/>
          <a:lstStyle/>
          <a:p>
            <a:pPr marL="0" indent="0">
              <a:buNone/>
            </a:pPr>
            <a:r>
              <a:rPr lang="es-VE" sz="2400" dirty="0" smtClean="0"/>
              <a:t>Al finalizar este módulo, el participante estará en la capacidad de:</a:t>
            </a:r>
            <a:endParaRPr lang="es-VE" sz="2400" dirty="0"/>
          </a:p>
        </p:txBody>
      </p:sp>
      <p:sp>
        <p:nvSpPr>
          <p:cNvPr id="4" name="Text Placeholder 2"/>
          <p:cNvSpPr txBox="1">
            <a:spLocks/>
          </p:cNvSpPr>
          <p:nvPr/>
        </p:nvSpPr>
        <p:spPr bwMode="auto">
          <a:xfrm>
            <a:off x="683568" y="1957319"/>
            <a:ext cx="8404903"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a:t>Describir la sintaxis de núcleo y las características de C#. </a:t>
            </a:r>
            <a:endParaRPr lang="es-ES" sz="2000" dirty="0" smtClean="0"/>
          </a:p>
          <a:p>
            <a:endParaRPr lang="es-ES" sz="2000" dirty="0"/>
          </a:p>
          <a:p>
            <a:r>
              <a:rPr lang="es-ES" sz="2000" dirty="0"/>
              <a:t>Crear y llamar a los métodos, atrapar y controlar excepciones y describir los requisitos de seguimiento de las aplicaciones a gran escala. </a:t>
            </a:r>
            <a:endParaRPr lang="es-ES" sz="2000" dirty="0" smtClean="0"/>
          </a:p>
          <a:p>
            <a:endParaRPr lang="es-ES" sz="2000" dirty="0"/>
          </a:p>
          <a:p>
            <a:r>
              <a:rPr lang="es-ES" sz="2000" dirty="0"/>
              <a:t>Implementar la estructura básica y los elementos esenciales de una aplicación de escritorio típico. </a:t>
            </a:r>
            <a:endParaRPr lang="es-ES" sz="2000" dirty="0" smtClean="0"/>
          </a:p>
          <a:p>
            <a:endParaRPr lang="es-ES" sz="2000" dirty="0"/>
          </a:p>
          <a:p>
            <a:r>
              <a:rPr lang="es-ES" sz="2000" dirty="0"/>
              <a:t>Crear clases, definir e implementar interfaces y crear y utilizar colecciones genéricas. </a:t>
            </a:r>
            <a:endParaRPr lang="es-ES" sz="2000" dirty="0" smtClean="0"/>
          </a:p>
          <a:p>
            <a:endParaRPr lang="es-ES" sz="2000" dirty="0"/>
          </a:p>
          <a:p>
            <a:r>
              <a:rPr lang="es-ES" sz="2000" dirty="0"/>
              <a:t>Utilizar la herencia para crear una jerarquía de clases, una clase de .NET Framework se extienden y crear métodos y clases genéricas. </a:t>
            </a:r>
          </a:p>
        </p:txBody>
      </p:sp>
    </p:spTree>
    <p:extLst>
      <p:ext uri="{BB962C8B-B14F-4D97-AF65-F5344CB8AC3E}">
        <p14:creationId xmlns:p14="http://schemas.microsoft.com/office/powerpoint/2010/main" val="358508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Casting Between Data Types</a:t>
            </a:r>
            <a:endParaRPr lang="en-US" dirty="0"/>
          </a:p>
        </p:txBody>
      </p:sp>
      <p:sp>
        <p:nvSpPr>
          <p:cNvPr id="3" name="Content Placeholder 2"/>
          <p:cNvSpPr>
            <a:spLocks noGrp="1"/>
          </p:cNvSpPr>
          <p:nvPr>
            <p:ph idx="1"/>
          </p:nvPr>
        </p:nvSpPr>
        <p:spPr/>
        <p:txBody>
          <a:bodyPr/>
          <a:lstStyle/>
          <a:p>
            <a:r>
              <a:rPr lang="en-GB" dirty="0"/>
              <a:t>Implicit conversion:</a:t>
            </a:r>
          </a:p>
          <a:p>
            <a:endParaRPr lang="en-GB" dirty="0"/>
          </a:p>
          <a:p>
            <a:pPr marL="0" indent="0">
              <a:buNone/>
            </a:pPr>
            <a:endParaRPr lang="en-GB" dirty="0"/>
          </a:p>
          <a:p>
            <a:r>
              <a:rPr lang="en-GB" dirty="0"/>
              <a:t>Explicit conversion</a:t>
            </a:r>
            <a:r>
              <a:rPr lang="en-GB" dirty="0" smtClean="0"/>
              <a:t>:</a:t>
            </a:r>
            <a:endParaRPr lang="en-GB" dirty="0"/>
          </a:p>
          <a:p>
            <a:endParaRPr lang="en-GB" dirty="0"/>
          </a:p>
          <a:p>
            <a:r>
              <a:rPr lang="en-GB" dirty="0"/>
              <a:t>System.Convert conversion:</a:t>
            </a:r>
          </a:p>
          <a:p>
            <a:endParaRPr lang="en-US" dirty="0"/>
          </a:p>
        </p:txBody>
      </p:sp>
      <p:sp>
        <p:nvSpPr>
          <p:cNvPr id="5" name="TextBox 3"/>
          <p:cNvSpPr txBox="1"/>
          <p:nvPr/>
        </p:nvSpPr>
        <p:spPr>
          <a:xfrm>
            <a:off x="738938" y="1569566"/>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int a = 4;</a:t>
            </a:r>
          </a:p>
          <a:p>
            <a:r>
              <a:rPr lang="en-GB" b="0" dirty="0">
                <a:latin typeface="Lucida Sans Unicode" pitchFamily="34" charset="0"/>
                <a:cs typeface="Lucida Sans Unicode" pitchFamily="34" charset="0"/>
              </a:rPr>
              <a:t>long </a:t>
            </a:r>
            <a:r>
              <a:rPr lang="en-GB" b="0" dirty="0" smtClean="0">
                <a:latin typeface="Lucida Sans Unicode" pitchFamily="34" charset="0"/>
                <a:cs typeface="Lucida Sans Unicode" pitchFamily="34" charset="0"/>
              </a:rPr>
              <a:t>b = 5;</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b = a; </a:t>
            </a:r>
          </a:p>
        </p:txBody>
      </p:sp>
      <p:sp>
        <p:nvSpPr>
          <p:cNvPr id="6" name="TextBox 3"/>
          <p:cNvSpPr txBox="1"/>
          <p:nvPr/>
        </p:nvSpPr>
        <p:spPr>
          <a:xfrm>
            <a:off x="752947" y="3131676"/>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Unicode" pitchFamily="34" charset="0"/>
                <a:cs typeface="Lucida Sans Unicode" pitchFamily="34" charset="0"/>
              </a:rPr>
              <a:t>int a = (int) b;</a:t>
            </a:r>
          </a:p>
        </p:txBody>
      </p:sp>
      <p:sp>
        <p:nvSpPr>
          <p:cNvPr id="7" name="TextBox 3"/>
          <p:cNvSpPr txBox="1"/>
          <p:nvPr/>
        </p:nvSpPr>
        <p:spPr>
          <a:xfrm>
            <a:off x="785033" y="4068983"/>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string possibleInt = "1234";</a:t>
            </a:r>
          </a:p>
          <a:p>
            <a:r>
              <a:rPr lang="en-GB" b="0" dirty="0">
                <a:latin typeface="Lucida Sans Unicode" pitchFamily="34" charset="0"/>
                <a:cs typeface="Lucida Sans Unicode" pitchFamily="34" charset="0"/>
              </a:rPr>
              <a:t>int count = Convert.ToInt32(possibleInt);</a:t>
            </a:r>
          </a:p>
        </p:txBody>
      </p:sp>
    </p:spTree>
    <p:extLst>
      <p:ext uri="{BB962C8B-B14F-4D97-AF65-F5344CB8AC3E}">
        <p14:creationId xmlns:p14="http://schemas.microsoft.com/office/powerpoint/2010/main" val="573620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Manipulating Strings</a:t>
            </a:r>
            <a:endParaRPr lang="en-US" dirty="0"/>
          </a:p>
        </p:txBody>
      </p:sp>
      <p:sp>
        <p:nvSpPr>
          <p:cNvPr id="3" name="Content Placeholder 2"/>
          <p:cNvSpPr>
            <a:spLocks noGrp="1"/>
          </p:cNvSpPr>
          <p:nvPr>
            <p:ph idx="1"/>
          </p:nvPr>
        </p:nvSpPr>
        <p:spPr/>
        <p:txBody>
          <a:bodyPr/>
          <a:lstStyle/>
          <a:p>
            <a:r>
              <a:rPr lang="en-GB" dirty="0"/>
              <a:t>Concatenating strings</a:t>
            </a:r>
          </a:p>
          <a:p>
            <a:endParaRPr lang="en-GB" dirty="0"/>
          </a:p>
          <a:p>
            <a:endParaRPr lang="en-GB" dirty="0"/>
          </a:p>
          <a:p>
            <a:endParaRPr lang="en-GB" dirty="0"/>
          </a:p>
          <a:p>
            <a:r>
              <a:rPr lang="en-GB" dirty="0" smtClean="0"/>
              <a:t>Validating </a:t>
            </a:r>
            <a:r>
              <a:rPr lang="en-GB" dirty="0"/>
              <a:t>strings</a:t>
            </a:r>
          </a:p>
          <a:p>
            <a:endParaRPr lang="en-US" dirty="0"/>
          </a:p>
        </p:txBody>
      </p:sp>
      <p:sp>
        <p:nvSpPr>
          <p:cNvPr id="5" name="TextBox 3"/>
          <p:cNvSpPr txBox="1"/>
          <p:nvPr/>
        </p:nvSpPr>
        <p:spPr>
          <a:xfrm>
            <a:off x="728883" y="1519624"/>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Unicode" pitchFamily="34" charset="0"/>
                <a:cs typeface="Lucida Sans Unicode" pitchFamily="34" charset="0"/>
              </a:rPr>
              <a:t>StringBuilder </a:t>
            </a:r>
            <a:r>
              <a:rPr lang="en-GB" b="0" dirty="0">
                <a:latin typeface="Lucida Sans Unicode" pitchFamily="34" charset="0"/>
                <a:cs typeface="Lucida Sans Unicode" pitchFamily="34" charset="0"/>
              </a:rPr>
              <a:t>address = new StringBuilder();</a:t>
            </a:r>
          </a:p>
          <a:p>
            <a:r>
              <a:rPr lang="en-GB" b="0" dirty="0" smtClean="0">
                <a:latin typeface="Lucida Sans Unicode" pitchFamily="34" charset="0"/>
                <a:cs typeface="Lucida Sans Unicode" pitchFamily="34" charset="0"/>
              </a:rPr>
              <a:t>address.Append</a:t>
            </a:r>
            <a:r>
              <a:rPr lang="en-GB" b="0" dirty="0">
                <a:latin typeface="Lucida Sans Unicode" pitchFamily="34" charset="0"/>
                <a:cs typeface="Lucida Sans Unicode" pitchFamily="34" charset="0"/>
              </a:rPr>
              <a:t>("23");</a:t>
            </a:r>
          </a:p>
          <a:p>
            <a:r>
              <a:rPr lang="en-GB" b="0" dirty="0">
                <a:latin typeface="Lucida Sans Unicode" pitchFamily="34" charset="0"/>
                <a:cs typeface="Lucida Sans Unicode" pitchFamily="34" charset="0"/>
              </a:rPr>
              <a:t>address.Append(", </a:t>
            </a:r>
            <a:r>
              <a:rPr lang="en-GB" b="0" dirty="0" smtClean="0">
                <a:latin typeface="Lucida Sans Unicode" pitchFamily="34" charset="0"/>
                <a:cs typeface="Lucida Sans Unicode" pitchFamily="34" charset="0"/>
              </a:rPr>
              <a:t>Main Street</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address.Append(", </a:t>
            </a:r>
            <a:r>
              <a:rPr lang="en-GB" b="0" dirty="0" smtClean="0">
                <a:latin typeface="Lucida Sans Unicode" pitchFamily="34" charset="0"/>
                <a:cs typeface="Lucida Sans Unicode" pitchFamily="34" charset="0"/>
              </a:rPr>
              <a:t>Buffalo");</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string </a:t>
            </a:r>
            <a:r>
              <a:rPr lang="en-GB" b="0" dirty="0">
                <a:latin typeface="Lucida Sans Unicode" pitchFamily="34" charset="0"/>
                <a:cs typeface="Lucida Sans Unicode" pitchFamily="34" charset="0"/>
              </a:rPr>
              <a:t>concatenatedAddress = address.ToString();</a:t>
            </a:r>
          </a:p>
        </p:txBody>
      </p:sp>
      <p:sp>
        <p:nvSpPr>
          <p:cNvPr id="6" name="TextBox 3"/>
          <p:cNvSpPr txBox="1"/>
          <p:nvPr/>
        </p:nvSpPr>
        <p:spPr>
          <a:xfrm>
            <a:off x="777011" y="3663022"/>
            <a:ext cx="7793502" cy="286232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textToTest = "hell0 w0rld";</a:t>
            </a:r>
          </a:p>
          <a:p>
            <a:r>
              <a:rPr lang="en-GB" b="0" dirty="0">
                <a:latin typeface="Lucida Sans Unicode" pitchFamily="34" charset="0"/>
                <a:cs typeface="Lucida Sans Unicode" pitchFamily="34" charset="0"/>
              </a:rPr>
              <a:t>var regularExpression = "\\d";</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result = Regex.IsMatch(textToTest, regularExpression, RegexOptions.None);</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if (result)</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Text matched expression.</a:t>
            </a:r>
          </a:p>
          <a:p>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2317298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Lesson 3: Visual C# Programming Language Constructs</a:t>
            </a:r>
            <a:endParaRPr lang="en-US" dirty="0"/>
          </a:p>
        </p:txBody>
      </p:sp>
      <p:sp>
        <p:nvSpPr>
          <p:cNvPr id="3" name="Text Placeholder 2"/>
          <p:cNvSpPr>
            <a:spLocks noGrp="1"/>
          </p:cNvSpPr>
          <p:nvPr>
            <p:ph type="body" idx="1"/>
          </p:nvPr>
        </p:nvSpPr>
        <p:spPr/>
        <p:txBody>
          <a:bodyPr/>
          <a:lstStyle/>
          <a:p>
            <a:r>
              <a:rPr lang="en-GB" dirty="0" smtClean="0"/>
              <a:t>Implementing Conditional Logic
Implementing Iteration Logic
Creating and Using Arrays
Referencing Namespaces
Using Breakpoints in Visual Studio 2012
Demonstration: Developing the Class Enrollment Application Lab</a:t>
            </a:r>
            <a:endParaRPr lang="en-US" dirty="0"/>
          </a:p>
        </p:txBody>
      </p:sp>
    </p:spTree>
    <p:extLst>
      <p:ext uri="{BB962C8B-B14F-4D97-AF65-F5344CB8AC3E}">
        <p14:creationId xmlns:p14="http://schemas.microsoft.com/office/powerpoint/2010/main" val="1171009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Conditional Logic</a:t>
            </a:r>
            <a:endParaRPr lang="en-US" dirty="0"/>
          </a:p>
        </p:txBody>
      </p:sp>
      <p:sp>
        <p:nvSpPr>
          <p:cNvPr id="3" name="Content Placeholder 2"/>
          <p:cNvSpPr>
            <a:spLocks noGrp="1"/>
          </p:cNvSpPr>
          <p:nvPr>
            <p:ph idx="1"/>
          </p:nvPr>
        </p:nvSpPr>
        <p:spPr/>
        <p:txBody>
          <a:bodyPr/>
          <a:lstStyle/>
          <a:p>
            <a:r>
              <a:rPr lang="en-GB" dirty="0"/>
              <a:t>if statements</a:t>
            </a:r>
          </a:p>
          <a:p>
            <a:endParaRPr lang="en-GB" dirty="0"/>
          </a:p>
          <a:p>
            <a:pPr marL="0" indent="0">
              <a:buNone/>
            </a:pPr>
            <a:endParaRPr lang="en-GB" dirty="0"/>
          </a:p>
          <a:p>
            <a:r>
              <a:rPr lang="en-GB" dirty="0"/>
              <a:t>select statements</a:t>
            </a:r>
          </a:p>
          <a:p>
            <a:endParaRPr lang="en-US" dirty="0"/>
          </a:p>
        </p:txBody>
      </p:sp>
      <p:sp>
        <p:nvSpPr>
          <p:cNvPr id="5" name="TextBox 3"/>
          <p:cNvSpPr txBox="1"/>
          <p:nvPr/>
        </p:nvSpPr>
        <p:spPr>
          <a:xfrm>
            <a:off x="728883" y="1497558"/>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if (response == "</a:t>
            </a:r>
            <a:r>
              <a:rPr lang="en-GB" b="0" dirty="0" smtClean="0">
                <a:latin typeface="Lucida Sans Unicode" pitchFamily="34" charset="0"/>
                <a:cs typeface="Lucida Sans Unicode" pitchFamily="34" charset="0"/>
              </a:rPr>
              <a:t>connection_failed") {. . .}</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else </a:t>
            </a:r>
            <a:r>
              <a:rPr lang="en-GB" b="0" dirty="0">
                <a:latin typeface="Lucida Sans Unicode" pitchFamily="34" charset="0"/>
                <a:cs typeface="Lucida Sans Unicode" pitchFamily="34" charset="0"/>
              </a:rPr>
              <a:t>if (response == </a:t>
            </a:r>
            <a:r>
              <a:rPr lang="en-GB" b="0" dirty="0" smtClean="0">
                <a:latin typeface="Lucida Sans Unicode" pitchFamily="34" charset="0"/>
                <a:cs typeface="Lucida Sans Unicode" pitchFamily="34" charset="0"/>
              </a:rPr>
              <a:t>"connection_error") {. . .}</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else </a:t>
            </a:r>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
        <p:nvSpPr>
          <p:cNvPr id="6" name="TextBox 3"/>
          <p:cNvSpPr txBox="1"/>
          <p:nvPr/>
        </p:nvSpPr>
        <p:spPr>
          <a:xfrm>
            <a:off x="740898" y="3048000"/>
            <a:ext cx="7793502" cy="341632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switch (response)</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case "connection_failed</a:t>
            </a:r>
            <a:r>
              <a:rPr lang="en-GB" b="0" dirty="0" smtClean="0">
                <a:latin typeface="Lucida Sans Unicode" pitchFamily="34" charset="0"/>
                <a:cs typeface="Lucida Sans Unicode" pitchFamily="34" charset="0"/>
              </a:rPr>
              <a:t>":</a:t>
            </a:r>
          </a:p>
          <a:p>
            <a:r>
              <a:rPr lang="en-GB" b="0" dirty="0" smtClean="0">
                <a:latin typeface="Lucida Sans Unicode" pitchFamily="34" charset="0"/>
                <a:cs typeface="Lucida Sans Unicode" pitchFamily="34" charset="0"/>
              </a:rPr>
              <a:t>      . . .</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      break</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case "connection_success</a:t>
            </a:r>
            <a:r>
              <a:rPr lang="en-GB" b="0" dirty="0" smtClean="0">
                <a:latin typeface="Lucida Sans Unicode" pitchFamily="34" charset="0"/>
                <a:cs typeface="Lucida Sans Unicode" pitchFamily="34" charset="0"/>
              </a:rPr>
              <a:t>":</a:t>
            </a:r>
          </a:p>
          <a:p>
            <a:r>
              <a:rPr lang="en-GB" b="0" dirty="0" smtClean="0">
                <a:latin typeface="Lucida Sans Unicode" pitchFamily="34" charset="0"/>
                <a:cs typeface="Lucida Sans Unicode" pitchFamily="34" charset="0"/>
              </a:rPr>
              <a:t>      </a:t>
            </a:r>
            <a:r>
              <a:rPr lang="en-GB" b="0" dirty="0">
                <a:latin typeface="Lucida Sans Unicode" pitchFamily="34" charset="0"/>
                <a:cs typeface="Lucida Sans Unicode" pitchFamily="34" charset="0"/>
              </a:rPr>
              <a:t>. . </a:t>
            </a:r>
            <a:r>
              <a:rPr lang="en-GB" b="0" dirty="0" smtClean="0">
                <a:latin typeface="Lucida Sans Unicode" pitchFamily="34" charset="0"/>
                <a:cs typeface="Lucida Sans Unicode" pitchFamily="34" charset="0"/>
              </a:rPr>
              <a:t>.</a:t>
            </a:r>
          </a:p>
          <a:p>
            <a:r>
              <a:rPr lang="en-GB" b="0" dirty="0" smtClean="0">
                <a:latin typeface="Lucida Sans Unicode" pitchFamily="34" charset="0"/>
                <a:cs typeface="Lucida Sans Unicode" pitchFamily="34" charset="0"/>
              </a:rPr>
              <a:t>      </a:t>
            </a:r>
            <a:r>
              <a:rPr lang="en-GB" b="0" dirty="0">
                <a:latin typeface="Lucida Sans Unicode" pitchFamily="34" charset="0"/>
                <a:cs typeface="Lucida Sans Unicode" pitchFamily="34" charset="0"/>
              </a:rPr>
              <a:t>break;</a:t>
            </a:r>
          </a:p>
          <a:p>
            <a:r>
              <a:rPr lang="en-GB" b="0" dirty="0" smtClean="0">
                <a:latin typeface="Lucida Sans Unicode" pitchFamily="34" charset="0"/>
                <a:cs typeface="Lucida Sans Unicode" pitchFamily="34" charset="0"/>
              </a:rPr>
              <a:t>   default:</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 . . </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break;</a:t>
            </a:r>
          </a:p>
          <a:p>
            <a:r>
              <a:rPr lang="en-GB" b="0" dirty="0" smtClean="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216431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Iteration Logic</a:t>
            </a:r>
            <a:endParaRPr lang="en-US" dirty="0"/>
          </a:p>
        </p:txBody>
      </p:sp>
      <p:sp>
        <p:nvSpPr>
          <p:cNvPr id="3" name="Content Placeholder 2"/>
          <p:cNvSpPr>
            <a:spLocks noGrp="1"/>
          </p:cNvSpPr>
          <p:nvPr>
            <p:ph idx="1"/>
          </p:nvPr>
        </p:nvSpPr>
        <p:spPr>
          <a:xfrm>
            <a:off x="458788" y="764704"/>
            <a:ext cx="8119156" cy="5147356"/>
          </a:xfrm>
        </p:spPr>
        <p:txBody>
          <a:bodyPr/>
          <a:lstStyle/>
          <a:p>
            <a:r>
              <a:rPr lang="en-GB" sz="2000" dirty="0"/>
              <a:t>for loop</a:t>
            </a:r>
          </a:p>
          <a:p>
            <a:pPr marL="0" indent="0">
              <a:buNone/>
            </a:pPr>
            <a:endParaRPr lang="en-GB" sz="2000" dirty="0"/>
          </a:p>
          <a:p>
            <a:r>
              <a:rPr lang="en-GB" sz="2000" dirty="0"/>
              <a:t>foreach loop</a:t>
            </a:r>
          </a:p>
          <a:p>
            <a:endParaRPr lang="en-GB" sz="1600" dirty="0"/>
          </a:p>
          <a:p>
            <a:pPr marL="0" indent="0">
              <a:buNone/>
            </a:pPr>
            <a:endParaRPr lang="en-GB" sz="2000" dirty="0"/>
          </a:p>
          <a:p>
            <a:r>
              <a:rPr lang="en-GB" sz="2000" dirty="0"/>
              <a:t>while loop</a:t>
            </a:r>
          </a:p>
          <a:p>
            <a:endParaRPr lang="en-GB" sz="1800" dirty="0"/>
          </a:p>
          <a:p>
            <a:endParaRPr lang="en-GB" sz="1800" dirty="0"/>
          </a:p>
          <a:p>
            <a:endParaRPr lang="en-GB" sz="1800" dirty="0"/>
          </a:p>
          <a:p>
            <a:endParaRPr lang="en-GB" sz="1000" dirty="0"/>
          </a:p>
          <a:p>
            <a:pPr marL="0" indent="0">
              <a:buNone/>
            </a:pPr>
            <a:endParaRPr lang="en-GB" sz="2000" dirty="0"/>
          </a:p>
          <a:p>
            <a:pPr marL="0" indent="0">
              <a:buNone/>
            </a:pPr>
            <a:endParaRPr lang="en-GB" sz="2000" dirty="0"/>
          </a:p>
          <a:p>
            <a:r>
              <a:rPr lang="en-GB" sz="2000" dirty="0" smtClean="0"/>
              <a:t>do </a:t>
            </a:r>
            <a:r>
              <a:rPr lang="en-GB" sz="2000" dirty="0"/>
              <a:t>loop</a:t>
            </a:r>
          </a:p>
          <a:p>
            <a:endParaRPr lang="en-US" dirty="0"/>
          </a:p>
        </p:txBody>
      </p:sp>
      <p:sp>
        <p:nvSpPr>
          <p:cNvPr id="5" name="TextBox 3"/>
          <p:cNvSpPr txBox="1"/>
          <p:nvPr/>
        </p:nvSpPr>
        <p:spPr>
          <a:xfrm>
            <a:off x="728883" y="1124744"/>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nn-NO" b="0" dirty="0">
                <a:latin typeface="Lucida Sans Unicode" pitchFamily="34" charset="0"/>
                <a:cs typeface="Lucida Sans Unicode" pitchFamily="34" charset="0"/>
              </a:rPr>
              <a:t>for (int i = 0 ; i &lt; 10; i</a:t>
            </a:r>
            <a:r>
              <a:rPr lang="nn-NO" b="0" dirty="0" smtClean="0">
                <a:latin typeface="Lucida Sans Unicode" pitchFamily="34" charset="0"/>
                <a:cs typeface="Lucida Sans Unicode" pitchFamily="34" charset="0"/>
              </a:rPr>
              <a:t>++) { ... } </a:t>
            </a:r>
            <a:endParaRPr lang="nn-NO" b="0" dirty="0">
              <a:latin typeface="Lucida Sans Unicode" pitchFamily="34" charset="0"/>
              <a:cs typeface="Lucida Sans Unicode" pitchFamily="34" charset="0"/>
            </a:endParaRPr>
          </a:p>
        </p:txBody>
      </p:sp>
      <p:sp>
        <p:nvSpPr>
          <p:cNvPr id="6" name="TextBox 3"/>
          <p:cNvSpPr txBox="1"/>
          <p:nvPr/>
        </p:nvSpPr>
        <p:spPr>
          <a:xfrm>
            <a:off x="740898" y="1916832"/>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string[] names = new string[10];</a:t>
            </a:r>
          </a:p>
          <a:p>
            <a:r>
              <a:rPr lang="en-GB" b="0" dirty="0" smtClean="0">
                <a:latin typeface="Lucida Sans Unicode" pitchFamily="34" charset="0"/>
                <a:cs typeface="Lucida Sans Unicode" pitchFamily="34" charset="0"/>
              </a:rPr>
              <a:t>foreach </a:t>
            </a:r>
            <a:r>
              <a:rPr lang="en-GB" b="0" dirty="0">
                <a:latin typeface="Lucida Sans Unicode" pitchFamily="34" charset="0"/>
                <a:cs typeface="Lucida Sans Unicode" pitchFamily="34" charset="0"/>
              </a:rPr>
              <a:t>(string name in names) </a:t>
            </a:r>
            <a:r>
              <a:rPr lang="en-GB" b="0" dirty="0" smtClean="0">
                <a:latin typeface="Lucida Sans Unicode" pitchFamily="34" charset="0"/>
                <a:cs typeface="Lucida Sans Unicode" pitchFamily="34" charset="0"/>
              </a:rPr>
              <a:t>{ ... }</a:t>
            </a:r>
            <a:endParaRPr lang="en-GB" b="0" dirty="0">
              <a:latin typeface="Lucida Sans Unicode" pitchFamily="34" charset="0"/>
              <a:cs typeface="Lucida Sans Unicode" pitchFamily="34" charset="0"/>
            </a:endParaRPr>
          </a:p>
        </p:txBody>
      </p:sp>
      <p:sp>
        <p:nvSpPr>
          <p:cNvPr id="7" name="TextBox 3"/>
          <p:cNvSpPr txBox="1"/>
          <p:nvPr/>
        </p:nvSpPr>
        <p:spPr>
          <a:xfrm>
            <a:off x="762000" y="2996952"/>
            <a:ext cx="7793502" cy="1754326"/>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bool </a:t>
            </a:r>
            <a:r>
              <a:rPr lang="en-GB" b="0" dirty="0" smtClean="0">
                <a:latin typeface="Lucida Sans Unicode" pitchFamily="34" charset="0"/>
                <a:cs typeface="Lucida Sans Unicode" pitchFamily="34" charset="0"/>
              </a:rPr>
              <a:t>dataToEnter = CheckIfUserWantsToEnterData();</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while </a:t>
            </a:r>
            <a:r>
              <a:rPr lang="en-GB" b="0" dirty="0" smtClean="0">
                <a:latin typeface="Lucida Sans Unicode" pitchFamily="34" charset="0"/>
                <a:cs typeface="Lucida Sans Unicode" pitchFamily="34" charset="0"/>
              </a:rPr>
              <a:t>(dataToEnter) </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dataToEnter </a:t>
            </a:r>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CheckIfUserHasMoreData();</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a:t>
            </a:r>
          </a:p>
        </p:txBody>
      </p:sp>
      <p:sp>
        <p:nvSpPr>
          <p:cNvPr id="8" name="TextBox 3"/>
          <p:cNvSpPr txBox="1"/>
          <p:nvPr/>
        </p:nvSpPr>
        <p:spPr>
          <a:xfrm>
            <a:off x="762000" y="5336048"/>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Unicode" pitchFamily="34" charset="0"/>
                <a:cs typeface="Lucida Sans Unicode" pitchFamily="34" charset="0"/>
              </a:rPr>
              <a:t>do </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moreDataToEnter </a:t>
            </a:r>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CheckIfUserHasMoreData();</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while </a:t>
            </a:r>
            <a:r>
              <a:rPr lang="en-GB" b="0" dirty="0" smtClean="0">
                <a:latin typeface="Lucida Sans Unicode" pitchFamily="34" charset="0"/>
                <a:cs typeface="Lucida Sans Unicode" pitchFamily="34" charset="0"/>
              </a:rPr>
              <a:t>(moreDataToEnter);</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071332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Using Arrays</a:t>
            </a:r>
            <a:endParaRPr lang="en-US" dirty="0"/>
          </a:p>
        </p:txBody>
      </p:sp>
      <p:sp>
        <p:nvSpPr>
          <p:cNvPr id="3" name="Content Placeholder 2"/>
          <p:cNvSpPr>
            <a:spLocks noGrp="1"/>
          </p:cNvSpPr>
          <p:nvPr>
            <p:ph idx="1"/>
          </p:nvPr>
        </p:nvSpPr>
        <p:spPr/>
        <p:txBody>
          <a:bodyPr/>
          <a:lstStyle/>
          <a:p>
            <a:r>
              <a:rPr lang="en-GB" sz="2400" dirty="0"/>
              <a:t>C# supports:</a:t>
            </a:r>
          </a:p>
          <a:p>
            <a:pPr lvl="1"/>
            <a:r>
              <a:rPr lang="en-GB" sz="2000" dirty="0"/>
              <a:t>Single-dimensional arrays</a:t>
            </a:r>
          </a:p>
          <a:p>
            <a:pPr lvl="1"/>
            <a:r>
              <a:rPr lang="en-GB" sz="2000" dirty="0"/>
              <a:t>Multidimensional arrays</a:t>
            </a:r>
          </a:p>
          <a:p>
            <a:pPr lvl="1"/>
            <a:r>
              <a:rPr lang="en-GB" sz="2000" dirty="0"/>
              <a:t>Jagged </a:t>
            </a:r>
            <a:r>
              <a:rPr lang="en-GB" sz="2000" dirty="0" smtClean="0"/>
              <a:t>arrays</a:t>
            </a:r>
          </a:p>
          <a:p>
            <a:pPr lvl="1"/>
            <a:endParaRPr lang="en-GB" sz="2400" dirty="0"/>
          </a:p>
          <a:p>
            <a:r>
              <a:rPr lang="en-GB" sz="2400" dirty="0"/>
              <a:t>Creating an </a:t>
            </a:r>
            <a:r>
              <a:rPr lang="en-GB" sz="2400" dirty="0" smtClean="0"/>
              <a:t>array</a:t>
            </a:r>
            <a:endParaRPr lang="en-GB" sz="2400" dirty="0"/>
          </a:p>
          <a:p>
            <a:endParaRPr lang="en-GB" sz="2400" dirty="0"/>
          </a:p>
          <a:p>
            <a:r>
              <a:rPr lang="en-GB" sz="2400" dirty="0"/>
              <a:t>Accessing data in an array:</a:t>
            </a:r>
          </a:p>
          <a:p>
            <a:pPr lvl="1"/>
            <a:r>
              <a:rPr lang="en-GB" sz="2000" dirty="0"/>
              <a:t>By index</a:t>
            </a:r>
          </a:p>
          <a:p>
            <a:pPr marL="288925" lvl="1" indent="0">
              <a:buNone/>
            </a:pPr>
            <a:endParaRPr lang="en-GB" sz="2000" dirty="0"/>
          </a:p>
          <a:p>
            <a:pPr lvl="1"/>
            <a:r>
              <a:rPr lang="en-GB" sz="2000" dirty="0"/>
              <a:t>In a loop</a:t>
            </a:r>
          </a:p>
          <a:p>
            <a:endParaRPr lang="en-US" dirty="0"/>
          </a:p>
        </p:txBody>
      </p:sp>
      <p:sp>
        <p:nvSpPr>
          <p:cNvPr id="5" name="TextBox 3"/>
          <p:cNvSpPr txBox="1"/>
          <p:nvPr/>
        </p:nvSpPr>
        <p:spPr>
          <a:xfrm>
            <a:off x="728883" y="3491716"/>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nn-NO" b="0" dirty="0">
                <a:latin typeface="Lucida Sans Unicode" pitchFamily="34" charset="0"/>
                <a:cs typeface="Lucida Sans Unicode" pitchFamily="34" charset="0"/>
              </a:rPr>
              <a:t>int[] arrayName = new int[10];</a:t>
            </a:r>
          </a:p>
        </p:txBody>
      </p:sp>
      <p:sp>
        <p:nvSpPr>
          <p:cNvPr id="6" name="TextBox 3"/>
          <p:cNvSpPr txBox="1"/>
          <p:nvPr/>
        </p:nvSpPr>
        <p:spPr>
          <a:xfrm>
            <a:off x="740898" y="4725144"/>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nn-NO" b="0" dirty="0">
                <a:latin typeface="Lucida Sans Unicode" pitchFamily="34" charset="0"/>
                <a:cs typeface="Lucida Sans Unicode" pitchFamily="34" charset="0"/>
              </a:rPr>
              <a:t>int </a:t>
            </a:r>
            <a:r>
              <a:rPr lang="nn-NO" b="0" dirty="0" smtClean="0">
                <a:latin typeface="Lucida Sans Unicode" pitchFamily="34" charset="0"/>
                <a:cs typeface="Lucida Sans Unicode" pitchFamily="34" charset="0"/>
              </a:rPr>
              <a:t>result = arrayName[2</a:t>
            </a:r>
            <a:r>
              <a:rPr lang="nn-NO" b="0" dirty="0">
                <a:latin typeface="Lucida Sans Unicode" pitchFamily="34" charset="0"/>
                <a:cs typeface="Lucida Sans Unicode" pitchFamily="34" charset="0"/>
              </a:rPr>
              <a:t>];</a:t>
            </a:r>
          </a:p>
        </p:txBody>
      </p:sp>
      <p:sp>
        <p:nvSpPr>
          <p:cNvPr id="7" name="TextBox 3"/>
          <p:cNvSpPr txBox="1"/>
          <p:nvPr/>
        </p:nvSpPr>
        <p:spPr>
          <a:xfrm>
            <a:off x="762000" y="5498068"/>
            <a:ext cx="7793502" cy="120032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Unicode" pitchFamily="34" charset="0"/>
                <a:cs typeface="Lucida Sans Unicode" pitchFamily="34" charset="0"/>
              </a:rPr>
              <a:t>for </a:t>
            </a:r>
            <a:r>
              <a:rPr lang="en-GB" b="0" dirty="0">
                <a:latin typeface="Lucida Sans Unicode" pitchFamily="34" charset="0"/>
                <a:cs typeface="Lucida Sans Unicode" pitchFamily="34" charset="0"/>
              </a:rPr>
              <a:t>(int i = 0; i &lt; </a:t>
            </a:r>
            <a:r>
              <a:rPr lang="nn-NO" b="0" dirty="0" smtClean="0">
                <a:latin typeface="Lucida Sans Unicode" pitchFamily="34" charset="0"/>
                <a:cs typeface="Lucida Sans Unicode" pitchFamily="34" charset="0"/>
              </a:rPr>
              <a:t>arrayName</a:t>
            </a:r>
            <a:r>
              <a:rPr lang="en-GB" b="0" dirty="0" smtClean="0">
                <a:latin typeface="Lucida Sans Unicode" pitchFamily="34" charset="0"/>
                <a:cs typeface="Lucida Sans Unicode" pitchFamily="34" charset="0"/>
              </a:rPr>
              <a:t>.Length</a:t>
            </a:r>
            <a:r>
              <a:rPr lang="en-GB" b="0" dirty="0">
                <a:latin typeface="Lucida Sans Unicode" pitchFamily="34" charset="0"/>
                <a:cs typeface="Lucida Sans Unicode" pitchFamily="34" charset="0"/>
              </a:rPr>
              <a:t>; i++)</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int </a:t>
            </a:r>
            <a:r>
              <a:rPr lang="en-GB" b="0" dirty="0" smtClean="0">
                <a:latin typeface="Lucida Sans Unicode" pitchFamily="34" charset="0"/>
                <a:cs typeface="Lucida Sans Unicode" pitchFamily="34" charset="0"/>
              </a:rPr>
              <a:t>result = </a:t>
            </a:r>
            <a:r>
              <a:rPr lang="nn-NO" b="0" dirty="0" smtClean="0">
                <a:latin typeface="Lucida Sans Unicode" pitchFamily="34" charset="0"/>
                <a:cs typeface="Lucida Sans Unicode" pitchFamily="34" charset="0"/>
              </a:rPr>
              <a:t>arrayName</a:t>
            </a:r>
            <a:r>
              <a:rPr lang="en-GB" b="0" dirty="0" smtClean="0">
                <a:latin typeface="Lucida Sans Unicode" pitchFamily="34" charset="0"/>
                <a:cs typeface="Lucida Sans Unicode" pitchFamily="34" charset="0"/>
              </a:rPr>
              <a:t>[i</a:t>
            </a:r>
            <a:r>
              <a:rPr lang="en-GB" b="0" dirty="0">
                <a:latin typeface="Lucida Sans Unicode" pitchFamily="34" charset="0"/>
                <a:cs typeface="Lucida Sans Unicode" pitchFamily="34" charset="0"/>
              </a:rPr>
              <a:t>];</a:t>
            </a:r>
          </a:p>
          <a:p>
            <a:r>
              <a:rPr lang="en-GB" b="0" dirty="0" smtClean="0">
                <a:latin typeface="Lucida Sans Unicode" pitchFamily="34" charset="0"/>
                <a:cs typeface="Lucida Sans Unicode" pitchFamily="34" charset="0"/>
              </a:rPr>
              <a:t>}</a:t>
            </a:r>
            <a:endParaRPr lang="nn-NO"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974052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Referencing Namespaces</a:t>
            </a:r>
            <a:endParaRPr lang="en-US" dirty="0"/>
          </a:p>
        </p:txBody>
      </p:sp>
      <p:sp>
        <p:nvSpPr>
          <p:cNvPr id="3" name="Content Placeholder 2"/>
          <p:cNvSpPr>
            <a:spLocks noGrp="1"/>
          </p:cNvSpPr>
          <p:nvPr>
            <p:ph idx="1"/>
          </p:nvPr>
        </p:nvSpPr>
        <p:spPr/>
        <p:txBody>
          <a:bodyPr/>
          <a:lstStyle/>
          <a:p>
            <a:r>
              <a:rPr lang="en-GB" dirty="0"/>
              <a:t>Use namespaces to organize classes into a logically related hierarchy</a:t>
            </a:r>
          </a:p>
          <a:p>
            <a:r>
              <a:rPr lang="en-GB" dirty="0"/>
              <a:t>.NET Class Library includes:</a:t>
            </a:r>
          </a:p>
          <a:p>
            <a:pPr lvl="1"/>
            <a:r>
              <a:rPr lang="en-GB" dirty="0"/>
              <a:t>System.Windows	</a:t>
            </a:r>
          </a:p>
          <a:p>
            <a:pPr lvl="1"/>
            <a:r>
              <a:rPr lang="en-GB" dirty="0"/>
              <a:t>System.Data	</a:t>
            </a:r>
          </a:p>
          <a:p>
            <a:pPr lvl="1"/>
            <a:r>
              <a:rPr lang="en-GB" dirty="0"/>
              <a:t>System.Web	</a:t>
            </a:r>
          </a:p>
          <a:p>
            <a:r>
              <a:rPr lang="en-GB" dirty="0"/>
              <a:t>Define your own namespaces:</a:t>
            </a:r>
          </a:p>
          <a:p>
            <a:endParaRPr lang="en-GB" dirty="0"/>
          </a:p>
          <a:p>
            <a:endParaRPr lang="en-GB" dirty="0"/>
          </a:p>
          <a:p>
            <a:r>
              <a:rPr lang="en-GB" dirty="0"/>
              <a:t>Use namespaces:</a:t>
            </a:r>
          </a:p>
          <a:p>
            <a:pPr lvl="1"/>
            <a:r>
              <a:rPr lang="en-GB" dirty="0"/>
              <a:t>Add reference to containing library</a:t>
            </a:r>
          </a:p>
          <a:p>
            <a:pPr lvl="1"/>
            <a:r>
              <a:rPr lang="en-GB" dirty="0"/>
              <a:t>Add using directive to code file</a:t>
            </a:r>
          </a:p>
          <a:p>
            <a:endParaRPr lang="en-US" dirty="0"/>
          </a:p>
        </p:txBody>
      </p:sp>
      <p:sp>
        <p:nvSpPr>
          <p:cNvPr id="5" name="TextBox 3"/>
          <p:cNvSpPr txBox="1"/>
          <p:nvPr/>
        </p:nvSpPr>
        <p:spPr>
          <a:xfrm>
            <a:off x="762000" y="4305870"/>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namespace FourthCoffee.Console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class </a:t>
            </a:r>
            <a:r>
              <a:rPr lang="en-US" b="0" dirty="0" smtClean="0">
                <a:latin typeface="Lucida Sans Unicode" pitchFamily="34" charset="0"/>
                <a:cs typeface="Lucida Sans Unicode" pitchFamily="34" charset="0"/>
              </a:rPr>
              <a:t>Program {. . .}</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284186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Breakpoints in Visual Studio 2012</a:t>
            </a:r>
            <a:endParaRPr lang="en-US" dirty="0"/>
          </a:p>
        </p:txBody>
      </p:sp>
      <p:sp>
        <p:nvSpPr>
          <p:cNvPr id="3" name="Content Placeholder 2"/>
          <p:cNvSpPr>
            <a:spLocks noGrp="1"/>
          </p:cNvSpPr>
          <p:nvPr>
            <p:ph idx="1"/>
          </p:nvPr>
        </p:nvSpPr>
        <p:spPr/>
        <p:txBody>
          <a:bodyPr/>
          <a:lstStyle/>
          <a:p>
            <a:r>
              <a:rPr lang="en-GB" dirty="0"/>
              <a:t>Breakpoints enable you to view and modify the contents of variables:</a:t>
            </a:r>
          </a:p>
          <a:p>
            <a:pPr lvl="1"/>
            <a:r>
              <a:rPr lang="en-GB" dirty="0"/>
              <a:t>Immediate Window</a:t>
            </a:r>
          </a:p>
          <a:p>
            <a:pPr lvl="1"/>
            <a:r>
              <a:rPr lang="en-GB" dirty="0"/>
              <a:t>Autos, Locals, and Watch panes</a:t>
            </a:r>
          </a:p>
          <a:p>
            <a:r>
              <a:rPr lang="en-GB" dirty="0"/>
              <a:t>Debug menu and toolbar functions enable you to:</a:t>
            </a:r>
          </a:p>
          <a:p>
            <a:pPr lvl="1"/>
            <a:r>
              <a:rPr lang="en-GB" dirty="0"/>
              <a:t>Start and stop debugging</a:t>
            </a:r>
          </a:p>
          <a:p>
            <a:pPr lvl="1"/>
            <a:r>
              <a:rPr lang="en-GB" dirty="0"/>
              <a:t>Enter break mode	</a:t>
            </a:r>
          </a:p>
          <a:p>
            <a:pPr lvl="1"/>
            <a:r>
              <a:rPr lang="en-GB" dirty="0"/>
              <a:t>Restart the application</a:t>
            </a:r>
          </a:p>
          <a:p>
            <a:pPr lvl="1"/>
            <a:r>
              <a:rPr lang="en-GB" dirty="0"/>
              <a:t>Step through code</a:t>
            </a:r>
          </a:p>
          <a:p>
            <a:endParaRPr lang="en-US" dirty="0"/>
          </a:p>
        </p:txBody>
      </p:sp>
    </p:spTree>
    <p:extLst>
      <p:ext uri="{BB962C8B-B14F-4D97-AF65-F5344CB8AC3E}">
        <p14:creationId xmlns:p14="http://schemas.microsoft.com/office/powerpoint/2010/main" val="1448550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Developing the Class Enrollment Application Lab</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 this demonstration, you will learn about the tasks that you will perform in the lab for this module.</a:t>
            </a:r>
            <a:endParaRPr lang="en-US" dirty="0"/>
          </a:p>
        </p:txBody>
      </p:sp>
    </p:spTree>
    <p:extLst>
      <p:ext uri="{BB962C8B-B14F-4D97-AF65-F5344CB8AC3E}">
        <p14:creationId xmlns:p14="http://schemas.microsoft.com/office/powerpoint/2010/main" val="1535527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892" y="116632"/>
            <a:ext cx="8683625" cy="740664"/>
          </a:xfrm>
        </p:spPr>
        <p:txBody>
          <a:bodyPr/>
          <a:lstStyle/>
          <a:p>
            <a:r>
              <a:rPr lang="es-VE" dirty="0"/>
              <a:t>Laboratorio: Desarrollo de la solicitud de inscripción de clase</a:t>
            </a:r>
            <a:endParaRPr lang="en-US" dirty="0"/>
          </a:p>
        </p:txBody>
      </p:sp>
      <p:sp>
        <p:nvSpPr>
          <p:cNvPr id="3" name="Text Placeholder 2"/>
          <p:cNvSpPr>
            <a:spLocks noGrp="1"/>
          </p:cNvSpPr>
          <p:nvPr>
            <p:ph type="body" idx="1"/>
          </p:nvPr>
        </p:nvSpPr>
        <p:spPr>
          <a:xfrm>
            <a:off x="443892" y="1628800"/>
            <a:ext cx="8119156" cy="3456384"/>
          </a:xfrm>
        </p:spPr>
        <p:txBody>
          <a:bodyPr/>
          <a:lstStyle/>
          <a:p>
            <a:r>
              <a:rPr lang="es-VE" dirty="0">
                <a:solidFill>
                  <a:srgbClr val="7030A0"/>
                </a:solidFill>
              </a:rPr>
              <a:t>Ejercicio 1: </a:t>
            </a:r>
            <a:r>
              <a:rPr lang="es-VE" dirty="0"/>
              <a:t>Implementar la funcionalidad de edición para la lista de </a:t>
            </a:r>
            <a:r>
              <a:rPr lang="es-VE" dirty="0" smtClean="0"/>
              <a:t>estudiantes</a:t>
            </a:r>
          </a:p>
          <a:p>
            <a:endParaRPr lang="es-VE" dirty="0"/>
          </a:p>
          <a:p>
            <a:r>
              <a:rPr lang="es-VE" dirty="0">
                <a:solidFill>
                  <a:srgbClr val="7030A0"/>
                </a:solidFill>
              </a:rPr>
              <a:t>Ejercicio 2: </a:t>
            </a:r>
            <a:r>
              <a:rPr lang="es-VE" dirty="0"/>
              <a:t>Implementación de insertar funcionalidad para la lista de </a:t>
            </a:r>
            <a:r>
              <a:rPr lang="es-VE" dirty="0" smtClean="0"/>
              <a:t>estudiantes</a:t>
            </a:r>
          </a:p>
          <a:p>
            <a:endParaRPr lang="es-VE" dirty="0"/>
          </a:p>
          <a:p>
            <a:r>
              <a:rPr lang="es-VE" dirty="0">
                <a:solidFill>
                  <a:srgbClr val="7030A0"/>
                </a:solidFill>
              </a:rPr>
              <a:t>Ejercicio 3: </a:t>
            </a:r>
            <a:r>
              <a:rPr lang="es-VE" dirty="0"/>
              <a:t>Implementar funcionalidad de borrar la lista de </a:t>
            </a:r>
            <a:r>
              <a:rPr lang="es-VE" dirty="0" smtClean="0"/>
              <a:t>estudiantes</a:t>
            </a:r>
          </a:p>
          <a:p>
            <a:endParaRPr lang="es-VE" dirty="0"/>
          </a:p>
          <a:p>
            <a:r>
              <a:rPr lang="es-VE" dirty="0">
                <a:solidFill>
                  <a:srgbClr val="7030A0"/>
                </a:solidFill>
              </a:rPr>
              <a:t>Ejercicio 4</a:t>
            </a:r>
            <a:r>
              <a:rPr lang="es-VE" dirty="0"/>
              <a:t>: Visualización de la edad del estudiante</a:t>
            </a:r>
            <a:endParaRPr lang="es-VE" dirty="0">
              <a:effectLst/>
            </a:endParaRPr>
          </a:p>
        </p:txBody>
      </p:sp>
    </p:spTree>
    <p:extLst>
      <p:ext uri="{BB962C8B-B14F-4D97-AF65-F5344CB8AC3E}">
        <p14:creationId xmlns:p14="http://schemas.microsoft.com/office/powerpoint/2010/main" val="2550083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00286"/>
            <a:ext cx="7773988" cy="740664"/>
          </a:xfrm>
        </p:spPr>
        <p:txBody>
          <a:bodyPr/>
          <a:lstStyle/>
          <a:p>
            <a:r>
              <a:rPr lang="en-US" sz="3200" dirty="0" err="1" smtClean="0"/>
              <a:t>Objetivo</a:t>
            </a:r>
            <a:r>
              <a:rPr lang="en-US" sz="3200" dirty="0" smtClean="0"/>
              <a:t> Terminal del Modulo </a:t>
            </a:r>
            <a:r>
              <a:rPr lang="en-US" sz="3200" dirty="0" smtClean="0"/>
              <a:t>3 </a:t>
            </a:r>
            <a:r>
              <a:rPr lang="en-US" sz="2000" b="1" dirty="0" smtClean="0"/>
              <a:t>(2/3</a:t>
            </a:r>
            <a:r>
              <a:rPr lang="en-US" sz="2000" b="1" dirty="0"/>
              <a:t>)</a:t>
            </a:r>
            <a:endParaRPr lang="en-US" sz="2000" dirty="0"/>
          </a:p>
        </p:txBody>
      </p:sp>
      <p:sp>
        <p:nvSpPr>
          <p:cNvPr id="4" name="Text Placeholder 2"/>
          <p:cNvSpPr txBox="1">
            <a:spLocks/>
          </p:cNvSpPr>
          <p:nvPr/>
        </p:nvSpPr>
        <p:spPr bwMode="auto">
          <a:xfrm>
            <a:off x="460376" y="1340768"/>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Leer </a:t>
            </a:r>
            <a:r>
              <a:rPr lang="es-ES" sz="2000" dirty="0"/>
              <a:t>y escribir datos mediante el uso de archivos de entrada/salida y arroyos y serializar y </a:t>
            </a:r>
            <a:r>
              <a:rPr lang="es-ES" sz="2000" dirty="0" err="1"/>
              <a:t>deserializar</a:t>
            </a:r>
            <a:r>
              <a:rPr lang="es-ES" sz="2000" dirty="0"/>
              <a:t> datos en diferentes formatos. </a:t>
            </a:r>
            <a:endParaRPr lang="es-ES" sz="2000" dirty="0" smtClean="0"/>
          </a:p>
          <a:p>
            <a:endParaRPr lang="es-ES" sz="2000" dirty="0"/>
          </a:p>
          <a:p>
            <a:r>
              <a:rPr lang="es-ES" sz="2000" dirty="0"/>
              <a:t>Crear y utilizar un modelo de datos de la entidad para acceder a una base de datos y utilizar LINQ para consultar y actualizar los datos. </a:t>
            </a:r>
            <a:endParaRPr lang="es-ES" sz="2000" dirty="0" smtClean="0"/>
          </a:p>
          <a:p>
            <a:endParaRPr lang="es-ES" sz="2000" dirty="0"/>
          </a:p>
          <a:p>
            <a:r>
              <a:rPr lang="es-ES" sz="2000" dirty="0"/>
              <a:t>Utilizar los tipos en el espacio de nombres </a:t>
            </a:r>
            <a:r>
              <a:rPr lang="es-ES" sz="2000" dirty="0" err="1"/>
              <a:t>System.Net</a:t>
            </a:r>
            <a:r>
              <a:rPr lang="es-ES" sz="2000" dirty="0"/>
              <a:t> y WCF Data </a:t>
            </a:r>
            <a:r>
              <a:rPr lang="es-ES" sz="2000" dirty="0" err="1"/>
              <a:t>Services</a:t>
            </a:r>
            <a:r>
              <a:rPr lang="es-ES" sz="2000" dirty="0"/>
              <a:t> para acceso y consulta de datos remotos. </a:t>
            </a:r>
            <a:endParaRPr lang="es-ES" sz="2000" dirty="0" smtClean="0"/>
          </a:p>
          <a:p>
            <a:endParaRPr lang="es-ES" sz="2000" dirty="0"/>
          </a:p>
          <a:p>
            <a:r>
              <a:rPr lang="es-ES" sz="2000" dirty="0"/>
              <a:t>Crear una interfaz gráfica de usuario mediante el uso de XAML. </a:t>
            </a:r>
            <a:endParaRPr lang="es-ES" sz="2000" dirty="0" smtClean="0"/>
          </a:p>
          <a:p>
            <a:endParaRPr lang="es-ES" sz="2000" dirty="0"/>
          </a:p>
          <a:p>
            <a:r>
              <a:rPr lang="es-ES" sz="2000" dirty="0"/>
              <a:t>Mejorar el tiempo de respuesta y rendimiento de las aplicaciones mediante el uso de tareas y operaciones asincrónicas. </a:t>
            </a:r>
          </a:p>
        </p:txBody>
      </p:sp>
    </p:spTree>
    <p:extLst>
      <p:ext uri="{BB962C8B-B14F-4D97-AF65-F5344CB8AC3E}">
        <p14:creationId xmlns:p14="http://schemas.microsoft.com/office/powerpoint/2010/main" val="3645588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VE" dirty="0" smtClean="0"/>
              <a:t>Revisión </a:t>
            </a:r>
            <a:r>
              <a:rPr lang="es-VE" dirty="0"/>
              <a:t>de módulo</a:t>
            </a:r>
            <a:endParaRPr lang="en-US" dirty="0"/>
          </a:p>
        </p:txBody>
      </p:sp>
      <p:sp>
        <p:nvSpPr>
          <p:cNvPr id="3" name="Text Placeholder 2"/>
          <p:cNvSpPr>
            <a:spLocks noGrp="1"/>
          </p:cNvSpPr>
          <p:nvPr>
            <p:ph type="body" idx="1"/>
          </p:nvPr>
        </p:nvSpPr>
        <p:spPr/>
        <p:txBody>
          <a:bodyPr/>
          <a:lstStyle/>
          <a:p>
            <a:r>
              <a:rPr lang="en-US" dirty="0" smtClean="0"/>
              <a:t>Inquietudes</a:t>
            </a:r>
          </a:p>
          <a:p>
            <a:r>
              <a:rPr lang="en-US" dirty="0" err="1" smtClean="0"/>
              <a:t>Preguntas</a:t>
            </a:r>
            <a:r>
              <a:rPr lang="en-US" dirty="0" smtClean="0"/>
              <a:t> y </a:t>
            </a:r>
            <a:r>
              <a:rPr lang="en-US" dirty="0" err="1" smtClean="0"/>
              <a:t>Respuestas</a:t>
            </a:r>
            <a:endParaRPr lang="en-US" dirty="0"/>
          </a:p>
          <a:p>
            <a:pPr marL="0" indent="0">
              <a:buNone/>
            </a:pPr>
            <a:endParaRPr lang="en-US" dirty="0"/>
          </a:p>
        </p:txBody>
      </p:sp>
    </p:spTree>
    <p:extLst>
      <p:ext uri="{BB962C8B-B14F-4D97-AF65-F5344CB8AC3E}">
        <p14:creationId xmlns:p14="http://schemas.microsoft.com/office/powerpoint/2010/main" val="1588852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a:t>
            </a:r>
            <a:r>
              <a:rPr lang="en-US" sz="3200" dirty="0" smtClean="0"/>
              <a:t>3  </a:t>
            </a:r>
            <a:r>
              <a:rPr lang="en-US" sz="2000" b="1" dirty="0" smtClean="0"/>
              <a:t>(3/3</a:t>
            </a:r>
            <a:r>
              <a:rPr lang="en-US" sz="2000" b="1" dirty="0"/>
              <a:t>)</a:t>
            </a:r>
            <a:endParaRPr lang="en-US" sz="3200" dirty="0"/>
          </a:p>
        </p:txBody>
      </p:sp>
      <p:sp>
        <p:nvSpPr>
          <p:cNvPr id="4" name="Text Placeholder 2"/>
          <p:cNvSpPr txBox="1">
            <a:spLocks/>
          </p:cNvSpPr>
          <p:nvPr/>
        </p:nvSpPr>
        <p:spPr bwMode="auto">
          <a:xfrm>
            <a:off x="438712" y="1556792"/>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Integrar </a:t>
            </a:r>
            <a:r>
              <a:rPr lang="es-ES" sz="2000" dirty="0"/>
              <a:t>componentes dinámicos y bibliotecas no administradas en una aplicación de C#. </a:t>
            </a:r>
            <a:endParaRPr lang="es-ES" sz="2000" dirty="0" smtClean="0"/>
          </a:p>
          <a:p>
            <a:endParaRPr lang="es-ES" sz="2000" dirty="0"/>
          </a:p>
          <a:p>
            <a:r>
              <a:rPr lang="es-ES" sz="2000" dirty="0"/>
              <a:t>Examinar los metadatos de tipos mediante el uso de reflexión, crear y utilizar atributos personalizados, generar el código en tiempo de ejecución y gestionar las versiones en Asamblea. </a:t>
            </a:r>
            <a:endParaRPr lang="es-ES" sz="2000" dirty="0" smtClean="0"/>
          </a:p>
          <a:p>
            <a:endParaRPr lang="es-ES" sz="2000" dirty="0"/>
          </a:p>
          <a:p>
            <a:r>
              <a:rPr lang="es-ES" sz="2000" dirty="0"/>
              <a:t>Cifrar y descifrar datos mediante el uso de encriptación simétrica y asimétrica.</a:t>
            </a:r>
            <a:endParaRPr lang="es-ES" sz="2000" dirty="0">
              <a:effectLst/>
            </a:endParaRPr>
          </a:p>
        </p:txBody>
      </p:sp>
    </p:spTree>
    <p:extLst>
      <p:ext uri="{BB962C8B-B14F-4D97-AF65-F5344CB8AC3E}">
        <p14:creationId xmlns:p14="http://schemas.microsoft.com/office/powerpoint/2010/main" val="234135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a:t>
            </a:r>
            <a:r>
              <a:rPr lang="en-US" sz="3200" dirty="0" smtClean="0"/>
              <a:t>3, </a:t>
            </a:r>
            <a:r>
              <a:rPr lang="en-US" sz="3200" dirty="0" smtClean="0"/>
              <a:t>por </a:t>
            </a:r>
            <a:r>
              <a:rPr lang="en-US" sz="3200" dirty="0" err="1" smtClean="0"/>
              <a:t>temas</a:t>
            </a:r>
            <a:endParaRPr lang="en-US" sz="3200" dirty="0" smtClean="0"/>
          </a:p>
        </p:txBody>
      </p:sp>
      <p:sp>
        <p:nvSpPr>
          <p:cNvPr id="13315" name="Rectangle 3"/>
          <p:cNvSpPr>
            <a:spLocks noGrp="1" noChangeArrowheads="1"/>
          </p:cNvSpPr>
          <p:nvPr>
            <p:ph idx="1"/>
          </p:nvPr>
        </p:nvSpPr>
        <p:spPr>
          <a:xfrm>
            <a:off x="344275" y="1700808"/>
            <a:ext cx="8505700" cy="3456384"/>
          </a:xfrm>
        </p:spPr>
        <p:txBody>
          <a:bodyPr/>
          <a:lstStyle/>
          <a:p>
            <a:pPr marL="514350" indent="-514350">
              <a:buFont typeface="+mj-lt"/>
              <a:buAutoNum type="arabicPeriod"/>
            </a:pPr>
            <a:r>
              <a:rPr lang="es-VE" dirty="0">
                <a:solidFill>
                  <a:srgbClr val="FF0000"/>
                </a:solidFill>
              </a:rPr>
              <a:t>Revisión de la sintaxis de C</a:t>
            </a:r>
            <a:r>
              <a:rPr lang="es-VE" dirty="0" smtClean="0">
                <a:solidFill>
                  <a:srgbClr val="FF0000"/>
                </a:solidFill>
              </a:rPr>
              <a:t>#</a:t>
            </a:r>
          </a:p>
          <a:p>
            <a:pPr marL="514350" indent="-514350">
              <a:buFont typeface="+mj-lt"/>
              <a:buAutoNum type="arabicPeriod"/>
            </a:pPr>
            <a:r>
              <a:rPr lang="es-VE" dirty="0"/>
              <a:t>Creación de métodos de control de excepciones y aplicaciones de </a:t>
            </a:r>
            <a:r>
              <a:rPr lang="es-VE" dirty="0" smtClean="0"/>
              <a:t>control</a:t>
            </a:r>
            <a:endParaRPr lang="es-VE" dirty="0"/>
          </a:p>
          <a:p>
            <a:pPr marL="514350" indent="-514350">
              <a:buFont typeface="+mj-lt"/>
              <a:buAutoNum type="arabicPeriod"/>
            </a:pPr>
            <a:r>
              <a:rPr lang="es-VE" dirty="0"/>
              <a:t>Desarrollar el código para una aplicación </a:t>
            </a:r>
            <a:r>
              <a:rPr lang="es-VE" dirty="0" smtClean="0"/>
              <a:t>gráfica</a:t>
            </a:r>
          </a:p>
          <a:p>
            <a:pPr marL="514350" indent="-514350">
              <a:buFont typeface="+mj-lt"/>
              <a:buAutoNum type="arabicPeriod"/>
            </a:pPr>
            <a:r>
              <a:rPr lang="es-VE" dirty="0"/>
              <a:t>Creación de clases e implementación de seguridad de tipos colecciones</a:t>
            </a:r>
          </a:p>
          <a:p>
            <a:pPr marL="514350" indent="-514350">
              <a:buFont typeface="+mj-lt"/>
              <a:buAutoNum type="arabicPeriod"/>
            </a:pPr>
            <a:r>
              <a:rPr lang="es-VE" dirty="0"/>
              <a:t>Creación de una jerarquía de clases mediante </a:t>
            </a:r>
            <a:r>
              <a:rPr lang="es-VE" dirty="0" smtClean="0"/>
              <a:t>herencia</a:t>
            </a:r>
          </a:p>
          <a:p>
            <a:pPr marL="514350" indent="-514350">
              <a:buFont typeface="+mj-lt"/>
              <a:buAutoNum type="arabicPeriod"/>
            </a:pPr>
            <a:r>
              <a:rPr lang="es-VE" dirty="0"/>
              <a:t>Lectura y escritura de datos locales</a:t>
            </a:r>
            <a:endParaRPr lang="es-VE" dirty="0" smtClean="0"/>
          </a:p>
        </p:txBody>
      </p:sp>
    </p:spTree>
    <p:extLst>
      <p:ext uri="{BB962C8B-B14F-4D97-AF65-F5344CB8AC3E}">
        <p14:creationId xmlns:p14="http://schemas.microsoft.com/office/powerpoint/2010/main" val="4204656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a:t>
            </a:r>
            <a:r>
              <a:rPr lang="en-US" sz="3200" dirty="0" smtClean="0"/>
              <a:t>3, </a:t>
            </a:r>
            <a:r>
              <a:rPr lang="en-US" sz="3200" dirty="0" smtClean="0"/>
              <a:t>por </a:t>
            </a:r>
            <a:r>
              <a:rPr lang="en-US" sz="3200" dirty="0" err="1" smtClean="0"/>
              <a:t>temas</a:t>
            </a:r>
            <a:endParaRPr lang="en-US" sz="3200" dirty="0" smtClean="0"/>
          </a:p>
        </p:txBody>
      </p:sp>
      <p:sp>
        <p:nvSpPr>
          <p:cNvPr id="13315" name="Rectangle 3"/>
          <p:cNvSpPr>
            <a:spLocks noGrp="1" noChangeArrowheads="1"/>
          </p:cNvSpPr>
          <p:nvPr>
            <p:ph idx="1"/>
          </p:nvPr>
        </p:nvSpPr>
        <p:spPr>
          <a:xfrm>
            <a:off x="324365" y="1556792"/>
            <a:ext cx="8505700" cy="3456384"/>
          </a:xfrm>
        </p:spPr>
        <p:txBody>
          <a:bodyPr/>
          <a:lstStyle/>
          <a:p>
            <a:pPr marL="514350" indent="-514350">
              <a:buFont typeface="+mj-lt"/>
              <a:buAutoNum type="arabicPeriod" startAt="7"/>
            </a:pPr>
            <a:r>
              <a:rPr lang="es-VE" dirty="0" smtClean="0"/>
              <a:t>Acceso </a:t>
            </a:r>
            <a:r>
              <a:rPr lang="es-VE" dirty="0"/>
              <a:t>a una base de </a:t>
            </a:r>
            <a:r>
              <a:rPr lang="es-VE" dirty="0" smtClean="0"/>
              <a:t>datos</a:t>
            </a:r>
          </a:p>
          <a:p>
            <a:pPr marL="514350" indent="-514350">
              <a:buFont typeface="+mj-lt"/>
              <a:buAutoNum type="arabicPeriod" startAt="7"/>
            </a:pPr>
            <a:r>
              <a:rPr lang="es-VE" dirty="0"/>
              <a:t>Acceso a datos remotos</a:t>
            </a:r>
          </a:p>
          <a:p>
            <a:pPr marL="514350" indent="-514350">
              <a:buFont typeface="+mj-lt"/>
              <a:buAutoNum type="arabicPeriod" startAt="7"/>
            </a:pPr>
            <a:r>
              <a:rPr lang="es-VE" dirty="0"/>
              <a:t>Diseño de la interfaz de usuario de una aplicación </a:t>
            </a:r>
            <a:r>
              <a:rPr lang="es-VE" dirty="0" smtClean="0"/>
              <a:t>gráfica</a:t>
            </a:r>
          </a:p>
          <a:p>
            <a:pPr marL="514350" indent="-514350">
              <a:buFont typeface="+mj-lt"/>
              <a:buAutoNum type="arabicPeriod" startAt="7"/>
            </a:pPr>
            <a:r>
              <a:rPr lang="es-VE" dirty="0"/>
              <a:t>Mejorar la capacidad de respuesta y rendimiento de las aplicaciones</a:t>
            </a:r>
          </a:p>
          <a:p>
            <a:pPr marL="514350" indent="-514350">
              <a:buFont typeface="+mj-lt"/>
              <a:buAutoNum type="arabicPeriod" startAt="7"/>
            </a:pPr>
            <a:r>
              <a:rPr lang="es-VE" dirty="0"/>
              <a:t>Integración con código no administrado</a:t>
            </a:r>
          </a:p>
          <a:p>
            <a:pPr marL="514350" indent="-514350">
              <a:buFont typeface="+mj-lt"/>
              <a:buAutoNum type="arabicPeriod" startAt="7"/>
            </a:pPr>
            <a:r>
              <a:rPr lang="es-VE" dirty="0"/>
              <a:t>Crear ensamblados y tipos </a:t>
            </a:r>
            <a:r>
              <a:rPr lang="es-VE" dirty="0" smtClean="0"/>
              <a:t>reutilizables</a:t>
            </a:r>
          </a:p>
          <a:p>
            <a:pPr marL="514350" indent="-514350">
              <a:buFont typeface="+mj-lt"/>
              <a:buAutoNum type="arabicPeriod" startAt="7"/>
            </a:pPr>
            <a:r>
              <a:rPr lang="es-VE" dirty="0"/>
              <a:t>Cifrar y descifrar datos</a:t>
            </a:r>
          </a:p>
          <a:p>
            <a:pPr marL="514350" indent="-514350">
              <a:buFont typeface="+mj-lt"/>
              <a:buAutoNum type="arabicPeriod" startAt="7"/>
            </a:pPr>
            <a:endParaRPr lang="es-VE" dirty="0" smtClean="0"/>
          </a:p>
        </p:txBody>
      </p:sp>
    </p:spTree>
    <p:extLst>
      <p:ext uri="{BB962C8B-B14F-4D97-AF65-F5344CB8AC3E}">
        <p14:creationId xmlns:p14="http://schemas.microsoft.com/office/powerpoint/2010/main" val="17808466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67544" y="1484784"/>
            <a:ext cx="8532813" cy="3272579"/>
          </a:xfrm>
          <a:prstGeom prst="roundRect">
            <a:avLst>
              <a:gd name="adj" fmla="val 2081"/>
            </a:avLst>
          </a:prstGeom>
          <a:ln/>
        </p:spPr>
        <p:style>
          <a:lnRef idx="3">
            <a:schemeClr val="lt1"/>
          </a:lnRef>
          <a:fillRef idx="1">
            <a:schemeClr val="accent6"/>
          </a:fillRef>
          <a:effectRef idx="1">
            <a:schemeClr val="accent6"/>
          </a:effectRef>
          <a:fontRef idx="minor">
            <a:schemeClr val="lt1"/>
          </a:fontRef>
        </p:style>
        <p:txBody>
          <a:bodyPr anchor="ctr"/>
          <a:lstStyle>
            <a:extLst/>
          </a:lstStyle>
          <a:p>
            <a:pPr algn="ctr">
              <a:defRPr/>
            </a:pPr>
            <a:endParaRPr lang="en-US">
              <a:solidFill>
                <a:srgbClr val="FFFFFF"/>
              </a:solidFill>
            </a:endParaRPr>
          </a:p>
        </p:txBody>
      </p:sp>
      <p:sp>
        <p:nvSpPr>
          <p:cNvPr id="2" name="Title 1"/>
          <p:cNvSpPr>
            <a:spLocks noGrp="1"/>
          </p:cNvSpPr>
          <p:nvPr>
            <p:ph type="title"/>
          </p:nvPr>
        </p:nvSpPr>
        <p:spPr>
          <a:xfrm>
            <a:off x="179512" y="2400196"/>
            <a:ext cx="8534400" cy="1355725"/>
          </a:xfrm>
        </p:spPr>
        <p:txBody>
          <a:bodyPr vert="horz" wrap="square" lIns="45720" tIns="45720" rIns="45720" bIns="45720" numCol="1" anchor="ctr" anchorCtr="0" compatLnSpc="1">
            <a:prstTxWarp prst="textNoShape">
              <a:avLst/>
            </a:prstTxWarp>
            <a:normAutofit fontScale="90000"/>
          </a:bodyPr>
          <a:lstStyle/>
          <a:p>
            <a:pPr algn="r">
              <a:defRPr/>
            </a:pPr>
            <a:r>
              <a:rPr lang="es-VE" sz="4400" dirty="0"/>
              <a:t>Revisión de la sintaxis de C#</a:t>
            </a:r>
            <a:br>
              <a:rPr lang="es-VE" sz="4400" dirty="0"/>
            </a:br>
            <a:r>
              <a:rPr lang="en-US" sz="4200" dirty="0" smtClean="0">
                <a:ln w="0"/>
                <a:solidFill>
                  <a:schemeClr val="tx1"/>
                </a:solidFill>
                <a:effectLst>
                  <a:outerShdw blurRad="38100" dist="19050" dir="2700000" algn="tl" rotWithShape="0">
                    <a:schemeClr val="dk1">
                      <a:alpha val="40000"/>
                    </a:schemeClr>
                  </a:outerShdw>
                </a:effectLst>
              </a:rPr>
              <a:t/>
            </a:r>
            <a:br>
              <a:rPr lang="en-US" sz="4200" dirty="0" smtClean="0">
                <a:ln w="0"/>
                <a:solidFill>
                  <a:schemeClr val="tx1"/>
                </a:solidFill>
                <a:effectLst>
                  <a:outerShdw blurRad="38100" dist="19050" dir="2700000" algn="tl" rotWithShape="0">
                    <a:schemeClr val="dk1">
                      <a:alpha val="40000"/>
                    </a:schemeClr>
                  </a:outerShdw>
                </a:effectLst>
              </a:rPr>
            </a:br>
            <a:r>
              <a:rPr lang="en-US" sz="4200" dirty="0" smtClean="0">
                <a:ln w="0"/>
                <a:solidFill>
                  <a:schemeClr val="tx1"/>
                </a:solidFill>
                <a:effectLst>
                  <a:outerShdw blurRad="38100" dist="19050" dir="2700000" algn="tl" rotWithShape="0">
                    <a:schemeClr val="dk1">
                      <a:alpha val="40000"/>
                    </a:schemeClr>
                  </a:outerShdw>
                </a:effectLst>
              </a:rPr>
              <a:t>(</a:t>
            </a:r>
            <a:r>
              <a:rPr lang="es-ES" sz="4400" dirty="0" err="1"/>
              <a:t>Review</a:t>
            </a:r>
            <a:r>
              <a:rPr lang="es-ES" sz="4400" dirty="0"/>
              <a:t> of C# </a:t>
            </a:r>
            <a:r>
              <a:rPr lang="es-ES" sz="4400" dirty="0" err="1"/>
              <a:t>Syntax</a:t>
            </a:r>
            <a:r>
              <a:rPr lang="en-US" sz="4200" dirty="0" smtClean="0">
                <a:ln w="0"/>
                <a:solidFill>
                  <a:schemeClr val="tx1"/>
                </a:solidFill>
                <a:effectLst>
                  <a:outerShdw blurRad="38100" dist="19050" dir="2700000" algn="tl" rotWithShape="0">
                    <a:schemeClr val="dk1">
                      <a:alpha val="40000"/>
                    </a:schemeClr>
                  </a:outerShdw>
                </a:effectLst>
              </a:rPr>
              <a:t>)</a:t>
            </a:r>
            <a:endParaRPr lang="en-US" sz="4200" dirty="0">
              <a:ln w="0"/>
              <a:solidFill>
                <a:schemeClr val="tx1"/>
              </a:solidFill>
              <a:effectLst>
                <a:outerShdw blurRad="38100" dist="19050" dir="2700000" algn="tl" rotWithShape="0">
                  <a:schemeClr val="dk1">
                    <a:alpha val="40000"/>
                  </a:schemeClr>
                </a:outerShdw>
              </a:effectLst>
            </a:endParaRPr>
          </a:p>
        </p:txBody>
      </p:sp>
      <p:sp>
        <p:nvSpPr>
          <p:cNvPr id="2055" name="Subtitle 2"/>
          <p:cNvSpPr>
            <a:spLocks noGrp="1"/>
          </p:cNvSpPr>
          <p:nvPr>
            <p:ph idx="1"/>
          </p:nvPr>
        </p:nvSpPr>
        <p:spPr>
          <a:xfrm>
            <a:off x="467544" y="5301208"/>
            <a:ext cx="8183563" cy="990600"/>
          </a:xfrm>
        </p:spPr>
        <p:txBody>
          <a:bodyPr vert="horz" wrap="square" lIns="182880" tIns="0" rIns="0" bIns="0" numCol="1" anchor="t" anchorCtr="0" compatLnSpc="1">
            <a:prstTxWarp prst="textNoShape">
              <a:avLst/>
            </a:prstTxWarp>
          </a:bodyPr>
          <a:lstStyle/>
          <a:p>
            <a:pPr marL="36513" indent="0" algn="r">
              <a:spcBef>
                <a:spcPct val="0"/>
              </a:spcBef>
              <a:buNone/>
            </a:pPr>
            <a:r>
              <a:rPr lang="en-US" dirty="0" smtClean="0"/>
              <a:t>Sub Modulo </a:t>
            </a:r>
            <a:r>
              <a:rPr lang="en-US" dirty="0"/>
              <a:t>1</a:t>
            </a:r>
          </a:p>
        </p:txBody>
      </p:sp>
    </p:spTree>
    <p:extLst>
      <p:ext uri="{BB962C8B-B14F-4D97-AF65-F5344CB8AC3E}">
        <p14:creationId xmlns:p14="http://schemas.microsoft.com/office/powerpoint/2010/main" val="1686296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25551"/>
            <a:ext cx="7773988" cy="740664"/>
          </a:xfrm>
        </p:spPr>
        <p:txBody>
          <a:bodyPr/>
          <a:lstStyle/>
          <a:p>
            <a:r>
              <a:rPr lang="en-US" dirty="0" err="1" smtClean="0"/>
              <a:t>Temas</a:t>
            </a:r>
            <a:endParaRPr lang="en-US" dirty="0"/>
          </a:p>
        </p:txBody>
      </p:sp>
      <p:sp>
        <p:nvSpPr>
          <p:cNvPr id="3" name="Text Placeholder 2"/>
          <p:cNvSpPr>
            <a:spLocks noGrp="1"/>
          </p:cNvSpPr>
          <p:nvPr>
            <p:ph type="body" idx="1"/>
          </p:nvPr>
        </p:nvSpPr>
        <p:spPr>
          <a:xfrm>
            <a:off x="460376" y="1412776"/>
            <a:ext cx="8119156" cy="5147356"/>
          </a:xfrm>
        </p:spPr>
        <p:txBody>
          <a:bodyPr/>
          <a:lstStyle/>
          <a:p>
            <a:pPr marL="514350" lvl="0" indent="-514350">
              <a:buFont typeface="+mj-lt"/>
              <a:buAutoNum type="arabicPeriod"/>
            </a:pPr>
            <a:r>
              <a:rPr lang="es-VE" dirty="0"/>
              <a:t>Resumen de las aplicaciones de escritura usando C</a:t>
            </a:r>
            <a:r>
              <a:rPr lang="es-VE" dirty="0" smtClean="0"/>
              <a:t># (</a:t>
            </a:r>
            <a:r>
              <a:rPr lang="en-GB" dirty="0"/>
              <a:t>Overview of Writing Application by Using Visual C#</a:t>
            </a:r>
            <a:r>
              <a:rPr lang="es-VE" dirty="0" smtClean="0"/>
              <a:t>)</a:t>
            </a:r>
            <a:endParaRPr lang="es-VE" dirty="0"/>
          </a:p>
          <a:p>
            <a:pPr marL="514350" lvl="0" indent="-514350">
              <a:buFont typeface="+mj-lt"/>
              <a:buAutoNum type="arabicPeriod"/>
            </a:pPr>
            <a:r>
              <a:rPr lang="es-VE" dirty="0"/>
              <a:t>Tipos de datos, operadores y </a:t>
            </a:r>
            <a:r>
              <a:rPr lang="es-VE" dirty="0" smtClean="0"/>
              <a:t>expresiones (</a:t>
            </a:r>
            <a:r>
              <a:rPr lang="en-GB" dirty="0"/>
              <a:t>Data Types, Operators, and Expressions</a:t>
            </a:r>
            <a:r>
              <a:rPr lang="es-VE" dirty="0" smtClean="0"/>
              <a:t>)</a:t>
            </a:r>
            <a:endParaRPr lang="es-VE" dirty="0"/>
          </a:p>
          <a:p>
            <a:pPr marL="514350" indent="-514350">
              <a:buFont typeface="+mj-lt"/>
              <a:buAutoNum type="arabicPeriod"/>
            </a:pPr>
            <a:r>
              <a:rPr lang="es-VE" dirty="0"/>
              <a:t>Construcciones del lenguaje de programación </a:t>
            </a:r>
            <a:r>
              <a:rPr lang="es-VE" dirty="0" smtClean="0"/>
              <a:t>C# (</a:t>
            </a:r>
            <a:r>
              <a:rPr lang="en-GB" dirty="0" smtClean="0"/>
              <a:t>Visual </a:t>
            </a:r>
            <a:r>
              <a:rPr lang="en-GB" dirty="0" smtClean="0"/>
              <a:t>C# Programming Language </a:t>
            </a:r>
            <a:r>
              <a:rPr lang="en-GB" dirty="0" smtClean="0"/>
              <a:t>Constructs)</a:t>
            </a:r>
            <a:endParaRPr lang="en-US" dirty="0"/>
          </a:p>
        </p:txBody>
      </p:sp>
    </p:spTree>
    <p:extLst>
      <p:ext uri="{BB962C8B-B14F-4D97-AF65-F5344CB8AC3E}">
        <p14:creationId xmlns:p14="http://schemas.microsoft.com/office/powerpoint/2010/main" val="2446139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683625" cy="740664"/>
          </a:xfrm>
        </p:spPr>
        <p:txBody>
          <a:bodyPr/>
          <a:lstStyle/>
          <a:p>
            <a:r>
              <a:rPr lang="en-GB" dirty="0" smtClean="0"/>
              <a:t>Lesson 1: Overview of Writing Application by Using Visual C#</a:t>
            </a:r>
            <a:endParaRPr lang="en-US" dirty="0"/>
          </a:p>
        </p:txBody>
      </p:sp>
      <p:sp>
        <p:nvSpPr>
          <p:cNvPr id="3" name="Text Placeholder 2"/>
          <p:cNvSpPr>
            <a:spLocks noGrp="1"/>
          </p:cNvSpPr>
          <p:nvPr>
            <p:ph type="body" idx="1"/>
          </p:nvPr>
        </p:nvSpPr>
        <p:spPr>
          <a:xfrm>
            <a:off x="460374" y="1196752"/>
            <a:ext cx="8119156" cy="5147356"/>
          </a:xfrm>
        </p:spPr>
        <p:txBody>
          <a:bodyPr/>
          <a:lstStyle/>
          <a:p>
            <a:r>
              <a:rPr lang="en-GB" dirty="0" smtClean="0"/>
              <a:t>What Is the .NET Framework?
Key Features of Visual Studio 2012
Templates in Visual Studio 2012
Creating a .NET Framework Application
Overview of XAML</a:t>
            </a:r>
            <a:endParaRPr lang="en-US" dirty="0"/>
          </a:p>
        </p:txBody>
      </p:sp>
    </p:spTree>
    <p:extLst>
      <p:ext uri="{BB962C8B-B14F-4D97-AF65-F5344CB8AC3E}">
        <p14:creationId xmlns:p14="http://schemas.microsoft.com/office/powerpoint/2010/main" val="184216673"/>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1567</TotalTime>
  <Words>3658</Words>
  <Application>Microsoft Office PowerPoint</Application>
  <PresentationFormat>Presentación en pantalla (4:3)</PresentationFormat>
  <Paragraphs>485</Paragraphs>
  <Slides>30</Slides>
  <Notes>29</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30</vt:i4>
      </vt:variant>
    </vt:vector>
  </HeadingPairs>
  <TitlesOfParts>
    <vt:vector size="40" baseType="lpstr">
      <vt:lpstr>Arial</vt:lpstr>
      <vt:lpstr>Calibri</vt:lpstr>
      <vt:lpstr>Lucida Sans Unicode</vt:lpstr>
      <vt:lpstr>Segoe UI</vt:lpstr>
      <vt:lpstr>Segoe UI Light</vt:lpstr>
      <vt:lpstr>Symbol</vt:lpstr>
      <vt:lpstr>Times New Roman</vt:lpstr>
      <vt:lpstr>Verdana</vt:lpstr>
      <vt:lpstr>Wingdings</vt:lpstr>
      <vt:lpstr>Presentation1</vt:lpstr>
      <vt:lpstr>Presentación de PowerPoint</vt:lpstr>
      <vt:lpstr>Objetivo Terminal del Modulo 3 (1/3)</vt:lpstr>
      <vt:lpstr>Objetivo Terminal del Modulo 3 (2/3)</vt:lpstr>
      <vt:lpstr>Objetivo Terminal del Modulo 3  (3/3)</vt:lpstr>
      <vt:lpstr>Contenido de Modulo 3, por temas</vt:lpstr>
      <vt:lpstr>Contenido de Modulo 3, por temas</vt:lpstr>
      <vt:lpstr>Revisión de la sintaxis de C#  (Review of C# Syntax)</vt:lpstr>
      <vt:lpstr>Temas</vt:lpstr>
      <vt:lpstr>Lesson 1: Overview of Writing Application by Using Visual C#</vt:lpstr>
      <vt:lpstr>What Is the .NET Framework?</vt:lpstr>
      <vt:lpstr>Key Features of Visual Studio 2012</vt:lpstr>
      <vt:lpstr>Templates in Visual Studio 2012</vt:lpstr>
      <vt:lpstr>Creating a .NET Framework Application</vt:lpstr>
      <vt:lpstr>Overview of XAML</vt:lpstr>
      <vt:lpstr>Lesson 2: Data Types, Operators, and Expressions</vt:lpstr>
      <vt:lpstr>What are Data Types?</vt:lpstr>
      <vt:lpstr>Expressions and Operators in Visual C#</vt:lpstr>
      <vt:lpstr>Declaring and Assigning Variables</vt:lpstr>
      <vt:lpstr>Accessing Type Members</vt:lpstr>
      <vt:lpstr>Casting Between Data Types</vt:lpstr>
      <vt:lpstr>Manipulating Strings</vt:lpstr>
      <vt:lpstr>Lesson 3: Visual C# Programming Language Constructs</vt:lpstr>
      <vt:lpstr>Implementing Conditional Logic</vt:lpstr>
      <vt:lpstr>Implementing Iteration Logic</vt:lpstr>
      <vt:lpstr>Creating and Using Arrays</vt:lpstr>
      <vt:lpstr>Referencing Namespaces</vt:lpstr>
      <vt:lpstr>Using Breakpoints in Visual Studio 2012</vt:lpstr>
      <vt:lpstr>Demonstration: Developing the Class Enrollment Application Lab</vt:lpstr>
      <vt:lpstr>Laboratorio: Desarrollo de la solicitud de inscripción de clase</vt:lpstr>
      <vt:lpstr>Revisión de módulo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Lakshmy</dc:creator>
  <cp:lastModifiedBy>xiomara De Lucca</cp:lastModifiedBy>
  <cp:revision>53</cp:revision>
  <cp:lastPrinted>2012-08-28T00:39:50Z</cp:lastPrinted>
  <dcterms:created xsi:type="dcterms:W3CDTF">2012-10-15T15:17:00Z</dcterms:created>
  <dcterms:modified xsi:type="dcterms:W3CDTF">2015-02-20T13:05:56Z</dcterms:modified>
</cp:coreProperties>
</file>