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1"/>
  </p:notesMasterIdLst>
  <p:handoutMasterIdLst>
    <p:handoutMasterId r:id="rId32"/>
  </p:handoutMasterIdLst>
  <p:sldIdLst>
    <p:sldId id="315" r:id="rId2"/>
    <p:sldId id="285" r:id="rId3"/>
    <p:sldId id="342" r:id="rId4"/>
    <p:sldId id="343" r:id="rId5"/>
    <p:sldId id="282" r:id="rId6"/>
    <p:sldId id="344" r:id="rId7"/>
    <p:sldId id="286" r:id="rId8"/>
    <p:sldId id="316" r:id="rId9"/>
    <p:sldId id="346" r:id="rId10"/>
    <p:sldId id="347" r:id="rId11"/>
    <p:sldId id="348" r:id="rId12"/>
    <p:sldId id="349" r:id="rId13"/>
    <p:sldId id="350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9" r:id="rId29"/>
    <p:sldId id="341" r:id="rId30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 Stasio" initials="J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21815" autoAdjust="0"/>
    <p:restoredTop sz="59246" autoAdjust="0"/>
  </p:normalViewPr>
  <p:slideViewPr>
    <p:cSldViewPr>
      <p:cViewPr varScale="1">
        <p:scale>
          <a:sx n="44" d="100"/>
          <a:sy n="44" d="100"/>
        </p:scale>
        <p:origin x="2538" y="48"/>
      </p:cViewPr>
      <p:guideLst>
        <p:guide orient="horz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18"/>
    </p:cViewPr>
  </p:sorterViewPr>
  <p:notesViewPr>
    <p:cSldViewPr>
      <p:cViewPr varScale="1">
        <p:scale>
          <a:sx n="56" d="100"/>
          <a:sy n="56" d="100"/>
        </p:scale>
        <p:origin x="2802" y="42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65CA2D4-094E-48F7-9E06-42143F59D099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1E7E98C-E50F-40A2-A561-002C91555AD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6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467C250-A218-43FB-AD95-3331D2A81DF1}" type="datetimeFigureOut">
              <a:rPr lang="en-US" smtClean="0"/>
              <a:t>2/19/2015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2FF7759-803D-4F76-9AEC-98B2D9A07B0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7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CA" sz="1000" dirty="0">
                <a:latin typeface="Arial"/>
                <a:ea typeface="Calibri"/>
                <a:cs typeface="Times New Roman"/>
              </a:rPr>
              <a:t> 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19950-95E5-4AD1-8CF8-47774C54A46C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20687B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1: Installing and Deploying Windows 8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3769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1000" dirty="0">
                <a:latin typeface="Arial"/>
                <a:ea typeface="Calibri"/>
                <a:cs typeface="Segoe UI"/>
              </a:rPr>
              <a:t>Explain the two parts to a method, the signature and the body.</a:t>
            </a:r>
            <a:endParaRPr lang="en-US" sz="1000" dirty="0">
              <a:latin typeface="Arial"/>
              <a:ea typeface="Calibri"/>
              <a:cs typeface="Times New Roman"/>
            </a:endParaRP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1000" dirty="0">
                <a:latin typeface="Arial"/>
                <a:ea typeface="Calibri"/>
                <a:cs typeface="Segoe UI"/>
              </a:rPr>
              <a:t>Use the code example on the slide to explain how to create a method that does not return data, but does accept two parameters.</a:t>
            </a:r>
            <a:endParaRPr lang="en-US" sz="1000" dirty="0">
              <a:latin typeface="Arial"/>
              <a:ea typeface="Calibri"/>
              <a:cs typeface="Times New Roman"/>
            </a:endParaRP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1000" dirty="0">
                <a:latin typeface="Arial"/>
                <a:ea typeface="Calibri"/>
                <a:cs typeface="Segoe UI"/>
              </a:rPr>
              <a:t>Explain the purpose of the </a:t>
            </a:r>
            <a:r>
              <a:rPr lang="en-US" sz="1000" b="1" dirty="0">
                <a:latin typeface="Arial"/>
                <a:ea typeface="Calibri"/>
                <a:cs typeface="Times New Roman"/>
              </a:rPr>
              <a:t>ref</a:t>
            </a:r>
            <a:r>
              <a:rPr lang="en-US" sz="1000" dirty="0">
                <a:latin typeface="Arial"/>
                <a:ea typeface="Calibri"/>
                <a:cs typeface="Segoe UI"/>
              </a:rPr>
              <a:t> keyword and how you can use it when defining parameter.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41B2B-E868-4738-A719-7E0346027B67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02: Creating Methods, Handling Exceptions, and Monitoring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9256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Explain that to invoke a method, you specify the method name and any parameters the method accepts. Use the example on the slide to explain this.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41B2B-E868-4738-A719-7E0346027B67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02: Creating Methods, Handling Exceptions, and Monitoring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8132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1000" dirty="0">
                <a:latin typeface="Arial"/>
                <a:ea typeface="Calibri"/>
                <a:cs typeface="Segoe UI"/>
              </a:rPr>
              <a:t>Explain that when debugging a method, you can use the step into, step over, and step out debug tools.</a:t>
            </a:r>
            <a:endParaRPr lang="en-US" sz="1000" dirty="0">
              <a:latin typeface="Arial"/>
              <a:ea typeface="Calibri"/>
              <a:cs typeface="Times New Roman"/>
            </a:endParaRP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1000" dirty="0">
                <a:latin typeface="Arial"/>
                <a:ea typeface="Calibri"/>
                <a:cs typeface="Segoe UI"/>
              </a:rPr>
              <a:t>The following demonstration shows students how to use these tools when debugging a method.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41B2B-E868-4738-A719-7E0346027B67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02: Creating Methods, Handling Exceptions, and Monitoring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4738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41B2B-E868-4738-A719-7E0346027B67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02: Creating Methods, Handling Exceptions, and Monitoring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8845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1000" dirty="0">
                <a:latin typeface="Arial"/>
                <a:ea typeface="Calibri"/>
                <a:cs typeface="Segoe UI"/>
              </a:rPr>
              <a:t>Explain that overloaded methods enable you to provide different versions of a method.</a:t>
            </a:r>
            <a:endParaRPr lang="en-US" sz="1000" dirty="0">
              <a:latin typeface="Arial"/>
              <a:ea typeface="Calibri"/>
              <a:cs typeface="Times New Roman"/>
            </a:endParaRP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1000" dirty="0">
                <a:latin typeface="Arial"/>
                <a:ea typeface="Calibri"/>
                <a:cs typeface="Segoe UI"/>
              </a:rPr>
              <a:t>Explain that each overload will share the same method name, but must have a unique signature—the parameters they accept.</a:t>
            </a:r>
            <a:endParaRPr lang="en-US" sz="1000" dirty="0">
              <a:latin typeface="Arial"/>
              <a:ea typeface="Calibri"/>
              <a:cs typeface="Times New Roman"/>
            </a:endParaRP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1000" dirty="0">
                <a:latin typeface="Arial"/>
                <a:ea typeface="Calibri"/>
                <a:cs typeface="Segoe UI"/>
              </a:rPr>
              <a:t>Ensure students are aware that the method return type does not form part of the method’s signature. A student who does not know this might try to compile a class with overloads that differ only in the return type.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41B2B-E868-4738-A719-7E0346027B67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02: Creating Methods, Handling Exceptions, and Monitoring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1499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1000" dirty="0">
                <a:latin typeface="Arial"/>
                <a:ea typeface="Calibri"/>
                <a:cs typeface="Segoe UI"/>
              </a:rPr>
              <a:t>Explain that optional parameters were introduced into the Visual C# language as an alternative to method overloading because COM does not support method overloading.</a:t>
            </a:r>
            <a:endParaRPr lang="en-US" sz="1000" dirty="0">
              <a:latin typeface="Arial"/>
              <a:ea typeface="Calibri"/>
              <a:cs typeface="Times New Roman"/>
            </a:endParaRP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1000" dirty="0">
                <a:latin typeface="Arial"/>
                <a:ea typeface="Calibri"/>
                <a:cs typeface="Segoe UI"/>
              </a:rPr>
              <a:t>Point out that when defining optional parameters, you specify the default value alongside the parameter definition in the method signature.</a:t>
            </a:r>
            <a:endParaRPr lang="en-US" sz="1000" dirty="0">
              <a:latin typeface="Arial"/>
              <a:ea typeface="Calibri"/>
              <a:cs typeface="Times New Roman"/>
            </a:endParaRP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1000" dirty="0">
                <a:latin typeface="Arial"/>
                <a:ea typeface="Calibri"/>
                <a:cs typeface="Segoe UI"/>
              </a:rPr>
              <a:t>Emphasize that you must define all mandatory parameters first. Similarly, when invoking a method with optional parameters, you must provide arguments for all mandatory parameters.</a:t>
            </a:r>
            <a:endParaRPr lang="en-US" sz="1000" dirty="0">
              <a:latin typeface="Arial"/>
              <a:ea typeface="Calibri"/>
              <a:cs typeface="Times New Roman"/>
            </a:endParaRP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1000" dirty="0">
                <a:latin typeface="Arial"/>
                <a:ea typeface="Calibri"/>
                <a:cs typeface="Segoe UI"/>
              </a:rPr>
              <a:t>Do not be tempted to introduce named arguments in this topic, as they are discussed in detail in the following topic.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41B2B-E868-4738-A719-7E0346027B67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02: Creating Methods, Handling Exceptions, and Monitoring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9179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Explain that you can use named arguments to satisfy method parameters by name. Use the example on the slide and point out how the example satisfies the </a:t>
            </a:r>
            <a:r>
              <a:rPr lang="en-US" sz="1000" b="1" dirty="0">
                <a:latin typeface="Arial"/>
                <a:ea typeface="Calibri"/>
                <a:cs typeface="Times New Roman"/>
              </a:rPr>
              <a:t>serviceID</a:t>
            </a:r>
            <a:r>
              <a:rPr lang="en-US" sz="1000" dirty="0">
                <a:latin typeface="Arial"/>
                <a:ea typeface="Calibri"/>
                <a:cs typeface="Segoe UI"/>
              </a:rPr>
              <a:t> parameter by name.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41B2B-E868-4738-A719-7E0346027B67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02: Creating Methods, Handling Exceptions, and Monitoring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103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1000" dirty="0">
                <a:latin typeface="Arial"/>
                <a:ea typeface="Calibri"/>
                <a:cs typeface="Segoe UI"/>
              </a:rPr>
              <a:t>Explain that you can use output parameters to return data from a method; this data is in addition to any data that might be returned by using a </a:t>
            </a:r>
            <a:r>
              <a:rPr lang="en-US" sz="1000" b="1" dirty="0">
                <a:latin typeface="Arial"/>
                <a:ea typeface="Calibri"/>
                <a:cs typeface="Times New Roman"/>
              </a:rPr>
              <a:t>return </a:t>
            </a:r>
            <a:r>
              <a:rPr lang="en-US" sz="1000" dirty="0">
                <a:latin typeface="Arial"/>
                <a:ea typeface="Calibri"/>
                <a:cs typeface="Segoe UI"/>
              </a:rPr>
              <a:t>statement.</a:t>
            </a:r>
            <a:endParaRPr lang="en-US" sz="1000" dirty="0">
              <a:latin typeface="Arial"/>
              <a:ea typeface="Calibri"/>
              <a:cs typeface="Times New Roman"/>
            </a:endParaRP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1000" dirty="0">
                <a:latin typeface="Arial"/>
                <a:ea typeface="Calibri"/>
                <a:cs typeface="Segoe UI"/>
              </a:rPr>
              <a:t>Use the code example on the slide to explain how to define an output parameter by prefixing the parameter with the </a:t>
            </a:r>
            <a:r>
              <a:rPr lang="en-US" sz="1000" b="1" dirty="0">
                <a:latin typeface="Arial"/>
                <a:ea typeface="Calibri"/>
                <a:cs typeface="Times New Roman"/>
              </a:rPr>
              <a:t>out</a:t>
            </a:r>
            <a:r>
              <a:rPr lang="en-US" sz="1000" dirty="0">
                <a:latin typeface="Arial"/>
                <a:ea typeface="Calibri"/>
                <a:cs typeface="Segoe UI"/>
              </a:rPr>
              <a:t> keyword. 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41B2B-E868-4738-A719-7E0346027B67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02: Creating Methods, Handling Exceptions, and Monitoring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3490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 </a:t>
            </a:r>
            <a:r>
              <a:rPr lang="en-US" sz="1000" dirty="0">
                <a:latin typeface="Arial"/>
                <a:ea typeface="Calibri"/>
                <a:cs typeface="Segoe UI"/>
              </a:rPr>
              <a:t>This module explains the purpose of exceptions and how you can handle exceptions in applications.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41B2B-E868-4738-A719-7E0346027B67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02: Creating Methods, Handling Exceptions, and Monitoring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6294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1000" dirty="0">
                <a:latin typeface="Arial"/>
                <a:ea typeface="Calibri"/>
                <a:cs typeface="Segoe UI"/>
              </a:rPr>
              <a:t>Provide a brief overview of what an exception is and why they are actually a very useful feature of the .NET Framework.</a:t>
            </a:r>
            <a:endParaRPr lang="en-US" sz="1000" dirty="0">
              <a:latin typeface="Arial"/>
              <a:ea typeface="Calibri"/>
              <a:cs typeface="Times New Roman"/>
            </a:endParaRP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1000" dirty="0">
                <a:latin typeface="Arial"/>
                <a:ea typeface="Calibri"/>
                <a:cs typeface="Segoe UI"/>
              </a:rPr>
              <a:t>Describe some of the exception classes that the NET Framework provides.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41B2B-E868-4738-A719-7E0346027B67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02: Creating Methods, Handling Exceptions, and Monitoring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2858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CA" sz="1000" dirty="0">
                <a:latin typeface="Arial"/>
                <a:ea typeface="Calibri"/>
                <a:cs typeface="Times New Roman"/>
              </a:rPr>
              <a:t> 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19950-95E5-4AD1-8CF8-47774C54A46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20687B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1: Installing and Deploying Windows 8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21753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1000" dirty="0">
                <a:latin typeface="Arial"/>
                <a:ea typeface="Calibri"/>
                <a:cs typeface="Segoe UI"/>
              </a:rPr>
              <a:t>Explain the syntax of using a try/catch block.</a:t>
            </a:r>
            <a:endParaRPr lang="en-US" sz="1000" dirty="0">
              <a:latin typeface="Arial"/>
              <a:ea typeface="Calibri"/>
              <a:cs typeface="Times New Roman"/>
            </a:endParaRP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1000" dirty="0">
                <a:latin typeface="Arial"/>
                <a:ea typeface="Calibri"/>
                <a:cs typeface="Segoe UI"/>
              </a:rPr>
              <a:t>Explain the importance of ordering catch blocks (most specific first).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41B2B-E868-4738-A719-7E0346027B67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02: Creating Methods, Handling Exceptions, and Monitoring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536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1000" dirty="0">
                <a:latin typeface="Arial"/>
                <a:ea typeface="Calibri"/>
                <a:cs typeface="Segoe UI"/>
              </a:rPr>
              <a:t>Explain the syntax for using a finally block. Explain that you can use a finally block with or without a catch block (try/finally OR try/catch/finally)</a:t>
            </a:r>
            <a:endParaRPr lang="en-US" sz="1000" dirty="0">
              <a:latin typeface="Arial"/>
              <a:ea typeface="Calibri"/>
              <a:cs typeface="Times New Roman"/>
            </a:endParaRP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1000" dirty="0">
                <a:latin typeface="Arial"/>
                <a:ea typeface="Calibri"/>
                <a:cs typeface="Segoe UI"/>
              </a:rPr>
              <a:t>Explain that the code you specify in a finally block will always run, regardless of whether an exception occurs.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41B2B-E868-4738-A719-7E0346027B67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02: Creating Methods, Handling Exceptions, and Monitoring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4280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Explain that you can use the </a:t>
            </a:r>
            <a:r>
              <a:rPr lang="en-US" sz="1000" b="1" dirty="0">
                <a:latin typeface="Arial"/>
                <a:ea typeface="Calibri"/>
                <a:cs typeface="Times New Roman"/>
              </a:rPr>
              <a:t>throw</a:t>
            </a:r>
            <a:r>
              <a:rPr lang="en-US" sz="1000" dirty="0">
                <a:latin typeface="Arial"/>
                <a:ea typeface="Calibri"/>
                <a:cs typeface="Segoe UI"/>
              </a:rPr>
              <a:t> keyword to raise a new exception or to rethrow an existing exception.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41B2B-E868-4738-A719-7E0346027B67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02: Creating Methods, Handling Exceptions, and Monitoring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3591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Explain that this lesson introduces the concepts of logging and tracing.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41B2B-E868-4738-A719-7E0346027B67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02: Creating Methods, Handling Exceptions, and Monitoring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99268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Be prepared to explain the difference between Debug and Release builds if questions arise.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41B2B-E868-4738-A719-7E0346027B67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02: Creating Methods, Handling Exceptions, and Monitoring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57232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Mention that the additional reading link provides comprehensive information on every aspect of the Visual Studio Profiling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41B2B-E868-4738-A719-7E0346027B67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02: Creating Methods, Handling Exceptions, and Monitoring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60512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Mention that the </a:t>
            </a:r>
            <a:r>
              <a:rPr lang="en-US" sz="1000" b="1" dirty="0">
                <a:latin typeface="Arial"/>
                <a:ea typeface="Calibri"/>
                <a:cs typeface="Times New Roman"/>
              </a:rPr>
              <a:t>PerformanceCounter</a:t>
            </a:r>
            <a:r>
              <a:rPr lang="en-US" sz="1000" dirty="0">
                <a:latin typeface="Arial"/>
                <a:ea typeface="Calibri"/>
                <a:cs typeface="Times New Roman"/>
              </a:rPr>
              <a:t> and </a:t>
            </a:r>
            <a:r>
              <a:rPr lang="en-US" sz="1000" b="1" dirty="0">
                <a:latin typeface="Arial"/>
                <a:ea typeface="Calibri"/>
                <a:cs typeface="Times New Roman"/>
              </a:rPr>
              <a:t>PerformanceCounterCategory</a:t>
            </a:r>
            <a:r>
              <a:rPr lang="en-US" sz="1000" dirty="0">
                <a:latin typeface="Arial"/>
                <a:ea typeface="Calibri"/>
                <a:cs typeface="Times New Roman"/>
              </a:rPr>
              <a:t> classes are in the </a:t>
            </a:r>
            <a:r>
              <a:rPr lang="en-US" sz="1000" b="1" dirty="0">
                <a:latin typeface="Arial"/>
                <a:ea typeface="Calibri"/>
                <a:cs typeface="Times New Roman"/>
              </a:rPr>
              <a:t>System.Diagnostics</a:t>
            </a:r>
            <a:r>
              <a:rPr lang="en-US" sz="1000" dirty="0">
                <a:latin typeface="Arial"/>
                <a:ea typeface="Calibri"/>
                <a:cs typeface="Times New Roman"/>
              </a:rPr>
              <a:t> namespace, along with all the other classes you have discussed in this lesson. Mention that creating performance counter categories and performance counters require access to the registry.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41B2B-E868-4738-A719-7E0346027B67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02: Creating Methods, Handling Exceptions, and Monitoring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67185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41B2B-E868-4738-A719-7E0346027B67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02: Creating Methods, Handling Exceptions, and Monitoring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8890000"/>
            <a:ext cx="1871025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000" dirty="0" smtClean="0">
                <a:latin typeface="Arial"/>
              </a:rPr>
              <a:t>(More notes on the next slide)</a:t>
            </a:r>
            <a:endParaRPr lang="en-US" sz="10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05927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b="1" dirty="0" smtClean="0">
                <a:latin typeface="Arial"/>
                <a:ea typeface="Calibri"/>
                <a:cs typeface="Times New Roman"/>
              </a:rPr>
              <a:t>Review Question(s)</a:t>
            </a:r>
            <a:endParaRPr lang="en-US" sz="10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b="1" dirty="0" smtClean="0">
                <a:latin typeface="Arial"/>
                <a:ea typeface="Calibri"/>
                <a:cs typeface="Times New Roman"/>
              </a:rPr>
              <a:t>Question</a:t>
            </a:r>
            <a:endParaRPr lang="en-US" sz="10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Segoe UI"/>
              </a:rPr>
              <a:t>The return type of a method forms part of a methods signature.(   )False</a:t>
            </a:r>
            <a:endParaRPr lang="en-US" sz="10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Segoe UI"/>
              </a:rPr>
              <a:t>(   )True</a:t>
            </a:r>
            <a:endParaRPr lang="en-US" sz="10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b="1" dirty="0" smtClean="0">
                <a:latin typeface="Arial"/>
                <a:ea typeface="Calibri"/>
                <a:cs typeface="Times New Roman"/>
              </a:rPr>
              <a:t>Answer</a:t>
            </a:r>
            <a:endParaRPr lang="en-US" sz="10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Times New Roman"/>
              </a:rPr>
              <a:t>(√)False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Times New Roman"/>
              </a:rPr>
              <a:t>(   )True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b="1" dirty="0" smtClean="0">
                <a:latin typeface="Arial"/>
                <a:ea typeface="Calibri"/>
                <a:cs typeface="Times New Roman"/>
              </a:rPr>
              <a:t>Question</a:t>
            </a:r>
            <a:endParaRPr lang="en-US" sz="10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Segoe UI"/>
              </a:rPr>
              <a:t>When using output parameters in a method signature, which one of the following statements is true?(   )Option 1: You cannot return data by using a return statement in a method that use output parameters.</a:t>
            </a:r>
            <a:endParaRPr lang="en-US" sz="10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Times New Roman"/>
              </a:rPr>
              <a:t>(   )Option 2: You can only use the type object when defining an output parameter.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Times New Roman"/>
              </a:rPr>
              <a:t>(   )Option 3: You must assign a value to an output parameter before the method returns.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Times New Roman"/>
              </a:rPr>
              <a:t>(   )Option 4: You define an output parameter by using the output keyword.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b="1" dirty="0" smtClean="0">
                <a:latin typeface="Arial"/>
                <a:ea typeface="Calibri"/>
                <a:cs typeface="Times New Roman"/>
              </a:rPr>
              <a:t>Answer</a:t>
            </a:r>
            <a:endParaRPr lang="en-US" sz="10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Times New Roman"/>
              </a:rPr>
              <a:t>(√) Option 3: You must assign a value to an output parameter before the method returns.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b="1" dirty="0" smtClean="0">
                <a:latin typeface="Arial"/>
                <a:ea typeface="Calibri"/>
                <a:cs typeface="Times New Roman"/>
              </a:rPr>
              <a:t>Question</a:t>
            </a:r>
            <a:endParaRPr lang="en-US" sz="10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Segoe UI"/>
              </a:rPr>
              <a:t>A finally block enables you to run code in the event of an error occurring?(   )False</a:t>
            </a:r>
            <a:endParaRPr lang="en-US" sz="10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Segoe UI"/>
              </a:rPr>
              <a:t>(   )True</a:t>
            </a:r>
            <a:endParaRPr lang="en-US" sz="10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b="1" dirty="0" smtClean="0">
                <a:latin typeface="Arial"/>
                <a:ea typeface="Calibri"/>
                <a:cs typeface="Times New Roman"/>
              </a:rPr>
              <a:t>Answer</a:t>
            </a:r>
            <a:endParaRPr lang="en-US" sz="10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Times New Roman"/>
              </a:rPr>
              <a:t>(√)False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547AE-9459-47CE-8625-48F85F648187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01: Review of Visual C# Syntax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8890000"/>
            <a:ext cx="1871025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000" dirty="0" smtClean="0">
                <a:latin typeface="Arial"/>
              </a:rPr>
              <a:t>(More notes on the next slide)</a:t>
            </a:r>
            <a:endParaRPr lang="en-US" sz="10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0077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CA" sz="1000" dirty="0">
                <a:latin typeface="Arial"/>
                <a:ea typeface="Calibri"/>
                <a:cs typeface="Times New Roman"/>
              </a:rPr>
              <a:t> 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19950-95E5-4AD1-8CF8-47774C54A46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20687B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1: Installing and Deploying Windows 8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7543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786EF8-D238-4B01-A405-F773317C8AC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Notes Placeholder 6"/>
          <p:cNvSpPr>
            <a:spLocks noGrp="1"/>
          </p:cNvSpPr>
          <p:nvPr/>
        </p:nvSpPr>
        <p:spPr bwMode="auto">
          <a:xfrm>
            <a:off x="314894" y="796425"/>
            <a:ext cx="6297889" cy="824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/>
          <a:p>
            <a:pPr algn="ctr" eaLnBrk="0" fontAlgn="base" hangingPunct="0">
              <a:spcBef>
                <a:spcPct val="0"/>
              </a:spcBef>
              <a:spcAft>
                <a:spcPct val="60000"/>
              </a:spcAft>
            </a:pPr>
            <a:endParaRPr lang="en-US" sz="1000" dirty="0">
              <a:solidFill>
                <a:prstClr val="black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33799" name="Rectangle 4"/>
          <p:cNvSpPr txBox="1">
            <a:spLocks noChangeArrowheads="1"/>
          </p:cNvSpPr>
          <p:nvPr/>
        </p:nvSpPr>
        <p:spPr bwMode="auto">
          <a:xfrm>
            <a:off x="362606" y="4654550"/>
            <a:ext cx="6297889" cy="167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60000"/>
              </a:spcAft>
            </a:pPr>
            <a:r>
              <a:rPr lang="en-US" sz="1000" b="0" dirty="0">
                <a:solidFill>
                  <a:prstClr val="black"/>
                </a:solidFill>
              </a:rPr>
              <a:t>Briefly describe each module and what students will learn. Be careful not to go into too much detail because the course is introduced in detail in Module 1.</a:t>
            </a:r>
          </a:p>
          <a:p>
            <a:pPr fontAlgn="base">
              <a:spcBef>
                <a:spcPct val="0"/>
              </a:spcBef>
              <a:spcAft>
                <a:spcPct val="60000"/>
              </a:spcAft>
            </a:pPr>
            <a:r>
              <a:rPr lang="en-US" sz="1000" b="0" dirty="0">
                <a:solidFill>
                  <a:prstClr val="black"/>
                </a:solidFill>
              </a:rPr>
              <a:t>Explain how this course will meet students’ expectations by relating the information that is covered in individual modules to their expectations.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238451"/>
            <a:ext cx="3043979" cy="3481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/>
                </a:solidFill>
              </a:rPr>
              <a:t>Module 0: Introduction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1" y="0"/>
            <a:ext cx="3043979" cy="222554"/>
          </a:xfrm>
        </p:spPr>
        <p:txBody>
          <a:bodyPr/>
          <a:lstStyle/>
          <a:p>
            <a:pPr algn="l">
              <a:defRPr/>
            </a:pPr>
            <a:r>
              <a:rPr lang="en-US" dirty="0" smtClean="0">
                <a:solidFill>
                  <a:prstClr val="black"/>
                </a:solidFill>
              </a:rPr>
              <a:t>Course 20687B</a:t>
            </a:r>
          </a:p>
        </p:txBody>
      </p:sp>
    </p:spTree>
    <p:extLst>
      <p:ext uri="{BB962C8B-B14F-4D97-AF65-F5344CB8AC3E}">
        <p14:creationId xmlns:p14="http://schemas.microsoft.com/office/powerpoint/2010/main" val="565543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786EF8-D238-4B01-A405-F773317C8AC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Notes Placeholder 6"/>
          <p:cNvSpPr>
            <a:spLocks noGrp="1"/>
          </p:cNvSpPr>
          <p:nvPr/>
        </p:nvSpPr>
        <p:spPr bwMode="auto">
          <a:xfrm>
            <a:off x="314894" y="796425"/>
            <a:ext cx="6297889" cy="824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/>
          <a:p>
            <a:pPr algn="ctr" eaLnBrk="0" fontAlgn="base" hangingPunct="0">
              <a:spcBef>
                <a:spcPct val="0"/>
              </a:spcBef>
              <a:spcAft>
                <a:spcPct val="60000"/>
              </a:spcAft>
            </a:pPr>
            <a:endParaRPr lang="en-US" sz="1000" dirty="0">
              <a:solidFill>
                <a:prstClr val="black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33799" name="Rectangle 4"/>
          <p:cNvSpPr txBox="1">
            <a:spLocks noChangeArrowheads="1"/>
          </p:cNvSpPr>
          <p:nvPr/>
        </p:nvSpPr>
        <p:spPr bwMode="auto">
          <a:xfrm>
            <a:off x="362606" y="4654550"/>
            <a:ext cx="6297889" cy="167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60000"/>
              </a:spcAft>
            </a:pPr>
            <a:r>
              <a:rPr lang="en-US" sz="1000" b="0" dirty="0">
                <a:solidFill>
                  <a:prstClr val="black"/>
                </a:solidFill>
              </a:rPr>
              <a:t>Briefly describe each module and what students will learn. Be careful not to go into too much detail because the course is introduced in detail in Module 1.</a:t>
            </a:r>
          </a:p>
          <a:p>
            <a:pPr fontAlgn="base">
              <a:spcBef>
                <a:spcPct val="0"/>
              </a:spcBef>
              <a:spcAft>
                <a:spcPct val="60000"/>
              </a:spcAft>
            </a:pPr>
            <a:r>
              <a:rPr lang="en-US" sz="1000" b="0" dirty="0">
                <a:solidFill>
                  <a:prstClr val="black"/>
                </a:solidFill>
              </a:rPr>
              <a:t>Explain how this course will meet students’ expectations by relating the information that is covered in individual modules to their expectations.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238451"/>
            <a:ext cx="3043979" cy="3481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/>
                </a:solidFill>
              </a:rPr>
              <a:t>Module 0: Introduction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1" y="0"/>
            <a:ext cx="3043979" cy="222554"/>
          </a:xfrm>
        </p:spPr>
        <p:txBody>
          <a:bodyPr/>
          <a:lstStyle/>
          <a:p>
            <a:pPr algn="l">
              <a:defRPr/>
            </a:pPr>
            <a:r>
              <a:rPr lang="en-US" dirty="0" smtClean="0">
                <a:solidFill>
                  <a:prstClr val="black"/>
                </a:solidFill>
              </a:rPr>
              <a:t>Course 20687B</a:t>
            </a:r>
          </a:p>
        </p:txBody>
      </p:sp>
    </p:spTree>
    <p:extLst>
      <p:ext uri="{BB962C8B-B14F-4D97-AF65-F5344CB8AC3E}">
        <p14:creationId xmlns:p14="http://schemas.microsoft.com/office/powerpoint/2010/main" val="2896891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71D876-3627-474A-8299-CFD5FA44DE3F}" type="slidenum">
              <a:rPr lang="en-US">
                <a:solidFill>
                  <a:prstClr val="black"/>
                </a:solidFill>
              </a:rPr>
              <a:pPr eaLnBrk="1" hangingPunct="1"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189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1000" dirty="0" smtClean="0">
                <a:latin typeface="Arial"/>
                <a:ea typeface="Calibri"/>
                <a:cs typeface="Segoe UI"/>
              </a:rPr>
              <a:t>This module introduces methods, how to handle exceptions, and how to implement logging and tracing.</a:t>
            </a:r>
            <a:endParaRPr lang="en-US" sz="1000" dirty="0" smtClean="0">
              <a:latin typeface="Arial"/>
              <a:ea typeface="Calibri"/>
              <a:cs typeface="Times New Roman"/>
            </a:endParaRP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1000" dirty="0" smtClean="0">
                <a:latin typeface="Arial"/>
                <a:ea typeface="Calibri"/>
                <a:cs typeface="Segoe UI"/>
              </a:rPr>
              <a:t>This module contains one demonstration in lesson one.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547AE-9459-47CE-8625-48F85F648187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01: Review of Visual C# Syntax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9986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1000" dirty="0">
                <a:latin typeface="Arial"/>
                <a:ea typeface="Calibri"/>
                <a:cs typeface="Segoe UI"/>
              </a:rPr>
              <a:t>This lesson introduces methods, and describes how to create, invoke, and debug them.</a:t>
            </a:r>
            <a:endParaRPr lang="en-US" sz="1000" dirty="0">
              <a:latin typeface="Arial"/>
              <a:ea typeface="Calibri"/>
              <a:cs typeface="Times New Roman"/>
            </a:endParaRP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1000" dirty="0">
                <a:latin typeface="Arial"/>
                <a:ea typeface="Calibri"/>
                <a:cs typeface="Segoe UI"/>
              </a:rPr>
              <a:t>This lesson does not mention static methods, which are discussed in module 4 of this course.</a:t>
            </a:r>
            <a:endParaRPr lang="en-US" sz="1000" dirty="0">
              <a:latin typeface="Arial"/>
              <a:ea typeface="Calibri"/>
              <a:cs typeface="Times New Roman"/>
            </a:endParaRP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1000" dirty="0">
                <a:latin typeface="Arial"/>
                <a:ea typeface="Calibri"/>
                <a:cs typeface="Segoe UI"/>
              </a:rPr>
              <a:t>There is a demonstration in this lesson showing students how to create, invoke, and debug a method.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41B2B-E868-4738-A719-7E0346027B6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02: Creating Methods, Handling Exceptions, and Monitoring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602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1000" dirty="0">
                <a:latin typeface="Arial"/>
                <a:ea typeface="Calibri"/>
                <a:cs typeface="Segoe UI"/>
              </a:rPr>
              <a:t>Explain that methods are a fundamental concept in object-orientated programming because they enable you to encapsulate and protect data.</a:t>
            </a:r>
            <a:endParaRPr lang="en-US" sz="1000" dirty="0">
              <a:latin typeface="Arial"/>
              <a:ea typeface="Calibri"/>
              <a:cs typeface="Times New Roman"/>
            </a:endParaRP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1000" dirty="0">
                <a:latin typeface="Arial"/>
                <a:ea typeface="Calibri"/>
                <a:cs typeface="Segoe UI"/>
              </a:rPr>
              <a:t>Explain that all desktop application have a method named </a:t>
            </a:r>
            <a:r>
              <a:rPr lang="en-US" sz="1000" b="1" dirty="0">
                <a:latin typeface="Arial"/>
                <a:ea typeface="Calibri"/>
                <a:cs typeface="Times New Roman"/>
              </a:rPr>
              <a:t>Main</a:t>
            </a:r>
            <a:r>
              <a:rPr lang="en-US" sz="1000" dirty="0">
                <a:latin typeface="Arial"/>
                <a:ea typeface="Calibri"/>
                <a:cs typeface="Segoe UI"/>
              </a:rPr>
              <a:t>. Don’t mention that it is a static method.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41B2B-E868-4738-A719-7E0346027B67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02: Creating Methods, Handling Exceptions, and Monitoring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869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lumMod val="85000"/>
                <a:lumOff val="1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1" y="6248402"/>
            <a:ext cx="1413823" cy="230205"/>
          </a:xfrm>
          <a:prstGeom prst="rect">
            <a:avLst/>
          </a:prstGeom>
        </p:spPr>
      </p:pic>
      <p:sp>
        <p:nvSpPr>
          <p:cNvPr id="8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349074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Modulo: 1</a:t>
            </a:r>
            <a:endParaRPr lang="en-US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34907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err="1" smtClean="0"/>
              <a:t>Instalación</a:t>
            </a:r>
            <a:r>
              <a:rPr lang="en-US" dirty="0" smtClean="0"/>
              <a:t>, </a:t>
            </a:r>
            <a:r>
              <a:rPr lang="en-US" dirty="0" err="1" smtClean="0"/>
              <a:t>Configuración</a:t>
            </a:r>
            <a:r>
              <a:rPr lang="en-US" dirty="0" smtClean="0"/>
              <a:t> y </a:t>
            </a:r>
            <a:r>
              <a:rPr lang="en-US" dirty="0" err="1" smtClean="0"/>
              <a:t>Administración</a:t>
            </a:r>
            <a:r>
              <a:rPr lang="en-US" dirty="0" smtClean="0"/>
              <a:t> de Windows 8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8" y="2514602"/>
            <a:ext cx="3286274" cy="251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4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2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9" y="0"/>
            <a:ext cx="5680075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74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19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193478"/>
            <a:ext cx="4710223" cy="1016322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1" y="5998845"/>
            <a:ext cx="1814119" cy="69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0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93914" y="-76200"/>
            <a:ext cx="9448800" cy="7239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2514602"/>
            <a:ext cx="6858000" cy="88174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3426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/>
          <p:nvPr userDrawn="1"/>
        </p:nvSpPr>
        <p:spPr>
          <a:xfrm>
            <a:off x="0" y="8950"/>
            <a:ext cx="9144000" cy="873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32pt Slide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324602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1817231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pt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/>
          <p:nvPr userDrawn="1"/>
        </p:nvSpPr>
        <p:spPr>
          <a:xfrm>
            <a:off x="0" y="8950"/>
            <a:ext cx="9144000" cy="873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28 </a:t>
            </a:r>
            <a:r>
              <a:rPr lang="en-US" dirty="0" err="1" smtClean="0"/>
              <a:t>pt</a:t>
            </a:r>
            <a:r>
              <a:rPr lang="en-US" dirty="0" smtClean="0"/>
              <a:t> Slide Title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24602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814DA60-3BEE-4BCE-BEDB-E433FD97096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8192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/>
          <p:nvPr userDrawn="1"/>
        </p:nvSpPr>
        <p:spPr>
          <a:xfrm>
            <a:off x="0" y="8950"/>
            <a:ext cx="9144000" cy="873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24602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32pt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1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9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013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9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6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5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0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6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11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47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498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/>
          <p:nvPr userDrawn="1"/>
        </p:nvSpPr>
        <p:spPr>
          <a:xfrm>
            <a:off x="0" y="8950"/>
            <a:ext cx="9144000" cy="8737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40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6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9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968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8" r:id="rId12"/>
    <p:sldLayoutId id="2147483663" r:id="rId13"/>
    <p:sldLayoutId id="2147483664" r:id="rId14"/>
    <p:sldLayoutId id="2147483660" r:id="rId15"/>
    <p:sldLayoutId id="2147483661" r:id="rId16"/>
    <p:sldLayoutId id="2147483655" r:id="rId1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3327408" y="4414239"/>
            <a:ext cx="5207961" cy="1143000"/>
          </a:xfrm>
        </p:spPr>
        <p:txBody>
          <a:bodyPr/>
          <a:lstStyle/>
          <a:p>
            <a:pPr algn="ctr"/>
            <a:r>
              <a:rPr lang="es-VE" dirty="0"/>
              <a:t>Programación </a:t>
            </a:r>
            <a:r>
              <a:rPr lang="es-VE" dirty="0" smtClean="0"/>
              <a:t>en</a:t>
            </a:r>
            <a:endParaRPr lang="es-VE" dirty="0"/>
          </a:p>
        </p:txBody>
      </p:sp>
      <p:sp>
        <p:nvSpPr>
          <p:cNvPr id="5" name="Marcador de texto 1"/>
          <p:cNvSpPr txBox="1">
            <a:spLocks/>
          </p:cNvSpPr>
          <p:nvPr/>
        </p:nvSpPr>
        <p:spPr bwMode="auto">
          <a:xfrm>
            <a:off x="3851920" y="2852936"/>
            <a:ext cx="544769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8400" baseline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VE" kern="0" dirty="0"/>
              <a:t>Modulo </a:t>
            </a:r>
            <a:r>
              <a:rPr lang="es-VE" kern="0" dirty="0"/>
              <a:t>3</a:t>
            </a:r>
            <a:endParaRPr lang="es-VE" kern="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44" y="160577"/>
            <a:ext cx="3966964" cy="131384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88" y="81151"/>
            <a:ext cx="2454488" cy="73634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05" y="1474417"/>
            <a:ext cx="3349013" cy="45289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5029200"/>
            <a:ext cx="1688371" cy="168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3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Method?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Methods encapsulate operations that </a:t>
            </a:r>
            <a:r>
              <a:rPr lang="en-GB" dirty="0"/>
              <a:t>protect data</a:t>
            </a:r>
            <a:endParaRPr lang="en-US" dirty="0" smtClean="0"/>
          </a:p>
          <a:p>
            <a:r>
              <a:rPr lang="en-US" dirty="0" smtClean="0"/>
              <a:t>.NET Framework applications contain a </a:t>
            </a:r>
            <a:r>
              <a:rPr lang="en-US" b="1" dirty="0" smtClean="0"/>
              <a:t>Main</a:t>
            </a:r>
            <a:r>
              <a:rPr lang="en-US" dirty="0" smtClean="0"/>
              <a:t> entry point method</a:t>
            </a:r>
          </a:p>
          <a:p>
            <a:r>
              <a:rPr lang="en-US" dirty="0" smtClean="0"/>
              <a:t>The .NET Framework provides many methods in the base class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7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Methods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2712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Methods comprise two elements:</a:t>
            </a:r>
          </a:p>
          <a:p>
            <a:pPr lvl="1"/>
            <a:r>
              <a:rPr lang="en-GB" dirty="0" smtClean="0"/>
              <a:t>Method specification (return type, name, parameters)</a:t>
            </a:r>
          </a:p>
          <a:p>
            <a:pPr lvl="1"/>
            <a:r>
              <a:rPr lang="en-GB" dirty="0" smtClean="0"/>
              <a:t>Method body </a:t>
            </a:r>
            <a:endParaRPr lang="en-US" dirty="0" smtClean="0"/>
          </a:p>
          <a:p>
            <a:r>
              <a:rPr lang="en-US" dirty="0" smtClean="0"/>
              <a:t>Use the </a:t>
            </a:r>
            <a:r>
              <a:rPr lang="en-US" b="1" dirty="0" smtClean="0"/>
              <a:t>ref</a:t>
            </a:r>
            <a:r>
              <a:rPr lang="en-US" dirty="0" smtClean="0"/>
              <a:t> keyword to pass parameter references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9600" y="3068960"/>
            <a:ext cx="779350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void StartService(int upTime, bool shutdownAutomatically)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    // Perform some processing here.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}</a:t>
            </a:r>
            <a:endParaRPr lang="en-US" b="0" dirty="0" smtClean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20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Methods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1798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dirty="0"/>
              <a:t>To call a </a:t>
            </a:r>
            <a:r>
              <a:rPr lang="en-GB" dirty="0" smtClean="0"/>
              <a:t>method specify:</a:t>
            </a:r>
          </a:p>
          <a:p>
            <a:pPr lvl="1"/>
            <a:r>
              <a:rPr lang="en-GB" dirty="0" smtClean="0"/>
              <a:t>Method name</a:t>
            </a:r>
          </a:p>
          <a:p>
            <a:pPr lvl="1"/>
            <a:r>
              <a:rPr lang="en-GB" dirty="0" smtClean="0"/>
              <a:t>Any </a:t>
            </a:r>
            <a:r>
              <a:rPr lang="en-GB" dirty="0"/>
              <a:t>arguments </a:t>
            </a:r>
            <a:r>
              <a:rPr lang="en-GB" dirty="0" smtClean="0"/>
              <a:t>to satisfy parameters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9600" y="2571869"/>
            <a:ext cx="7793502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var upTime = 2000;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var shutdownAutomatically = true;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StartService(upTime, shutdownAutomatically);        </a:t>
            </a:r>
          </a:p>
          <a:p>
            <a:endParaRPr lang="en-GB" b="0" dirty="0" smtClean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GB" b="0" dirty="0" smtClean="0">
                <a:latin typeface="Lucida Sans Unicode" pitchFamily="34" charset="0"/>
                <a:cs typeface="Lucida Sans Unicode" pitchFamily="34" charset="0"/>
              </a:rPr>
              <a:t>// StartService method.</a:t>
            </a:r>
            <a:endParaRPr lang="en-GB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void StartService(int upTime, bool shutdownAutomatically)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   // Perform some processing here.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}</a:t>
            </a:r>
            <a:endParaRPr lang="en-US" b="0" dirty="0" smtClean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327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Methods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1798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Visual Studio provides </a:t>
            </a:r>
            <a:r>
              <a:rPr lang="en-US" dirty="0" smtClean="0"/>
              <a:t>debug </a:t>
            </a:r>
            <a:r>
              <a:rPr lang="en-US" dirty="0"/>
              <a:t>tools that enable you to step through </a:t>
            </a:r>
            <a:r>
              <a:rPr lang="en-US" dirty="0" smtClean="0"/>
              <a:t>code</a:t>
            </a:r>
            <a:endParaRPr lang="en-GB" dirty="0" smtClean="0"/>
          </a:p>
          <a:p>
            <a:r>
              <a:rPr lang="en-GB" dirty="0" smtClean="0"/>
              <a:t>When debugging methods you can:</a:t>
            </a:r>
          </a:p>
          <a:p>
            <a:pPr lvl="1"/>
            <a:r>
              <a:rPr lang="en-GB" dirty="0" smtClean="0"/>
              <a:t>Step into the method</a:t>
            </a:r>
          </a:p>
          <a:p>
            <a:pPr lvl="1"/>
            <a:r>
              <a:rPr lang="en-GB" dirty="0" smtClean="0"/>
              <a:t>Step over the method</a:t>
            </a:r>
          </a:p>
          <a:p>
            <a:pPr lvl="1"/>
            <a:r>
              <a:rPr lang="en-GB" dirty="0" smtClean="0"/>
              <a:t>Step out of the method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8181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-2"/>
            <a:ext cx="8683625" cy="740664"/>
          </a:xfrm>
        </p:spPr>
        <p:txBody>
          <a:bodyPr/>
          <a:lstStyle/>
          <a:p>
            <a:r>
              <a:rPr lang="en-GB" dirty="0" smtClean="0"/>
              <a:t>Lesson 2: Creating Overloaded Methods and Using Optional and Output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Creating Overloaded Methods
Creating Methods that Use Optional Parameters
Calling a Method by Using Named Arguments
Creating Methods that Use Output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92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Overloaded Methods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1798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Overloaded methods share the same method name</a:t>
            </a:r>
          </a:p>
          <a:p>
            <a:r>
              <a:rPr lang="en-GB" dirty="0" smtClean="0"/>
              <a:t>Overloaded methods have a unique signature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64698" y="2514600"/>
            <a:ext cx="779350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void StopService()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   ...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}</a:t>
            </a:r>
          </a:p>
          <a:p>
            <a:endParaRPr lang="en-GB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void StopService(string serviceName)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   ...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}</a:t>
            </a:r>
          </a:p>
          <a:p>
            <a:endParaRPr lang="en-GB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void StopService(int serviceId)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   ...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}</a:t>
            </a:r>
            <a:endParaRPr lang="en-US" b="0" dirty="0" smtClean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13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Methods that Use Optional Parameters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1798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Define all mandatory parameters first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sz="1100" dirty="0"/>
          </a:p>
          <a:p>
            <a:r>
              <a:rPr lang="en-GB" dirty="0" smtClean="0"/>
              <a:t>Satisfy parameters in sequence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64698" y="1600200"/>
            <a:ext cx="779350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void StopService</a:t>
            </a:r>
            <a:r>
              <a:rPr lang="en-GB" b="0" dirty="0" smtClean="0">
                <a:latin typeface="Lucida Sans Unicode" pitchFamily="34" charset="0"/>
                <a:cs typeface="Lucida Sans Unicode" pitchFamily="34" charset="0"/>
              </a:rPr>
              <a:t>(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b="0" dirty="0" smtClean="0">
                <a:latin typeface="Lucida Sans Unicode" pitchFamily="34" charset="0"/>
                <a:cs typeface="Lucida Sans Unicode" pitchFamily="34" charset="0"/>
              </a:rPr>
              <a:t>  bool </a:t>
            </a:r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forceStop, </a:t>
            </a:r>
            <a:endParaRPr lang="en-GB" b="0" dirty="0" smtClean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b="0" dirty="0" smtClean="0">
                <a:latin typeface="Lucida Sans Unicode" pitchFamily="34" charset="0"/>
                <a:cs typeface="Lucida Sans Unicode" pitchFamily="34" charset="0"/>
              </a:rPr>
              <a:t>  string </a:t>
            </a:r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serviceName = null, </a:t>
            </a:r>
            <a:endParaRPr lang="en-GB" b="0" dirty="0" smtClean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b="0" dirty="0" smtClean="0">
                <a:latin typeface="Lucida Sans Unicode" pitchFamily="34" charset="0"/>
                <a:cs typeface="Lucida Sans Unicode" pitchFamily="34" charset="0"/>
              </a:rPr>
              <a:t>  int </a:t>
            </a:r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serviceId =1)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   ...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}</a:t>
            </a:r>
            <a:endParaRPr lang="en-US" b="0" dirty="0" smtClean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4369475"/>
            <a:ext cx="779350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var forceStop = true;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StopService(forceStop</a:t>
            </a:r>
            <a:r>
              <a:rPr lang="en-GB" b="0" dirty="0" smtClean="0">
                <a:latin typeface="Lucida Sans Unicode" pitchFamily="34" charset="0"/>
                <a:cs typeface="Lucida Sans Unicode" pitchFamily="34" charset="0"/>
              </a:rPr>
              <a:t>);</a:t>
            </a:r>
          </a:p>
          <a:p>
            <a:endParaRPr lang="en-GB" b="0" dirty="0" smtClean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GB" b="0" dirty="0" smtClean="0">
                <a:latin typeface="Lucida Sans Unicode" pitchFamily="34" charset="0"/>
                <a:cs typeface="Lucida Sans Unicode" pitchFamily="34" charset="0"/>
              </a:rPr>
              <a:t>// OR</a:t>
            </a:r>
          </a:p>
          <a:p>
            <a:endParaRPr lang="en-GB" b="0" dirty="0" smtClean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var forceStop = true;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var serviceName = "</a:t>
            </a:r>
            <a:r>
              <a:rPr lang="en-GB" b="0" dirty="0" smtClean="0">
                <a:latin typeface="Lucida Sans Unicode" pitchFamily="34" charset="0"/>
                <a:cs typeface="Lucida Sans Unicode" pitchFamily="34" charset="0"/>
              </a:rPr>
              <a:t>FourthCoffee.SalesService</a:t>
            </a:r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";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StopService(forceStop, serviceName);</a:t>
            </a:r>
            <a:endParaRPr lang="en-GB" b="0" dirty="0" smtClean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391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Calling a Method by Using Named Arguments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1798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Specify </a:t>
            </a:r>
            <a:r>
              <a:rPr lang="en-GB" dirty="0"/>
              <a:t>parameters by </a:t>
            </a:r>
            <a:r>
              <a:rPr lang="en-GB" dirty="0" smtClean="0"/>
              <a:t>name</a:t>
            </a:r>
          </a:p>
          <a:p>
            <a:r>
              <a:rPr lang="en-GB" dirty="0" smtClean="0"/>
              <a:t>Supply </a:t>
            </a:r>
            <a:r>
              <a:rPr lang="en-GB" dirty="0"/>
              <a:t>arguments in a sequence that differs from </a:t>
            </a:r>
            <a:r>
              <a:rPr lang="en-GB" dirty="0" smtClean="0"/>
              <a:t>the method’s signature</a:t>
            </a:r>
          </a:p>
          <a:p>
            <a:r>
              <a:rPr lang="en-GB" dirty="0" smtClean="0"/>
              <a:t>Supply </a:t>
            </a:r>
            <a:r>
              <a:rPr lang="en-GB" dirty="0"/>
              <a:t>the parameter name and corresponding value separated by a colon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64698" y="3461072"/>
            <a:ext cx="779350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StopService(true, </a:t>
            </a:r>
            <a:r>
              <a:rPr lang="en-GB" b="0" dirty="0" smtClean="0">
                <a:latin typeface="Lucida Sans Unicode" pitchFamily="34" charset="0"/>
                <a:cs typeface="Lucida Sans Unicode" pitchFamily="34" charset="0"/>
              </a:rPr>
              <a:t>serviceID: 1);</a:t>
            </a:r>
            <a:endParaRPr lang="en-US" b="0" dirty="0" smtClean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40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Methods that Use Output Parameters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1798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Use the </a:t>
            </a:r>
            <a:r>
              <a:rPr lang="en-GB" b="1" dirty="0" smtClean="0"/>
              <a:t>out </a:t>
            </a:r>
            <a:r>
              <a:rPr lang="en-GB" dirty="0" smtClean="0"/>
              <a:t>keyword to define an output parameter</a:t>
            </a:r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r>
              <a:rPr lang="en-GB" dirty="0" smtClean="0"/>
              <a:t>Provide </a:t>
            </a:r>
            <a:r>
              <a:rPr lang="en-GB" dirty="0"/>
              <a:t>a variable for the corresponding argument when you call the method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64698" y="2001083"/>
            <a:ext cx="779350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bool IsServiceOnline(string serviceName, out string statusMessage)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    </a:t>
            </a:r>
            <a:r>
              <a:rPr lang="en-GB" b="0" dirty="0" smtClean="0">
                <a:latin typeface="Lucida Sans Unicode" pitchFamily="34" charset="0"/>
                <a:cs typeface="Lucida Sans Unicode" pitchFamily="34" charset="0"/>
              </a:rPr>
              <a:t>...</a:t>
            </a:r>
            <a:endParaRPr lang="en-GB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}</a:t>
            </a:r>
            <a:endParaRPr lang="en-US" b="0" dirty="0" smtClean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4514671"/>
            <a:ext cx="779350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var statusMessage = string.Empty;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var isServiceOnline = IsServiceOnline</a:t>
            </a:r>
            <a:r>
              <a:rPr lang="en-GB" b="0" dirty="0" smtClean="0">
                <a:latin typeface="Lucida Sans Unicode" pitchFamily="34" charset="0"/>
                <a:cs typeface="Lucida Sans Unicode" pitchFamily="34" charset="0"/>
              </a:rPr>
              <a:t>(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b="0" dirty="0" smtClean="0">
                <a:latin typeface="Lucida Sans Unicode" pitchFamily="34" charset="0"/>
                <a:cs typeface="Lucida Sans Unicode" pitchFamily="34" charset="0"/>
              </a:rPr>
              <a:t>  "</a:t>
            </a:r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FourthCoffee.SalesService", </a:t>
            </a:r>
            <a:endParaRPr lang="en-GB" b="0" dirty="0" smtClean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b="0" dirty="0" smtClean="0">
                <a:latin typeface="Lucida Sans Unicode" pitchFamily="34" charset="0"/>
                <a:cs typeface="Lucida Sans Unicode" pitchFamily="34" charset="0"/>
              </a:rPr>
              <a:t>   out </a:t>
            </a:r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statusMessage);</a:t>
            </a:r>
            <a:endParaRPr lang="en-US" b="0" dirty="0" smtClean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06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Handling Exceptions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Is an Exception?
Handling Exception by Using a Try/Catch Block
Using a Finally Block
Throwing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0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6" y="156035"/>
            <a:ext cx="7773988" cy="740664"/>
          </a:xfrm>
        </p:spPr>
        <p:txBody>
          <a:bodyPr/>
          <a:lstStyle/>
          <a:p>
            <a:r>
              <a:rPr lang="en-US" sz="3200" dirty="0" err="1" smtClean="0"/>
              <a:t>Objetivo</a:t>
            </a:r>
            <a:r>
              <a:rPr lang="en-US" sz="3200" dirty="0" smtClean="0"/>
              <a:t> Terminal del Modulo </a:t>
            </a:r>
            <a:r>
              <a:rPr lang="en-US" sz="3200" dirty="0" smtClean="0"/>
              <a:t>3 </a:t>
            </a:r>
            <a:r>
              <a:rPr lang="en-US" sz="2000" b="1" dirty="0" smtClean="0"/>
              <a:t>(1/3)</a:t>
            </a:r>
            <a:endParaRPr lang="en-US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2736"/>
            <a:ext cx="8119156" cy="1152128"/>
          </a:xfrm>
        </p:spPr>
        <p:txBody>
          <a:bodyPr/>
          <a:lstStyle/>
          <a:p>
            <a:pPr marL="0" indent="0">
              <a:buNone/>
            </a:pPr>
            <a:r>
              <a:rPr lang="es-VE" sz="2400" dirty="0" smtClean="0"/>
              <a:t>Al finalizar este módulo, el participante estará en la capacidad de:</a:t>
            </a:r>
            <a:endParaRPr lang="es-VE" sz="24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83568" y="1957319"/>
            <a:ext cx="8404903" cy="1831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ES" sz="2000" dirty="0"/>
              <a:t>Describir la sintaxis de núcleo y las características de C#. 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000" dirty="0"/>
              <a:t>Crear y llamar a los métodos, atrapar y controlar excepciones y describir los requisitos de seguimiento de las aplicaciones a gran escala. 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000" dirty="0"/>
              <a:t>Implementar la estructura básica y los elementos esenciales de una aplicación de escritorio típico. 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000" dirty="0"/>
              <a:t>Crear clases, definir e implementar interfaces y crear y utilizar colecciones genéricas. 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000" dirty="0"/>
              <a:t>Utilizar la herencia para crear una jerarquía de clases, una clase de .NET Framework se extienden y crear métodos y clases genéricas. </a:t>
            </a:r>
          </a:p>
        </p:txBody>
      </p:sp>
    </p:spTree>
    <p:extLst>
      <p:ext uri="{BB962C8B-B14F-4D97-AF65-F5344CB8AC3E}">
        <p14:creationId xmlns:p14="http://schemas.microsoft.com/office/powerpoint/2010/main" val="3585085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Exception?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499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/>
              <a:t>An exception is an indication of an error or exceptional </a:t>
            </a:r>
            <a:r>
              <a:rPr lang="en-GB" dirty="0" smtClean="0"/>
              <a:t>condition</a:t>
            </a:r>
          </a:p>
          <a:p>
            <a:r>
              <a:rPr lang="en-GB" dirty="0" smtClean="0"/>
              <a:t>The .NET Framework provides many exception classes:</a:t>
            </a:r>
          </a:p>
          <a:p>
            <a:pPr lvl="1"/>
            <a:r>
              <a:rPr lang="en-GB" b="1" dirty="0"/>
              <a:t>Exception</a:t>
            </a:r>
            <a:r>
              <a:rPr lang="en-GB" dirty="0"/>
              <a:t>	</a:t>
            </a:r>
            <a:endParaRPr lang="en-GB" dirty="0" smtClean="0"/>
          </a:p>
          <a:p>
            <a:pPr lvl="1"/>
            <a:r>
              <a:rPr lang="en-GB" b="1" dirty="0"/>
              <a:t>SystemException</a:t>
            </a:r>
            <a:r>
              <a:rPr lang="en-GB" dirty="0"/>
              <a:t>	</a:t>
            </a:r>
            <a:endParaRPr lang="en-GB" dirty="0" smtClean="0"/>
          </a:p>
          <a:p>
            <a:pPr lvl="1"/>
            <a:r>
              <a:rPr lang="en-GB" b="1" dirty="0"/>
              <a:t>ApplicationException</a:t>
            </a:r>
            <a:r>
              <a:rPr lang="en-GB" dirty="0"/>
              <a:t>	</a:t>
            </a:r>
            <a:endParaRPr lang="en-GB" dirty="0" smtClean="0"/>
          </a:p>
          <a:p>
            <a:pPr lvl="1"/>
            <a:r>
              <a:rPr lang="en-GB" b="1" dirty="0"/>
              <a:t>NullReferenceException</a:t>
            </a:r>
            <a:r>
              <a:rPr lang="en-GB" dirty="0"/>
              <a:t>	</a:t>
            </a:r>
            <a:endParaRPr lang="en-GB" dirty="0" smtClean="0"/>
          </a:p>
          <a:p>
            <a:pPr lvl="1"/>
            <a:r>
              <a:rPr lang="en-GB" b="1" dirty="0"/>
              <a:t>FileNotFoundException</a:t>
            </a:r>
            <a:r>
              <a:rPr lang="en-GB" dirty="0"/>
              <a:t>	</a:t>
            </a:r>
            <a:endParaRPr lang="en-GB" dirty="0" smtClean="0"/>
          </a:p>
          <a:p>
            <a:pPr lvl="1"/>
            <a:r>
              <a:rPr lang="en-GB" b="1" dirty="0"/>
              <a:t>SerializationException</a:t>
            </a:r>
            <a:r>
              <a:rPr lang="en-GB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71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Exception by Using a Try/Catch Block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1798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Use try/catch blocks to handle exceptions</a:t>
            </a:r>
          </a:p>
          <a:p>
            <a:r>
              <a:rPr lang="en-GB" dirty="0" smtClean="0"/>
              <a:t>Use one or more catch blocks to catch different types of exceptions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85800" y="2564904"/>
            <a:ext cx="779350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try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}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catch (NullReferenceException ex)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    // Catch all NullReferenceException exceptions.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}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catch (Exception ex)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    // Catch all </a:t>
            </a:r>
            <a:r>
              <a:rPr lang="en-GB" b="0" dirty="0" smtClean="0">
                <a:latin typeface="Lucida Sans Unicode" pitchFamily="34" charset="0"/>
                <a:cs typeface="Lucida Sans Unicode" pitchFamily="34" charset="0"/>
              </a:rPr>
              <a:t>other exceptions</a:t>
            </a:r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.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}</a:t>
            </a:r>
            <a:endParaRPr lang="en-US" b="0" dirty="0" smtClean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411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Finally Block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1798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Use a finally block to run code whether or not an exception has occurred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057400"/>
            <a:ext cx="7793502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try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}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catch (NullReferenceException ex)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    // Catch all NullReferenceException exceptions.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}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catch (Exception ex)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    // Catch all other exceptions.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}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finally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   // Code that always runs.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}</a:t>
            </a:r>
            <a:endParaRPr lang="en-US" b="0" dirty="0" smtClean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0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Exceptions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1798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Use the </a:t>
            </a:r>
            <a:r>
              <a:rPr lang="en-GB" b="1" dirty="0" smtClean="0"/>
              <a:t>throw</a:t>
            </a:r>
            <a:r>
              <a:rPr lang="en-GB" dirty="0" smtClean="0"/>
              <a:t> keyword to throw a new exception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Use </a:t>
            </a:r>
            <a:r>
              <a:rPr lang="en-GB" dirty="0"/>
              <a:t>the </a:t>
            </a:r>
            <a:r>
              <a:rPr lang="en-GB" b="1" dirty="0"/>
              <a:t>throw</a:t>
            </a:r>
            <a:r>
              <a:rPr lang="en-GB" dirty="0"/>
              <a:t> keyword to </a:t>
            </a:r>
            <a:r>
              <a:rPr lang="en-GB" dirty="0" smtClean="0"/>
              <a:t>rethrow an existing exception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473762"/>
            <a:ext cx="779350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try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}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catch (NullReferenceException ex)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b="0" dirty="0" smtClean="0">
                <a:latin typeface="Lucida Sans Unicode" pitchFamily="34" charset="0"/>
                <a:cs typeface="Lucida Sans Unicode" pitchFamily="34" charset="0"/>
              </a:rPr>
              <a:t>}</a:t>
            </a:r>
            <a:endParaRPr lang="en-GB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catch (Exception ex)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    </a:t>
            </a:r>
            <a:r>
              <a:rPr lang="en-GB" b="0" dirty="0" smtClean="0">
                <a:latin typeface="Lucida Sans Unicode" pitchFamily="34" charset="0"/>
                <a:cs typeface="Lucida Sans Unicode" pitchFamily="34" charset="0"/>
              </a:rPr>
              <a:t>...</a:t>
            </a:r>
            <a:endParaRPr lang="en-GB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    throw;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}</a:t>
            </a:r>
            <a:endParaRPr lang="en-US" b="0" dirty="0" smtClean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897" y="1568708"/>
            <a:ext cx="779350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var ex = </a:t>
            </a:r>
            <a:endParaRPr lang="en-GB" b="0" dirty="0" smtClean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b="0" dirty="0" smtClean="0">
                <a:latin typeface="Lucida Sans Unicode" pitchFamily="34" charset="0"/>
                <a:cs typeface="Lucida Sans Unicode" pitchFamily="34" charset="0"/>
              </a:rPr>
              <a:t>  new </a:t>
            </a:r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NullReferenceException("The 'Name' parameter is null.");</a:t>
            </a:r>
          </a:p>
          <a:p>
            <a:r>
              <a:rPr lang="en-GB" b="0" dirty="0">
                <a:latin typeface="Lucida Sans Unicode" pitchFamily="34" charset="0"/>
                <a:cs typeface="Lucida Sans Unicode" pitchFamily="34" charset="0"/>
              </a:rPr>
              <a:t>throw ex;</a:t>
            </a:r>
            <a:endParaRPr lang="en-US" b="0" dirty="0" smtClean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906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4: Monitoring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Using Logging and Tracing
Using Application Profiling
Using Performance Counters
Demonstration: Extending the Class Enrollment Application Functionality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53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Logging and Tracing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i="1" dirty="0"/>
              <a:t>Logging</a:t>
            </a:r>
            <a:r>
              <a:rPr lang="en-GB" dirty="0"/>
              <a:t> provides information to users and administrators</a:t>
            </a:r>
          </a:p>
          <a:p>
            <a:pPr lvl="1"/>
            <a:r>
              <a:rPr lang="en-GB" dirty="0"/>
              <a:t>Windows event log</a:t>
            </a:r>
          </a:p>
          <a:p>
            <a:pPr lvl="1"/>
            <a:r>
              <a:rPr lang="en-GB" dirty="0"/>
              <a:t>Text files</a:t>
            </a:r>
          </a:p>
          <a:p>
            <a:pPr lvl="1"/>
            <a:r>
              <a:rPr lang="en-GB" dirty="0"/>
              <a:t>Custom logging destinations</a:t>
            </a:r>
          </a:p>
          <a:p>
            <a:pPr lvl="0"/>
            <a:r>
              <a:rPr lang="en-GB" i="1" dirty="0"/>
              <a:t>Tracing</a:t>
            </a:r>
            <a:r>
              <a:rPr lang="en-GB" dirty="0"/>
              <a:t> provides information to developers</a:t>
            </a:r>
          </a:p>
          <a:p>
            <a:pPr lvl="1"/>
            <a:r>
              <a:rPr lang="en-GB" dirty="0"/>
              <a:t>Visual Studio Output window</a:t>
            </a:r>
          </a:p>
          <a:p>
            <a:pPr lvl="1"/>
            <a:r>
              <a:rPr lang="en-GB" dirty="0"/>
              <a:t>Custom tracing destinations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79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Application Profiling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Create and run a </a:t>
            </a:r>
            <a:r>
              <a:rPr lang="en-GB" i="1" dirty="0"/>
              <a:t>performance session</a:t>
            </a:r>
            <a:endParaRPr lang="en-GB" dirty="0"/>
          </a:p>
          <a:p>
            <a:pPr lvl="0"/>
            <a:r>
              <a:rPr lang="en-GB" dirty="0"/>
              <a:t>Analyze the </a:t>
            </a:r>
            <a:r>
              <a:rPr lang="en-GB" i="1" dirty="0"/>
              <a:t>profiling report</a:t>
            </a:r>
            <a:endParaRPr lang="en-GB" dirty="0"/>
          </a:p>
          <a:p>
            <a:pPr lvl="0"/>
            <a:r>
              <a:rPr lang="en-GB" dirty="0"/>
              <a:t>Revise your code and repeat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54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Performance Counters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Create performance counters and categories in code or in Server Explorer</a:t>
            </a:r>
          </a:p>
          <a:p>
            <a:pPr lvl="0"/>
            <a:r>
              <a:rPr lang="en-GB" dirty="0"/>
              <a:t>Specify:</a:t>
            </a:r>
          </a:p>
          <a:p>
            <a:pPr lvl="1"/>
            <a:r>
              <a:rPr lang="en-GB" dirty="0"/>
              <a:t>A name</a:t>
            </a:r>
          </a:p>
          <a:p>
            <a:pPr lvl="1"/>
            <a:r>
              <a:rPr lang="en-GB" dirty="0"/>
              <a:t>Some help text</a:t>
            </a:r>
          </a:p>
          <a:p>
            <a:pPr lvl="1"/>
            <a:r>
              <a:rPr lang="en-GB" dirty="0"/>
              <a:t>The base performance counter type</a:t>
            </a:r>
          </a:p>
          <a:p>
            <a:pPr lvl="0"/>
            <a:r>
              <a:rPr lang="en-GB" dirty="0"/>
              <a:t>Update custom performance counters in code</a:t>
            </a:r>
          </a:p>
          <a:p>
            <a:pPr lvl="0"/>
            <a:r>
              <a:rPr lang="en-GB" dirty="0"/>
              <a:t>View performance counters in Performance Monitor (perfmon.exe)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1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29" y="73819"/>
            <a:ext cx="7773988" cy="740664"/>
          </a:xfrm>
        </p:spPr>
        <p:txBody>
          <a:bodyPr/>
          <a:lstStyle/>
          <a:p>
            <a:r>
              <a:rPr lang="es-VE" dirty="0"/>
              <a:t>Laboratorio: Extender la funcionalidad de solicitud de inscripción clase</a:t>
            </a:r>
            <a:endParaRPr lang="es-VE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>
                <a:solidFill>
                  <a:srgbClr val="7030A0"/>
                </a:solidFill>
              </a:rPr>
              <a:t>Ejercicio 1: </a:t>
            </a:r>
            <a:r>
              <a:rPr lang="es-VE" dirty="0"/>
              <a:t>Refactorización del código de </a:t>
            </a:r>
            <a:r>
              <a:rPr lang="es-VE" dirty="0" smtClean="0"/>
              <a:t>inscripción</a:t>
            </a:r>
          </a:p>
          <a:p>
            <a:endParaRPr lang="es-VE" dirty="0"/>
          </a:p>
          <a:p>
            <a:r>
              <a:rPr lang="es-VE" dirty="0">
                <a:solidFill>
                  <a:srgbClr val="7030A0"/>
                </a:solidFill>
              </a:rPr>
              <a:t>Ejercicio 2: </a:t>
            </a:r>
            <a:r>
              <a:rPr lang="es-VE" dirty="0"/>
              <a:t>Validación de información del </a:t>
            </a:r>
            <a:r>
              <a:rPr lang="es-VE" dirty="0" smtClean="0"/>
              <a:t>estudiante</a:t>
            </a:r>
          </a:p>
          <a:p>
            <a:endParaRPr lang="es-VE" dirty="0"/>
          </a:p>
          <a:p>
            <a:r>
              <a:rPr lang="es-VE" dirty="0">
                <a:solidFill>
                  <a:srgbClr val="7030A0"/>
                </a:solidFill>
              </a:rPr>
              <a:t>Ejercicio 3: </a:t>
            </a:r>
            <a:r>
              <a:rPr lang="es-VE" dirty="0"/>
              <a:t>Guardar los cambios en la lista de clases</a:t>
            </a:r>
            <a:endParaRPr lang="es-VE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788" y="4551511"/>
            <a:ext cx="2729658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400" dirty="0" smtClean="0">
                <a:latin typeface="Segoe UI"/>
              </a:rPr>
              <a:t>Logon Information</a:t>
            </a:r>
            <a:endParaRPr lang="en-US" sz="2400" dirty="0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22739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Revisión </a:t>
            </a:r>
            <a:r>
              <a:rPr lang="es-VE" dirty="0"/>
              <a:t>de módulo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Inquietudes</a:t>
            </a:r>
          </a:p>
          <a:p>
            <a:r>
              <a:rPr lang="en-US" dirty="0" err="1" smtClean="0"/>
              <a:t>Preguntas</a:t>
            </a:r>
            <a:r>
              <a:rPr lang="en-US" dirty="0" smtClean="0"/>
              <a:t> y </a:t>
            </a:r>
            <a:r>
              <a:rPr lang="en-US" dirty="0" err="1" smtClean="0"/>
              <a:t>Respuestas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5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6" y="100286"/>
            <a:ext cx="7773988" cy="740664"/>
          </a:xfrm>
        </p:spPr>
        <p:txBody>
          <a:bodyPr/>
          <a:lstStyle/>
          <a:p>
            <a:r>
              <a:rPr lang="en-US" sz="3200" dirty="0" err="1" smtClean="0"/>
              <a:t>Objetivo</a:t>
            </a:r>
            <a:r>
              <a:rPr lang="en-US" sz="3200" dirty="0" smtClean="0"/>
              <a:t> Terminal del Modulo </a:t>
            </a:r>
            <a:r>
              <a:rPr lang="en-US" sz="3200" dirty="0" smtClean="0"/>
              <a:t>3 </a:t>
            </a:r>
            <a:r>
              <a:rPr lang="en-US" sz="2000" b="1" dirty="0" smtClean="0"/>
              <a:t>(2/3</a:t>
            </a:r>
            <a:r>
              <a:rPr lang="en-US" sz="2000" b="1" dirty="0"/>
              <a:t>)</a:t>
            </a:r>
            <a:endParaRPr lang="en-US" sz="20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60376" y="1340768"/>
            <a:ext cx="8504112" cy="1831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ES" sz="2000" dirty="0" smtClean="0"/>
              <a:t>Leer </a:t>
            </a:r>
            <a:r>
              <a:rPr lang="es-ES" sz="2000" dirty="0"/>
              <a:t>y escribir datos mediante el uso de archivos de entrada/salida y arroyos y serializar y </a:t>
            </a:r>
            <a:r>
              <a:rPr lang="es-ES" sz="2000" dirty="0" err="1"/>
              <a:t>deserializar</a:t>
            </a:r>
            <a:r>
              <a:rPr lang="es-ES" sz="2000" dirty="0"/>
              <a:t> datos en diferentes formatos. 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000" dirty="0"/>
              <a:t>Crear y utilizar un modelo de datos de la entidad para acceder a una base de datos y utilizar LINQ para consultar y actualizar los datos. 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000" dirty="0"/>
              <a:t>Utilizar los tipos en el espacio de nombres </a:t>
            </a:r>
            <a:r>
              <a:rPr lang="es-ES" sz="2000" dirty="0" err="1"/>
              <a:t>System.Net</a:t>
            </a:r>
            <a:r>
              <a:rPr lang="es-ES" sz="2000" dirty="0"/>
              <a:t> y WCF Data </a:t>
            </a:r>
            <a:r>
              <a:rPr lang="es-ES" sz="2000" dirty="0" err="1"/>
              <a:t>Services</a:t>
            </a:r>
            <a:r>
              <a:rPr lang="es-ES" sz="2000" dirty="0"/>
              <a:t> para acceso y consulta de datos remotos. 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000" dirty="0"/>
              <a:t>Crear una interfaz gráfica de usuario mediante el uso de XAML. 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000" dirty="0"/>
              <a:t>Mejorar el tiempo de respuesta y rendimiento de las aplicaciones mediante el uso de tareas y operaciones asincrónicas. </a:t>
            </a:r>
          </a:p>
        </p:txBody>
      </p:sp>
    </p:spTree>
    <p:extLst>
      <p:ext uri="{BB962C8B-B14F-4D97-AF65-F5344CB8AC3E}">
        <p14:creationId xmlns:p14="http://schemas.microsoft.com/office/powerpoint/2010/main" val="364558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6" y="156035"/>
            <a:ext cx="7773988" cy="740664"/>
          </a:xfrm>
        </p:spPr>
        <p:txBody>
          <a:bodyPr/>
          <a:lstStyle/>
          <a:p>
            <a:r>
              <a:rPr lang="en-US" sz="3200" dirty="0" err="1" smtClean="0"/>
              <a:t>Objetivo</a:t>
            </a:r>
            <a:r>
              <a:rPr lang="en-US" sz="3200" dirty="0" smtClean="0"/>
              <a:t> Terminal del Modulo </a:t>
            </a:r>
            <a:r>
              <a:rPr lang="en-US" sz="3200" dirty="0" smtClean="0"/>
              <a:t>3  </a:t>
            </a:r>
            <a:r>
              <a:rPr lang="en-US" sz="2000" b="1" dirty="0" smtClean="0"/>
              <a:t>(3/3</a:t>
            </a:r>
            <a:r>
              <a:rPr lang="en-US" sz="2000" b="1" dirty="0"/>
              <a:t>)</a:t>
            </a:r>
            <a:endParaRPr lang="en-US" sz="32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38712" y="1556792"/>
            <a:ext cx="8504112" cy="1831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ES" sz="2000" dirty="0" smtClean="0"/>
              <a:t>Integrar </a:t>
            </a:r>
            <a:r>
              <a:rPr lang="es-ES" sz="2000" dirty="0"/>
              <a:t>componentes dinámicos y bibliotecas no administradas en una aplicación de C#. 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000" dirty="0"/>
              <a:t>Examinar los metadatos de tipos mediante el uso de reflexión, crear y utilizar atributos personalizados, generar el código en tiempo de ejecución y gestionar las versiones en Asamblea. 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000" dirty="0"/>
              <a:t>Cifrar y descifrar datos mediante el uso de encriptación simétrica y asimétrica.</a:t>
            </a:r>
            <a:endParaRPr lang="es-E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135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4365" y="188640"/>
            <a:ext cx="7773988" cy="740664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Contenido</a:t>
            </a:r>
            <a:r>
              <a:rPr lang="en-US" sz="3200" dirty="0" smtClean="0"/>
              <a:t> de Modulo </a:t>
            </a:r>
            <a:r>
              <a:rPr lang="en-US" sz="3200" dirty="0" smtClean="0"/>
              <a:t>3, </a:t>
            </a:r>
            <a:r>
              <a:rPr lang="en-US" sz="3200" dirty="0" smtClean="0"/>
              <a:t>por </a:t>
            </a:r>
            <a:r>
              <a:rPr lang="en-US" sz="3200" dirty="0" err="1" smtClean="0"/>
              <a:t>temas</a:t>
            </a:r>
            <a:endParaRPr lang="en-US" sz="3200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44275" y="1700808"/>
            <a:ext cx="8505700" cy="345638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VE" dirty="0"/>
              <a:t>Revisión de la sintaxis de C</a:t>
            </a:r>
            <a:r>
              <a:rPr lang="es-VE" dirty="0"/>
              <a:t>#</a:t>
            </a:r>
          </a:p>
          <a:p>
            <a:pPr marL="514350" indent="-514350">
              <a:buFont typeface="+mj-lt"/>
              <a:buAutoNum type="arabicPeriod"/>
            </a:pPr>
            <a:r>
              <a:rPr lang="es-VE" dirty="0">
                <a:solidFill>
                  <a:srgbClr val="FF0000"/>
                </a:solidFill>
              </a:rPr>
              <a:t>Creación de métodos de control de excepciones y aplicaciones de </a:t>
            </a:r>
            <a:r>
              <a:rPr lang="es-VE" dirty="0">
                <a:solidFill>
                  <a:srgbClr val="FF0000"/>
                </a:solidFill>
              </a:rPr>
              <a:t>control</a:t>
            </a:r>
            <a:endParaRPr lang="es-VE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VE" dirty="0"/>
              <a:t>Desarrollar el código para una aplicación </a:t>
            </a:r>
            <a:r>
              <a:rPr lang="es-VE" dirty="0" smtClean="0"/>
              <a:t>gráfica</a:t>
            </a:r>
          </a:p>
          <a:p>
            <a:pPr marL="514350" indent="-514350">
              <a:buFont typeface="+mj-lt"/>
              <a:buAutoNum type="arabicPeriod"/>
            </a:pPr>
            <a:r>
              <a:rPr lang="es-VE" dirty="0"/>
              <a:t>Creación de clases e implementación de seguridad de tipos colecciones</a:t>
            </a:r>
          </a:p>
          <a:p>
            <a:pPr marL="514350" indent="-514350">
              <a:buFont typeface="+mj-lt"/>
              <a:buAutoNum type="arabicPeriod"/>
            </a:pPr>
            <a:r>
              <a:rPr lang="es-VE" dirty="0"/>
              <a:t>Creación de una jerarquía de clases mediante </a:t>
            </a:r>
            <a:r>
              <a:rPr lang="es-VE" dirty="0" smtClean="0"/>
              <a:t>herencia</a:t>
            </a:r>
          </a:p>
          <a:p>
            <a:pPr marL="514350" indent="-514350">
              <a:buFont typeface="+mj-lt"/>
              <a:buAutoNum type="arabicPeriod"/>
            </a:pPr>
            <a:r>
              <a:rPr lang="es-VE" dirty="0"/>
              <a:t>Lectura y escritura de datos locales</a:t>
            </a:r>
            <a:endParaRPr lang="es-VE" dirty="0" smtClean="0"/>
          </a:p>
        </p:txBody>
      </p:sp>
    </p:spTree>
    <p:extLst>
      <p:ext uri="{BB962C8B-B14F-4D97-AF65-F5344CB8AC3E}">
        <p14:creationId xmlns:p14="http://schemas.microsoft.com/office/powerpoint/2010/main" val="420465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4365" y="188640"/>
            <a:ext cx="7773988" cy="740664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Contenido</a:t>
            </a:r>
            <a:r>
              <a:rPr lang="en-US" sz="3200" dirty="0" smtClean="0"/>
              <a:t> de Modulo </a:t>
            </a:r>
            <a:r>
              <a:rPr lang="en-US" sz="3200" dirty="0" smtClean="0"/>
              <a:t>3, </a:t>
            </a:r>
            <a:r>
              <a:rPr lang="en-US" sz="3200" dirty="0" smtClean="0"/>
              <a:t>por </a:t>
            </a:r>
            <a:r>
              <a:rPr lang="en-US" sz="3200" dirty="0" err="1" smtClean="0"/>
              <a:t>temas</a:t>
            </a:r>
            <a:endParaRPr lang="en-US" sz="3200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24365" y="1556792"/>
            <a:ext cx="8505700" cy="3456384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s-VE" dirty="0" smtClean="0"/>
              <a:t>Acceso </a:t>
            </a:r>
            <a:r>
              <a:rPr lang="es-VE" dirty="0"/>
              <a:t>a una base de </a:t>
            </a:r>
            <a:r>
              <a:rPr lang="es-VE" dirty="0" smtClean="0"/>
              <a:t>datos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s-VE" dirty="0"/>
              <a:t>Acceso a datos remotos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s-VE" dirty="0"/>
              <a:t>Diseño de la interfaz de usuario de una aplicación </a:t>
            </a:r>
            <a:r>
              <a:rPr lang="es-VE" dirty="0" smtClean="0"/>
              <a:t>gráfica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s-VE" dirty="0"/>
              <a:t>Mejorar la capacidad de respuesta y rendimiento de las aplicaciones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s-VE" dirty="0"/>
              <a:t>Integración con código no administrado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s-VE" dirty="0"/>
              <a:t>Crear ensamblados y tipos </a:t>
            </a:r>
            <a:r>
              <a:rPr lang="es-VE" dirty="0" smtClean="0"/>
              <a:t>reutilizables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s-VE" dirty="0"/>
              <a:t>Cifrar y descifrar datos</a:t>
            </a:r>
          </a:p>
          <a:p>
            <a:pPr marL="514350" indent="-514350">
              <a:buFont typeface="+mj-lt"/>
              <a:buAutoNum type="arabicPeriod" startAt="7"/>
            </a:pPr>
            <a:endParaRPr lang="es-VE" dirty="0" smtClean="0"/>
          </a:p>
        </p:txBody>
      </p:sp>
    </p:spTree>
    <p:extLst>
      <p:ext uri="{BB962C8B-B14F-4D97-AF65-F5344CB8AC3E}">
        <p14:creationId xmlns:p14="http://schemas.microsoft.com/office/powerpoint/2010/main" val="17808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67544" y="1484784"/>
            <a:ext cx="8532813" cy="3272579"/>
          </a:xfrm>
          <a:prstGeom prst="roundRect">
            <a:avLst>
              <a:gd name="adj" fmla="val 2081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400196"/>
            <a:ext cx="8102352" cy="1355725"/>
          </a:xfrm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r">
              <a:defRPr/>
            </a:pPr>
            <a:r>
              <a:rPr lang="es-VE" sz="3600" dirty="0"/>
              <a:t>Creación de métodos de control de excepciones y aplicaciones de control</a:t>
            </a:r>
            <a:br>
              <a:rPr lang="es-VE" sz="3600" dirty="0"/>
            </a:br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s-ES" sz="3600" dirty="0" err="1"/>
              <a:t>Creating</a:t>
            </a:r>
            <a:r>
              <a:rPr lang="es-ES" sz="3600" dirty="0"/>
              <a:t> </a:t>
            </a:r>
            <a:r>
              <a:rPr lang="es-ES" sz="3600" dirty="0" err="1"/>
              <a:t>Methods</a:t>
            </a:r>
            <a:r>
              <a:rPr lang="es-ES" sz="3600" dirty="0"/>
              <a:t>, </a:t>
            </a:r>
            <a:r>
              <a:rPr lang="es-ES" sz="3600" dirty="0" err="1"/>
              <a:t>Handling</a:t>
            </a:r>
            <a:r>
              <a:rPr lang="es-ES" sz="3600" dirty="0"/>
              <a:t> </a:t>
            </a:r>
            <a:r>
              <a:rPr lang="es-ES" sz="3600" dirty="0" err="1"/>
              <a:t>Exceptions</a:t>
            </a:r>
            <a:r>
              <a:rPr lang="es-ES" sz="3600" dirty="0"/>
              <a:t>, and </a:t>
            </a:r>
            <a:r>
              <a:rPr lang="es-ES" sz="3600" dirty="0" err="1"/>
              <a:t>Monitoring</a:t>
            </a:r>
            <a:r>
              <a:rPr lang="es-ES" sz="3600" dirty="0"/>
              <a:t> </a:t>
            </a:r>
            <a:r>
              <a:rPr lang="es-ES" sz="3600" dirty="0" err="1"/>
              <a:t>Applications</a:t>
            </a:r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55" name="Subtitle 2"/>
          <p:cNvSpPr>
            <a:spLocks noGrp="1"/>
          </p:cNvSpPr>
          <p:nvPr>
            <p:ph idx="1"/>
          </p:nvPr>
        </p:nvSpPr>
        <p:spPr>
          <a:xfrm>
            <a:off x="467544" y="5301208"/>
            <a:ext cx="8183563" cy="990600"/>
          </a:xfrm>
        </p:spPr>
        <p:txBody>
          <a:bodyPr vert="horz" wrap="square" lIns="182880" tIns="0" rIns="0" bIns="0" numCol="1" anchor="t" anchorCtr="0" compatLnSpc="1">
            <a:prstTxWarp prst="textNoShape">
              <a:avLst/>
            </a:prstTxWarp>
          </a:bodyPr>
          <a:lstStyle/>
          <a:p>
            <a:pPr marL="36513" indent="0" algn="r">
              <a:spcBef>
                <a:spcPct val="0"/>
              </a:spcBef>
              <a:buNone/>
            </a:pPr>
            <a:r>
              <a:rPr lang="en-US" dirty="0" smtClean="0"/>
              <a:t>Sub Modulo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9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6" y="25551"/>
            <a:ext cx="7773988" cy="740664"/>
          </a:xfrm>
        </p:spPr>
        <p:txBody>
          <a:bodyPr/>
          <a:lstStyle/>
          <a:p>
            <a:r>
              <a:rPr lang="en-US" dirty="0" err="1" smtClean="0"/>
              <a:t>Temas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792" y="1124744"/>
            <a:ext cx="8604688" cy="514735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VE" dirty="0" smtClean="0"/>
              <a:t>Crear </a:t>
            </a:r>
            <a:r>
              <a:rPr lang="es-VE" dirty="0"/>
              <a:t>e invocar los </a:t>
            </a:r>
            <a:r>
              <a:rPr lang="es-VE" dirty="0" smtClean="0"/>
              <a:t>métodos (</a:t>
            </a:r>
            <a:r>
              <a:rPr lang="en-GB" dirty="0" smtClean="0"/>
              <a:t>Creating </a:t>
            </a:r>
            <a:r>
              <a:rPr lang="en-GB" dirty="0"/>
              <a:t>and Invoking </a:t>
            </a:r>
            <a:r>
              <a:rPr lang="en-GB" dirty="0" smtClean="0"/>
              <a:t>Methods)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s-VE" dirty="0"/>
              <a:t>Creando métodos sobrecargados y utilizando los parámetros opcionales y de salida </a:t>
            </a:r>
            <a:r>
              <a:rPr lang="es-VE" dirty="0" smtClean="0"/>
              <a:t>(</a:t>
            </a:r>
            <a:r>
              <a:rPr lang="en-GB" dirty="0" smtClean="0"/>
              <a:t>Creating </a:t>
            </a:r>
            <a:r>
              <a:rPr lang="en-GB" dirty="0"/>
              <a:t>Overloaded Methods and Using Optional and Output </a:t>
            </a:r>
            <a:r>
              <a:rPr lang="en-GB" dirty="0" smtClean="0"/>
              <a:t>Parameters)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s-VE" dirty="0" smtClean="0"/>
              <a:t>Control </a:t>
            </a:r>
            <a:r>
              <a:rPr lang="es-VE" dirty="0"/>
              <a:t>de </a:t>
            </a:r>
            <a:r>
              <a:rPr lang="es-VE" dirty="0" smtClean="0"/>
              <a:t>excepciones (</a:t>
            </a:r>
            <a:r>
              <a:rPr lang="en-GB" dirty="0" smtClean="0"/>
              <a:t>Handling Exceptions)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s-VE" dirty="0" smtClean="0"/>
              <a:t>Aplicaciones </a:t>
            </a:r>
            <a:r>
              <a:rPr lang="es-VE" dirty="0"/>
              <a:t>de </a:t>
            </a:r>
            <a:r>
              <a:rPr lang="es-VE" dirty="0" smtClean="0"/>
              <a:t>monitoreo (</a:t>
            </a:r>
            <a:r>
              <a:rPr lang="en-GB" dirty="0" smtClean="0"/>
              <a:t>Monitoring Applications)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139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1: Creating and Invoking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Is a Method?
Creating Methods
Invoking Methods
Debugging Methods
Demonstration: Creating, Invoking, and Debugging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92746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1580</TotalTime>
  <Words>2547</Words>
  <Application>Microsoft Office PowerPoint</Application>
  <PresentationFormat>Presentación en pantalla (4:3)</PresentationFormat>
  <Paragraphs>388</Paragraphs>
  <Slides>29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8" baseType="lpstr">
      <vt:lpstr>Arial</vt:lpstr>
      <vt:lpstr>Calibri</vt:lpstr>
      <vt:lpstr>Lucida Sans Unicode</vt:lpstr>
      <vt:lpstr>Segoe UI</vt:lpstr>
      <vt:lpstr>Segoe UI Light</vt:lpstr>
      <vt:lpstr>Times New Roman</vt:lpstr>
      <vt:lpstr>Verdana</vt:lpstr>
      <vt:lpstr>Wingdings</vt:lpstr>
      <vt:lpstr>Presentation1</vt:lpstr>
      <vt:lpstr>Presentación de PowerPoint</vt:lpstr>
      <vt:lpstr>Objetivo Terminal del Modulo 3 (1/3)</vt:lpstr>
      <vt:lpstr>Objetivo Terminal del Modulo 3 (2/3)</vt:lpstr>
      <vt:lpstr>Objetivo Terminal del Modulo 3  (3/3)</vt:lpstr>
      <vt:lpstr>Contenido de Modulo 3, por temas</vt:lpstr>
      <vt:lpstr>Contenido de Modulo 3, por temas</vt:lpstr>
      <vt:lpstr>Creación de métodos de control de excepciones y aplicaciones de control  (Creating Methods, Handling Exceptions, and Monitoring Applications)</vt:lpstr>
      <vt:lpstr>Temas</vt:lpstr>
      <vt:lpstr>Lesson 1: Creating and Invoking Methods</vt:lpstr>
      <vt:lpstr>What Is a Method?</vt:lpstr>
      <vt:lpstr>Creating Methods</vt:lpstr>
      <vt:lpstr>Invoking Methods</vt:lpstr>
      <vt:lpstr>Debugging Methods</vt:lpstr>
      <vt:lpstr>Lesson 2: Creating Overloaded Methods and Using Optional and Output Parameters</vt:lpstr>
      <vt:lpstr>Creating Overloaded Methods</vt:lpstr>
      <vt:lpstr>Creating Methods that Use Optional Parameters</vt:lpstr>
      <vt:lpstr>Calling a Method by Using Named Arguments</vt:lpstr>
      <vt:lpstr>Creating Methods that Use Output Parameters</vt:lpstr>
      <vt:lpstr>Lesson 3: Handling Exceptions</vt:lpstr>
      <vt:lpstr>What Is an Exception?</vt:lpstr>
      <vt:lpstr>Handling Exception by Using a Try/Catch Block</vt:lpstr>
      <vt:lpstr>Using a Finally Block</vt:lpstr>
      <vt:lpstr>Throwing Exceptions</vt:lpstr>
      <vt:lpstr>Lesson 4: Monitoring Applications</vt:lpstr>
      <vt:lpstr>Using Logging and Tracing</vt:lpstr>
      <vt:lpstr>Using Application Profiling</vt:lpstr>
      <vt:lpstr>Using Performance Counters</vt:lpstr>
      <vt:lpstr>Laboratorio: Extender la funcionalidad de solicitud de inscripción clase</vt:lpstr>
      <vt:lpstr>Revisión de módulo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Lakshmy</dc:creator>
  <cp:lastModifiedBy>xiomara De Lucca</cp:lastModifiedBy>
  <cp:revision>55</cp:revision>
  <cp:lastPrinted>2012-08-28T00:39:50Z</cp:lastPrinted>
  <dcterms:created xsi:type="dcterms:W3CDTF">2012-10-15T15:17:00Z</dcterms:created>
  <dcterms:modified xsi:type="dcterms:W3CDTF">2015-02-20T13:18:00Z</dcterms:modified>
</cp:coreProperties>
</file>