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9"/>
  </p:notesMasterIdLst>
  <p:handoutMasterIdLst>
    <p:handoutMasterId r:id="rId30"/>
  </p:handoutMasterIdLst>
  <p:sldIdLst>
    <p:sldId id="315" r:id="rId2"/>
    <p:sldId id="285" r:id="rId3"/>
    <p:sldId id="342" r:id="rId4"/>
    <p:sldId id="343" r:id="rId5"/>
    <p:sldId id="282" r:id="rId6"/>
    <p:sldId id="344" r:id="rId7"/>
    <p:sldId id="286" r:id="rId8"/>
    <p:sldId id="316" r:id="rId9"/>
    <p:sldId id="371" r:id="rId10"/>
    <p:sldId id="372" r:id="rId11"/>
    <p:sldId id="373" r:id="rId12"/>
    <p:sldId id="374" r:id="rId13"/>
    <p:sldId id="375" r:id="rId14"/>
    <p:sldId id="376" r:id="rId15"/>
    <p:sldId id="379" r:id="rId16"/>
    <p:sldId id="380" r:id="rId17"/>
    <p:sldId id="381" r:id="rId18"/>
    <p:sldId id="382" r:id="rId19"/>
    <p:sldId id="383" r:id="rId20"/>
    <p:sldId id="384" r:id="rId21"/>
    <p:sldId id="385" r:id="rId22"/>
    <p:sldId id="386" r:id="rId23"/>
    <p:sldId id="387" r:id="rId24"/>
    <p:sldId id="388" r:id="rId25"/>
    <p:sldId id="389" r:id="rId26"/>
    <p:sldId id="394" r:id="rId27"/>
    <p:sldId id="341" r:id="rId2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815" autoAdjust="0"/>
    <p:restoredTop sz="59246" autoAdjust="0"/>
  </p:normalViewPr>
  <p:slideViewPr>
    <p:cSldViewPr>
      <p:cViewPr varScale="1">
        <p:scale>
          <a:sx n="44" d="100"/>
          <a:sy n="44" d="100"/>
        </p:scale>
        <p:origin x="2538" y="48"/>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2/19/2015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2/19/2015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next module covers classes, and that students will learn more about the differences between structs and classes at that point (that is, reference types vs. value types). For the time being, it is sufficient to say that structs are usually the best choice for representing simple items.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944230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Start with a conceptual overview of constructors before you jump into the slide content. In the first code example, point out that the use of the </a:t>
            </a:r>
            <a:r>
              <a:rPr lang="en-US" sz="1000" b="1" dirty="0">
                <a:latin typeface="Arial"/>
                <a:ea typeface="Calibri"/>
                <a:cs typeface="Times New Roman"/>
              </a:rPr>
              <a:t>this</a:t>
            </a:r>
            <a:r>
              <a:rPr lang="en-US" sz="1000" dirty="0">
                <a:latin typeface="Arial"/>
                <a:ea typeface="Calibri"/>
                <a:cs typeface="Segoe UI"/>
              </a:rPr>
              <a:t> keyword is purely to enhance readability. In other words, </a:t>
            </a:r>
            <a:r>
              <a:rPr lang="en-US" sz="1000" b="1" dirty="0">
                <a:latin typeface="Arial"/>
                <a:ea typeface="Calibri"/>
                <a:cs typeface="Times New Roman"/>
              </a:rPr>
              <a:t>this.Strength = strength</a:t>
            </a:r>
            <a:r>
              <a:rPr lang="en-US" sz="1000" dirty="0">
                <a:latin typeface="Arial"/>
                <a:ea typeface="Calibri"/>
                <a:cs typeface="Segoe UI"/>
              </a:rPr>
              <a:t> is functionally equivalent to </a:t>
            </a:r>
            <a:r>
              <a:rPr lang="en-US" sz="1000" b="1" dirty="0">
                <a:latin typeface="Arial"/>
                <a:ea typeface="Calibri"/>
                <a:cs typeface="Times New Roman"/>
              </a:rPr>
              <a:t>Strength = strength</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960424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For technical accuracy, this topic and the topics that follow make reference to classes as well as structs. If necessary, explain that classes are described in the next module, together with the differences between classes and structs.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73510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just like properties, you can add access modifiers to indexer accessors to provide more control over access to an indexer.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02612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this lesson, the focus is on non-generic collections in general terms. The lesson does not mention the standard collection interfaces (ICollection, IList, IDictionary, IEnumerable, etc), because interfaces are not introduced until module 4. Similarly, module 4 introduces generics and generic collections, so avoid getting drawn into a discussion on generic collections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290706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When you introduce dictionary collections, make sure all the students understand what you mean by a key/value pair.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When you review the questions at the end of the topic, ask the students to keep these questions in mind as you cover the available collection classes over the next two topics.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1025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Don't spend too long on this topic. Rather than covering each class in detail, emphasize that the students should know when to use each class. Suggest that the students familiarize themselves with each collection class in Visual Studio to help them prepare for the exam.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516999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with the previous topic, don't spend too long on this topic. Rather than covering each class in detail, emphasize that the students should know when to use each class. Suggest that the students familiarize themselves with each collection class in Visual Studio to help them prepare for the exam.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958700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a moment to explain the structure of the foreach loop: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foreach(&lt;type&gt; &lt;local variable name&gt; in &lt;collection name&gt;)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//&lt;local variable name&gt; is set to each item in the collection in turn.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972125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42644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When the topic introduces LINQ as a standardized, declarative query syntax, be prepared to define standardized and declarative, if necessary:</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Standardized</a:t>
            </a:r>
            <a:r>
              <a:rPr lang="en-US" sz="1000" dirty="0" smtClean="0">
                <a:solidFill>
                  <a:srgbClr val="000000"/>
                </a:solidFill>
                <a:effectLst/>
                <a:latin typeface="Arial"/>
                <a:ea typeface="Times New Roman"/>
                <a:cs typeface="Segoe UI"/>
              </a:rPr>
              <a:t> means that the syntax is the same regardless of the data source.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Declarative </a:t>
            </a:r>
            <a:r>
              <a:rPr lang="en-US" sz="1000" dirty="0" smtClean="0">
                <a:solidFill>
                  <a:srgbClr val="000000"/>
                </a:solidFill>
                <a:effectLst/>
                <a:latin typeface="Arial"/>
                <a:ea typeface="Times New Roman"/>
                <a:cs typeface="Segoe UI"/>
              </a:rPr>
              <a:t>is a specific programming concept; it means a syntax that describes what you want to do, without explicitly describing how you want to do it. This contrasts with </a:t>
            </a:r>
            <a:r>
              <a:rPr lang="en-US" sz="1000" i="1" dirty="0" smtClean="0">
                <a:effectLst/>
                <a:latin typeface="Arial"/>
                <a:ea typeface="Times New Roman"/>
                <a:cs typeface="Times New Roman"/>
              </a:rPr>
              <a:t>imperative programming</a:t>
            </a:r>
            <a:r>
              <a:rPr lang="en-US" sz="1000" dirty="0" smtClean="0">
                <a:solidFill>
                  <a:srgbClr val="000000"/>
                </a:solidFill>
                <a:effectLst/>
                <a:latin typeface="Arial"/>
                <a:ea typeface="Times New Roman"/>
                <a:cs typeface="Segoe UI"/>
              </a:rPr>
              <a:t>, such as Visual C# code, in which you must provide specific algorithm implementation.</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002016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074272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941733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484047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799272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873063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want to create a string property named </a:t>
            </a:r>
            <a:r>
              <a:rPr lang="en-US" sz="1000" b="1" dirty="0" err="1" smtClean="0">
                <a:latin typeface="Arial"/>
                <a:ea typeface="Calibri"/>
                <a:cs typeface="Times New Roman"/>
              </a:rPr>
              <a:t>CountryOfOrigin</a:t>
            </a:r>
            <a:r>
              <a:rPr lang="en-US" sz="1000" dirty="0" smtClean="0">
                <a:latin typeface="Arial"/>
                <a:ea typeface="Calibri"/>
                <a:cs typeface="Segoe UI"/>
              </a:rPr>
              <a:t>. You want to be able to read the property value from any code, but you should only be able to write to the property from within the containing </a:t>
            </a:r>
            <a:r>
              <a:rPr lang="en-US" sz="1000" dirty="0" err="1" smtClean="0">
                <a:latin typeface="Arial"/>
                <a:ea typeface="Calibri"/>
                <a:cs typeface="Segoe UI"/>
              </a:rPr>
              <a:t>struct</a:t>
            </a:r>
            <a:r>
              <a:rPr lang="en-US" sz="1000" dirty="0" smtClean="0">
                <a:latin typeface="Arial"/>
                <a:ea typeface="Calibri"/>
                <a:cs typeface="Segoe UI"/>
              </a:rPr>
              <a:t>. How should you declare the property? </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public string </a:t>
            </a:r>
            <a:r>
              <a:rPr lang="en-US" sz="1000" dirty="0" err="1" smtClean="0">
                <a:latin typeface="Arial"/>
                <a:ea typeface="Calibri"/>
                <a:cs typeface="Times New Roman"/>
              </a:rPr>
              <a:t>CountryOfOrigin</a:t>
            </a:r>
            <a:r>
              <a:rPr lang="en-US" sz="1000" dirty="0" smtClean="0">
                <a:latin typeface="Arial"/>
                <a:ea typeface="Calibri"/>
                <a:cs typeface="Times New Roman"/>
              </a:rPr>
              <a:t> { get; set; }</a:t>
            </a:r>
          </a:p>
          <a:p>
            <a:pPr>
              <a:lnSpc>
                <a:spcPct val="115000"/>
              </a:lnSpc>
              <a:spcAft>
                <a:spcPts val="1000"/>
              </a:spcAft>
            </a:pPr>
            <a:r>
              <a:rPr lang="en-US" sz="1000" dirty="0" smtClean="0">
                <a:latin typeface="Arial"/>
                <a:ea typeface="Calibri"/>
                <a:cs typeface="Times New Roman"/>
              </a:rPr>
              <a:t>(   )Option 2: public string </a:t>
            </a:r>
            <a:r>
              <a:rPr lang="en-US" sz="1000" dirty="0" err="1" smtClean="0">
                <a:latin typeface="Arial"/>
                <a:ea typeface="Calibri"/>
                <a:cs typeface="Times New Roman"/>
              </a:rPr>
              <a:t>CountryOfOrigin</a:t>
            </a:r>
            <a:r>
              <a:rPr lang="en-US" sz="1000" dirty="0" smtClean="0">
                <a:latin typeface="Arial"/>
                <a:ea typeface="Calibri"/>
                <a:cs typeface="Times New Roman"/>
              </a:rPr>
              <a:t> { get; }</a:t>
            </a:r>
          </a:p>
          <a:p>
            <a:pPr>
              <a:lnSpc>
                <a:spcPct val="115000"/>
              </a:lnSpc>
              <a:spcAft>
                <a:spcPts val="1000"/>
              </a:spcAft>
            </a:pPr>
            <a:r>
              <a:rPr lang="en-US" sz="1000" dirty="0" smtClean="0">
                <a:latin typeface="Arial"/>
                <a:ea typeface="Calibri"/>
                <a:cs typeface="Times New Roman"/>
              </a:rPr>
              <a:t>(   )Option 3: public string </a:t>
            </a:r>
            <a:r>
              <a:rPr lang="en-US" sz="1000" dirty="0" err="1" smtClean="0">
                <a:latin typeface="Arial"/>
                <a:ea typeface="Calibri"/>
                <a:cs typeface="Times New Roman"/>
              </a:rPr>
              <a:t>CountryOfOrigin</a:t>
            </a:r>
            <a:r>
              <a:rPr lang="en-US" sz="1000" dirty="0" smtClean="0">
                <a:latin typeface="Arial"/>
                <a:ea typeface="Calibri"/>
                <a:cs typeface="Times New Roman"/>
              </a:rPr>
              <a:t> { set; }</a:t>
            </a:r>
          </a:p>
          <a:p>
            <a:pPr>
              <a:lnSpc>
                <a:spcPct val="115000"/>
              </a:lnSpc>
              <a:spcAft>
                <a:spcPts val="1000"/>
              </a:spcAft>
            </a:pPr>
            <a:r>
              <a:rPr lang="en-US" sz="1000" dirty="0" smtClean="0">
                <a:latin typeface="Arial"/>
                <a:ea typeface="Calibri"/>
                <a:cs typeface="Times New Roman"/>
              </a:rPr>
              <a:t>(   )Option 4: public string </a:t>
            </a:r>
            <a:r>
              <a:rPr lang="en-US" sz="1000" dirty="0" err="1" smtClean="0">
                <a:latin typeface="Arial"/>
                <a:ea typeface="Calibri"/>
                <a:cs typeface="Times New Roman"/>
              </a:rPr>
              <a:t>CountryOfOrigin</a:t>
            </a:r>
            <a:r>
              <a:rPr lang="en-US" sz="1000" dirty="0" smtClean="0">
                <a:latin typeface="Arial"/>
                <a:ea typeface="Calibri"/>
                <a:cs typeface="Times New Roman"/>
              </a:rPr>
              <a:t> { get; private set; }</a:t>
            </a:r>
          </a:p>
          <a:p>
            <a:pPr>
              <a:lnSpc>
                <a:spcPct val="115000"/>
              </a:lnSpc>
              <a:spcAft>
                <a:spcPts val="1000"/>
              </a:spcAft>
            </a:pPr>
            <a:r>
              <a:rPr lang="en-US" sz="1000" dirty="0" smtClean="0">
                <a:latin typeface="Arial"/>
                <a:ea typeface="Calibri"/>
                <a:cs typeface="Times New Roman"/>
              </a:rPr>
              <a:t>(   )Option 5: private string </a:t>
            </a:r>
            <a:r>
              <a:rPr lang="en-US" sz="1000" dirty="0" err="1" smtClean="0">
                <a:latin typeface="Arial"/>
                <a:ea typeface="Calibri"/>
                <a:cs typeface="Times New Roman"/>
              </a:rPr>
              <a:t>CountryOfOrigin</a:t>
            </a:r>
            <a:r>
              <a:rPr lang="en-US" sz="1000" dirty="0" smtClean="0">
                <a:latin typeface="Arial"/>
                <a:ea typeface="Calibri"/>
                <a:cs typeface="Times New Roman"/>
              </a:rPr>
              <a:t> { get; set; }</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4: public string </a:t>
            </a:r>
            <a:r>
              <a:rPr lang="en-US" sz="1000" dirty="0" err="1" smtClean="0">
                <a:latin typeface="Arial"/>
                <a:ea typeface="Calibri"/>
                <a:cs typeface="Times New Roman"/>
              </a:rPr>
              <a:t>CountryOfOrigin</a:t>
            </a:r>
            <a:r>
              <a:rPr lang="en-US" sz="1000" dirty="0" smtClean="0">
                <a:latin typeface="Arial"/>
                <a:ea typeface="Calibri"/>
                <a:cs typeface="Times New Roman"/>
              </a:rPr>
              <a:t> { get; private set; }</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want to create a collection to store coffee recipes. You must be able to retrieve each coffee recipe by providing the name of the coffee. Both the name of the coffee and the coffee recipe will be stored as strings. You also need to be able to retrieve coffee recipes by providing an integer index. Which collection class should you use?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a:t>
            </a:r>
            <a:r>
              <a:rPr lang="en-US" sz="1000" dirty="0" err="1" smtClean="0">
                <a:latin typeface="Arial"/>
                <a:ea typeface="Calibri"/>
                <a:cs typeface="Times New Roman"/>
              </a:rPr>
              <a:t>ArrayList</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2: </a:t>
            </a:r>
            <a:r>
              <a:rPr lang="en-US" sz="1000" dirty="0" err="1" smtClean="0">
                <a:latin typeface="Arial"/>
                <a:ea typeface="Calibri"/>
                <a:cs typeface="Times New Roman"/>
              </a:rPr>
              <a:t>Hashtable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3: </a:t>
            </a:r>
            <a:r>
              <a:rPr lang="en-US" sz="1000" dirty="0" err="1" smtClean="0">
                <a:latin typeface="Arial"/>
                <a:ea typeface="Calibri"/>
                <a:cs typeface="Times New Roman"/>
              </a:rPr>
              <a:t>SortedList</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4: </a:t>
            </a:r>
            <a:r>
              <a:rPr lang="en-US" sz="1000" dirty="0" err="1" smtClean="0">
                <a:latin typeface="Arial"/>
                <a:ea typeface="Calibri"/>
                <a:cs typeface="Times New Roman"/>
              </a:rPr>
              <a:t>NameValueCollection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5: </a:t>
            </a:r>
            <a:r>
              <a:rPr lang="en-US" sz="1000" dirty="0" err="1" smtClean="0">
                <a:latin typeface="Arial"/>
                <a:ea typeface="Calibri"/>
                <a:cs typeface="Times New Roman"/>
              </a:rPr>
              <a:t>StringDictionary</a:t>
            </a:r>
            <a:endParaRPr lang="en-US" sz="1000" dirty="0" smtClean="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9998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in most cases you work with enum names rather than values. Using enum names makes your code more readable, and Visual Studio forces you to pick a valid name. If you provide an invalid value, you will not see an error until you run your code. Values are more useful when you want to perform bitwise or arithmetic logic on enum members (this is covered by the Additional Reading link).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5035862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a:t>3</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Enums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variables with a fixed set of possible values</a:t>
            </a:r>
          </a:p>
          <a:p>
            <a:endParaRPr lang="en-US" dirty="0"/>
          </a:p>
          <a:p>
            <a:endParaRPr lang="en-US" dirty="0" smtClean="0"/>
          </a:p>
          <a:p>
            <a:r>
              <a:rPr lang="en-US" dirty="0" smtClean="0"/>
              <a:t>Set instance to the member you want to use</a:t>
            </a:r>
          </a:p>
          <a:p>
            <a:endParaRPr lang="en-US" dirty="0" smtClean="0"/>
          </a:p>
          <a:p>
            <a:endParaRPr lang="en-US" dirty="0" smtClean="0"/>
          </a:p>
          <a:p>
            <a:r>
              <a:rPr lang="en-US" dirty="0" smtClean="0"/>
              <a:t>Set enum variables by name or by value</a:t>
            </a:r>
          </a:p>
          <a:p>
            <a:pPr lvl="1"/>
            <a:endParaRPr lang="en-US" dirty="0"/>
          </a:p>
        </p:txBody>
      </p:sp>
      <p:sp>
        <p:nvSpPr>
          <p:cNvPr id="5" name="TextBox 3"/>
          <p:cNvSpPr txBox="1"/>
          <p:nvPr/>
        </p:nvSpPr>
        <p:spPr>
          <a:xfrm>
            <a:off x="685800" y="173349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enum Day { Sunday, Monday, Tuesday, Wednesday, … };</a:t>
            </a:r>
            <a:endParaRPr lang="en-GB" sz="2000" b="0" dirty="0">
              <a:latin typeface="Lucida Sans Unicode" pitchFamily="34" charset="0"/>
              <a:cs typeface="Lucida Sans Unicode" pitchFamily="34" charset="0"/>
            </a:endParaRPr>
          </a:p>
        </p:txBody>
      </p:sp>
      <p:sp>
        <p:nvSpPr>
          <p:cNvPr id="6" name="TextBox 4"/>
          <p:cNvSpPr txBox="1"/>
          <p:nvPr/>
        </p:nvSpPr>
        <p:spPr>
          <a:xfrm>
            <a:off x="659757" y="3200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Day favoriteDay = Day.Friday;</a:t>
            </a:r>
            <a:endParaRPr lang="en-GB" sz="2000" b="0" dirty="0">
              <a:latin typeface="Lucida Sans Unicode" pitchFamily="34" charset="0"/>
              <a:cs typeface="Lucida Sans Unicode" pitchFamily="34" charset="0"/>
            </a:endParaRPr>
          </a:p>
        </p:txBody>
      </p:sp>
      <p:sp>
        <p:nvSpPr>
          <p:cNvPr id="7" name="TextBox 5"/>
          <p:cNvSpPr txBox="1"/>
          <p:nvPr/>
        </p:nvSpPr>
        <p:spPr>
          <a:xfrm>
            <a:off x="622139" y="4775537"/>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Day day1 = Day.Friday;</a:t>
            </a:r>
          </a:p>
          <a:p>
            <a:r>
              <a:rPr lang="en-GB" sz="2000" b="0" dirty="0" smtClean="0">
                <a:latin typeface="Lucida Sans Unicode" pitchFamily="34" charset="0"/>
                <a:cs typeface="Lucida Sans Unicode" pitchFamily="34" charset="0"/>
              </a:rPr>
              <a:t>// is equivalent to</a:t>
            </a:r>
          </a:p>
          <a:p>
            <a:r>
              <a:rPr lang="en-GB" sz="2000" b="0" dirty="0" smtClean="0">
                <a:latin typeface="Lucida Sans Unicode" pitchFamily="34" charset="0"/>
                <a:cs typeface="Lucida Sans Unicode" pitchFamily="34" charset="0"/>
              </a:rPr>
              <a:t>Day day1 = (Day)4;</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5908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Structs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structs to create simple custom types:</a:t>
            </a:r>
          </a:p>
          <a:p>
            <a:pPr lvl="1"/>
            <a:r>
              <a:rPr lang="en-US" dirty="0" smtClean="0"/>
              <a:t>Represent related data items as a single logical entity</a:t>
            </a:r>
          </a:p>
          <a:p>
            <a:pPr lvl="1"/>
            <a:r>
              <a:rPr lang="en-US" dirty="0" smtClean="0"/>
              <a:t>Add fields, properties, methods, and events</a:t>
            </a:r>
          </a:p>
          <a:p>
            <a:endParaRPr lang="en-US" dirty="0" smtClean="0"/>
          </a:p>
          <a:p>
            <a:r>
              <a:rPr lang="en-US" dirty="0" smtClean="0"/>
              <a:t>Use the </a:t>
            </a:r>
            <a:r>
              <a:rPr lang="en-US" b="1" dirty="0" smtClean="0"/>
              <a:t>struct </a:t>
            </a:r>
            <a:r>
              <a:rPr lang="en-US" dirty="0" smtClean="0"/>
              <a:t>keyword to create a struct</a:t>
            </a:r>
          </a:p>
          <a:p>
            <a:endParaRPr lang="en-US" dirty="0"/>
          </a:p>
          <a:p>
            <a:endParaRPr lang="en-US" dirty="0"/>
          </a:p>
          <a:p>
            <a:r>
              <a:rPr lang="en-US" dirty="0" smtClean="0"/>
              <a:t>Use the </a:t>
            </a:r>
            <a:r>
              <a:rPr lang="en-US" b="1" dirty="0" smtClean="0"/>
              <a:t>new</a:t>
            </a:r>
            <a:r>
              <a:rPr lang="en-US" dirty="0" smtClean="0"/>
              <a:t> keyword to instantiate a struct</a:t>
            </a:r>
          </a:p>
          <a:p>
            <a:endParaRPr lang="en-US" dirty="0"/>
          </a:p>
        </p:txBody>
      </p:sp>
      <p:sp>
        <p:nvSpPr>
          <p:cNvPr id="5" name="TextBox 3"/>
          <p:cNvSpPr txBox="1"/>
          <p:nvPr/>
        </p:nvSpPr>
        <p:spPr>
          <a:xfrm>
            <a:off x="685800" y="3505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struct </a:t>
            </a:r>
            <a:r>
              <a:rPr lang="en-GB" sz="2000" b="0" dirty="0" smtClean="0">
                <a:latin typeface="Lucida Sans Unicode" pitchFamily="34" charset="0"/>
                <a:cs typeface="Lucida Sans Unicode" pitchFamily="34" charset="0"/>
              </a:rPr>
              <a:t>Coffee { ... }</a:t>
            </a:r>
            <a:endParaRPr lang="en-GB" sz="2000" b="0" dirty="0">
              <a:latin typeface="Lucida Sans Unicode" pitchFamily="34" charset="0"/>
              <a:cs typeface="Lucida Sans Unicode" pitchFamily="34" charset="0"/>
            </a:endParaRPr>
          </a:p>
        </p:txBody>
      </p:sp>
      <p:sp>
        <p:nvSpPr>
          <p:cNvPr id="6" name="TextBox 4"/>
          <p:cNvSpPr txBox="1"/>
          <p:nvPr/>
        </p:nvSpPr>
        <p:spPr>
          <a:xfrm>
            <a:off x="685800" y="5029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83341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Structs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constructors to initialize a struct</a:t>
            </a:r>
          </a:p>
          <a:p>
            <a:endParaRPr lang="en-US" dirty="0"/>
          </a:p>
          <a:p>
            <a:endParaRPr lang="en-US" dirty="0" smtClean="0"/>
          </a:p>
          <a:p>
            <a:endParaRPr lang="en-US" dirty="0"/>
          </a:p>
          <a:p>
            <a:endParaRPr lang="en-US" dirty="0" smtClean="0"/>
          </a:p>
          <a:p>
            <a:r>
              <a:rPr lang="en-US" dirty="0" smtClean="0"/>
              <a:t>Provide arguments when you instantiate the struct</a:t>
            </a:r>
          </a:p>
          <a:p>
            <a:endParaRPr lang="en-US" dirty="0"/>
          </a:p>
          <a:p>
            <a:endParaRPr lang="en-US" dirty="0" smtClean="0"/>
          </a:p>
          <a:p>
            <a:r>
              <a:rPr lang="en-US" dirty="0" smtClean="0"/>
              <a:t>Add multiple constructors with different combinations of parameters</a:t>
            </a:r>
            <a:endParaRPr lang="en-US" dirty="0"/>
          </a:p>
        </p:txBody>
      </p:sp>
      <p:sp>
        <p:nvSpPr>
          <p:cNvPr id="5" name="TextBox 3"/>
          <p:cNvSpPr txBox="1"/>
          <p:nvPr/>
        </p:nvSpPr>
        <p:spPr>
          <a:xfrm>
            <a:off x="685800" y="1676400"/>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struct Coffee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public Coffee(int strength, string bean, string origin)</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 }</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41148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Coffee(4, "Arabica", "Columbia");</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9538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Properties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Properties </a:t>
            </a:r>
            <a:r>
              <a:rPr lang="en-US" dirty="0"/>
              <a:t>u</a:t>
            </a:r>
            <a:r>
              <a:rPr lang="en-US" dirty="0" smtClean="0"/>
              <a:t>se get and set accessors to control access to private fields</a:t>
            </a:r>
          </a:p>
          <a:p>
            <a:endParaRPr lang="en-US" dirty="0"/>
          </a:p>
          <a:p>
            <a:endParaRPr lang="en-US" dirty="0" smtClean="0"/>
          </a:p>
          <a:p>
            <a:endParaRPr lang="en-US" dirty="0"/>
          </a:p>
          <a:p>
            <a:endParaRPr lang="en-US" dirty="0" smtClean="0"/>
          </a:p>
          <a:p>
            <a:endParaRPr lang="en-US" dirty="0"/>
          </a:p>
          <a:p>
            <a:r>
              <a:rPr lang="en-US" dirty="0" smtClean="0"/>
              <a:t>Properties enable you to:</a:t>
            </a:r>
          </a:p>
          <a:p>
            <a:pPr lvl="1"/>
            <a:r>
              <a:rPr lang="en-US" dirty="0" smtClean="0"/>
              <a:t>Control access to private fields</a:t>
            </a:r>
          </a:p>
          <a:p>
            <a:pPr lvl="1"/>
            <a:r>
              <a:rPr lang="en-US" dirty="0" smtClean="0"/>
              <a:t>Change accessor implementations without affecting clients</a:t>
            </a:r>
          </a:p>
          <a:p>
            <a:pPr lvl="1"/>
            <a:r>
              <a:rPr lang="en-US" dirty="0" smtClean="0"/>
              <a:t>Data-bind controls to property values</a:t>
            </a:r>
            <a:endParaRPr lang="en-US" dirty="0"/>
          </a:p>
        </p:txBody>
      </p:sp>
      <p:sp>
        <p:nvSpPr>
          <p:cNvPr id="5" name="TextBox 3"/>
          <p:cNvSpPr txBox="1"/>
          <p:nvPr/>
        </p:nvSpPr>
        <p:spPr>
          <a:xfrm>
            <a:off x="685800" y="2126775"/>
            <a:ext cx="7620000" cy="19389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int strength;</a:t>
            </a:r>
          </a:p>
          <a:p>
            <a:r>
              <a:rPr lang="en-GB" sz="2000" b="0" dirty="0" smtClean="0">
                <a:latin typeface="Lucida Sans Unicode" pitchFamily="34" charset="0"/>
                <a:cs typeface="Lucida Sans Unicode" pitchFamily="34" charset="0"/>
              </a:rPr>
              <a:t>public </a:t>
            </a:r>
            <a:r>
              <a:rPr lang="en-GB" sz="2000" b="0" dirty="0">
                <a:latin typeface="Lucida Sans Unicode" pitchFamily="34" charset="0"/>
                <a:cs typeface="Lucida Sans Unicode" pitchFamily="34" charset="0"/>
              </a:rPr>
              <a:t>int Strength</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get </a:t>
            </a:r>
            <a:r>
              <a:rPr lang="en-GB" sz="2000" b="0" dirty="0">
                <a:latin typeface="Lucida Sans Unicode" pitchFamily="34" charset="0"/>
                <a:cs typeface="Lucida Sans Unicode" pitchFamily="34" charset="0"/>
              </a:rPr>
              <a:t>{ return strength; }</a:t>
            </a:r>
          </a:p>
          <a:p>
            <a:r>
              <a:rPr lang="en-GB" sz="2000" b="0" dirty="0" smtClean="0">
                <a:latin typeface="Lucida Sans Unicode" pitchFamily="34" charset="0"/>
                <a:cs typeface="Lucida Sans Unicode" pitchFamily="34" charset="0"/>
              </a:rPr>
              <a:t>   set </a:t>
            </a:r>
            <a:r>
              <a:rPr lang="en-GB" sz="2000" b="0" dirty="0">
                <a:latin typeface="Lucida Sans Unicode" pitchFamily="34" charset="0"/>
                <a:cs typeface="Lucida Sans Unicode" pitchFamily="34" charset="0"/>
              </a:rPr>
              <a:t>{ strength = value; }</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1403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Indexers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this</a:t>
            </a:r>
            <a:r>
              <a:rPr lang="en-US" dirty="0" smtClean="0"/>
              <a:t> keyword to declare an indexer</a:t>
            </a:r>
          </a:p>
          <a:p>
            <a:r>
              <a:rPr lang="en-US" dirty="0" smtClean="0"/>
              <a:t>Use </a:t>
            </a:r>
            <a:r>
              <a:rPr lang="en-US" b="1" dirty="0" smtClean="0"/>
              <a:t>get </a:t>
            </a:r>
            <a:r>
              <a:rPr lang="en-US" dirty="0" smtClean="0"/>
              <a:t>and </a:t>
            </a:r>
            <a:r>
              <a:rPr lang="en-US" b="1" dirty="0" smtClean="0"/>
              <a:t>set </a:t>
            </a:r>
            <a:r>
              <a:rPr lang="en-US" dirty="0" smtClean="0"/>
              <a:t>accessors to provide access to the collection</a:t>
            </a:r>
          </a:p>
          <a:p>
            <a:endParaRPr lang="en-US" dirty="0"/>
          </a:p>
          <a:p>
            <a:endParaRPr lang="en-US" dirty="0" smtClean="0"/>
          </a:p>
          <a:p>
            <a:endParaRPr lang="en-US" dirty="0"/>
          </a:p>
          <a:p>
            <a:endParaRPr lang="en-US" dirty="0" smtClean="0"/>
          </a:p>
          <a:p>
            <a:r>
              <a:rPr lang="en-US" dirty="0" smtClean="0"/>
              <a:t>Use the instance name to interact with the indexer</a:t>
            </a:r>
          </a:p>
          <a:p>
            <a:endParaRPr lang="en-US" dirty="0"/>
          </a:p>
        </p:txBody>
      </p:sp>
      <p:sp>
        <p:nvSpPr>
          <p:cNvPr id="5" name="TextBox 3"/>
          <p:cNvSpPr txBox="1"/>
          <p:nvPr/>
        </p:nvSpPr>
        <p:spPr>
          <a:xfrm>
            <a:off x="685800" y="2604463"/>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int this[int index]</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get { return this.beverages[index];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set { this.beverages[index] = value; }</a:t>
            </a:r>
          </a:p>
          <a:p>
            <a:r>
              <a:rPr lang="en-GB" sz="2000" b="0" dirty="0">
                <a:latin typeface="Lucida Sans Unicode" pitchFamily="34" charset="0"/>
                <a:cs typeface="Lucida Sans Unicode" pitchFamily="34" charset="0"/>
              </a:rPr>
              <a:t>}</a:t>
            </a:r>
          </a:p>
        </p:txBody>
      </p:sp>
      <p:sp>
        <p:nvSpPr>
          <p:cNvPr id="6" name="TextBox 4"/>
          <p:cNvSpPr txBox="1"/>
          <p:nvPr/>
        </p:nvSpPr>
        <p:spPr>
          <a:xfrm>
            <a:off x="685800" y="5157192"/>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Menu myMenu = new Menu();</a:t>
            </a:r>
          </a:p>
          <a:p>
            <a:r>
              <a:rPr lang="en-GB" sz="2000" b="0" dirty="0" smtClean="0">
                <a:latin typeface="Lucida Sans Unicode" pitchFamily="34" charset="0"/>
                <a:cs typeface="Lucida Sans Unicode" pitchFamily="34" charset="0"/>
              </a:rPr>
              <a:t>string firstDrink = myMenu[0];</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2224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Organizing Data into Collections</a:t>
            </a:r>
            <a:endParaRPr lang="en-US" dirty="0"/>
          </a:p>
        </p:txBody>
      </p:sp>
      <p:sp>
        <p:nvSpPr>
          <p:cNvPr id="3" name="Text Placeholder 2"/>
          <p:cNvSpPr>
            <a:spLocks noGrp="1"/>
          </p:cNvSpPr>
          <p:nvPr>
            <p:ph type="body" idx="1"/>
          </p:nvPr>
        </p:nvSpPr>
        <p:spPr/>
        <p:txBody>
          <a:bodyPr/>
          <a:lstStyle/>
          <a:p>
            <a:r>
              <a:rPr lang="en-GB" dirty="0" smtClean="0"/>
              <a:t>Choosing Collections
Standard Collection Classes
Specialized Collection Classes
Using List Collections
Using Dictionary Collections
Querying a Collection</a:t>
            </a:r>
            <a:endParaRPr lang="en-US" dirty="0"/>
          </a:p>
        </p:txBody>
      </p:sp>
    </p:spTree>
    <p:extLst>
      <p:ext uri="{BB962C8B-B14F-4D97-AF65-F5344CB8AC3E}">
        <p14:creationId xmlns:p14="http://schemas.microsoft.com/office/powerpoint/2010/main" val="288260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i="1" dirty="0" smtClean="0"/>
              <a:t>List</a:t>
            </a:r>
            <a:r>
              <a:rPr lang="en-US" dirty="0" smtClean="0"/>
              <a:t> classes store linear collections of items</a:t>
            </a:r>
          </a:p>
          <a:p>
            <a:r>
              <a:rPr lang="en-US" i="1" dirty="0" smtClean="0"/>
              <a:t>Dictionary</a:t>
            </a:r>
            <a:r>
              <a:rPr lang="en-US" dirty="0" smtClean="0"/>
              <a:t> classes store collections of key/value pairs</a:t>
            </a:r>
          </a:p>
          <a:p>
            <a:r>
              <a:rPr lang="en-US" i="1" dirty="0" smtClean="0"/>
              <a:t>Queue</a:t>
            </a:r>
            <a:r>
              <a:rPr lang="en-US" dirty="0" smtClean="0"/>
              <a:t> classes store items in a first in, first out collection</a:t>
            </a:r>
          </a:p>
          <a:p>
            <a:r>
              <a:rPr lang="en-US" i="1" dirty="0" smtClean="0"/>
              <a:t>Stack</a:t>
            </a:r>
            <a:r>
              <a:rPr lang="en-US" dirty="0" smtClean="0"/>
              <a:t> classes store items in a last in, first out collection</a:t>
            </a:r>
            <a:endParaRPr lang="en-US" dirty="0"/>
          </a:p>
        </p:txBody>
      </p:sp>
    </p:spTree>
    <p:extLst>
      <p:ext uri="{BB962C8B-B14F-4D97-AF65-F5344CB8AC3E}">
        <p14:creationId xmlns:p14="http://schemas.microsoft.com/office/powerpoint/2010/main" val="373866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Collection Classes</a:t>
            </a:r>
            <a:endParaRPr lang="en-US" dirty="0"/>
          </a:p>
        </p:txBody>
      </p:sp>
      <p:graphicFrame>
        <p:nvGraphicFramePr>
          <p:cNvPr id="4" name="Content Placeholder 4"/>
          <p:cNvGraphicFramePr>
            <a:graphicFrameLocks/>
          </p:cNvGraphicFramePr>
          <p:nvPr>
            <p:extLst/>
          </p:nvPr>
        </p:nvGraphicFramePr>
        <p:xfrm>
          <a:off x="457200" y="1676400"/>
          <a:ext cx="8118476" cy="3947160"/>
        </p:xfrm>
        <a:graphic>
          <a:graphicData uri="http://schemas.openxmlformats.org/drawingml/2006/table">
            <a:tbl>
              <a:tblPr firstRow="1" bandRow="1">
                <a:tableStyleId>{21E4AEA4-8DFA-4A89-87EB-49C32662AFE0}</a:tableStyleId>
              </a:tblPr>
              <a:tblGrid>
                <a:gridCol w="2284412"/>
                <a:gridCol w="5834064"/>
              </a:tblGrid>
              <a:tr h="37084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dirty="0" smtClean="0"/>
                        <a:t>ArrayList</a:t>
                      </a:r>
                      <a:endParaRPr lang="en-GB" dirty="0"/>
                    </a:p>
                  </a:txBody>
                  <a:tcPr/>
                </a:tc>
                <a:tc>
                  <a:txBody>
                    <a:bodyPr/>
                    <a:lstStyle/>
                    <a:p>
                      <a:pPr marL="285750" indent="-285750">
                        <a:buFont typeface="Arial" pitchFamily="34" charset="0"/>
                        <a:buChar char="•"/>
                      </a:pPr>
                      <a:r>
                        <a:rPr lang="en-GB" dirty="0" smtClean="0"/>
                        <a:t>General</a:t>
                      </a:r>
                      <a:r>
                        <a:rPr lang="en-GB" baseline="0" dirty="0" smtClean="0"/>
                        <a:t>-purpose list collection</a:t>
                      </a:r>
                    </a:p>
                    <a:p>
                      <a:pPr marL="285750" indent="-285750">
                        <a:buFont typeface="Arial" pitchFamily="34" charset="0"/>
                        <a:buChar char="•"/>
                      </a:pPr>
                      <a:r>
                        <a:rPr lang="en-GB" baseline="0" dirty="0" smtClean="0"/>
                        <a:t>Linear collection of objects</a:t>
                      </a:r>
                      <a:endParaRPr lang="en-GB" dirty="0"/>
                    </a:p>
                  </a:txBody>
                  <a:tcPr/>
                </a:tc>
              </a:tr>
              <a:tr h="370840">
                <a:tc>
                  <a:txBody>
                    <a:bodyPr/>
                    <a:lstStyle/>
                    <a:p>
                      <a:r>
                        <a:rPr lang="en-GB" dirty="0" smtClean="0"/>
                        <a:t>BitArray</a:t>
                      </a:r>
                      <a:endParaRPr lang="en-GB" dirty="0"/>
                    </a:p>
                  </a:txBody>
                  <a:tcPr/>
                </a:tc>
                <a:tc>
                  <a:txBody>
                    <a:bodyPr/>
                    <a:lstStyle/>
                    <a:p>
                      <a:pPr marL="285750" indent="-285750">
                        <a:buFont typeface="Arial" pitchFamily="34" charset="0"/>
                        <a:buChar char="•"/>
                      </a:pPr>
                      <a:r>
                        <a:rPr lang="en-GB" dirty="0" smtClean="0"/>
                        <a:t>Collection of Boolean values</a:t>
                      </a:r>
                    </a:p>
                    <a:p>
                      <a:pPr marL="285750" indent="-285750">
                        <a:buFont typeface="Arial" pitchFamily="34" charset="0"/>
                        <a:buChar char="•"/>
                      </a:pPr>
                      <a:r>
                        <a:rPr lang="en-GB" dirty="0" smtClean="0"/>
                        <a:t>Useful for bitwise</a:t>
                      </a:r>
                      <a:r>
                        <a:rPr lang="en-GB" baseline="0" dirty="0" smtClean="0"/>
                        <a:t> operations and Boolean arithmetic (for example, AND, NOT, and XOR)</a:t>
                      </a:r>
                      <a:endParaRPr lang="en-GB" dirty="0"/>
                    </a:p>
                  </a:txBody>
                  <a:tcPr/>
                </a:tc>
              </a:tr>
              <a:tr h="370840">
                <a:tc>
                  <a:txBody>
                    <a:bodyPr/>
                    <a:lstStyle/>
                    <a:p>
                      <a:r>
                        <a:rPr lang="en-GB" dirty="0" smtClean="0"/>
                        <a:t>Hashtable</a:t>
                      </a:r>
                      <a:endParaRPr lang="en-GB" dirty="0"/>
                    </a:p>
                  </a:txBody>
                  <a:tcPr/>
                </a:tc>
                <a:tc>
                  <a:txBody>
                    <a:bodyPr/>
                    <a:lstStyle/>
                    <a:p>
                      <a:pPr marL="285750" indent="-285750">
                        <a:buFont typeface="Arial" pitchFamily="34" charset="0"/>
                        <a:buChar char="•"/>
                      </a:pPr>
                      <a:r>
                        <a:rPr lang="en-GB" dirty="0" smtClean="0"/>
                        <a:t>General-</a:t>
                      </a:r>
                      <a:r>
                        <a:rPr lang="en-GB" baseline="0" dirty="0" smtClean="0"/>
                        <a:t>purpose dictionary collection</a:t>
                      </a:r>
                    </a:p>
                    <a:p>
                      <a:pPr marL="285750" indent="-285750">
                        <a:buFont typeface="Arial" pitchFamily="34" charset="0"/>
                        <a:buChar char="•"/>
                      </a:pPr>
                      <a:r>
                        <a:rPr lang="en-GB" baseline="0" dirty="0" smtClean="0"/>
                        <a:t>Stores key/value object pairs</a:t>
                      </a:r>
                      <a:endParaRPr lang="en-GB" dirty="0"/>
                    </a:p>
                  </a:txBody>
                  <a:tcPr/>
                </a:tc>
              </a:tr>
              <a:tr h="370840">
                <a:tc>
                  <a:txBody>
                    <a:bodyPr/>
                    <a:lstStyle/>
                    <a:p>
                      <a:r>
                        <a:rPr lang="en-GB" dirty="0" smtClean="0"/>
                        <a:t>Queue</a:t>
                      </a:r>
                      <a:endParaRPr lang="en-GB" dirty="0"/>
                    </a:p>
                  </a:txBody>
                  <a:tcPr/>
                </a:tc>
                <a:tc>
                  <a:txBody>
                    <a:bodyPr/>
                    <a:lstStyle/>
                    <a:p>
                      <a:pPr marL="285750" indent="-285750">
                        <a:buFont typeface="Arial" pitchFamily="34" charset="0"/>
                        <a:buChar char="•"/>
                      </a:pPr>
                      <a:r>
                        <a:rPr lang="en-GB" dirty="0" smtClean="0"/>
                        <a:t>First in, first out collection</a:t>
                      </a:r>
                      <a:endParaRPr lang="en-GB" dirty="0"/>
                    </a:p>
                  </a:txBody>
                  <a:tcPr/>
                </a:tc>
              </a:tr>
              <a:tr h="370840">
                <a:tc>
                  <a:txBody>
                    <a:bodyPr/>
                    <a:lstStyle/>
                    <a:p>
                      <a:r>
                        <a:rPr lang="en-GB" dirty="0" smtClean="0"/>
                        <a:t>SortedList</a:t>
                      </a:r>
                      <a:endParaRPr lang="en-GB" dirty="0"/>
                    </a:p>
                  </a:txBody>
                  <a:tcPr/>
                </a:tc>
                <a:tc>
                  <a:txBody>
                    <a:bodyPr/>
                    <a:lstStyle/>
                    <a:p>
                      <a:pPr marL="285750" indent="-285750">
                        <a:buFont typeface="Arial" pitchFamily="34" charset="0"/>
                        <a:buChar char="•"/>
                      </a:pPr>
                      <a:r>
                        <a:rPr lang="en-GB" dirty="0" smtClean="0"/>
                        <a:t>Dictionary collection sorted by key</a:t>
                      </a:r>
                    </a:p>
                    <a:p>
                      <a:pPr marL="285750" indent="-285750">
                        <a:buFont typeface="Arial" pitchFamily="34" charset="0"/>
                        <a:buChar char="•"/>
                      </a:pPr>
                      <a:r>
                        <a:rPr lang="en-GB" dirty="0" smtClean="0"/>
                        <a:t>Retrieve</a:t>
                      </a:r>
                      <a:r>
                        <a:rPr lang="en-GB" baseline="0" dirty="0" smtClean="0"/>
                        <a:t> items by index as well as by key</a:t>
                      </a:r>
                      <a:endParaRPr lang="en-GB" dirty="0"/>
                    </a:p>
                  </a:txBody>
                  <a:tcPr/>
                </a:tc>
              </a:tr>
              <a:tr h="370840">
                <a:tc>
                  <a:txBody>
                    <a:bodyPr/>
                    <a:lstStyle/>
                    <a:p>
                      <a:r>
                        <a:rPr lang="en-GB" dirty="0" smtClean="0"/>
                        <a:t>Stack</a:t>
                      </a:r>
                      <a:endParaRPr lang="en-GB" dirty="0"/>
                    </a:p>
                  </a:txBody>
                  <a:tcPr/>
                </a:tc>
                <a:tc>
                  <a:txBody>
                    <a:bodyPr/>
                    <a:lstStyle/>
                    <a:p>
                      <a:pPr marL="285750" indent="-285750">
                        <a:buFont typeface="Arial" pitchFamily="34" charset="0"/>
                        <a:buChar char="•"/>
                      </a:pPr>
                      <a:r>
                        <a:rPr lang="en-GB" dirty="0" smtClean="0"/>
                        <a:t>Last in, first out collection</a:t>
                      </a:r>
                      <a:endParaRPr lang="en-GB" dirty="0"/>
                    </a:p>
                  </a:txBody>
                  <a:tcPr/>
                </a:tc>
              </a:tr>
            </a:tbl>
          </a:graphicData>
        </a:graphic>
      </p:graphicFrame>
    </p:spTree>
    <p:extLst>
      <p:ext uri="{BB962C8B-B14F-4D97-AF65-F5344CB8AC3E}">
        <p14:creationId xmlns:p14="http://schemas.microsoft.com/office/powerpoint/2010/main" val="74830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Specialized Collection Classes</a:t>
            </a:r>
            <a:endParaRPr lang="en-US" dirty="0"/>
          </a:p>
        </p:txBody>
      </p:sp>
      <p:graphicFrame>
        <p:nvGraphicFramePr>
          <p:cNvPr id="4" name="Content Placeholder 4"/>
          <p:cNvGraphicFramePr>
            <a:graphicFrameLocks/>
          </p:cNvGraphicFramePr>
          <p:nvPr>
            <p:extLst/>
          </p:nvPr>
        </p:nvGraphicFramePr>
        <p:xfrm>
          <a:off x="434050" y="981919"/>
          <a:ext cx="8118476" cy="5674360"/>
        </p:xfrm>
        <a:graphic>
          <a:graphicData uri="http://schemas.openxmlformats.org/drawingml/2006/table">
            <a:tbl>
              <a:tblPr firstRow="1" bandRow="1">
                <a:tableStyleId>{21E4AEA4-8DFA-4A89-87EB-49C32662AFE0}</a:tableStyleId>
              </a:tblPr>
              <a:tblGrid>
                <a:gridCol w="2702689"/>
                <a:gridCol w="5415787"/>
              </a:tblGrid>
              <a:tr h="37084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dirty="0" smtClean="0"/>
                        <a:t>ListDictionary</a:t>
                      </a:r>
                      <a:endParaRPr lang="en-GB" dirty="0"/>
                    </a:p>
                  </a:txBody>
                  <a:tcPr/>
                </a:tc>
                <a:tc>
                  <a:txBody>
                    <a:bodyPr/>
                    <a:lstStyle/>
                    <a:p>
                      <a:pPr marL="285750" indent="-285750">
                        <a:buFont typeface="Arial" pitchFamily="34" charset="0"/>
                        <a:buChar char="•"/>
                      </a:pPr>
                      <a:r>
                        <a:rPr lang="en-GB" dirty="0" smtClean="0"/>
                        <a:t>Dictionary collection</a:t>
                      </a:r>
                      <a:endParaRPr lang="en-GB" baseline="0" dirty="0" smtClean="0"/>
                    </a:p>
                    <a:p>
                      <a:pPr marL="285750" indent="-285750">
                        <a:buFont typeface="Arial" pitchFamily="34" charset="0"/>
                        <a:buChar char="•"/>
                      </a:pPr>
                      <a:r>
                        <a:rPr lang="en-GB" baseline="0" dirty="0" smtClean="0"/>
                        <a:t>Optimized for small collections (&lt;10)</a:t>
                      </a:r>
                      <a:endParaRPr lang="en-GB" dirty="0"/>
                    </a:p>
                  </a:txBody>
                  <a:tcPr/>
                </a:tc>
              </a:tr>
              <a:tr h="370840">
                <a:tc>
                  <a:txBody>
                    <a:bodyPr/>
                    <a:lstStyle/>
                    <a:p>
                      <a:r>
                        <a:rPr lang="en-GB" dirty="0" smtClean="0"/>
                        <a:t>HybridDictionary</a:t>
                      </a:r>
                      <a:endParaRPr lang="en-GB" dirty="0"/>
                    </a:p>
                  </a:txBody>
                  <a:tcPr/>
                </a:tc>
                <a:tc>
                  <a:txBody>
                    <a:bodyPr/>
                    <a:lstStyle/>
                    <a:p>
                      <a:pPr marL="285750" indent="-285750">
                        <a:buFont typeface="Arial" pitchFamily="34" charset="0"/>
                        <a:buChar char="•"/>
                      </a:pPr>
                      <a:r>
                        <a:rPr lang="en-GB" dirty="0" smtClean="0"/>
                        <a:t>Dictionary collection</a:t>
                      </a:r>
                    </a:p>
                    <a:p>
                      <a:pPr marL="285750" indent="-285750">
                        <a:buFont typeface="Arial" pitchFamily="34" charset="0"/>
                        <a:buChar char="•"/>
                      </a:pPr>
                      <a:r>
                        <a:rPr lang="en-GB" dirty="0" smtClean="0"/>
                        <a:t>Implemented as </a:t>
                      </a:r>
                      <a:r>
                        <a:rPr lang="en-GB" b="1" dirty="0" smtClean="0"/>
                        <a:t>ListDictionary</a:t>
                      </a:r>
                      <a:r>
                        <a:rPr lang="en-GB" dirty="0" smtClean="0"/>
                        <a:t> when small, changes to </a:t>
                      </a:r>
                      <a:r>
                        <a:rPr lang="en-GB" b="1" dirty="0" smtClean="0"/>
                        <a:t>Hashtable</a:t>
                      </a:r>
                      <a:r>
                        <a:rPr lang="en-GB" baseline="0" dirty="0" smtClean="0"/>
                        <a:t> as collection grows larger</a:t>
                      </a:r>
                      <a:endParaRPr lang="en-GB" dirty="0"/>
                    </a:p>
                  </a:txBody>
                  <a:tcPr/>
                </a:tc>
              </a:tr>
              <a:tr h="370840">
                <a:tc>
                  <a:txBody>
                    <a:bodyPr/>
                    <a:lstStyle/>
                    <a:p>
                      <a:r>
                        <a:rPr lang="en-GB" dirty="0" smtClean="0"/>
                        <a:t>OrderedDictionary</a:t>
                      </a:r>
                      <a:endParaRPr lang="en-GB" dirty="0"/>
                    </a:p>
                  </a:txBody>
                  <a:tcPr/>
                </a:tc>
                <a:tc>
                  <a:txBody>
                    <a:bodyPr/>
                    <a:lstStyle/>
                    <a:p>
                      <a:pPr marL="285750" indent="-285750">
                        <a:buFont typeface="Arial" pitchFamily="34" charset="0"/>
                        <a:buChar char="•"/>
                      </a:pPr>
                      <a:r>
                        <a:rPr lang="en-GB" dirty="0" smtClean="0"/>
                        <a:t>Unsorted d</a:t>
                      </a:r>
                      <a:r>
                        <a:rPr lang="en-GB" baseline="0" dirty="0" smtClean="0"/>
                        <a:t>ictionary collection</a:t>
                      </a:r>
                    </a:p>
                    <a:p>
                      <a:pPr marL="285750" indent="-285750">
                        <a:buFont typeface="Arial" pitchFamily="34" charset="0"/>
                        <a:buChar char="•"/>
                      </a:pPr>
                      <a:r>
                        <a:rPr lang="en-GB" baseline="0" dirty="0" smtClean="0"/>
                        <a:t>Retrieve items by index as well as by key</a:t>
                      </a:r>
                      <a:endParaRPr lang="en-GB" dirty="0"/>
                    </a:p>
                  </a:txBody>
                  <a:tcPr/>
                </a:tc>
              </a:tr>
              <a:tr h="370840">
                <a:tc>
                  <a:txBody>
                    <a:bodyPr/>
                    <a:lstStyle/>
                    <a:p>
                      <a:r>
                        <a:rPr lang="en-GB" dirty="0" smtClean="0"/>
                        <a:t>NameValueCollection</a:t>
                      </a:r>
                      <a:endParaRPr lang="en-GB" dirty="0"/>
                    </a:p>
                  </a:txBody>
                  <a:tcPr/>
                </a:tc>
                <a:tc>
                  <a:txBody>
                    <a:bodyPr/>
                    <a:lstStyle/>
                    <a:p>
                      <a:pPr marL="285750" indent="-285750">
                        <a:buFont typeface="Arial" pitchFamily="34" charset="0"/>
                        <a:buChar char="•"/>
                      </a:pPr>
                      <a:r>
                        <a:rPr lang="en-GB" dirty="0" smtClean="0"/>
                        <a:t>Dictionary</a:t>
                      </a:r>
                      <a:r>
                        <a:rPr lang="en-GB" baseline="0" dirty="0" smtClean="0"/>
                        <a:t> collection in which both keys and values are strings</a:t>
                      </a:r>
                    </a:p>
                    <a:p>
                      <a:pPr marL="285750" indent="-285750">
                        <a:buFont typeface="Arial" pitchFamily="34" charset="0"/>
                        <a:buChar char="•"/>
                      </a:pPr>
                      <a:r>
                        <a:rPr lang="en-GB" baseline="0" dirty="0" smtClean="0"/>
                        <a:t>Retrieve items by index as well as by key</a:t>
                      </a:r>
                      <a:endParaRPr lang="en-GB" dirty="0"/>
                    </a:p>
                  </a:txBody>
                  <a:tcPr/>
                </a:tc>
              </a:tr>
              <a:tr h="370840">
                <a:tc>
                  <a:txBody>
                    <a:bodyPr/>
                    <a:lstStyle/>
                    <a:p>
                      <a:r>
                        <a:rPr lang="en-GB" dirty="0" smtClean="0"/>
                        <a:t>StringCollection</a:t>
                      </a:r>
                      <a:endParaRPr lang="en-GB" dirty="0"/>
                    </a:p>
                  </a:txBody>
                  <a:tcPr/>
                </a:tc>
                <a:tc>
                  <a:txBody>
                    <a:bodyPr/>
                    <a:lstStyle/>
                    <a:p>
                      <a:pPr marL="285750" indent="-285750">
                        <a:buFont typeface="Arial" pitchFamily="34" charset="0"/>
                        <a:buChar char="•"/>
                      </a:pPr>
                      <a:r>
                        <a:rPr lang="en-GB" dirty="0" smtClean="0"/>
                        <a:t>List collection in which all items are strings</a:t>
                      </a:r>
                      <a:endParaRPr lang="en-GB" dirty="0"/>
                    </a:p>
                  </a:txBody>
                  <a:tcPr/>
                </a:tc>
              </a:tr>
              <a:tr h="370840">
                <a:tc>
                  <a:txBody>
                    <a:bodyPr/>
                    <a:lstStyle/>
                    <a:p>
                      <a:r>
                        <a:rPr lang="en-GB" dirty="0" smtClean="0"/>
                        <a:t>StringDictionary</a:t>
                      </a:r>
                      <a:endParaRPr lang="en-GB" dirty="0"/>
                    </a:p>
                  </a:txBody>
                  <a:tcPr/>
                </a:tc>
                <a:tc>
                  <a:txBody>
                    <a:bodyPr/>
                    <a:lstStyle/>
                    <a:p>
                      <a:pPr marL="285750" indent="-285750">
                        <a:buFont typeface="Arial" pitchFamily="34" charset="0"/>
                        <a:buChar char="•"/>
                      </a:pPr>
                      <a:r>
                        <a:rPr lang="en-GB" dirty="0" smtClean="0"/>
                        <a:t>Dictionary collection in which both keys and values are strings</a:t>
                      </a:r>
                      <a:endParaRPr lang="en-GB" dirty="0"/>
                    </a:p>
                  </a:txBody>
                  <a:tcPr/>
                </a:tc>
              </a:tr>
              <a:tr h="370840">
                <a:tc>
                  <a:txBody>
                    <a:bodyPr/>
                    <a:lstStyle/>
                    <a:p>
                      <a:r>
                        <a:rPr lang="en-GB" dirty="0" smtClean="0"/>
                        <a:t>BitVector32</a:t>
                      </a:r>
                      <a:endParaRPr lang="en-GB" dirty="0"/>
                    </a:p>
                  </a:txBody>
                  <a:tcPr/>
                </a:tc>
                <a:tc>
                  <a:txBody>
                    <a:bodyPr/>
                    <a:lstStyle/>
                    <a:p>
                      <a:pPr marL="285750" indent="-285750">
                        <a:buFont typeface="Arial" pitchFamily="34" charset="0"/>
                        <a:buChar char="•"/>
                      </a:pPr>
                      <a:r>
                        <a:rPr lang="en-GB" dirty="0" smtClean="0"/>
                        <a:t>Fixed size 32-bit</a:t>
                      </a:r>
                      <a:r>
                        <a:rPr lang="en-GB" baseline="0" dirty="0" smtClean="0"/>
                        <a:t> structure</a:t>
                      </a:r>
                    </a:p>
                    <a:p>
                      <a:pPr marL="285750" indent="-285750">
                        <a:buFont typeface="Arial" pitchFamily="34" charset="0"/>
                        <a:buChar char="•"/>
                      </a:pPr>
                      <a:r>
                        <a:rPr lang="en-GB" dirty="0" smtClean="0"/>
                        <a:t>Represent</a:t>
                      </a:r>
                      <a:r>
                        <a:rPr lang="en-GB" baseline="0" dirty="0" smtClean="0"/>
                        <a:t> values as Booleans or integers</a:t>
                      </a:r>
                      <a:endParaRPr lang="en-GB" dirty="0"/>
                    </a:p>
                  </a:txBody>
                  <a:tcPr/>
                </a:tc>
              </a:tr>
            </a:tbl>
          </a:graphicData>
        </a:graphic>
      </p:graphicFrame>
    </p:spTree>
    <p:extLst>
      <p:ext uri="{BB962C8B-B14F-4D97-AF65-F5344CB8AC3E}">
        <p14:creationId xmlns:p14="http://schemas.microsoft.com/office/powerpoint/2010/main" val="309941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List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objects of any type</a:t>
            </a:r>
          </a:p>
          <a:p>
            <a:endParaRPr lang="en-US" dirty="0"/>
          </a:p>
          <a:p>
            <a:endParaRPr lang="en-US" dirty="0" smtClean="0"/>
          </a:p>
          <a:p>
            <a:endParaRPr lang="en-US" dirty="0"/>
          </a:p>
          <a:p>
            <a:r>
              <a:rPr lang="en-US" dirty="0" smtClean="0"/>
              <a:t>Retrieve items by index</a:t>
            </a:r>
          </a:p>
          <a:p>
            <a:endParaRPr lang="en-US" dirty="0"/>
          </a:p>
          <a:p>
            <a:endParaRPr lang="en-US" dirty="0" smtClean="0"/>
          </a:p>
          <a:p>
            <a:r>
              <a:rPr lang="en-US" dirty="0" smtClean="0"/>
              <a:t>Use a foreach loop to iterate over the collection</a:t>
            </a:r>
            <a:endParaRPr lang="en-US" dirty="0"/>
          </a:p>
        </p:txBody>
      </p:sp>
      <p:sp>
        <p:nvSpPr>
          <p:cNvPr id="5" name="TextBox 3"/>
          <p:cNvSpPr txBox="1"/>
          <p:nvPr/>
        </p:nvSpPr>
        <p:spPr>
          <a:xfrm>
            <a:off x="685800" y="16002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Coffee(4, "Arabica", "Columbia");</a:t>
            </a:r>
          </a:p>
          <a:p>
            <a:r>
              <a:rPr lang="en-GB" sz="2000" b="0" dirty="0" smtClean="0">
                <a:latin typeface="Lucida Sans Unicode" pitchFamily="34" charset="0"/>
                <a:cs typeface="Lucida Sans Unicode" pitchFamily="34" charset="0"/>
              </a:rPr>
              <a:t>ArrayList beverages = new ArrayList();</a:t>
            </a:r>
          </a:p>
          <a:p>
            <a:r>
              <a:rPr lang="en-GB" sz="2000" b="0" dirty="0" smtClean="0">
                <a:latin typeface="Lucida Sans Unicode" pitchFamily="34" charset="0"/>
                <a:cs typeface="Lucida Sans Unicode" pitchFamily="34" charset="0"/>
              </a:rPr>
              <a:t>beverages.Add(coffee1);</a:t>
            </a:r>
            <a:endParaRPr lang="en-GB" sz="2000" b="0" dirty="0">
              <a:latin typeface="Lucida Sans Unicode" pitchFamily="34" charset="0"/>
              <a:cs typeface="Lucida Sans Unicode" pitchFamily="34" charset="0"/>
            </a:endParaRPr>
          </a:p>
        </p:txBody>
      </p:sp>
      <p:sp>
        <p:nvSpPr>
          <p:cNvPr id="6" name="TextBox 4"/>
          <p:cNvSpPr txBox="1"/>
          <p:nvPr/>
        </p:nvSpPr>
        <p:spPr>
          <a:xfrm>
            <a:off x="685800" y="3581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firstCoffee = (Coffee)beverages[0];</a:t>
            </a:r>
            <a:endParaRPr lang="en-GB" sz="2000" b="0" dirty="0">
              <a:latin typeface="Lucida Sans Unicode" pitchFamily="34" charset="0"/>
              <a:cs typeface="Lucida Sans Unicode" pitchFamily="34" charset="0"/>
            </a:endParaRPr>
          </a:p>
        </p:txBody>
      </p:sp>
      <p:sp>
        <p:nvSpPr>
          <p:cNvPr id="7" name="TextBox 5"/>
          <p:cNvSpPr txBox="1"/>
          <p:nvPr/>
        </p:nvSpPr>
        <p:spPr>
          <a:xfrm>
            <a:off x="684810" y="51054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foreach(Coffee c in beverages)</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Console.WriteLine(c.CountryOfOrigin);</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17296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a:t>
            </a:r>
            <a:r>
              <a:rPr lang="en-US" sz="3200" dirty="0" smtClean="0"/>
              <a:t>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Dictionary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Specify both a key and a value when you add an item</a:t>
            </a:r>
          </a:p>
          <a:p>
            <a:endParaRPr lang="en-US" dirty="0"/>
          </a:p>
          <a:p>
            <a:endParaRPr lang="en-US" dirty="0" smtClean="0"/>
          </a:p>
          <a:p>
            <a:r>
              <a:rPr lang="en-US" dirty="0" smtClean="0"/>
              <a:t>Retrieve items by key</a:t>
            </a:r>
          </a:p>
          <a:p>
            <a:endParaRPr lang="en-US" dirty="0"/>
          </a:p>
          <a:p>
            <a:endParaRPr lang="en-US" dirty="0" smtClean="0"/>
          </a:p>
          <a:p>
            <a:r>
              <a:rPr lang="en-US" dirty="0" smtClean="0"/>
              <a:t>Iterate over key collection or value collection</a:t>
            </a:r>
            <a:endParaRPr lang="en-US" dirty="0"/>
          </a:p>
        </p:txBody>
      </p:sp>
      <p:sp>
        <p:nvSpPr>
          <p:cNvPr id="5" name="TextBox 3"/>
          <p:cNvSpPr txBox="1"/>
          <p:nvPr/>
        </p:nvSpPr>
        <p:spPr>
          <a:xfrm>
            <a:off x="685800" y="1976819"/>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Hashtable ingredients = new Hashtable();</a:t>
            </a:r>
          </a:p>
          <a:p>
            <a:r>
              <a:rPr lang="en-GB" sz="2000" b="0" dirty="0" smtClean="0">
                <a:latin typeface="Lucida Sans Unicode" pitchFamily="34" charset="0"/>
                <a:cs typeface="Lucida Sans Unicode" pitchFamily="34" charset="0"/>
              </a:rPr>
              <a:t>ingredients.Add(</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Café Mocha</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Coffee, Milk, Chocolate</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355290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string recipeMocha = </a:t>
            </a:r>
            <a:r>
              <a:rPr lang="en-GB" sz="2000" b="0" dirty="0">
                <a:latin typeface="Lucida Sans Unicode" pitchFamily="34" charset="0"/>
                <a:cs typeface="Lucida Sans Unicode" pitchFamily="34" charset="0"/>
              </a:rPr>
              <a:t>ingredients</a:t>
            </a:r>
            <a:r>
              <a:rPr lang="en-GB" sz="2000" b="0" dirty="0" smtClean="0">
                <a:latin typeface="Lucida Sans Unicode" pitchFamily="34" charset="0"/>
                <a:cs typeface="Lucida Sans Unicode" pitchFamily="34" charset="0"/>
              </a:rPr>
              <a:t>["</a:t>
            </a:r>
            <a:r>
              <a:rPr lang="en-GB" sz="2000" b="0" dirty="0">
                <a:latin typeface="Lucida Sans Unicode" pitchFamily="34" charset="0"/>
                <a:cs typeface="Lucida Sans Unicode" pitchFamily="34" charset="0"/>
              </a:rPr>
              <a:t>Café </a:t>
            </a:r>
            <a:r>
              <a:rPr lang="en-GB" sz="2000" b="0" dirty="0" smtClean="0">
                <a:latin typeface="Lucida Sans Unicode" pitchFamily="34" charset="0"/>
                <a:cs typeface="Lucida Sans Unicode" pitchFamily="34" charset="0"/>
              </a:rPr>
              <a:t>Mocha</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7" name="TextBox 5"/>
          <p:cNvSpPr txBox="1"/>
          <p:nvPr/>
        </p:nvSpPr>
        <p:spPr>
          <a:xfrm>
            <a:off x="685800" y="5094267"/>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foreach(string key in ingredients.Keys)</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Console.WriteLine(ingredients[key]);</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715209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Collection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LINQ expressions to query collections</a:t>
            </a:r>
          </a:p>
          <a:p>
            <a:endParaRPr lang="en-US" dirty="0"/>
          </a:p>
          <a:p>
            <a:endParaRPr lang="en-US" dirty="0" smtClean="0"/>
          </a:p>
          <a:p>
            <a:endParaRPr lang="en-US" dirty="0"/>
          </a:p>
          <a:p>
            <a:endParaRPr lang="en-US" dirty="0" smtClean="0"/>
          </a:p>
          <a:p>
            <a:r>
              <a:rPr lang="en-US" dirty="0" smtClean="0"/>
              <a:t>Use extensions methods to retrieve specific items from results</a:t>
            </a:r>
          </a:p>
          <a:p>
            <a:endParaRPr lang="en-US" dirty="0"/>
          </a:p>
        </p:txBody>
      </p:sp>
      <p:sp>
        <p:nvSpPr>
          <p:cNvPr id="5" name="TextBox 3"/>
          <p:cNvSpPr txBox="1"/>
          <p:nvPr/>
        </p:nvSpPr>
        <p:spPr>
          <a:xfrm>
            <a:off x="685800" y="16002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var drinks =</a:t>
            </a:r>
          </a:p>
          <a:p>
            <a:r>
              <a:rPr lang="en-GB" sz="2000" b="0" dirty="0">
                <a:latin typeface="Lucida Sans Unicode" pitchFamily="34" charset="0"/>
                <a:cs typeface="Lucida Sans Unicode" pitchFamily="34" charset="0"/>
              </a:rPr>
              <a:t>   from string drink in prices.Keys</a:t>
            </a:r>
          </a:p>
          <a:p>
            <a:r>
              <a:rPr lang="en-GB" sz="2000" b="0" dirty="0">
                <a:latin typeface="Lucida Sans Unicode" pitchFamily="34" charset="0"/>
                <a:cs typeface="Lucida Sans Unicode" pitchFamily="34" charset="0"/>
              </a:rPr>
              <a:t>   orderby prices[drink] ascending</a:t>
            </a:r>
          </a:p>
          <a:p>
            <a:r>
              <a:rPr lang="en-GB" sz="2000" b="0" dirty="0">
                <a:latin typeface="Lucida Sans Unicode" pitchFamily="34" charset="0"/>
                <a:cs typeface="Lucida Sans Unicode" pitchFamily="34" charset="0"/>
              </a:rPr>
              <a:t>   select drink;</a:t>
            </a:r>
          </a:p>
        </p:txBody>
      </p:sp>
      <p:sp>
        <p:nvSpPr>
          <p:cNvPr id="6" name="TextBox 4"/>
          <p:cNvSpPr txBox="1"/>
          <p:nvPr/>
        </p:nvSpPr>
        <p:spPr>
          <a:xfrm>
            <a:off x="685800" y="45720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decimal lowestPrice = drinks.FirstOrDefault();</a:t>
            </a:r>
          </a:p>
          <a:p>
            <a:r>
              <a:rPr lang="en-GB" sz="2000" b="0" dirty="0" smtClean="0">
                <a:latin typeface="Lucida Sans Unicode" pitchFamily="34" charset="0"/>
                <a:cs typeface="Lucida Sans Unicode" pitchFamily="34" charset="0"/>
              </a:rPr>
              <a:t>decimal highestPrice = drinks.Last();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54720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Handling Events</a:t>
            </a:r>
            <a:endParaRPr lang="en-US" dirty="0"/>
          </a:p>
        </p:txBody>
      </p:sp>
      <p:sp>
        <p:nvSpPr>
          <p:cNvPr id="3" name="Text Placeholder 2"/>
          <p:cNvSpPr>
            <a:spLocks noGrp="1"/>
          </p:cNvSpPr>
          <p:nvPr>
            <p:ph type="body" idx="1"/>
          </p:nvPr>
        </p:nvSpPr>
        <p:spPr/>
        <p:txBody>
          <a:bodyPr/>
          <a:lstStyle/>
          <a:p>
            <a:r>
              <a:rPr lang="en-GB" dirty="0" smtClean="0"/>
              <a:t>Creating Events and Delegates
Raising Events
Subscribing to Events
Demonstration: Working with Events in XAML
Demonstration: Writing Code for the Grades Prototype Application Lab</a:t>
            </a:r>
            <a:endParaRPr lang="en-US" dirty="0"/>
          </a:p>
        </p:txBody>
      </p:sp>
    </p:spTree>
    <p:extLst>
      <p:ext uri="{BB962C8B-B14F-4D97-AF65-F5344CB8AC3E}">
        <p14:creationId xmlns:p14="http://schemas.microsoft.com/office/powerpoint/2010/main" val="183996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Events and Delegates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delegate for the event</a:t>
            </a:r>
          </a:p>
          <a:p>
            <a:endParaRPr lang="en-US" dirty="0"/>
          </a:p>
          <a:p>
            <a:endParaRPr lang="en-US" dirty="0"/>
          </a:p>
          <a:p>
            <a:r>
              <a:rPr lang="en-US" dirty="0"/>
              <a:t>Create the event and specify the delegate</a:t>
            </a:r>
          </a:p>
          <a:p>
            <a:endParaRPr lang="en-US" dirty="0"/>
          </a:p>
          <a:p>
            <a:endParaRPr lang="en-US" dirty="0"/>
          </a:p>
          <a:p>
            <a:endParaRPr lang="en-US" dirty="0"/>
          </a:p>
        </p:txBody>
      </p:sp>
      <p:sp>
        <p:nvSpPr>
          <p:cNvPr id="5" name="TextBox 3"/>
          <p:cNvSpPr txBox="1"/>
          <p:nvPr/>
        </p:nvSpPr>
        <p:spPr>
          <a:xfrm>
            <a:off x="685800" y="16002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delegate void OutOfBeansHandler(Coffee coffee, EventArgs args);</a:t>
            </a:r>
          </a:p>
        </p:txBody>
      </p:sp>
      <p:sp>
        <p:nvSpPr>
          <p:cNvPr id="6" name="TextBox 4"/>
          <p:cNvSpPr txBox="1"/>
          <p:nvPr/>
        </p:nvSpPr>
        <p:spPr>
          <a:xfrm>
            <a:off x="685800" y="3124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event OutOfBeansHandler OutOfBeans;</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1395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Check whether the event is null</a:t>
            </a:r>
          </a:p>
          <a:p>
            <a:r>
              <a:rPr lang="en-US" dirty="0" smtClean="0"/>
              <a:t>Raise the event by using method syntax</a:t>
            </a:r>
          </a:p>
          <a:p>
            <a:endParaRPr lang="en-US" dirty="0"/>
          </a:p>
          <a:p>
            <a:endParaRPr lang="en-US" dirty="0" smtClean="0"/>
          </a:p>
          <a:p>
            <a:pPr marL="0" indent="0">
              <a:buNone/>
            </a:pPr>
            <a:endParaRPr lang="en-US" dirty="0"/>
          </a:p>
        </p:txBody>
      </p:sp>
      <p:sp>
        <p:nvSpPr>
          <p:cNvPr id="5" name="TextBox 5"/>
          <p:cNvSpPr txBox="1"/>
          <p:nvPr/>
        </p:nvSpPr>
        <p:spPr>
          <a:xfrm>
            <a:off x="609600" y="22098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if (OutOfBeans != null)</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OutOfBeans(this, e);</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840094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Subscribing to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method that matches the delegate signature</a:t>
            </a:r>
          </a:p>
          <a:p>
            <a:endParaRPr lang="en-US" dirty="0"/>
          </a:p>
          <a:p>
            <a:endParaRPr lang="en-US" dirty="0" smtClean="0"/>
          </a:p>
          <a:p>
            <a:endParaRPr lang="en-US" dirty="0" smtClean="0"/>
          </a:p>
          <a:p>
            <a:endParaRPr lang="en-US" dirty="0"/>
          </a:p>
          <a:p>
            <a:r>
              <a:rPr lang="en-US" dirty="0" smtClean="0"/>
              <a:t>Subscribe to the event</a:t>
            </a:r>
          </a:p>
          <a:p>
            <a:endParaRPr lang="en-US" dirty="0"/>
          </a:p>
          <a:p>
            <a:endParaRPr lang="en-US" dirty="0" smtClean="0"/>
          </a:p>
          <a:p>
            <a:r>
              <a:rPr lang="en-US" dirty="0" smtClean="0"/>
              <a:t>Unsubscribe from the event</a:t>
            </a:r>
            <a:endParaRPr lang="en-US" dirty="0"/>
          </a:p>
        </p:txBody>
      </p:sp>
      <p:sp>
        <p:nvSpPr>
          <p:cNvPr id="5" name="TextBox 3"/>
          <p:cNvSpPr txBox="1"/>
          <p:nvPr/>
        </p:nvSpPr>
        <p:spPr>
          <a:xfrm>
            <a:off x="685800" y="20574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void HandleOutOfBeans(Coffee c, EventArgs e)</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Do something useful here.</a:t>
            </a:r>
          </a:p>
          <a:p>
            <a:r>
              <a:rPr lang="en-GB" sz="2000" b="0" dirty="0">
                <a:latin typeface="Lucida Sans Unicode" pitchFamily="34" charset="0"/>
                <a:cs typeface="Lucida Sans Unicode" pitchFamily="34" charset="0"/>
              </a:rPr>
              <a:t>}</a:t>
            </a:r>
          </a:p>
        </p:txBody>
      </p:sp>
      <p:sp>
        <p:nvSpPr>
          <p:cNvPr id="6" name="TextBox 4"/>
          <p:cNvSpPr txBox="1"/>
          <p:nvPr/>
        </p:nvSpPr>
        <p:spPr>
          <a:xfrm>
            <a:off x="691738" y="45720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coffee1.OutOfBeans += HandleOutOfBeans;</a:t>
            </a:r>
            <a:endParaRPr lang="en-GB" sz="2000" b="0" dirty="0">
              <a:latin typeface="Lucida Sans Unicode" pitchFamily="34" charset="0"/>
              <a:cs typeface="Lucida Sans Unicode" pitchFamily="34" charset="0"/>
            </a:endParaRPr>
          </a:p>
        </p:txBody>
      </p:sp>
      <p:sp>
        <p:nvSpPr>
          <p:cNvPr id="7" name="TextBox 5"/>
          <p:cNvSpPr txBox="1"/>
          <p:nvPr/>
        </p:nvSpPr>
        <p:spPr>
          <a:xfrm>
            <a:off x="691738" y="60960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coffee1.OutOfBeans -= HandleOutOfBeans;</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25198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a:t>Laboratorio: Escribir el código para la aplicación del prototipo de grados</a:t>
            </a:r>
            <a:endParaRPr lang="en-US" dirty="0"/>
          </a:p>
        </p:txBody>
      </p:sp>
      <p:sp>
        <p:nvSpPr>
          <p:cNvPr id="3" name="Text Placeholder 2"/>
          <p:cNvSpPr>
            <a:spLocks noGrp="1"/>
          </p:cNvSpPr>
          <p:nvPr>
            <p:ph type="body" idx="1"/>
          </p:nvPr>
        </p:nvSpPr>
        <p:spPr>
          <a:xfrm>
            <a:off x="492087" y="1268760"/>
            <a:ext cx="8119156" cy="5147356"/>
          </a:xfrm>
        </p:spPr>
        <p:txBody>
          <a:bodyPr/>
          <a:lstStyle/>
          <a:p>
            <a:r>
              <a:rPr lang="es-VE" dirty="0">
                <a:solidFill>
                  <a:srgbClr val="7030A0"/>
                </a:solidFill>
              </a:rPr>
              <a:t>Ejercicio 1: </a:t>
            </a:r>
            <a:r>
              <a:rPr lang="es-VE" dirty="0"/>
              <a:t>Agregar lógica de navegación a la aplicación del prototipo de </a:t>
            </a:r>
            <a:r>
              <a:rPr lang="es-VE" dirty="0" smtClean="0"/>
              <a:t>grados</a:t>
            </a:r>
          </a:p>
          <a:p>
            <a:endParaRPr lang="es-VE" dirty="0"/>
          </a:p>
          <a:p>
            <a:r>
              <a:rPr lang="es-VE" dirty="0">
                <a:solidFill>
                  <a:srgbClr val="7030A0"/>
                </a:solidFill>
              </a:rPr>
              <a:t>Ejercicio 2: </a:t>
            </a:r>
            <a:r>
              <a:rPr lang="es-VE" dirty="0"/>
              <a:t>Crear tipos de datos de usuario de tienda y grado de </a:t>
            </a:r>
            <a:r>
              <a:rPr lang="es-VE" dirty="0" smtClean="0"/>
              <a:t>información</a:t>
            </a:r>
          </a:p>
          <a:p>
            <a:endParaRPr lang="es-VE" dirty="0"/>
          </a:p>
          <a:p>
            <a:r>
              <a:rPr lang="es-VE" dirty="0">
                <a:solidFill>
                  <a:srgbClr val="7030A0"/>
                </a:solidFill>
              </a:rPr>
              <a:t>Ejercicio 3: </a:t>
            </a:r>
            <a:r>
              <a:rPr lang="es-VE" dirty="0"/>
              <a:t>Visualización de información de usuarios y grado</a:t>
            </a:r>
            <a:endParaRPr lang="es-VE" dirty="0">
              <a:effectLst/>
            </a:endParaRPr>
          </a:p>
        </p:txBody>
      </p:sp>
    </p:spTree>
    <p:extLst>
      <p:ext uri="{BB962C8B-B14F-4D97-AF65-F5344CB8AC3E}">
        <p14:creationId xmlns:p14="http://schemas.microsoft.com/office/powerpoint/2010/main" val="188226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a:t>
            </a:r>
            <a:r>
              <a:rPr lang="en-US" sz="3200" dirty="0" smtClean="0"/>
              <a:t>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a:t>
            </a:r>
            <a:r>
              <a:rPr lang="en-US" sz="3200" dirty="0" smtClean="0"/>
              <a:t>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a:t>
            </a:r>
            <a:r>
              <a:rPr lang="en-US" sz="3200" dirty="0" smtClean="0"/>
              <a:t>3, </a:t>
            </a:r>
            <a:r>
              <a:rPr lang="en-US" sz="3200" dirty="0" smtClean="0"/>
              <a:t>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s-VE" dirty="0"/>
              <a:t>Revisión de la sintaxis de C</a:t>
            </a:r>
            <a:r>
              <a:rPr lang="es-VE" dirty="0"/>
              <a:t>#</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solidFill>
                  <a:srgbClr val="FF0000"/>
                </a:solidFill>
              </a:rPr>
              <a:t>Desarrollar el código para una aplicación </a:t>
            </a:r>
            <a:r>
              <a:rPr lang="es-VE" dirty="0">
                <a:solidFill>
                  <a:srgbClr val="FF0000"/>
                </a:solidFill>
              </a:rPr>
              <a:t>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a:t>
            </a:r>
            <a:r>
              <a:rPr lang="es-VE" dirty="0" smtClean="0"/>
              <a:t>herencia</a:t>
            </a:r>
          </a:p>
          <a:p>
            <a:pPr marL="514350" indent="-514350">
              <a:buFont typeface="+mj-lt"/>
              <a:buAutoNum type="arabicPeriod"/>
            </a:pPr>
            <a:r>
              <a:rPr lang="es-VE" dirty="0"/>
              <a:t>Lectura y escritura de datos locales</a:t>
            </a:r>
            <a:endParaRPr lang="es-VE" dirty="0" smtClean="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a:t>
            </a:r>
            <a:r>
              <a:rPr lang="en-US" sz="3200" dirty="0" smtClean="0"/>
              <a:t>3, </a:t>
            </a:r>
            <a:r>
              <a:rPr lang="en-US" sz="3200" dirty="0" smtClean="0"/>
              <a:t>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smtClean="0"/>
              <a:t>Acceso </a:t>
            </a:r>
            <a:r>
              <a:rPr lang="es-VE" dirty="0"/>
              <a:t>a una base de </a:t>
            </a:r>
            <a:r>
              <a:rPr lang="es-VE" dirty="0" smtClean="0"/>
              <a:t>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t>Diseño de la interfaz de usuario de una aplicación </a:t>
            </a:r>
            <a:r>
              <a:rPr lang="es-VE" dirty="0" smtClean="0"/>
              <a:t>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t>Crear ensamblados y tipos </a:t>
            </a:r>
            <a:r>
              <a:rPr lang="es-VE" dirty="0" smtClean="0"/>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611560" y="2400196"/>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a:t>Desarrollar el código para una aplicación gráfica</a:t>
            </a:r>
            <a:r>
              <a:rPr lang="es-VE" sz="3600" dirty="0">
                <a:solidFill>
                  <a:srgbClr val="FF0000"/>
                </a:solidFill>
              </a:rPr>
              <a:t/>
            </a:r>
            <a:br>
              <a:rPr lang="es-VE" sz="3600" dirty="0">
                <a:solidFill>
                  <a:srgbClr val="FF0000"/>
                </a:solidFill>
              </a:rPr>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err="1"/>
              <a:t>Developing</a:t>
            </a:r>
            <a:r>
              <a:rPr lang="es-ES" sz="3600" dirty="0"/>
              <a:t> </a:t>
            </a:r>
            <a:r>
              <a:rPr lang="es-ES" sz="3600" dirty="0" err="1"/>
              <a:t>the</a:t>
            </a:r>
            <a:r>
              <a:rPr lang="es-ES" sz="3600" dirty="0"/>
              <a:t> </a:t>
            </a:r>
            <a:r>
              <a:rPr lang="es-ES" sz="3600" dirty="0" err="1"/>
              <a:t>Code</a:t>
            </a:r>
            <a:r>
              <a:rPr lang="es-ES" sz="3600" dirty="0"/>
              <a:t> </a:t>
            </a:r>
            <a:r>
              <a:rPr lang="es-ES" sz="3600" dirty="0" err="1"/>
              <a:t>for</a:t>
            </a:r>
            <a:r>
              <a:rPr lang="es-ES" sz="3600" dirty="0"/>
              <a:t> a </a:t>
            </a:r>
            <a:r>
              <a:rPr lang="es-ES" sz="3600" dirty="0" err="1"/>
              <a:t>Graphical</a:t>
            </a:r>
            <a:r>
              <a:rPr lang="es-ES" sz="3600" dirty="0"/>
              <a:t> </a:t>
            </a:r>
            <a:r>
              <a:rPr lang="es-ES" sz="3600" dirty="0" err="1"/>
              <a:t>Application</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467544" y="5301208"/>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3</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287792" y="1124744"/>
            <a:ext cx="8604688" cy="5147356"/>
          </a:xfrm>
        </p:spPr>
        <p:txBody>
          <a:bodyPr/>
          <a:lstStyle/>
          <a:p>
            <a:pPr marL="514350" indent="-514350">
              <a:buFont typeface="+mj-lt"/>
              <a:buAutoNum type="arabicPeriod"/>
            </a:pPr>
            <a:r>
              <a:rPr lang="es-VE" dirty="0" smtClean="0"/>
              <a:t>Implementación </a:t>
            </a:r>
            <a:r>
              <a:rPr lang="es-VE" dirty="0"/>
              <a:t>de estructuras y </a:t>
            </a:r>
            <a:r>
              <a:rPr lang="es-VE" dirty="0" smtClean="0"/>
              <a:t>enumeraciones (</a:t>
            </a:r>
            <a:r>
              <a:rPr lang="en-GB" dirty="0"/>
              <a:t>Implementing </a:t>
            </a:r>
            <a:r>
              <a:rPr lang="en-GB" dirty="0" err="1"/>
              <a:t>Structs</a:t>
            </a:r>
            <a:r>
              <a:rPr lang="en-GB" dirty="0"/>
              <a:t> and </a:t>
            </a:r>
            <a:r>
              <a:rPr lang="en-GB" dirty="0" err="1"/>
              <a:t>Enums</a:t>
            </a:r>
            <a:r>
              <a:rPr lang="es-VE" dirty="0" smtClean="0"/>
              <a:t>)</a:t>
            </a:r>
          </a:p>
          <a:p>
            <a:pPr marL="514350" indent="-514350">
              <a:buFont typeface="+mj-lt"/>
              <a:buAutoNum type="arabicPeriod"/>
            </a:pPr>
            <a:endParaRPr lang="es-VE" dirty="0"/>
          </a:p>
          <a:p>
            <a:pPr marL="514350" lvl="0" indent="-514350">
              <a:buFont typeface="+mj-lt"/>
              <a:buAutoNum type="arabicPeriod"/>
            </a:pPr>
            <a:r>
              <a:rPr lang="es-VE" dirty="0"/>
              <a:t>Organizar datos en </a:t>
            </a:r>
            <a:r>
              <a:rPr lang="es-VE" dirty="0" smtClean="0"/>
              <a:t>colecciones (</a:t>
            </a:r>
            <a:r>
              <a:rPr lang="en-GB" dirty="0"/>
              <a:t>Organizing Data into Collections</a:t>
            </a:r>
            <a:r>
              <a:rPr lang="es-VE" dirty="0" smtClean="0"/>
              <a:t>)</a:t>
            </a:r>
          </a:p>
          <a:p>
            <a:pPr marL="514350" lvl="0" indent="-514350">
              <a:buFont typeface="+mj-lt"/>
              <a:buAutoNum type="arabicPeriod"/>
            </a:pPr>
            <a:endParaRPr lang="es-VE" dirty="0"/>
          </a:p>
          <a:p>
            <a:pPr marL="514350" indent="-514350">
              <a:buFont typeface="+mj-lt"/>
              <a:buAutoNum type="arabicPeriod"/>
            </a:pPr>
            <a:r>
              <a:rPr lang="es-VE" dirty="0"/>
              <a:t>Control de </a:t>
            </a:r>
            <a:r>
              <a:rPr lang="es-VE" dirty="0" smtClean="0"/>
              <a:t>eventos (</a:t>
            </a:r>
            <a:r>
              <a:rPr lang="en-GB" dirty="0"/>
              <a:t>Handling </a:t>
            </a:r>
            <a:r>
              <a:rPr lang="en-GB" dirty="0" smtClean="0"/>
              <a:t>Events</a:t>
            </a:r>
            <a:r>
              <a:rPr lang="es-VE" dirty="0" smtClean="0"/>
              <a:t>)</a:t>
            </a:r>
          </a:p>
        </p:txBody>
      </p:sp>
    </p:spTree>
    <p:extLst>
      <p:ext uri="{BB962C8B-B14F-4D97-AF65-F5344CB8AC3E}">
        <p14:creationId xmlns:p14="http://schemas.microsoft.com/office/powerpoint/2010/main" val="244613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Implementing Structs and Enums</a:t>
            </a:r>
            <a:endParaRPr lang="en-US" dirty="0"/>
          </a:p>
        </p:txBody>
      </p:sp>
      <p:sp>
        <p:nvSpPr>
          <p:cNvPr id="3" name="Text Placeholder 2"/>
          <p:cNvSpPr>
            <a:spLocks noGrp="1"/>
          </p:cNvSpPr>
          <p:nvPr>
            <p:ph type="body" idx="1"/>
          </p:nvPr>
        </p:nvSpPr>
        <p:spPr/>
        <p:txBody>
          <a:bodyPr/>
          <a:lstStyle/>
          <a:p>
            <a:r>
              <a:rPr lang="en-GB" dirty="0" smtClean="0"/>
              <a:t>Creating and Using Enums
Creating and Using Structs
Initializing Structs
Creating Properties
Creating Indexers
Demonstration: Creating and Using a Struct</a:t>
            </a:r>
            <a:endParaRPr lang="en-US" dirty="0"/>
          </a:p>
        </p:txBody>
      </p:sp>
    </p:spTree>
    <p:extLst>
      <p:ext uri="{BB962C8B-B14F-4D97-AF65-F5344CB8AC3E}">
        <p14:creationId xmlns:p14="http://schemas.microsoft.com/office/powerpoint/2010/main" val="1645499848"/>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1609</TotalTime>
  <Words>2522</Words>
  <Application>Microsoft Office PowerPoint</Application>
  <PresentationFormat>Presentación en pantalla (4:3)</PresentationFormat>
  <Paragraphs>388</Paragraphs>
  <Slides>27</Slides>
  <Notes>26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27</vt:i4>
      </vt:variant>
    </vt:vector>
  </HeadingPairs>
  <TitlesOfParts>
    <vt:vector size="37" baseType="lpstr">
      <vt:lpstr>Arial</vt:lpstr>
      <vt:lpstr>Calibri</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Desarrollar el código para una aplicación gráfica (Developing the Code for a Graphical Application)</vt:lpstr>
      <vt:lpstr>Temas</vt:lpstr>
      <vt:lpstr>Lesson 1: Implementing Structs and Enums</vt:lpstr>
      <vt:lpstr>Creating and Using Enums</vt:lpstr>
      <vt:lpstr>Creating and Using Structs</vt:lpstr>
      <vt:lpstr>Initializing Structs</vt:lpstr>
      <vt:lpstr>Creating Properties</vt:lpstr>
      <vt:lpstr>Creating Indexers</vt:lpstr>
      <vt:lpstr>Lesson 2: Organizing Data into Collections</vt:lpstr>
      <vt:lpstr>Choosing Collections</vt:lpstr>
      <vt:lpstr>Standard Collection Classes</vt:lpstr>
      <vt:lpstr>Specialized Collection Classes</vt:lpstr>
      <vt:lpstr>Using List Collections</vt:lpstr>
      <vt:lpstr>Using Dictionary Collections</vt:lpstr>
      <vt:lpstr>Querying a Collection</vt:lpstr>
      <vt:lpstr>Lesson 3: Handling Events</vt:lpstr>
      <vt:lpstr>Creating Events and Delegates</vt:lpstr>
      <vt:lpstr>Raising Events</vt:lpstr>
      <vt:lpstr>Subscribing to Events</vt:lpstr>
      <vt:lpstr>Laboratorio: Escribir el código para la aplicación del prototipo de grados</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57</cp:revision>
  <cp:lastPrinted>2012-08-28T00:39:50Z</cp:lastPrinted>
  <dcterms:created xsi:type="dcterms:W3CDTF">2012-10-15T15:17:00Z</dcterms:created>
  <dcterms:modified xsi:type="dcterms:W3CDTF">2015-02-20T13:47:02Z</dcterms:modified>
</cp:coreProperties>
</file>