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34"/>
  </p:notesMasterIdLst>
  <p:handoutMasterIdLst>
    <p:handoutMasterId r:id="rId35"/>
  </p:handoutMasterIdLst>
  <p:sldIdLst>
    <p:sldId id="315" r:id="rId2"/>
    <p:sldId id="285" r:id="rId3"/>
    <p:sldId id="342" r:id="rId4"/>
    <p:sldId id="343" r:id="rId5"/>
    <p:sldId id="282" r:id="rId6"/>
    <p:sldId id="344" r:id="rId7"/>
    <p:sldId id="286" r:id="rId8"/>
    <p:sldId id="316" r:id="rId9"/>
    <p:sldId id="396" r:id="rId10"/>
    <p:sldId id="397" r:id="rId11"/>
    <p:sldId id="398" r:id="rId12"/>
    <p:sldId id="399" r:id="rId13"/>
    <p:sldId id="400" r:id="rId14"/>
    <p:sldId id="403" r:id="rId15"/>
    <p:sldId id="404" r:id="rId16"/>
    <p:sldId id="405" r:id="rId17"/>
    <p:sldId id="406" r:id="rId18"/>
    <p:sldId id="407" r:id="rId19"/>
    <p:sldId id="408" r:id="rId20"/>
    <p:sldId id="409" r:id="rId21"/>
    <p:sldId id="410" r:id="rId22"/>
    <p:sldId id="411" r:id="rId23"/>
    <p:sldId id="412" r:id="rId24"/>
    <p:sldId id="413" r:id="rId25"/>
    <p:sldId id="414" r:id="rId26"/>
    <p:sldId id="415" r:id="rId27"/>
    <p:sldId id="416" r:id="rId28"/>
    <p:sldId id="417" r:id="rId29"/>
    <p:sldId id="418" r:id="rId30"/>
    <p:sldId id="419" r:id="rId31"/>
    <p:sldId id="423" r:id="rId32"/>
    <p:sldId id="341" r:id="rId33"/>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userDrawn="1">
          <p15:clr>
            <a:srgbClr val="A4A3A4"/>
          </p15:clr>
        </p15:guide>
        <p15:guide id="2" pos="5472" userDrawn="1">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ulia Stasio" initials="J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21815" autoAdjust="0"/>
    <p:restoredTop sz="59246" autoAdjust="0"/>
  </p:normalViewPr>
  <p:slideViewPr>
    <p:cSldViewPr>
      <p:cViewPr varScale="1">
        <p:scale>
          <a:sx n="44" d="100"/>
          <a:sy n="44" d="100"/>
        </p:scale>
        <p:origin x="2538" y="48"/>
      </p:cViewPr>
      <p:guideLst>
        <p:guide orient="horz"/>
        <p:guide pos="5472"/>
      </p:guideLst>
    </p:cSldViewPr>
  </p:slideViewPr>
  <p:notesTextViewPr>
    <p:cViewPr>
      <p:scale>
        <a:sx n="1" d="1"/>
        <a:sy n="1" d="1"/>
      </p:scale>
      <p:origin x="0" y="0"/>
    </p:cViewPr>
  </p:notesTextViewPr>
  <p:sorterViewPr>
    <p:cViewPr>
      <p:scale>
        <a:sx n="100" d="100"/>
        <a:sy n="100" d="100"/>
      </p:scale>
      <p:origin x="0" y="1218"/>
    </p:cViewPr>
  </p:sorterViewPr>
  <p:notesViewPr>
    <p:cSldViewPr>
      <p:cViewPr varScale="1">
        <p:scale>
          <a:sx n="56" d="100"/>
          <a:sy n="56" d="100"/>
        </p:scale>
        <p:origin x="2802" y="42"/>
      </p:cViewPr>
      <p:guideLst>
        <p:guide orient="horz" pos="2932"/>
        <p:guide pos="2212"/>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4FA2ED-A5CF-420B-9BDF-95AA9C5CBCE9}" type="doc">
      <dgm:prSet loTypeId="urn:microsoft.com/office/officeart/2005/8/layout/vList5" loCatId="list" qsTypeId="urn:microsoft.com/office/officeart/2005/8/quickstyle/simple4" qsCatId="simple" csTypeId="urn:microsoft.com/office/officeart/2005/8/colors/accent2_3" csCatId="accent2" phldr="1"/>
      <dgm:spPr/>
      <dgm:t>
        <a:bodyPr/>
        <a:lstStyle/>
        <a:p>
          <a:endParaRPr lang="en-GB"/>
        </a:p>
      </dgm:t>
    </dgm:pt>
    <dgm:pt modelId="{486A5013-BDB3-4B5F-9052-7C2CF638FFC3}">
      <dgm:prSet phldrT="[Text]"/>
      <dgm:spPr/>
      <dgm:t>
        <a:bodyPr/>
        <a:lstStyle/>
        <a:p>
          <a:r>
            <a:rPr lang="en-GB" dirty="0" smtClean="0"/>
            <a:t>Arrange</a:t>
          </a:r>
          <a:endParaRPr lang="en-GB" dirty="0"/>
        </a:p>
      </dgm:t>
    </dgm:pt>
    <dgm:pt modelId="{205BF7E0-B011-44C8-A1AD-89FFF6CCCD87}" type="parTrans" cxnId="{E142E114-BF92-49C5-BCE4-D2AD88C61035}">
      <dgm:prSet/>
      <dgm:spPr/>
      <dgm:t>
        <a:bodyPr/>
        <a:lstStyle/>
        <a:p>
          <a:endParaRPr lang="en-GB"/>
        </a:p>
      </dgm:t>
    </dgm:pt>
    <dgm:pt modelId="{FCCFEFA7-B580-42C6-B6A6-120F651AE9ED}" type="sibTrans" cxnId="{E142E114-BF92-49C5-BCE4-D2AD88C61035}">
      <dgm:prSet/>
      <dgm:spPr/>
      <dgm:t>
        <a:bodyPr/>
        <a:lstStyle/>
        <a:p>
          <a:endParaRPr lang="en-GB"/>
        </a:p>
      </dgm:t>
    </dgm:pt>
    <dgm:pt modelId="{481E5D5B-ED7F-4117-99A4-52D2D71A4BF2}">
      <dgm:prSet phldrT="[Text]"/>
      <dgm:spPr/>
      <dgm:t>
        <a:bodyPr/>
        <a:lstStyle/>
        <a:p>
          <a:r>
            <a:rPr lang="en-GB" dirty="0" smtClean="0"/>
            <a:t>Create the conditions for the test</a:t>
          </a:r>
          <a:endParaRPr lang="en-GB" dirty="0"/>
        </a:p>
      </dgm:t>
    </dgm:pt>
    <dgm:pt modelId="{56AC7703-59E5-42B7-B517-71FD0F21381D}" type="parTrans" cxnId="{2AB830FD-A681-4464-BFB4-52927E3ADF21}">
      <dgm:prSet/>
      <dgm:spPr/>
      <dgm:t>
        <a:bodyPr/>
        <a:lstStyle/>
        <a:p>
          <a:endParaRPr lang="en-GB"/>
        </a:p>
      </dgm:t>
    </dgm:pt>
    <dgm:pt modelId="{F3A8940E-C2F3-49F0-98ED-B5AF3799715E}" type="sibTrans" cxnId="{2AB830FD-A681-4464-BFB4-52927E3ADF21}">
      <dgm:prSet/>
      <dgm:spPr/>
      <dgm:t>
        <a:bodyPr/>
        <a:lstStyle/>
        <a:p>
          <a:endParaRPr lang="en-GB"/>
        </a:p>
      </dgm:t>
    </dgm:pt>
    <dgm:pt modelId="{E27970DE-DC06-4352-9FE3-3FAC64CE433A}">
      <dgm:prSet phldrT="[Text]"/>
      <dgm:spPr/>
      <dgm:t>
        <a:bodyPr/>
        <a:lstStyle/>
        <a:p>
          <a:r>
            <a:rPr lang="en-GB" dirty="0" smtClean="0"/>
            <a:t>Configure any input values required</a:t>
          </a:r>
          <a:endParaRPr lang="en-GB" dirty="0"/>
        </a:p>
      </dgm:t>
    </dgm:pt>
    <dgm:pt modelId="{4FA4FCE6-536C-4083-B8E1-7F29ECA4931C}" type="parTrans" cxnId="{A06A65C3-E56B-463A-9DC5-3F5688124ED9}">
      <dgm:prSet/>
      <dgm:spPr/>
      <dgm:t>
        <a:bodyPr/>
        <a:lstStyle/>
        <a:p>
          <a:endParaRPr lang="en-GB"/>
        </a:p>
      </dgm:t>
    </dgm:pt>
    <dgm:pt modelId="{40E1F665-5AF0-45C0-AF48-42E4707E0520}" type="sibTrans" cxnId="{A06A65C3-E56B-463A-9DC5-3F5688124ED9}">
      <dgm:prSet/>
      <dgm:spPr/>
      <dgm:t>
        <a:bodyPr/>
        <a:lstStyle/>
        <a:p>
          <a:endParaRPr lang="en-GB"/>
        </a:p>
      </dgm:t>
    </dgm:pt>
    <dgm:pt modelId="{6B642CFC-3CBC-4717-81EF-9DE5F0B47B0C}">
      <dgm:prSet phldrT="[Text]"/>
      <dgm:spPr/>
      <dgm:t>
        <a:bodyPr/>
        <a:lstStyle/>
        <a:p>
          <a:r>
            <a:rPr lang="en-GB" dirty="0" smtClean="0"/>
            <a:t>Act</a:t>
          </a:r>
          <a:endParaRPr lang="en-GB" dirty="0"/>
        </a:p>
      </dgm:t>
    </dgm:pt>
    <dgm:pt modelId="{0A8692EB-4C7D-4C07-ADB5-DCB81BE01627}" type="parTrans" cxnId="{8B13BE4E-F88D-4952-93CF-9FF7715FDFDA}">
      <dgm:prSet/>
      <dgm:spPr/>
      <dgm:t>
        <a:bodyPr/>
        <a:lstStyle/>
        <a:p>
          <a:endParaRPr lang="en-GB"/>
        </a:p>
      </dgm:t>
    </dgm:pt>
    <dgm:pt modelId="{F1C238A1-38FF-4256-A419-9C63C9A36F41}" type="sibTrans" cxnId="{8B13BE4E-F88D-4952-93CF-9FF7715FDFDA}">
      <dgm:prSet/>
      <dgm:spPr/>
      <dgm:t>
        <a:bodyPr/>
        <a:lstStyle/>
        <a:p>
          <a:endParaRPr lang="en-GB"/>
        </a:p>
      </dgm:t>
    </dgm:pt>
    <dgm:pt modelId="{ACB08A19-A39B-4CE8-A032-2D2E0A7DF60F}">
      <dgm:prSet phldrT="[Text]"/>
      <dgm:spPr/>
      <dgm:t>
        <a:bodyPr/>
        <a:lstStyle/>
        <a:p>
          <a:r>
            <a:rPr lang="en-GB" dirty="0" smtClean="0"/>
            <a:t>Invoke the action that you want to test</a:t>
          </a:r>
          <a:endParaRPr lang="en-GB" dirty="0"/>
        </a:p>
      </dgm:t>
    </dgm:pt>
    <dgm:pt modelId="{1D785AA9-7D8E-458B-A953-10CEC6C3D73F}" type="parTrans" cxnId="{21B3297D-99DA-4226-B4C9-F3698225C334}">
      <dgm:prSet/>
      <dgm:spPr/>
      <dgm:t>
        <a:bodyPr/>
        <a:lstStyle/>
        <a:p>
          <a:endParaRPr lang="en-GB"/>
        </a:p>
      </dgm:t>
    </dgm:pt>
    <dgm:pt modelId="{B6DC3987-8DEA-40D9-986B-1F91B42FDE84}" type="sibTrans" cxnId="{21B3297D-99DA-4226-B4C9-F3698225C334}">
      <dgm:prSet/>
      <dgm:spPr/>
      <dgm:t>
        <a:bodyPr/>
        <a:lstStyle/>
        <a:p>
          <a:endParaRPr lang="en-GB"/>
        </a:p>
      </dgm:t>
    </dgm:pt>
    <dgm:pt modelId="{006828DC-ADE6-4295-8D08-3BE0D39E8AD5}">
      <dgm:prSet phldrT="[Text]"/>
      <dgm:spPr/>
      <dgm:t>
        <a:bodyPr/>
        <a:lstStyle/>
        <a:p>
          <a:r>
            <a:rPr lang="en-GB" dirty="0" smtClean="0"/>
            <a:t>Assert</a:t>
          </a:r>
          <a:endParaRPr lang="en-GB" dirty="0"/>
        </a:p>
      </dgm:t>
    </dgm:pt>
    <dgm:pt modelId="{8D29D705-547B-4F44-9606-7201AA93A361}" type="parTrans" cxnId="{ED9586C1-67E1-4C45-996E-47A565B33961}">
      <dgm:prSet/>
      <dgm:spPr/>
      <dgm:t>
        <a:bodyPr/>
        <a:lstStyle/>
        <a:p>
          <a:endParaRPr lang="en-GB"/>
        </a:p>
      </dgm:t>
    </dgm:pt>
    <dgm:pt modelId="{5C850851-48CE-4950-BDF7-94D184B90485}" type="sibTrans" cxnId="{ED9586C1-67E1-4C45-996E-47A565B33961}">
      <dgm:prSet/>
      <dgm:spPr/>
      <dgm:t>
        <a:bodyPr/>
        <a:lstStyle/>
        <a:p>
          <a:endParaRPr lang="en-GB"/>
        </a:p>
      </dgm:t>
    </dgm:pt>
    <dgm:pt modelId="{8B3A3D1B-8BD5-4DF0-8672-CF408EB8F4F9}">
      <dgm:prSet phldrT="[Text]"/>
      <dgm:spPr/>
      <dgm:t>
        <a:bodyPr/>
        <a:lstStyle/>
        <a:p>
          <a:r>
            <a:rPr lang="en-GB" dirty="0" smtClean="0"/>
            <a:t>Verify the results of the action</a:t>
          </a:r>
          <a:endParaRPr lang="en-GB" dirty="0"/>
        </a:p>
      </dgm:t>
    </dgm:pt>
    <dgm:pt modelId="{B66BE7CD-82AC-4F96-B7DC-62EC7CB843B6}" type="parTrans" cxnId="{C19A9E99-B202-4AD8-97E4-4228A17D985E}">
      <dgm:prSet/>
      <dgm:spPr/>
      <dgm:t>
        <a:bodyPr/>
        <a:lstStyle/>
        <a:p>
          <a:endParaRPr lang="en-GB"/>
        </a:p>
      </dgm:t>
    </dgm:pt>
    <dgm:pt modelId="{D4611FE2-8BFC-4BF6-A4FF-41E1C5BDC10B}" type="sibTrans" cxnId="{C19A9E99-B202-4AD8-97E4-4228A17D985E}">
      <dgm:prSet/>
      <dgm:spPr/>
      <dgm:t>
        <a:bodyPr/>
        <a:lstStyle/>
        <a:p>
          <a:endParaRPr lang="en-GB"/>
        </a:p>
      </dgm:t>
    </dgm:pt>
    <dgm:pt modelId="{D9BC4C36-3D7D-454E-AD9C-4141EC0B0A00}">
      <dgm:prSet phldrT="[Text]"/>
      <dgm:spPr/>
      <dgm:t>
        <a:bodyPr/>
        <a:lstStyle/>
        <a:p>
          <a:r>
            <a:rPr lang="en-GB" dirty="0" smtClean="0"/>
            <a:t>Fail the test if the results were not as expected</a:t>
          </a:r>
          <a:endParaRPr lang="en-GB" dirty="0"/>
        </a:p>
      </dgm:t>
    </dgm:pt>
    <dgm:pt modelId="{F893BB80-9D73-4F14-A776-792EF500B372}" type="parTrans" cxnId="{7827BE1E-67D8-4910-847C-2578A777AF77}">
      <dgm:prSet/>
      <dgm:spPr/>
      <dgm:t>
        <a:bodyPr/>
        <a:lstStyle/>
        <a:p>
          <a:endParaRPr lang="en-GB"/>
        </a:p>
      </dgm:t>
    </dgm:pt>
    <dgm:pt modelId="{78E00AC0-222B-436A-86C0-3BFC06325E8A}" type="sibTrans" cxnId="{7827BE1E-67D8-4910-847C-2578A777AF77}">
      <dgm:prSet/>
      <dgm:spPr/>
      <dgm:t>
        <a:bodyPr/>
        <a:lstStyle/>
        <a:p>
          <a:endParaRPr lang="en-GB"/>
        </a:p>
      </dgm:t>
    </dgm:pt>
    <dgm:pt modelId="{C48E9EE1-DBCE-4E38-8714-49101C3E66FB}" type="pres">
      <dgm:prSet presAssocID="{414FA2ED-A5CF-420B-9BDF-95AA9C5CBCE9}" presName="Name0" presStyleCnt="0">
        <dgm:presLayoutVars>
          <dgm:dir/>
          <dgm:animLvl val="lvl"/>
          <dgm:resizeHandles val="exact"/>
        </dgm:presLayoutVars>
      </dgm:prSet>
      <dgm:spPr/>
      <dgm:t>
        <a:bodyPr/>
        <a:lstStyle/>
        <a:p>
          <a:endParaRPr lang="en-GB"/>
        </a:p>
      </dgm:t>
    </dgm:pt>
    <dgm:pt modelId="{9BC6F964-5C3C-4B11-83F7-5E85690897B4}" type="pres">
      <dgm:prSet presAssocID="{486A5013-BDB3-4B5F-9052-7C2CF638FFC3}" presName="linNode" presStyleCnt="0"/>
      <dgm:spPr/>
      <dgm:t>
        <a:bodyPr/>
        <a:lstStyle/>
        <a:p>
          <a:endParaRPr lang="en-GB"/>
        </a:p>
      </dgm:t>
    </dgm:pt>
    <dgm:pt modelId="{7AADB493-5979-4256-B223-333514783AAF}" type="pres">
      <dgm:prSet presAssocID="{486A5013-BDB3-4B5F-9052-7C2CF638FFC3}" presName="parentText" presStyleLbl="node1" presStyleIdx="0" presStyleCnt="3">
        <dgm:presLayoutVars>
          <dgm:chMax val="1"/>
          <dgm:bulletEnabled val="1"/>
        </dgm:presLayoutVars>
      </dgm:prSet>
      <dgm:spPr/>
      <dgm:t>
        <a:bodyPr/>
        <a:lstStyle/>
        <a:p>
          <a:endParaRPr lang="en-GB"/>
        </a:p>
      </dgm:t>
    </dgm:pt>
    <dgm:pt modelId="{76F1D832-32FF-421F-BE76-43C8A6948026}" type="pres">
      <dgm:prSet presAssocID="{486A5013-BDB3-4B5F-9052-7C2CF638FFC3}" presName="descendantText" presStyleLbl="alignAccFollowNode1" presStyleIdx="0" presStyleCnt="3">
        <dgm:presLayoutVars>
          <dgm:bulletEnabled val="1"/>
        </dgm:presLayoutVars>
      </dgm:prSet>
      <dgm:spPr/>
      <dgm:t>
        <a:bodyPr/>
        <a:lstStyle/>
        <a:p>
          <a:endParaRPr lang="en-GB"/>
        </a:p>
      </dgm:t>
    </dgm:pt>
    <dgm:pt modelId="{B957CD2B-5C1B-4EC2-9A7D-0DC71FED2D72}" type="pres">
      <dgm:prSet presAssocID="{FCCFEFA7-B580-42C6-B6A6-120F651AE9ED}" presName="sp" presStyleCnt="0"/>
      <dgm:spPr/>
      <dgm:t>
        <a:bodyPr/>
        <a:lstStyle/>
        <a:p>
          <a:endParaRPr lang="en-GB"/>
        </a:p>
      </dgm:t>
    </dgm:pt>
    <dgm:pt modelId="{8E3DB399-D38E-42FA-AA97-8A70C0C1433B}" type="pres">
      <dgm:prSet presAssocID="{6B642CFC-3CBC-4717-81EF-9DE5F0B47B0C}" presName="linNode" presStyleCnt="0"/>
      <dgm:spPr/>
      <dgm:t>
        <a:bodyPr/>
        <a:lstStyle/>
        <a:p>
          <a:endParaRPr lang="en-GB"/>
        </a:p>
      </dgm:t>
    </dgm:pt>
    <dgm:pt modelId="{4F56E443-1B6C-4F13-BF01-62A28441109F}" type="pres">
      <dgm:prSet presAssocID="{6B642CFC-3CBC-4717-81EF-9DE5F0B47B0C}" presName="parentText" presStyleLbl="node1" presStyleIdx="1" presStyleCnt="3">
        <dgm:presLayoutVars>
          <dgm:chMax val="1"/>
          <dgm:bulletEnabled val="1"/>
        </dgm:presLayoutVars>
      </dgm:prSet>
      <dgm:spPr/>
      <dgm:t>
        <a:bodyPr/>
        <a:lstStyle/>
        <a:p>
          <a:endParaRPr lang="en-GB"/>
        </a:p>
      </dgm:t>
    </dgm:pt>
    <dgm:pt modelId="{A74B2159-7DAD-4AEB-AF0B-ED44DD0B09EC}" type="pres">
      <dgm:prSet presAssocID="{6B642CFC-3CBC-4717-81EF-9DE5F0B47B0C}" presName="descendantText" presStyleLbl="alignAccFollowNode1" presStyleIdx="1" presStyleCnt="3">
        <dgm:presLayoutVars>
          <dgm:bulletEnabled val="1"/>
        </dgm:presLayoutVars>
      </dgm:prSet>
      <dgm:spPr/>
      <dgm:t>
        <a:bodyPr/>
        <a:lstStyle/>
        <a:p>
          <a:endParaRPr lang="en-GB"/>
        </a:p>
      </dgm:t>
    </dgm:pt>
    <dgm:pt modelId="{A2F12552-918B-4CE8-855C-BD17172A368C}" type="pres">
      <dgm:prSet presAssocID="{F1C238A1-38FF-4256-A419-9C63C9A36F41}" presName="sp" presStyleCnt="0"/>
      <dgm:spPr/>
      <dgm:t>
        <a:bodyPr/>
        <a:lstStyle/>
        <a:p>
          <a:endParaRPr lang="en-GB"/>
        </a:p>
      </dgm:t>
    </dgm:pt>
    <dgm:pt modelId="{3C94295C-A7F5-4973-9F87-CE5600B7C290}" type="pres">
      <dgm:prSet presAssocID="{006828DC-ADE6-4295-8D08-3BE0D39E8AD5}" presName="linNode" presStyleCnt="0"/>
      <dgm:spPr/>
      <dgm:t>
        <a:bodyPr/>
        <a:lstStyle/>
        <a:p>
          <a:endParaRPr lang="en-GB"/>
        </a:p>
      </dgm:t>
    </dgm:pt>
    <dgm:pt modelId="{ABB06629-CB39-4DAA-AA3C-246032E05945}" type="pres">
      <dgm:prSet presAssocID="{006828DC-ADE6-4295-8D08-3BE0D39E8AD5}" presName="parentText" presStyleLbl="node1" presStyleIdx="2" presStyleCnt="3">
        <dgm:presLayoutVars>
          <dgm:chMax val="1"/>
          <dgm:bulletEnabled val="1"/>
        </dgm:presLayoutVars>
      </dgm:prSet>
      <dgm:spPr/>
      <dgm:t>
        <a:bodyPr/>
        <a:lstStyle/>
        <a:p>
          <a:endParaRPr lang="en-GB"/>
        </a:p>
      </dgm:t>
    </dgm:pt>
    <dgm:pt modelId="{A7AB60D5-1663-4119-B647-F3A16EF59F94}" type="pres">
      <dgm:prSet presAssocID="{006828DC-ADE6-4295-8D08-3BE0D39E8AD5}" presName="descendantText" presStyleLbl="alignAccFollowNode1" presStyleIdx="2" presStyleCnt="3">
        <dgm:presLayoutVars>
          <dgm:bulletEnabled val="1"/>
        </dgm:presLayoutVars>
      </dgm:prSet>
      <dgm:spPr/>
      <dgm:t>
        <a:bodyPr/>
        <a:lstStyle/>
        <a:p>
          <a:endParaRPr lang="en-GB"/>
        </a:p>
      </dgm:t>
    </dgm:pt>
  </dgm:ptLst>
  <dgm:cxnLst>
    <dgm:cxn modelId="{2F56CC35-BFF8-488E-BD70-0620EE761BA7}" type="presOf" srcId="{ACB08A19-A39B-4CE8-A032-2D2E0A7DF60F}" destId="{A74B2159-7DAD-4AEB-AF0B-ED44DD0B09EC}" srcOrd="0" destOrd="0" presId="urn:microsoft.com/office/officeart/2005/8/layout/vList5"/>
    <dgm:cxn modelId="{ED9586C1-67E1-4C45-996E-47A565B33961}" srcId="{414FA2ED-A5CF-420B-9BDF-95AA9C5CBCE9}" destId="{006828DC-ADE6-4295-8D08-3BE0D39E8AD5}" srcOrd="2" destOrd="0" parTransId="{8D29D705-547B-4F44-9606-7201AA93A361}" sibTransId="{5C850851-48CE-4950-BDF7-94D184B90485}"/>
    <dgm:cxn modelId="{7827BE1E-67D8-4910-847C-2578A777AF77}" srcId="{006828DC-ADE6-4295-8D08-3BE0D39E8AD5}" destId="{D9BC4C36-3D7D-454E-AD9C-4141EC0B0A00}" srcOrd="1" destOrd="0" parTransId="{F893BB80-9D73-4F14-A776-792EF500B372}" sibTransId="{78E00AC0-222B-436A-86C0-3BFC06325E8A}"/>
    <dgm:cxn modelId="{E142E114-BF92-49C5-BCE4-D2AD88C61035}" srcId="{414FA2ED-A5CF-420B-9BDF-95AA9C5CBCE9}" destId="{486A5013-BDB3-4B5F-9052-7C2CF638FFC3}" srcOrd="0" destOrd="0" parTransId="{205BF7E0-B011-44C8-A1AD-89FFF6CCCD87}" sibTransId="{FCCFEFA7-B580-42C6-B6A6-120F651AE9ED}"/>
    <dgm:cxn modelId="{265BE46E-DAC3-4B47-BB79-ADE0976F5535}" type="presOf" srcId="{8B3A3D1B-8BD5-4DF0-8672-CF408EB8F4F9}" destId="{A7AB60D5-1663-4119-B647-F3A16EF59F94}" srcOrd="0" destOrd="0" presId="urn:microsoft.com/office/officeart/2005/8/layout/vList5"/>
    <dgm:cxn modelId="{BE352ED8-A654-4D3C-92D5-DDC53F816519}" type="presOf" srcId="{414FA2ED-A5CF-420B-9BDF-95AA9C5CBCE9}" destId="{C48E9EE1-DBCE-4E38-8714-49101C3E66FB}" srcOrd="0" destOrd="0" presId="urn:microsoft.com/office/officeart/2005/8/layout/vList5"/>
    <dgm:cxn modelId="{21B3297D-99DA-4226-B4C9-F3698225C334}" srcId="{6B642CFC-3CBC-4717-81EF-9DE5F0B47B0C}" destId="{ACB08A19-A39B-4CE8-A032-2D2E0A7DF60F}" srcOrd="0" destOrd="0" parTransId="{1D785AA9-7D8E-458B-A953-10CEC6C3D73F}" sibTransId="{B6DC3987-8DEA-40D9-986B-1F91B42FDE84}"/>
    <dgm:cxn modelId="{E1063ECA-089C-4B13-BCEA-21F1F27C01A4}" type="presOf" srcId="{6B642CFC-3CBC-4717-81EF-9DE5F0B47B0C}" destId="{4F56E443-1B6C-4F13-BF01-62A28441109F}" srcOrd="0" destOrd="0" presId="urn:microsoft.com/office/officeart/2005/8/layout/vList5"/>
    <dgm:cxn modelId="{F78F6DE4-BD4C-43F9-9762-9145426E3C51}" type="presOf" srcId="{006828DC-ADE6-4295-8D08-3BE0D39E8AD5}" destId="{ABB06629-CB39-4DAA-AA3C-246032E05945}" srcOrd="0" destOrd="0" presId="urn:microsoft.com/office/officeart/2005/8/layout/vList5"/>
    <dgm:cxn modelId="{B489AAE2-5AF2-4338-86E8-6AFD04DEA77F}" type="presOf" srcId="{481E5D5B-ED7F-4117-99A4-52D2D71A4BF2}" destId="{76F1D832-32FF-421F-BE76-43C8A6948026}" srcOrd="0" destOrd="0" presId="urn:microsoft.com/office/officeart/2005/8/layout/vList5"/>
    <dgm:cxn modelId="{C19A9E99-B202-4AD8-97E4-4228A17D985E}" srcId="{006828DC-ADE6-4295-8D08-3BE0D39E8AD5}" destId="{8B3A3D1B-8BD5-4DF0-8672-CF408EB8F4F9}" srcOrd="0" destOrd="0" parTransId="{B66BE7CD-82AC-4F96-B7DC-62EC7CB843B6}" sibTransId="{D4611FE2-8BFC-4BF6-A4FF-41E1C5BDC10B}"/>
    <dgm:cxn modelId="{D9DEDAF6-5E78-4A02-A139-B12908B4D1B1}" type="presOf" srcId="{E27970DE-DC06-4352-9FE3-3FAC64CE433A}" destId="{76F1D832-32FF-421F-BE76-43C8A6948026}" srcOrd="0" destOrd="1" presId="urn:microsoft.com/office/officeart/2005/8/layout/vList5"/>
    <dgm:cxn modelId="{8B13BE4E-F88D-4952-93CF-9FF7715FDFDA}" srcId="{414FA2ED-A5CF-420B-9BDF-95AA9C5CBCE9}" destId="{6B642CFC-3CBC-4717-81EF-9DE5F0B47B0C}" srcOrd="1" destOrd="0" parTransId="{0A8692EB-4C7D-4C07-ADB5-DCB81BE01627}" sibTransId="{F1C238A1-38FF-4256-A419-9C63C9A36F41}"/>
    <dgm:cxn modelId="{49DF68C5-9435-40C6-B151-B256A15B94EF}" type="presOf" srcId="{D9BC4C36-3D7D-454E-AD9C-4141EC0B0A00}" destId="{A7AB60D5-1663-4119-B647-F3A16EF59F94}" srcOrd="0" destOrd="1" presId="urn:microsoft.com/office/officeart/2005/8/layout/vList5"/>
    <dgm:cxn modelId="{A06A65C3-E56B-463A-9DC5-3F5688124ED9}" srcId="{486A5013-BDB3-4B5F-9052-7C2CF638FFC3}" destId="{E27970DE-DC06-4352-9FE3-3FAC64CE433A}" srcOrd="1" destOrd="0" parTransId="{4FA4FCE6-536C-4083-B8E1-7F29ECA4931C}" sibTransId="{40E1F665-5AF0-45C0-AF48-42E4707E0520}"/>
    <dgm:cxn modelId="{2AB830FD-A681-4464-BFB4-52927E3ADF21}" srcId="{486A5013-BDB3-4B5F-9052-7C2CF638FFC3}" destId="{481E5D5B-ED7F-4117-99A4-52D2D71A4BF2}" srcOrd="0" destOrd="0" parTransId="{56AC7703-59E5-42B7-B517-71FD0F21381D}" sibTransId="{F3A8940E-C2F3-49F0-98ED-B5AF3799715E}"/>
    <dgm:cxn modelId="{0E825D79-3C2A-4443-8BFC-D7D3BE7EB904}" type="presOf" srcId="{486A5013-BDB3-4B5F-9052-7C2CF638FFC3}" destId="{7AADB493-5979-4256-B223-333514783AAF}" srcOrd="0" destOrd="0" presId="urn:microsoft.com/office/officeart/2005/8/layout/vList5"/>
    <dgm:cxn modelId="{45E22042-6384-4260-8A2B-35723B0C0053}" type="presParOf" srcId="{C48E9EE1-DBCE-4E38-8714-49101C3E66FB}" destId="{9BC6F964-5C3C-4B11-83F7-5E85690897B4}" srcOrd="0" destOrd="0" presId="urn:microsoft.com/office/officeart/2005/8/layout/vList5"/>
    <dgm:cxn modelId="{BAF456C4-8AE8-4B6D-820A-537572182CCC}" type="presParOf" srcId="{9BC6F964-5C3C-4B11-83F7-5E85690897B4}" destId="{7AADB493-5979-4256-B223-333514783AAF}" srcOrd="0" destOrd="0" presId="urn:microsoft.com/office/officeart/2005/8/layout/vList5"/>
    <dgm:cxn modelId="{CDAA0039-6AE6-48F0-A9AF-76A9DA21EEA1}" type="presParOf" srcId="{9BC6F964-5C3C-4B11-83F7-5E85690897B4}" destId="{76F1D832-32FF-421F-BE76-43C8A6948026}" srcOrd="1" destOrd="0" presId="urn:microsoft.com/office/officeart/2005/8/layout/vList5"/>
    <dgm:cxn modelId="{A2F6C93D-E3A9-4DC3-AAA0-7E4A103A7E97}" type="presParOf" srcId="{C48E9EE1-DBCE-4E38-8714-49101C3E66FB}" destId="{B957CD2B-5C1B-4EC2-9A7D-0DC71FED2D72}" srcOrd="1" destOrd="0" presId="urn:microsoft.com/office/officeart/2005/8/layout/vList5"/>
    <dgm:cxn modelId="{6B0FA0D7-16B2-49B9-A7BC-DBB7B8A23F73}" type="presParOf" srcId="{C48E9EE1-DBCE-4E38-8714-49101C3E66FB}" destId="{8E3DB399-D38E-42FA-AA97-8A70C0C1433B}" srcOrd="2" destOrd="0" presId="urn:microsoft.com/office/officeart/2005/8/layout/vList5"/>
    <dgm:cxn modelId="{8073F1EC-1043-4D67-9854-0A4D49694732}" type="presParOf" srcId="{8E3DB399-D38E-42FA-AA97-8A70C0C1433B}" destId="{4F56E443-1B6C-4F13-BF01-62A28441109F}" srcOrd="0" destOrd="0" presId="urn:microsoft.com/office/officeart/2005/8/layout/vList5"/>
    <dgm:cxn modelId="{7B5176EC-7ACE-4664-8C21-3DF6630523C5}" type="presParOf" srcId="{8E3DB399-D38E-42FA-AA97-8A70C0C1433B}" destId="{A74B2159-7DAD-4AEB-AF0B-ED44DD0B09EC}" srcOrd="1" destOrd="0" presId="urn:microsoft.com/office/officeart/2005/8/layout/vList5"/>
    <dgm:cxn modelId="{53469744-18D4-4F8F-A1A0-FB84401DF475}" type="presParOf" srcId="{C48E9EE1-DBCE-4E38-8714-49101C3E66FB}" destId="{A2F12552-918B-4CE8-855C-BD17172A368C}" srcOrd="3" destOrd="0" presId="urn:microsoft.com/office/officeart/2005/8/layout/vList5"/>
    <dgm:cxn modelId="{EAE94B37-71ED-4848-8BD2-6E42D99EAE18}" type="presParOf" srcId="{C48E9EE1-DBCE-4E38-8714-49101C3E66FB}" destId="{3C94295C-A7F5-4973-9F87-CE5600B7C290}" srcOrd="4" destOrd="0" presId="urn:microsoft.com/office/officeart/2005/8/layout/vList5"/>
    <dgm:cxn modelId="{89A12674-270B-437D-A75E-A79C5288CF78}" type="presParOf" srcId="{3C94295C-A7F5-4973-9F87-CE5600B7C290}" destId="{ABB06629-CB39-4DAA-AA3C-246032E05945}" srcOrd="0" destOrd="0" presId="urn:microsoft.com/office/officeart/2005/8/layout/vList5"/>
    <dgm:cxn modelId="{5E5965E0-EA25-4E70-884F-F682B4A05AC1}" type="presParOf" srcId="{3C94295C-A7F5-4973-9F87-CE5600B7C290}" destId="{A7AB60D5-1663-4119-B647-F3A16EF59F94}"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F1D832-32FF-421F-BE76-43C8A6948026}">
      <dsp:nvSpPr>
        <dsp:cNvPr id="0" name=""/>
        <dsp:cNvSpPr/>
      </dsp:nvSpPr>
      <dsp:spPr>
        <a:xfrm rot="5400000">
          <a:off x="4856919" y="-1765844"/>
          <a:ext cx="1327286" cy="5195824"/>
        </a:xfrm>
        <a:prstGeom prst="round2Same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en-GB" sz="2200" kern="1200" dirty="0" smtClean="0"/>
            <a:t>Create the conditions for the test</a:t>
          </a:r>
          <a:endParaRPr lang="en-GB" sz="2200" kern="1200" dirty="0"/>
        </a:p>
        <a:p>
          <a:pPr marL="228600" lvl="1" indent="-228600" algn="l" defTabSz="977900">
            <a:lnSpc>
              <a:spcPct val="90000"/>
            </a:lnSpc>
            <a:spcBef>
              <a:spcPct val="0"/>
            </a:spcBef>
            <a:spcAft>
              <a:spcPct val="15000"/>
            </a:spcAft>
            <a:buChar char="••"/>
          </a:pPr>
          <a:r>
            <a:rPr lang="en-GB" sz="2200" kern="1200" dirty="0" smtClean="0"/>
            <a:t>Configure any input values required</a:t>
          </a:r>
          <a:endParaRPr lang="en-GB" sz="2200" kern="1200" dirty="0"/>
        </a:p>
      </dsp:txBody>
      <dsp:txXfrm rot="-5400000">
        <a:off x="2922651" y="233217"/>
        <a:ext cx="5131031" cy="1197700"/>
      </dsp:txXfrm>
    </dsp:sp>
    <dsp:sp modelId="{7AADB493-5979-4256-B223-333514783AAF}">
      <dsp:nvSpPr>
        <dsp:cNvPr id="0" name=""/>
        <dsp:cNvSpPr/>
      </dsp:nvSpPr>
      <dsp:spPr>
        <a:xfrm>
          <a:off x="0" y="2513"/>
          <a:ext cx="2922651" cy="1659107"/>
        </a:xfrm>
        <a:prstGeom prst="roundRect">
          <a:avLst/>
        </a:prstGeom>
        <a:gradFill rotWithShape="0">
          <a:gsLst>
            <a:gs pos="0">
              <a:schemeClr val="accent2">
                <a:shade val="80000"/>
                <a:hueOff val="0"/>
                <a:satOff val="0"/>
                <a:lumOff val="0"/>
                <a:alphaOff val="0"/>
                <a:shade val="51000"/>
                <a:satMod val="130000"/>
              </a:schemeClr>
            </a:gs>
            <a:gs pos="80000">
              <a:schemeClr val="accent2">
                <a:shade val="80000"/>
                <a:hueOff val="0"/>
                <a:satOff val="0"/>
                <a:lumOff val="0"/>
                <a:alphaOff val="0"/>
                <a:shade val="93000"/>
                <a:satMod val="130000"/>
              </a:schemeClr>
            </a:gs>
            <a:gs pos="100000">
              <a:schemeClr val="accent2">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1450" tIns="85725" rIns="171450" bIns="85725" numCol="1" spcCol="1270" anchor="ctr" anchorCtr="0">
          <a:noAutofit/>
        </a:bodyPr>
        <a:lstStyle/>
        <a:p>
          <a:pPr lvl="0" algn="ctr" defTabSz="2000250">
            <a:lnSpc>
              <a:spcPct val="90000"/>
            </a:lnSpc>
            <a:spcBef>
              <a:spcPct val="0"/>
            </a:spcBef>
            <a:spcAft>
              <a:spcPct val="35000"/>
            </a:spcAft>
          </a:pPr>
          <a:r>
            <a:rPr lang="en-GB" sz="4500" kern="1200" dirty="0" smtClean="0"/>
            <a:t>Arrange</a:t>
          </a:r>
          <a:endParaRPr lang="en-GB" sz="4500" kern="1200" dirty="0"/>
        </a:p>
      </dsp:txBody>
      <dsp:txXfrm>
        <a:off x="80991" y="83504"/>
        <a:ext cx="2760669" cy="1497125"/>
      </dsp:txXfrm>
    </dsp:sp>
    <dsp:sp modelId="{A74B2159-7DAD-4AEB-AF0B-ED44DD0B09EC}">
      <dsp:nvSpPr>
        <dsp:cNvPr id="0" name=""/>
        <dsp:cNvSpPr/>
      </dsp:nvSpPr>
      <dsp:spPr>
        <a:xfrm rot="5400000">
          <a:off x="4856919" y="-23781"/>
          <a:ext cx="1327286" cy="5195824"/>
        </a:xfrm>
        <a:prstGeom prst="round2Same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en-GB" sz="2200" kern="1200" dirty="0" smtClean="0"/>
            <a:t>Invoke the action that you want to test</a:t>
          </a:r>
          <a:endParaRPr lang="en-GB" sz="2200" kern="1200" dirty="0"/>
        </a:p>
      </dsp:txBody>
      <dsp:txXfrm rot="-5400000">
        <a:off x="2922651" y="1975281"/>
        <a:ext cx="5131031" cy="1197700"/>
      </dsp:txXfrm>
    </dsp:sp>
    <dsp:sp modelId="{4F56E443-1B6C-4F13-BF01-62A28441109F}">
      <dsp:nvSpPr>
        <dsp:cNvPr id="0" name=""/>
        <dsp:cNvSpPr/>
      </dsp:nvSpPr>
      <dsp:spPr>
        <a:xfrm>
          <a:off x="0" y="1744577"/>
          <a:ext cx="2922651" cy="1659107"/>
        </a:xfrm>
        <a:prstGeom prst="roundRect">
          <a:avLst/>
        </a:prstGeom>
        <a:gradFill rotWithShape="0">
          <a:gsLst>
            <a:gs pos="0">
              <a:schemeClr val="accent2">
                <a:shade val="80000"/>
                <a:hueOff val="56663"/>
                <a:satOff val="3190"/>
                <a:lumOff val="9135"/>
                <a:alphaOff val="0"/>
                <a:shade val="51000"/>
                <a:satMod val="130000"/>
              </a:schemeClr>
            </a:gs>
            <a:gs pos="80000">
              <a:schemeClr val="accent2">
                <a:shade val="80000"/>
                <a:hueOff val="56663"/>
                <a:satOff val="3190"/>
                <a:lumOff val="9135"/>
                <a:alphaOff val="0"/>
                <a:shade val="93000"/>
                <a:satMod val="130000"/>
              </a:schemeClr>
            </a:gs>
            <a:gs pos="100000">
              <a:schemeClr val="accent2">
                <a:shade val="80000"/>
                <a:hueOff val="56663"/>
                <a:satOff val="3190"/>
                <a:lumOff val="9135"/>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1450" tIns="85725" rIns="171450" bIns="85725" numCol="1" spcCol="1270" anchor="ctr" anchorCtr="0">
          <a:noAutofit/>
        </a:bodyPr>
        <a:lstStyle/>
        <a:p>
          <a:pPr lvl="0" algn="ctr" defTabSz="2000250">
            <a:lnSpc>
              <a:spcPct val="90000"/>
            </a:lnSpc>
            <a:spcBef>
              <a:spcPct val="0"/>
            </a:spcBef>
            <a:spcAft>
              <a:spcPct val="35000"/>
            </a:spcAft>
          </a:pPr>
          <a:r>
            <a:rPr lang="en-GB" sz="4500" kern="1200" dirty="0" smtClean="0"/>
            <a:t>Act</a:t>
          </a:r>
          <a:endParaRPr lang="en-GB" sz="4500" kern="1200" dirty="0"/>
        </a:p>
      </dsp:txBody>
      <dsp:txXfrm>
        <a:off x="80991" y="1825568"/>
        <a:ext cx="2760669" cy="1497125"/>
      </dsp:txXfrm>
    </dsp:sp>
    <dsp:sp modelId="{A7AB60D5-1663-4119-B647-F3A16EF59F94}">
      <dsp:nvSpPr>
        <dsp:cNvPr id="0" name=""/>
        <dsp:cNvSpPr/>
      </dsp:nvSpPr>
      <dsp:spPr>
        <a:xfrm rot="5400000">
          <a:off x="4856919" y="1718282"/>
          <a:ext cx="1327286" cy="5195824"/>
        </a:xfrm>
        <a:prstGeom prst="round2Same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en-GB" sz="2200" kern="1200" dirty="0" smtClean="0"/>
            <a:t>Verify the results of the action</a:t>
          </a:r>
          <a:endParaRPr lang="en-GB" sz="2200" kern="1200" dirty="0"/>
        </a:p>
        <a:p>
          <a:pPr marL="228600" lvl="1" indent="-228600" algn="l" defTabSz="977900">
            <a:lnSpc>
              <a:spcPct val="90000"/>
            </a:lnSpc>
            <a:spcBef>
              <a:spcPct val="0"/>
            </a:spcBef>
            <a:spcAft>
              <a:spcPct val="15000"/>
            </a:spcAft>
            <a:buChar char="••"/>
          </a:pPr>
          <a:r>
            <a:rPr lang="en-GB" sz="2200" kern="1200" dirty="0" smtClean="0"/>
            <a:t>Fail the test if the results were not as expected</a:t>
          </a:r>
          <a:endParaRPr lang="en-GB" sz="2200" kern="1200" dirty="0"/>
        </a:p>
      </dsp:txBody>
      <dsp:txXfrm rot="-5400000">
        <a:off x="2922651" y="3717344"/>
        <a:ext cx="5131031" cy="1197700"/>
      </dsp:txXfrm>
    </dsp:sp>
    <dsp:sp modelId="{ABB06629-CB39-4DAA-AA3C-246032E05945}">
      <dsp:nvSpPr>
        <dsp:cNvPr id="0" name=""/>
        <dsp:cNvSpPr/>
      </dsp:nvSpPr>
      <dsp:spPr>
        <a:xfrm>
          <a:off x="0" y="3486640"/>
          <a:ext cx="2922651" cy="1659107"/>
        </a:xfrm>
        <a:prstGeom prst="roundRect">
          <a:avLst/>
        </a:prstGeom>
        <a:gradFill rotWithShape="0">
          <a:gsLst>
            <a:gs pos="0">
              <a:schemeClr val="accent2">
                <a:shade val="80000"/>
                <a:hueOff val="113326"/>
                <a:satOff val="6380"/>
                <a:lumOff val="18270"/>
                <a:alphaOff val="0"/>
                <a:shade val="51000"/>
                <a:satMod val="130000"/>
              </a:schemeClr>
            </a:gs>
            <a:gs pos="80000">
              <a:schemeClr val="accent2">
                <a:shade val="80000"/>
                <a:hueOff val="113326"/>
                <a:satOff val="6380"/>
                <a:lumOff val="18270"/>
                <a:alphaOff val="0"/>
                <a:shade val="93000"/>
                <a:satMod val="130000"/>
              </a:schemeClr>
            </a:gs>
            <a:gs pos="100000">
              <a:schemeClr val="accent2">
                <a:shade val="80000"/>
                <a:hueOff val="113326"/>
                <a:satOff val="6380"/>
                <a:lumOff val="1827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1450" tIns="85725" rIns="171450" bIns="85725" numCol="1" spcCol="1270" anchor="ctr" anchorCtr="0">
          <a:noAutofit/>
        </a:bodyPr>
        <a:lstStyle/>
        <a:p>
          <a:pPr lvl="0" algn="ctr" defTabSz="2000250">
            <a:lnSpc>
              <a:spcPct val="90000"/>
            </a:lnSpc>
            <a:spcBef>
              <a:spcPct val="0"/>
            </a:spcBef>
            <a:spcAft>
              <a:spcPct val="35000"/>
            </a:spcAft>
          </a:pPr>
          <a:r>
            <a:rPr lang="en-GB" sz="4500" kern="1200" dirty="0" smtClean="0"/>
            <a:t>Assert</a:t>
          </a:r>
          <a:endParaRPr lang="en-GB" sz="4500" kern="1200" dirty="0"/>
        </a:p>
      </dsp:txBody>
      <dsp:txXfrm>
        <a:off x="80991" y="3567631"/>
        <a:ext cx="2760669" cy="1497125"/>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865CA2D4-094E-48F7-9E06-42143F59D099}" type="datetimeFigureOut">
              <a:rPr lang="en-US" smtClean="0"/>
              <a:t>2/20/2015</a:t>
            </a:fld>
            <a:endParaRPr lang="en-US" dirty="0"/>
          </a:p>
        </p:txBody>
      </p:sp>
      <p:sp>
        <p:nvSpPr>
          <p:cNvPr id="4" name="Footer Placeholder 3"/>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8132" y="8842029"/>
            <a:ext cx="3043343" cy="465455"/>
          </a:xfrm>
          <a:prstGeom prst="rect">
            <a:avLst/>
          </a:prstGeom>
        </p:spPr>
        <p:txBody>
          <a:bodyPr vert="horz" lIns="93324" tIns="46662" rIns="93324" bIns="46662" rtlCol="0" anchor="b"/>
          <a:lstStyle>
            <a:lvl1pPr algn="r">
              <a:defRPr sz="1200"/>
            </a:lvl1pPr>
          </a:lstStyle>
          <a:p>
            <a:fld id="{51E7E98C-E50F-40A2-A561-002C91555AD1}" type="slidenum">
              <a:rPr lang="en-US" smtClean="0"/>
              <a:t>‹Nº›</a:t>
            </a:fld>
            <a:endParaRPr lang="en-US" dirty="0"/>
          </a:p>
        </p:txBody>
      </p:sp>
    </p:spTree>
    <p:extLst>
      <p:ext uri="{BB962C8B-B14F-4D97-AF65-F5344CB8AC3E}">
        <p14:creationId xmlns:p14="http://schemas.microsoft.com/office/powerpoint/2010/main" val="31473369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E467C250-A218-43FB-AD95-3331D2A81DF1}" type="datetimeFigureOut">
              <a:rPr lang="en-US" smtClean="0"/>
              <a:t>2/20/2015</a:t>
            </a:fld>
            <a:endParaRPr lang="en-US" dirty="0"/>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E2FF7759-803D-4F76-9AEC-98B2D9A07B0D}" type="slidenum">
              <a:rPr lang="en-US" smtClean="0"/>
              <a:t>‹Nº›</a:t>
            </a:fld>
            <a:endParaRPr lang="en-US" dirty="0"/>
          </a:p>
        </p:txBody>
      </p:sp>
    </p:spTree>
    <p:extLst>
      <p:ext uri="{BB962C8B-B14F-4D97-AF65-F5344CB8AC3E}">
        <p14:creationId xmlns:p14="http://schemas.microsoft.com/office/powerpoint/2010/main" val="3946572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0" marR="0" indent="0" algn="l" defTabSz="914400" rtl="0" eaLnBrk="1" fontAlgn="auto" latinLnBrk="0" hangingPunct="1">
              <a:lnSpc>
                <a:spcPct val="115000"/>
              </a:lnSpc>
              <a:spcBef>
                <a:spcPts val="0"/>
              </a:spcBef>
              <a:spcAft>
                <a:spcPts val="1000"/>
              </a:spcAft>
              <a:buClrTx/>
              <a:buSzTx/>
              <a:buFontTx/>
              <a:buNone/>
              <a:tabLst/>
              <a:defRPr/>
            </a:pPr>
            <a:r>
              <a:rPr lang="en-CA" sz="1000" dirty="0">
                <a:latin typeface="Arial"/>
                <a:ea typeface="Calibri"/>
                <a:cs typeface="Times New Roman"/>
              </a:rPr>
              <a:t>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DA19950-95E5-4AD1-8CF8-47774C54A46C}"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20687B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 Installing and Deploying Windows 8</a:t>
            </a:r>
            <a:endParaRPr lang="en-US" sz="1200" b="1" dirty="0">
              <a:solidFill>
                <a:srgbClr val="336699"/>
              </a:solidFill>
              <a:latin typeface="Arial"/>
            </a:endParaRPr>
          </a:p>
        </p:txBody>
      </p:sp>
    </p:spTree>
    <p:extLst>
      <p:ext uri="{BB962C8B-B14F-4D97-AF65-F5344CB8AC3E}">
        <p14:creationId xmlns:p14="http://schemas.microsoft.com/office/powerpoint/2010/main" val="7637697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When discussing type inference, mention that students will learn more about using the </a:t>
            </a:r>
            <a:r>
              <a:rPr lang="en-US" sz="1000" b="1" dirty="0">
                <a:latin typeface="Arial"/>
                <a:ea typeface="Calibri"/>
                <a:cs typeface="Times New Roman"/>
              </a:rPr>
              <a:t>var</a:t>
            </a:r>
            <a:r>
              <a:rPr lang="en-US" sz="1000" dirty="0">
                <a:latin typeface="Arial"/>
                <a:ea typeface="Calibri"/>
                <a:cs typeface="Times New Roman"/>
              </a:rPr>
              <a:t> keyword in the Word interop lesson later in the course.</a:t>
            </a:r>
          </a:p>
        </p:txBody>
      </p:sp>
      <p:sp>
        <p:nvSpPr>
          <p:cNvPr id="4" name="Slide Number Placeholder 3"/>
          <p:cNvSpPr>
            <a:spLocks noGrp="1"/>
          </p:cNvSpPr>
          <p:nvPr>
            <p:ph type="sldNum" sz="quarter" idx="10"/>
          </p:nvPr>
        </p:nvSpPr>
        <p:spPr/>
        <p:txBody>
          <a:bodyPr/>
          <a:lstStyle/>
          <a:p>
            <a:fld id="{A9C22441-E696-4B83-859D-18C922476410}"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Classes and Implementing Type-Safe Collections</a:t>
            </a:r>
            <a:endParaRPr lang="en-US" sz="1200" b="1" dirty="0">
              <a:solidFill>
                <a:srgbClr val="336699"/>
              </a:solidFill>
              <a:latin typeface="Arial"/>
            </a:endParaRPr>
          </a:p>
        </p:txBody>
      </p:sp>
    </p:spTree>
    <p:extLst>
      <p:ext uri="{BB962C8B-B14F-4D97-AF65-F5344CB8AC3E}">
        <p14:creationId xmlns:p14="http://schemas.microsoft.com/office/powerpoint/2010/main" val="20183995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Point out that </a:t>
            </a:r>
            <a:r>
              <a:rPr lang="en-US" sz="1000" b="1" dirty="0">
                <a:latin typeface="Arial"/>
                <a:ea typeface="Calibri"/>
                <a:cs typeface="Times New Roman"/>
              </a:rPr>
              <a:t>this.Age</a:t>
            </a:r>
            <a:r>
              <a:rPr lang="en-US" sz="1000" dirty="0">
                <a:latin typeface="Arial"/>
                <a:ea typeface="Calibri"/>
                <a:cs typeface="Segoe UI"/>
              </a:rPr>
              <a:t> is functionally equivalent to </a:t>
            </a:r>
            <a:r>
              <a:rPr lang="en-US" sz="1000" b="1" dirty="0">
                <a:latin typeface="Arial"/>
                <a:ea typeface="Calibri"/>
                <a:cs typeface="Times New Roman"/>
              </a:rPr>
              <a:t>Age</a:t>
            </a:r>
            <a:r>
              <a:rPr lang="en-US" sz="1000" dirty="0">
                <a:latin typeface="Arial"/>
                <a:ea typeface="Calibri"/>
                <a:cs typeface="Segoe UI"/>
              </a:rPr>
              <a:t> in the constructor examples. In this instance, the use of the </a:t>
            </a:r>
            <a:r>
              <a:rPr lang="en-US" sz="1000" b="1" dirty="0">
                <a:latin typeface="Arial"/>
                <a:ea typeface="Calibri"/>
                <a:cs typeface="Times New Roman"/>
              </a:rPr>
              <a:t>this</a:t>
            </a:r>
            <a:r>
              <a:rPr lang="en-US" sz="1000" dirty="0">
                <a:latin typeface="Arial"/>
                <a:ea typeface="Calibri"/>
                <a:cs typeface="Segoe UI"/>
              </a:rPr>
              <a:t> keyword simply adds clarity. The </a:t>
            </a:r>
            <a:r>
              <a:rPr lang="en-US" sz="1000" b="1" dirty="0">
                <a:latin typeface="Arial"/>
                <a:ea typeface="Calibri"/>
                <a:cs typeface="Times New Roman"/>
              </a:rPr>
              <a:t>this</a:t>
            </a:r>
            <a:r>
              <a:rPr lang="en-US" sz="1000" dirty="0">
                <a:latin typeface="Arial"/>
                <a:ea typeface="Calibri"/>
                <a:cs typeface="Segoe UI"/>
              </a:rPr>
              <a:t> keyword is also used when parameters or local variables clash by name with member variables.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9C22441-E696-4B83-859D-18C922476410}"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Classes and Implementing Type-Safe Collections</a:t>
            </a:r>
            <a:endParaRPr lang="en-US" sz="1200" b="1" dirty="0">
              <a:solidFill>
                <a:srgbClr val="336699"/>
              </a:solidFill>
              <a:latin typeface="Arial"/>
            </a:endParaRPr>
          </a:p>
        </p:txBody>
      </p:sp>
    </p:spTree>
    <p:extLst>
      <p:ext uri="{BB962C8B-B14F-4D97-AF65-F5344CB8AC3E}">
        <p14:creationId xmlns:p14="http://schemas.microsoft.com/office/powerpoint/2010/main" val="2890021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The topic content mentions generic collections. If necessary, point out that these are covered in more detail in the final lesson of this module.</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The advantages and disadvantages of reference types vs. value types will become clearer in the next module, when you cover the concepts of inheritance and polymorphism. For now, it should suffice to say that value types are suited to representing simple data entities, whereas reference types are suited to modeling more complex abstractions.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9C22441-E696-4B83-859D-18C922476410}"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Classes and Implementing Type-Safe Collections</a:t>
            </a:r>
            <a:endParaRPr lang="en-US" sz="1200" b="1" dirty="0">
              <a:solidFill>
                <a:srgbClr val="336699"/>
              </a:solidFill>
              <a:latin typeface="Arial"/>
            </a:endParaRPr>
          </a:p>
        </p:txBody>
      </p:sp>
    </p:spTree>
    <p:extLst>
      <p:ext uri="{BB962C8B-B14F-4D97-AF65-F5344CB8AC3E}">
        <p14:creationId xmlns:p14="http://schemas.microsoft.com/office/powerpoint/2010/main" val="5983128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9C22441-E696-4B83-859D-18C922476410}"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Classes and Implementing Type-Safe Collections</a:t>
            </a:r>
            <a:endParaRPr lang="en-US" sz="1200" b="1" dirty="0">
              <a:solidFill>
                <a:srgbClr val="336699"/>
              </a:solidFill>
              <a:latin typeface="Arial"/>
            </a:endParaRPr>
          </a:p>
        </p:txBody>
      </p:sp>
    </p:spTree>
    <p:extLst>
      <p:ext uri="{BB962C8B-B14F-4D97-AF65-F5344CB8AC3E}">
        <p14:creationId xmlns:p14="http://schemas.microsoft.com/office/powerpoint/2010/main" val="38541403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9C22441-E696-4B83-859D-18C922476410}"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Classes and Implementing Type-Safe Collections</a:t>
            </a:r>
            <a:endParaRPr lang="en-US" sz="1200" b="1" dirty="0">
              <a:solidFill>
                <a:srgbClr val="336699"/>
              </a:solidFill>
              <a:latin typeface="Arial"/>
            </a:endParaRPr>
          </a:p>
        </p:txBody>
      </p:sp>
    </p:spTree>
    <p:extLst>
      <p:ext uri="{BB962C8B-B14F-4D97-AF65-F5344CB8AC3E}">
        <p14:creationId xmlns:p14="http://schemas.microsoft.com/office/powerpoint/2010/main" val="6254751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9C22441-E696-4B83-859D-18C922476410}"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Classes and Implementing Type-Safe Collections</a:t>
            </a:r>
            <a:endParaRPr lang="en-US" sz="1200" b="1" dirty="0">
              <a:solidFill>
                <a:srgbClr val="336699"/>
              </a:solidFill>
              <a:latin typeface="Arial"/>
            </a:endParaRPr>
          </a:p>
        </p:txBody>
      </p:sp>
    </p:spTree>
    <p:extLst>
      <p:ext uri="{BB962C8B-B14F-4D97-AF65-F5344CB8AC3E}">
        <p14:creationId xmlns:p14="http://schemas.microsoft.com/office/powerpoint/2010/main" val="16365944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9C22441-E696-4B83-859D-18C922476410}"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Classes and Implementing Type-Safe Collections</a:t>
            </a:r>
            <a:endParaRPr lang="en-US" sz="1200" b="1" dirty="0">
              <a:solidFill>
                <a:srgbClr val="336699"/>
              </a:solidFill>
              <a:latin typeface="Arial"/>
            </a:endParaRPr>
          </a:p>
        </p:txBody>
      </p:sp>
    </p:spTree>
    <p:extLst>
      <p:ext uri="{BB962C8B-B14F-4D97-AF65-F5344CB8AC3E}">
        <p14:creationId xmlns:p14="http://schemas.microsoft.com/office/powerpoint/2010/main" val="28824862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9C22441-E696-4B83-859D-18C922476410}"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Classes and Implementing Type-Safe Collections</a:t>
            </a:r>
            <a:endParaRPr lang="en-US" sz="1200" b="1" dirty="0">
              <a:solidFill>
                <a:srgbClr val="336699"/>
              </a:solidFill>
              <a:latin typeface="Arial"/>
            </a:endParaRPr>
          </a:p>
        </p:txBody>
      </p:sp>
    </p:spTree>
    <p:extLst>
      <p:ext uri="{BB962C8B-B14F-4D97-AF65-F5344CB8AC3E}">
        <p14:creationId xmlns:p14="http://schemas.microsoft.com/office/powerpoint/2010/main" val="35200667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When you introduce interface polymorphism, mention that polymorphism is one of the key pillars of object-oriented programming. Students will understand the broader implications when you cover class inheritance in the next module.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9C22441-E696-4B83-859D-18C922476410}"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Classes and Implementing Type-Safe Collections</a:t>
            </a:r>
            <a:endParaRPr lang="en-US" sz="1200" b="1" dirty="0">
              <a:solidFill>
                <a:srgbClr val="336699"/>
              </a:solidFill>
              <a:latin typeface="Arial"/>
            </a:endParaRPr>
          </a:p>
        </p:txBody>
      </p:sp>
    </p:spTree>
    <p:extLst>
      <p:ext uri="{BB962C8B-B14F-4D97-AF65-F5344CB8AC3E}">
        <p14:creationId xmlns:p14="http://schemas.microsoft.com/office/powerpoint/2010/main" val="4976248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Avoid discussing in detail the purpose of the interface examples at the start of the topic (</a:t>
            </a:r>
            <a:r>
              <a:rPr lang="en-US" sz="1000" b="1" dirty="0">
                <a:latin typeface="Arial"/>
                <a:ea typeface="Calibri"/>
                <a:cs typeface="Times New Roman"/>
              </a:rPr>
              <a:t>IDisposable</a:t>
            </a:r>
            <a:r>
              <a:rPr lang="en-US" sz="1000" dirty="0">
                <a:latin typeface="Arial"/>
                <a:ea typeface="Calibri"/>
                <a:cs typeface="Segoe UI"/>
              </a:rPr>
              <a:t>, </a:t>
            </a:r>
            <a:r>
              <a:rPr lang="en-US" sz="1000" b="1" dirty="0">
                <a:latin typeface="Arial"/>
                <a:ea typeface="Calibri"/>
                <a:cs typeface="Times New Roman"/>
              </a:rPr>
              <a:t>IComparable</a:t>
            </a:r>
            <a:r>
              <a:rPr lang="en-US" sz="1000" dirty="0">
                <a:latin typeface="Arial"/>
                <a:ea typeface="Calibri"/>
                <a:cs typeface="Segoe UI"/>
              </a:rPr>
              <a:t>, and so on). These are here purely to provide an example of why you might want to implement multiple interfaces. Specific interfaces are covered elsewhere in the course, where necessary.</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9C22441-E696-4B83-859D-18C922476410}" type="slidenum">
              <a:rPr lang="en-US" smtClean="0"/>
              <a:t>20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Classes and Implementing Type-Safe Collections</a:t>
            </a:r>
            <a:endParaRPr lang="en-US" sz="1200" b="1" dirty="0">
              <a:solidFill>
                <a:srgbClr val="336699"/>
              </a:solidFill>
              <a:latin typeface="Arial"/>
            </a:endParaRPr>
          </a:p>
        </p:txBody>
      </p:sp>
    </p:spTree>
    <p:extLst>
      <p:ext uri="{BB962C8B-B14F-4D97-AF65-F5344CB8AC3E}">
        <p14:creationId xmlns:p14="http://schemas.microsoft.com/office/powerpoint/2010/main" val="2528724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0" marR="0" indent="0" algn="l" defTabSz="914400" rtl="0" eaLnBrk="1" fontAlgn="auto" latinLnBrk="0" hangingPunct="1">
              <a:lnSpc>
                <a:spcPct val="115000"/>
              </a:lnSpc>
              <a:spcBef>
                <a:spcPts val="0"/>
              </a:spcBef>
              <a:spcAft>
                <a:spcPts val="1000"/>
              </a:spcAft>
              <a:buClrTx/>
              <a:buSzTx/>
              <a:buFontTx/>
              <a:buNone/>
              <a:tabLst/>
              <a:defRPr/>
            </a:pPr>
            <a:r>
              <a:rPr lang="en-CA" sz="1000" dirty="0">
                <a:latin typeface="Arial"/>
                <a:ea typeface="Calibri"/>
                <a:cs typeface="Times New Roman"/>
              </a:rPr>
              <a:t>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DA19950-95E5-4AD1-8CF8-47774C54A46C}"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20687B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 Installing and Deploying Windows 8</a:t>
            </a:r>
            <a:endParaRPr lang="en-US" sz="1200" b="1" dirty="0">
              <a:solidFill>
                <a:srgbClr val="336699"/>
              </a:solidFill>
              <a:latin typeface="Arial"/>
            </a:endParaRPr>
          </a:p>
        </p:txBody>
      </p:sp>
    </p:spTree>
    <p:extLst>
      <p:ext uri="{BB962C8B-B14F-4D97-AF65-F5344CB8AC3E}">
        <p14:creationId xmlns:p14="http://schemas.microsoft.com/office/powerpoint/2010/main" val="39421753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9C22441-E696-4B83-859D-18C922476410}" type="slidenum">
              <a:rPr lang="en-US" smtClean="0"/>
              <a:t>21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Classes and Implementing Type-Safe Collections</a:t>
            </a:r>
            <a:endParaRPr lang="en-US" sz="1200" b="1" dirty="0">
              <a:solidFill>
                <a:srgbClr val="336699"/>
              </a:solidFill>
              <a:latin typeface="Arial"/>
            </a:endParaRPr>
          </a:p>
        </p:txBody>
      </p:sp>
    </p:spTree>
    <p:extLst>
      <p:ext uri="{BB962C8B-B14F-4D97-AF65-F5344CB8AC3E}">
        <p14:creationId xmlns:p14="http://schemas.microsoft.com/office/powerpoint/2010/main" val="26618815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Emphasize that when implementing </a:t>
            </a:r>
            <a:r>
              <a:rPr lang="en-US" sz="1000" b="1" dirty="0">
                <a:latin typeface="Arial"/>
                <a:ea typeface="Calibri"/>
                <a:cs typeface="Times New Roman"/>
              </a:rPr>
              <a:t>IComparer</a:t>
            </a:r>
            <a:r>
              <a:rPr lang="en-US" sz="1000" dirty="0">
                <a:latin typeface="Arial"/>
                <a:ea typeface="Calibri"/>
                <a:cs typeface="Segoe UI"/>
              </a:rPr>
              <a:t>, it is best whenever possible to take advantage of built-in comparison methods. Because we are comparing string values in the </a:t>
            </a:r>
            <a:r>
              <a:rPr lang="en-US" sz="1000" b="1" dirty="0">
                <a:latin typeface="Arial"/>
                <a:ea typeface="Calibri"/>
                <a:cs typeface="Times New Roman"/>
              </a:rPr>
              <a:t>CoffeeRatingComparer</a:t>
            </a:r>
            <a:r>
              <a:rPr lang="en-US" sz="1000" dirty="0">
                <a:latin typeface="Arial"/>
                <a:ea typeface="Calibri"/>
                <a:cs typeface="Segoe UI"/>
              </a:rPr>
              <a:t> example, we can use the </a:t>
            </a:r>
            <a:r>
              <a:rPr lang="en-US" sz="1000" b="1" dirty="0">
                <a:latin typeface="Arial"/>
                <a:ea typeface="Calibri"/>
                <a:cs typeface="Times New Roman"/>
              </a:rPr>
              <a:t>String.CompareTo</a:t>
            </a:r>
            <a:r>
              <a:rPr lang="en-US" sz="1000" dirty="0">
                <a:latin typeface="Arial"/>
                <a:ea typeface="Calibri"/>
                <a:cs typeface="Segoe UI"/>
              </a:rPr>
              <a:t> method.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9C22441-E696-4B83-859D-18C922476410}" type="slidenum">
              <a:rPr lang="en-US" smtClean="0"/>
              <a:t>22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Classes and Implementing Type-Safe Collections</a:t>
            </a:r>
            <a:endParaRPr lang="en-US" sz="1200" b="1" dirty="0">
              <a:solidFill>
                <a:srgbClr val="336699"/>
              </a:solidFill>
              <a:latin typeface="Arial"/>
            </a:endParaRPr>
          </a:p>
        </p:txBody>
      </p:sp>
    </p:spTree>
    <p:extLst>
      <p:ext uri="{BB962C8B-B14F-4D97-AF65-F5344CB8AC3E}">
        <p14:creationId xmlns:p14="http://schemas.microsoft.com/office/powerpoint/2010/main" val="22360252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9C22441-E696-4B83-859D-18C922476410}" type="slidenum">
              <a:rPr lang="en-US" smtClean="0"/>
              <a:t>23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Classes and Implementing Type-Safe Collections</a:t>
            </a:r>
            <a:endParaRPr lang="en-US" sz="1200" b="1" dirty="0">
              <a:solidFill>
                <a:srgbClr val="336699"/>
              </a:solidFill>
              <a:latin typeface="Arial"/>
            </a:endParaRPr>
          </a:p>
        </p:txBody>
      </p:sp>
    </p:spTree>
    <p:extLst>
      <p:ext uri="{BB962C8B-B14F-4D97-AF65-F5344CB8AC3E}">
        <p14:creationId xmlns:p14="http://schemas.microsoft.com/office/powerpoint/2010/main" val="29876310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9C22441-E696-4B83-859D-18C922476410}" type="slidenum">
              <a:rPr lang="en-US" smtClean="0"/>
              <a:t>24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Classes and Implementing Type-Safe Collections</a:t>
            </a:r>
            <a:endParaRPr lang="en-US" sz="1200" b="1" dirty="0">
              <a:solidFill>
                <a:srgbClr val="336699"/>
              </a:solidFill>
              <a:latin typeface="Arial"/>
            </a:endParaRPr>
          </a:p>
        </p:txBody>
      </p:sp>
    </p:spTree>
    <p:extLst>
      <p:ext uri="{BB962C8B-B14F-4D97-AF65-F5344CB8AC3E}">
        <p14:creationId xmlns:p14="http://schemas.microsoft.com/office/powerpoint/2010/main" val="3277504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If you talk through the first code example, remind students that indexes are zero-based. In other words, </a:t>
            </a:r>
            <a:r>
              <a:rPr lang="en-US" sz="1000" b="1" dirty="0">
                <a:latin typeface="Arial"/>
                <a:ea typeface="Calibri"/>
                <a:cs typeface="Times New Roman"/>
              </a:rPr>
              <a:t>arrayList1[2]</a:t>
            </a:r>
            <a:r>
              <a:rPr lang="en-US" sz="1000" dirty="0">
                <a:solidFill>
                  <a:srgbClr val="000000"/>
                </a:solidFill>
                <a:latin typeface="Arial"/>
                <a:ea typeface="Calibri"/>
                <a:cs typeface="Segoe UI"/>
              </a:rPr>
              <a:t> refers to the third item in the </a:t>
            </a:r>
            <a:r>
              <a:rPr lang="en-US" sz="1000" b="1" dirty="0">
                <a:latin typeface="Arial"/>
                <a:ea typeface="Calibri"/>
                <a:cs typeface="Times New Roman"/>
              </a:rPr>
              <a:t>arrayList1</a:t>
            </a:r>
            <a:r>
              <a:rPr lang="en-US" sz="1000" dirty="0">
                <a:solidFill>
                  <a:srgbClr val="000000"/>
                </a:solidFill>
                <a:latin typeface="Arial"/>
                <a:ea typeface="Calibri"/>
                <a:cs typeface="Segoe UI"/>
              </a:rPr>
              <a:t> collection.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9C22441-E696-4B83-859D-18C922476410}" type="slidenum">
              <a:rPr lang="en-US" smtClean="0"/>
              <a:t>25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Classes and Implementing Type-Safe Collections</a:t>
            </a:r>
            <a:endParaRPr lang="en-US" sz="1200" b="1" dirty="0">
              <a:solidFill>
                <a:srgbClr val="336699"/>
              </a:solidFill>
              <a:latin typeface="Arial"/>
            </a:endParaRPr>
          </a:p>
        </p:txBody>
      </p:sp>
    </p:spTree>
    <p:extLst>
      <p:ext uri="{BB962C8B-B14F-4D97-AF65-F5344CB8AC3E}">
        <p14:creationId xmlns:p14="http://schemas.microsoft.com/office/powerpoint/2010/main" val="36570967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9C22441-E696-4B83-859D-18C922476410}" type="slidenum">
              <a:rPr lang="en-US" smtClean="0"/>
              <a:t>26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Classes and Implementing Type-Safe Collections</a:t>
            </a:r>
            <a:endParaRPr lang="en-US" sz="1200" b="1" dirty="0">
              <a:solidFill>
                <a:srgbClr val="336699"/>
              </a:solidFill>
              <a:latin typeface="Arial"/>
            </a:endParaRPr>
          </a:p>
        </p:txBody>
      </p:sp>
    </p:spTree>
    <p:extLst>
      <p:ext uri="{BB962C8B-B14F-4D97-AF65-F5344CB8AC3E}">
        <p14:creationId xmlns:p14="http://schemas.microsoft.com/office/powerpoint/2010/main" val="32692067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Remind the students that the .NET Framework includes various generic collection classes in the </a:t>
            </a:r>
            <a:r>
              <a:rPr lang="en-US" sz="1000" b="1" dirty="0">
                <a:latin typeface="Arial"/>
                <a:ea typeface="Calibri"/>
                <a:cs typeface="Times New Roman"/>
              </a:rPr>
              <a:t>System.Collections.Generic</a:t>
            </a:r>
            <a:r>
              <a:rPr lang="en-US" sz="1000" dirty="0">
                <a:latin typeface="Arial"/>
                <a:ea typeface="Calibri"/>
                <a:cs typeface="Segoe UI"/>
              </a:rPr>
              <a:t> namespace, and they should use these classes instead of non-generic collection classes whenver possible.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9C22441-E696-4B83-859D-18C922476410}" type="slidenum">
              <a:rPr lang="en-US" smtClean="0"/>
              <a:t>27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Classes and Implementing Type-Safe Collections</a:t>
            </a:r>
            <a:endParaRPr lang="en-US" sz="1200" b="1" dirty="0">
              <a:solidFill>
                <a:srgbClr val="336699"/>
              </a:solidFill>
              <a:latin typeface="Arial"/>
            </a:endParaRPr>
          </a:p>
        </p:txBody>
      </p:sp>
    </p:spTree>
    <p:extLst>
      <p:ext uri="{BB962C8B-B14F-4D97-AF65-F5344CB8AC3E}">
        <p14:creationId xmlns:p14="http://schemas.microsoft.com/office/powerpoint/2010/main" val="37983141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Remind the students that they can find detailed information on all these classes at the MSDN website.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9C22441-E696-4B83-859D-18C922476410}" type="slidenum">
              <a:rPr lang="en-US" smtClean="0"/>
              <a:t>28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Classes and Implementing Type-Safe Collections</a:t>
            </a:r>
            <a:endParaRPr lang="en-US" sz="1200" b="1" dirty="0">
              <a:solidFill>
                <a:srgbClr val="336699"/>
              </a:solidFill>
              <a:latin typeface="Arial"/>
            </a:endParaRPr>
          </a:p>
        </p:txBody>
      </p:sp>
    </p:spTree>
    <p:extLst>
      <p:ext uri="{BB962C8B-B14F-4D97-AF65-F5344CB8AC3E}">
        <p14:creationId xmlns:p14="http://schemas.microsoft.com/office/powerpoint/2010/main" val="12224034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You may want to pre-empt comments by noting that in most cases you would use XML data structures, rather than a custom generic collection class, to represent tree data structures. However, XML data structures do not offer the specific advantages of generic collections such as type safety, no casting, and no boxing and unboxing.</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Times New Roman"/>
              </a:rPr>
              <a:t>If necessary, point out that implementing </a:t>
            </a:r>
            <a:r>
              <a:rPr lang="en-US" sz="1000" b="1" dirty="0">
                <a:latin typeface="Arial"/>
                <a:ea typeface="Calibri"/>
                <a:cs typeface="Times New Roman"/>
              </a:rPr>
              <a:t>IEnumerable</a:t>
            </a:r>
            <a:r>
              <a:rPr lang="en-US" sz="1000" dirty="0">
                <a:latin typeface="Arial"/>
                <a:ea typeface="Calibri"/>
                <a:cs typeface="Times New Roman"/>
              </a:rPr>
              <a:t> and creating enumerators is covered in more detail in the next topic.</a:t>
            </a:r>
          </a:p>
        </p:txBody>
      </p:sp>
      <p:sp>
        <p:nvSpPr>
          <p:cNvPr id="4" name="Slide Number Placeholder 3"/>
          <p:cNvSpPr>
            <a:spLocks noGrp="1"/>
          </p:cNvSpPr>
          <p:nvPr>
            <p:ph type="sldNum" sz="quarter" idx="10"/>
          </p:nvPr>
        </p:nvSpPr>
        <p:spPr/>
        <p:txBody>
          <a:bodyPr/>
          <a:lstStyle/>
          <a:p>
            <a:fld id="{A9C22441-E696-4B83-859D-18C922476410}" type="slidenum">
              <a:rPr lang="en-US" smtClean="0"/>
              <a:t>29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Classes and Implementing Type-Safe Collections</a:t>
            </a:r>
            <a:endParaRPr lang="en-US" sz="1200" b="1" dirty="0">
              <a:solidFill>
                <a:srgbClr val="336699"/>
              </a:solidFill>
              <a:latin typeface="Arial"/>
            </a:endParaRPr>
          </a:p>
        </p:txBody>
      </p:sp>
    </p:spTree>
    <p:extLst>
      <p:ext uri="{BB962C8B-B14F-4D97-AF65-F5344CB8AC3E}">
        <p14:creationId xmlns:p14="http://schemas.microsoft.com/office/powerpoint/2010/main" val="3362619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Mention that if you do want to build a custom </a:t>
            </a:r>
            <a:r>
              <a:rPr lang="en-US" sz="1000" b="1" dirty="0">
                <a:latin typeface="Arial"/>
                <a:ea typeface="Calibri"/>
                <a:cs typeface="Times New Roman"/>
              </a:rPr>
              <a:t>IEnumerator&lt;T&gt;</a:t>
            </a:r>
            <a:r>
              <a:rPr lang="en-US" sz="1000" dirty="0">
                <a:latin typeface="Arial"/>
                <a:ea typeface="Calibri"/>
                <a:cs typeface="Segoe UI"/>
              </a:rPr>
              <a:t> implementation, it is common practice to nest the enumerator class within the collection class.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9C22441-E696-4B83-859D-18C922476410}" type="slidenum">
              <a:rPr lang="en-US" smtClean="0"/>
              <a:t>30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Classes and Implementing Type-Safe Collections</a:t>
            </a:r>
            <a:endParaRPr lang="en-US" sz="1200" b="1" dirty="0">
              <a:solidFill>
                <a:srgbClr val="336699"/>
              </a:solidFill>
              <a:latin typeface="Arial"/>
            </a:endParaRPr>
          </a:p>
        </p:txBody>
      </p:sp>
    </p:spTree>
    <p:extLst>
      <p:ext uri="{BB962C8B-B14F-4D97-AF65-F5344CB8AC3E}">
        <p14:creationId xmlns:p14="http://schemas.microsoft.com/office/powerpoint/2010/main" val="3027398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0" marR="0" indent="0" algn="l" defTabSz="914400" rtl="0" eaLnBrk="1" fontAlgn="auto" latinLnBrk="0" hangingPunct="1">
              <a:lnSpc>
                <a:spcPct val="115000"/>
              </a:lnSpc>
              <a:spcBef>
                <a:spcPts val="0"/>
              </a:spcBef>
              <a:spcAft>
                <a:spcPts val="1000"/>
              </a:spcAft>
              <a:buClrTx/>
              <a:buSzTx/>
              <a:buFontTx/>
              <a:buNone/>
              <a:tabLst/>
              <a:defRPr/>
            </a:pPr>
            <a:r>
              <a:rPr lang="en-CA" sz="1000" dirty="0">
                <a:latin typeface="Arial"/>
                <a:ea typeface="Calibri"/>
                <a:cs typeface="Times New Roman"/>
              </a:rPr>
              <a:t>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DA19950-95E5-4AD1-8CF8-47774C54A46C}"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20687B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 Installing and Deploying Windows 8</a:t>
            </a:r>
            <a:endParaRPr lang="en-US" sz="1200" b="1" dirty="0">
              <a:solidFill>
                <a:srgbClr val="336699"/>
              </a:solidFill>
              <a:latin typeface="Arial"/>
            </a:endParaRPr>
          </a:p>
        </p:txBody>
      </p:sp>
    </p:spTree>
    <p:extLst>
      <p:ext uri="{BB962C8B-B14F-4D97-AF65-F5344CB8AC3E}">
        <p14:creationId xmlns:p14="http://schemas.microsoft.com/office/powerpoint/2010/main" val="31475436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9C22441-E696-4B83-859D-18C922476410}" type="slidenum">
              <a:rPr lang="en-US" smtClean="0"/>
              <a:t>31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Classes and Implementing Type-Safe Collections</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30795758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smtClean="0">
                <a:latin typeface="Arial"/>
                <a:ea typeface="Calibri"/>
                <a:cs typeface="Times New Roman"/>
              </a:rPr>
              <a:t>Review Question(s)</a:t>
            </a:r>
            <a:endParaRPr lang="en-US" sz="1000" dirty="0" smtClean="0">
              <a:latin typeface="Arial"/>
              <a:ea typeface="Calibri"/>
              <a:cs typeface="Times New Roman"/>
            </a:endParaRPr>
          </a:p>
          <a:p>
            <a:pPr>
              <a:lnSpc>
                <a:spcPct val="115000"/>
              </a:lnSpc>
              <a:spcAft>
                <a:spcPts val="1000"/>
              </a:spcAft>
            </a:pPr>
            <a:r>
              <a:rPr lang="en-US" sz="1000" b="1" dirty="0" smtClean="0">
                <a:latin typeface="Arial"/>
                <a:ea typeface="Calibri"/>
                <a:cs typeface="Times New Roman"/>
              </a:rPr>
              <a:t>Question</a:t>
            </a: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Segoe UI"/>
              </a:rPr>
              <a:t>Which of the following types is a reference type?</a:t>
            </a: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   )Option 1: Boolean</a:t>
            </a:r>
          </a:p>
          <a:p>
            <a:pPr>
              <a:lnSpc>
                <a:spcPct val="115000"/>
              </a:lnSpc>
              <a:spcAft>
                <a:spcPts val="1000"/>
              </a:spcAft>
            </a:pPr>
            <a:r>
              <a:rPr lang="en-US" sz="1000" dirty="0" smtClean="0">
                <a:latin typeface="Arial"/>
                <a:ea typeface="Calibri"/>
                <a:cs typeface="Times New Roman"/>
              </a:rPr>
              <a:t>(   )Option 2: Byte</a:t>
            </a:r>
          </a:p>
          <a:p>
            <a:pPr>
              <a:lnSpc>
                <a:spcPct val="115000"/>
              </a:lnSpc>
              <a:spcAft>
                <a:spcPts val="1000"/>
              </a:spcAft>
            </a:pPr>
            <a:r>
              <a:rPr lang="en-US" sz="1000" dirty="0" smtClean="0">
                <a:latin typeface="Arial"/>
                <a:ea typeface="Calibri"/>
                <a:cs typeface="Times New Roman"/>
              </a:rPr>
              <a:t>(   )Option 3: Decimal</a:t>
            </a:r>
          </a:p>
          <a:p>
            <a:pPr>
              <a:lnSpc>
                <a:spcPct val="115000"/>
              </a:lnSpc>
              <a:spcAft>
                <a:spcPts val="1000"/>
              </a:spcAft>
            </a:pPr>
            <a:r>
              <a:rPr lang="en-US" sz="1000" dirty="0" smtClean="0">
                <a:latin typeface="Arial"/>
                <a:ea typeface="Calibri"/>
                <a:cs typeface="Times New Roman"/>
              </a:rPr>
              <a:t>(   )Option 4: Int32</a:t>
            </a:r>
          </a:p>
          <a:p>
            <a:pPr>
              <a:lnSpc>
                <a:spcPct val="115000"/>
              </a:lnSpc>
              <a:spcAft>
                <a:spcPts val="1000"/>
              </a:spcAft>
            </a:pPr>
            <a:r>
              <a:rPr lang="en-US" sz="1000" dirty="0" smtClean="0">
                <a:latin typeface="Arial"/>
                <a:ea typeface="Calibri"/>
                <a:cs typeface="Times New Roman"/>
              </a:rPr>
              <a:t>(   )Option 5: Object</a:t>
            </a:r>
          </a:p>
          <a:p>
            <a:pPr>
              <a:lnSpc>
                <a:spcPct val="115000"/>
              </a:lnSpc>
              <a:spcAft>
                <a:spcPts val="1000"/>
              </a:spcAft>
            </a:pPr>
            <a:r>
              <a:rPr lang="en-US" sz="1000" b="1" dirty="0" smtClean="0">
                <a:latin typeface="Arial"/>
                <a:ea typeface="Calibri"/>
                <a:cs typeface="Times New Roman"/>
              </a:rPr>
              <a:t>Answer</a:t>
            </a: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 Option 5: Object</a:t>
            </a:r>
          </a:p>
          <a:p>
            <a:pPr>
              <a:lnSpc>
                <a:spcPct val="115000"/>
              </a:lnSpc>
              <a:spcAft>
                <a:spcPts val="1000"/>
              </a:spcAft>
            </a:pPr>
            <a:r>
              <a:rPr lang="en-US" sz="1000" b="1" dirty="0" smtClean="0">
                <a:latin typeface="Arial"/>
                <a:ea typeface="Calibri"/>
                <a:cs typeface="Times New Roman"/>
              </a:rPr>
              <a:t>Question</a:t>
            </a: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Segoe UI"/>
              </a:rPr>
              <a:t>Which of the following types of member CANNOT be included in an interface?</a:t>
            </a: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   )Option 1: Events</a:t>
            </a:r>
          </a:p>
          <a:p>
            <a:pPr>
              <a:lnSpc>
                <a:spcPct val="115000"/>
              </a:lnSpc>
              <a:spcAft>
                <a:spcPts val="1000"/>
              </a:spcAft>
            </a:pPr>
            <a:r>
              <a:rPr lang="en-US" sz="1000" dirty="0" smtClean="0">
                <a:latin typeface="Arial"/>
                <a:ea typeface="Calibri"/>
                <a:cs typeface="Times New Roman"/>
              </a:rPr>
              <a:t>(   )Option 2: Fields</a:t>
            </a:r>
          </a:p>
          <a:p>
            <a:pPr>
              <a:lnSpc>
                <a:spcPct val="115000"/>
              </a:lnSpc>
              <a:spcAft>
                <a:spcPts val="1000"/>
              </a:spcAft>
            </a:pPr>
            <a:r>
              <a:rPr lang="en-US" sz="1000" dirty="0" smtClean="0">
                <a:latin typeface="Arial"/>
                <a:ea typeface="Calibri"/>
                <a:cs typeface="Times New Roman"/>
              </a:rPr>
              <a:t>(   )Option 3: Indexers</a:t>
            </a:r>
          </a:p>
          <a:p>
            <a:pPr>
              <a:lnSpc>
                <a:spcPct val="115000"/>
              </a:lnSpc>
              <a:spcAft>
                <a:spcPts val="1000"/>
              </a:spcAft>
            </a:pPr>
            <a:r>
              <a:rPr lang="en-US" sz="1000" dirty="0" smtClean="0">
                <a:latin typeface="Arial"/>
                <a:ea typeface="Calibri"/>
                <a:cs typeface="Times New Roman"/>
              </a:rPr>
              <a:t>(   )Option 4: Methods</a:t>
            </a:r>
          </a:p>
          <a:p>
            <a:pPr>
              <a:lnSpc>
                <a:spcPct val="115000"/>
              </a:lnSpc>
              <a:spcAft>
                <a:spcPts val="1000"/>
              </a:spcAft>
            </a:pPr>
            <a:r>
              <a:rPr lang="en-US" sz="1000" dirty="0" smtClean="0">
                <a:latin typeface="Arial"/>
                <a:ea typeface="Calibri"/>
                <a:cs typeface="Times New Roman"/>
              </a:rPr>
              <a:t>(   )Option 5: Properties</a:t>
            </a:r>
          </a:p>
          <a:p>
            <a:pPr>
              <a:lnSpc>
                <a:spcPct val="115000"/>
              </a:lnSpc>
              <a:spcAft>
                <a:spcPts val="1000"/>
              </a:spcAft>
            </a:pPr>
            <a:r>
              <a:rPr lang="en-US" sz="1000" b="1" dirty="0" smtClean="0">
                <a:latin typeface="Arial"/>
                <a:ea typeface="Calibri"/>
                <a:cs typeface="Times New Roman"/>
              </a:rPr>
              <a:t>Answer</a:t>
            </a: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 Option 2: Fields</a:t>
            </a:r>
          </a:p>
          <a:p>
            <a:pPr>
              <a:lnSpc>
                <a:spcPct val="115000"/>
              </a:lnSpc>
              <a:spcAft>
                <a:spcPts val="1000"/>
              </a:spcAft>
            </a:pPr>
            <a:r>
              <a:rPr lang="en-US" sz="1000" b="1" dirty="0" smtClean="0">
                <a:latin typeface="Arial"/>
                <a:ea typeface="Calibri"/>
                <a:cs typeface="Times New Roman"/>
              </a:rPr>
              <a:t>Question</a:t>
            </a: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Segoe UI"/>
              </a:rPr>
              <a:t>You want to create a custom generic class. The class will consist of a linear collection of values, and will</a:t>
            </a:r>
            <a:endParaRPr lang="en-US" sz="1000" dirty="0" smtClean="0">
              <a:latin typeface="Arial"/>
              <a:ea typeface="Calibri"/>
              <a:cs typeface="Times New Roman"/>
            </a:endParaRP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E2547AE-9459-47CE-8625-48F85F648187}" type="slidenum">
              <a:rPr lang="en-US" smtClean="0"/>
              <a:t>32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01: Review of Visual C# Syntax</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2430077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7"/>
          <p:cNvSpPr>
            <a:spLocks noGrp="1" noChangeArrowheads="1"/>
          </p:cNvSpPr>
          <p:nvPr>
            <p:ph type="sldNum" sz="quarter" idx="5"/>
          </p:nvPr>
        </p:nvSpPr>
        <p:spPr/>
        <p:txBody>
          <a:bodyPr/>
          <a:lstStyle/>
          <a:p>
            <a:pPr>
              <a:defRPr/>
            </a:pPr>
            <a:fld id="{76786EF8-D238-4B01-A405-F773317C8ACE}" type="slidenum">
              <a:rPr lang="en-US" smtClean="0">
                <a:solidFill>
                  <a:prstClr val="black"/>
                </a:solidFill>
              </a:rPr>
              <a:pPr>
                <a:defRPr/>
              </a:pPr>
              <a:t>5</a:t>
            </a:fld>
            <a:endParaRPr lang="en-US" dirty="0" smtClean="0">
              <a:solidFill>
                <a:prstClr val="black"/>
              </a:solidFill>
            </a:endParaRPr>
          </a:p>
        </p:txBody>
      </p:sp>
      <p:sp>
        <p:nvSpPr>
          <p:cNvPr id="33797" name="Rectangle 2"/>
          <p:cNvSpPr>
            <a:spLocks noGrp="1" noRot="1" noChangeAspect="1" noChangeArrowheads="1" noTextEdit="1"/>
          </p:cNvSpPr>
          <p:nvPr>
            <p:ph type="sldImg"/>
          </p:nvPr>
        </p:nvSpPr>
        <p:spPr>
          <a:ln/>
        </p:spPr>
      </p:sp>
      <p:sp>
        <p:nvSpPr>
          <p:cNvPr id="33798" name="Notes Placeholder 6"/>
          <p:cNvSpPr>
            <a:spLocks noGrp="1"/>
          </p:cNvSpPr>
          <p:nvPr/>
        </p:nvSpPr>
        <p:spPr bwMode="auto">
          <a:xfrm>
            <a:off x="314894" y="796425"/>
            <a:ext cx="6297889" cy="8244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p>
            <a:pPr algn="ctr" eaLnBrk="0" fontAlgn="base" hangingPunct="0">
              <a:spcBef>
                <a:spcPct val="0"/>
              </a:spcBef>
              <a:spcAft>
                <a:spcPct val="60000"/>
              </a:spcAft>
            </a:pPr>
            <a:endParaRPr lang="en-US" sz="1000" dirty="0">
              <a:solidFill>
                <a:prstClr val="black"/>
              </a:solidFill>
              <a:latin typeface="Verdana" pitchFamily="34" charset="0"/>
              <a:cs typeface="Arial" charset="0"/>
            </a:endParaRPr>
          </a:p>
        </p:txBody>
      </p:sp>
      <p:sp>
        <p:nvSpPr>
          <p:cNvPr id="33799" name="Rectangle 4"/>
          <p:cNvSpPr txBox="1">
            <a:spLocks noChangeArrowheads="1"/>
          </p:cNvSpPr>
          <p:nvPr/>
        </p:nvSpPr>
        <p:spPr bwMode="auto">
          <a:xfrm>
            <a:off x="362606" y="4654550"/>
            <a:ext cx="6297889" cy="1675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fontAlgn="base">
              <a:spcBef>
                <a:spcPct val="0"/>
              </a:spcBef>
              <a:spcAft>
                <a:spcPct val="60000"/>
              </a:spcAft>
            </a:pPr>
            <a:r>
              <a:rPr lang="en-US" sz="1000" b="0" dirty="0">
                <a:solidFill>
                  <a:prstClr val="black"/>
                </a:solidFill>
              </a:rPr>
              <a:t>Briefly describe each module and what students will learn. Be careful not to go into too much detail because the course is introduced in detail in Module 1.</a:t>
            </a:r>
          </a:p>
          <a:p>
            <a:pPr fontAlgn="base">
              <a:spcBef>
                <a:spcPct val="0"/>
              </a:spcBef>
              <a:spcAft>
                <a:spcPct val="60000"/>
              </a:spcAft>
            </a:pPr>
            <a:r>
              <a:rPr lang="en-US" sz="1000" b="0" dirty="0">
                <a:solidFill>
                  <a:prstClr val="black"/>
                </a:solidFill>
              </a:rPr>
              <a:t>Explain how this course will meet students’ expectations by relating the information that is covered in individual modules to their expectations.</a:t>
            </a:r>
          </a:p>
        </p:txBody>
      </p:sp>
      <p:sp>
        <p:nvSpPr>
          <p:cNvPr id="8" name="Rectangle 2"/>
          <p:cNvSpPr>
            <a:spLocks noGrp="1" noChangeArrowheads="1"/>
          </p:cNvSpPr>
          <p:nvPr>
            <p:ph type="hdr" sz="quarter"/>
          </p:nvPr>
        </p:nvSpPr>
        <p:spPr>
          <a:xfrm>
            <a:off x="1" y="238451"/>
            <a:ext cx="3043979" cy="348138"/>
          </a:xfrm>
        </p:spPr>
        <p:txBody>
          <a:bodyPr/>
          <a:lstStyle/>
          <a:p>
            <a:pPr>
              <a:defRPr/>
            </a:pPr>
            <a:r>
              <a:rPr lang="en-US" dirty="0" smtClean="0">
                <a:solidFill>
                  <a:prstClr val="black"/>
                </a:solidFill>
              </a:rPr>
              <a:t>Module 0: Introduction</a:t>
            </a:r>
          </a:p>
        </p:txBody>
      </p:sp>
      <p:sp>
        <p:nvSpPr>
          <p:cNvPr id="9" name="Rectangle 3"/>
          <p:cNvSpPr>
            <a:spLocks noGrp="1" noChangeArrowheads="1"/>
          </p:cNvSpPr>
          <p:nvPr>
            <p:ph type="dt" sz="quarter" idx="1"/>
          </p:nvPr>
        </p:nvSpPr>
        <p:spPr>
          <a:xfrm>
            <a:off x="1" y="0"/>
            <a:ext cx="3043979" cy="222554"/>
          </a:xfrm>
        </p:spPr>
        <p:txBody>
          <a:bodyPr/>
          <a:lstStyle/>
          <a:p>
            <a:pPr algn="l">
              <a:defRPr/>
            </a:pPr>
            <a:r>
              <a:rPr lang="en-US" dirty="0" smtClean="0">
                <a:solidFill>
                  <a:prstClr val="black"/>
                </a:solidFill>
              </a:rPr>
              <a:t>Course 20687B</a:t>
            </a:r>
          </a:p>
        </p:txBody>
      </p:sp>
    </p:spTree>
    <p:extLst>
      <p:ext uri="{BB962C8B-B14F-4D97-AF65-F5344CB8AC3E}">
        <p14:creationId xmlns:p14="http://schemas.microsoft.com/office/powerpoint/2010/main" val="565543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7"/>
          <p:cNvSpPr>
            <a:spLocks noGrp="1" noChangeArrowheads="1"/>
          </p:cNvSpPr>
          <p:nvPr>
            <p:ph type="sldNum" sz="quarter" idx="5"/>
          </p:nvPr>
        </p:nvSpPr>
        <p:spPr/>
        <p:txBody>
          <a:bodyPr/>
          <a:lstStyle/>
          <a:p>
            <a:pPr>
              <a:defRPr/>
            </a:pPr>
            <a:fld id="{76786EF8-D238-4B01-A405-F773317C8ACE}" type="slidenum">
              <a:rPr lang="en-US" smtClean="0">
                <a:solidFill>
                  <a:prstClr val="black"/>
                </a:solidFill>
              </a:rPr>
              <a:pPr>
                <a:defRPr/>
              </a:pPr>
              <a:t>6</a:t>
            </a:fld>
            <a:endParaRPr lang="en-US" dirty="0" smtClean="0">
              <a:solidFill>
                <a:prstClr val="black"/>
              </a:solidFill>
            </a:endParaRPr>
          </a:p>
        </p:txBody>
      </p:sp>
      <p:sp>
        <p:nvSpPr>
          <p:cNvPr id="33797" name="Rectangle 2"/>
          <p:cNvSpPr>
            <a:spLocks noGrp="1" noRot="1" noChangeAspect="1" noChangeArrowheads="1" noTextEdit="1"/>
          </p:cNvSpPr>
          <p:nvPr>
            <p:ph type="sldImg"/>
          </p:nvPr>
        </p:nvSpPr>
        <p:spPr>
          <a:ln/>
        </p:spPr>
      </p:sp>
      <p:sp>
        <p:nvSpPr>
          <p:cNvPr id="33798" name="Notes Placeholder 6"/>
          <p:cNvSpPr>
            <a:spLocks noGrp="1"/>
          </p:cNvSpPr>
          <p:nvPr/>
        </p:nvSpPr>
        <p:spPr bwMode="auto">
          <a:xfrm>
            <a:off x="314894" y="796425"/>
            <a:ext cx="6297889" cy="8244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p>
            <a:pPr algn="ctr" eaLnBrk="0" fontAlgn="base" hangingPunct="0">
              <a:spcBef>
                <a:spcPct val="0"/>
              </a:spcBef>
              <a:spcAft>
                <a:spcPct val="60000"/>
              </a:spcAft>
            </a:pPr>
            <a:endParaRPr lang="en-US" sz="1000" dirty="0">
              <a:solidFill>
                <a:prstClr val="black"/>
              </a:solidFill>
              <a:latin typeface="Verdana" pitchFamily="34" charset="0"/>
              <a:cs typeface="Arial" charset="0"/>
            </a:endParaRPr>
          </a:p>
        </p:txBody>
      </p:sp>
      <p:sp>
        <p:nvSpPr>
          <p:cNvPr id="33799" name="Rectangle 4"/>
          <p:cNvSpPr txBox="1">
            <a:spLocks noChangeArrowheads="1"/>
          </p:cNvSpPr>
          <p:nvPr/>
        </p:nvSpPr>
        <p:spPr bwMode="auto">
          <a:xfrm>
            <a:off x="362606" y="4654550"/>
            <a:ext cx="6297889" cy="1675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fontAlgn="base">
              <a:spcBef>
                <a:spcPct val="0"/>
              </a:spcBef>
              <a:spcAft>
                <a:spcPct val="60000"/>
              </a:spcAft>
            </a:pPr>
            <a:r>
              <a:rPr lang="en-US" sz="1000" b="0" dirty="0">
                <a:solidFill>
                  <a:prstClr val="black"/>
                </a:solidFill>
              </a:rPr>
              <a:t>Briefly describe each module and what students will learn. Be careful not to go into too much detail because the course is introduced in detail in Module 1.</a:t>
            </a:r>
          </a:p>
          <a:p>
            <a:pPr fontAlgn="base">
              <a:spcBef>
                <a:spcPct val="0"/>
              </a:spcBef>
              <a:spcAft>
                <a:spcPct val="60000"/>
              </a:spcAft>
            </a:pPr>
            <a:r>
              <a:rPr lang="en-US" sz="1000" b="0" dirty="0">
                <a:solidFill>
                  <a:prstClr val="black"/>
                </a:solidFill>
              </a:rPr>
              <a:t>Explain how this course will meet students’ expectations by relating the information that is covered in individual modules to their expectations.</a:t>
            </a:r>
          </a:p>
        </p:txBody>
      </p:sp>
      <p:sp>
        <p:nvSpPr>
          <p:cNvPr id="8" name="Rectangle 2"/>
          <p:cNvSpPr>
            <a:spLocks noGrp="1" noChangeArrowheads="1"/>
          </p:cNvSpPr>
          <p:nvPr>
            <p:ph type="hdr" sz="quarter"/>
          </p:nvPr>
        </p:nvSpPr>
        <p:spPr>
          <a:xfrm>
            <a:off x="1" y="238451"/>
            <a:ext cx="3043979" cy="348138"/>
          </a:xfrm>
        </p:spPr>
        <p:txBody>
          <a:bodyPr/>
          <a:lstStyle/>
          <a:p>
            <a:pPr>
              <a:defRPr/>
            </a:pPr>
            <a:r>
              <a:rPr lang="en-US" dirty="0" smtClean="0">
                <a:solidFill>
                  <a:prstClr val="black"/>
                </a:solidFill>
              </a:rPr>
              <a:t>Module 0: Introduction</a:t>
            </a:r>
          </a:p>
        </p:txBody>
      </p:sp>
      <p:sp>
        <p:nvSpPr>
          <p:cNvPr id="9" name="Rectangle 3"/>
          <p:cNvSpPr>
            <a:spLocks noGrp="1" noChangeArrowheads="1"/>
          </p:cNvSpPr>
          <p:nvPr>
            <p:ph type="dt" sz="quarter" idx="1"/>
          </p:nvPr>
        </p:nvSpPr>
        <p:spPr>
          <a:xfrm>
            <a:off x="1" y="0"/>
            <a:ext cx="3043979" cy="222554"/>
          </a:xfrm>
        </p:spPr>
        <p:txBody>
          <a:bodyPr/>
          <a:lstStyle/>
          <a:p>
            <a:pPr algn="l">
              <a:defRPr/>
            </a:pPr>
            <a:r>
              <a:rPr lang="en-US" dirty="0" smtClean="0">
                <a:solidFill>
                  <a:prstClr val="black"/>
                </a:solidFill>
              </a:rPr>
              <a:t>Course 20687B</a:t>
            </a:r>
          </a:p>
        </p:txBody>
      </p:sp>
    </p:spTree>
    <p:extLst>
      <p:ext uri="{BB962C8B-B14F-4D97-AF65-F5344CB8AC3E}">
        <p14:creationId xmlns:p14="http://schemas.microsoft.com/office/powerpoint/2010/main" val="28968913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smtClean="0"/>
          </a:p>
        </p:txBody>
      </p:sp>
      <p:sp>
        <p:nvSpPr>
          <p:cNvPr id="3584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8D71D876-3627-474A-8299-CFD5FA44DE3F}" type="slidenum">
              <a:rPr lang="en-US">
                <a:solidFill>
                  <a:prstClr val="black"/>
                </a:solidFill>
              </a:rPr>
              <a:pPr eaLnBrk="1" hangingPunct="1"/>
              <a:t>7</a:t>
            </a:fld>
            <a:endParaRPr lang="en-US">
              <a:solidFill>
                <a:prstClr val="black"/>
              </a:solidFill>
            </a:endParaRPr>
          </a:p>
        </p:txBody>
      </p:sp>
    </p:spTree>
    <p:extLst>
      <p:ext uri="{BB962C8B-B14F-4D97-AF65-F5344CB8AC3E}">
        <p14:creationId xmlns:p14="http://schemas.microsoft.com/office/powerpoint/2010/main" val="8431899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marL="171450" indent="-171450">
              <a:lnSpc>
                <a:spcPct val="115000"/>
              </a:lnSpc>
              <a:spcAft>
                <a:spcPts val="1000"/>
              </a:spcAft>
              <a:buFont typeface="Arial" pitchFamily="34" charset="0"/>
              <a:buChar char="•"/>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E2547AE-9459-47CE-8625-48F85F648187}"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01: Review of Visual C# Syntax</a:t>
            </a:r>
            <a:endParaRPr lang="en-US" sz="1200" b="1" dirty="0">
              <a:solidFill>
                <a:srgbClr val="336699"/>
              </a:solidFill>
              <a:latin typeface="Arial"/>
            </a:endParaRPr>
          </a:p>
        </p:txBody>
      </p:sp>
    </p:spTree>
    <p:extLst>
      <p:ext uri="{BB962C8B-B14F-4D97-AF65-F5344CB8AC3E}">
        <p14:creationId xmlns:p14="http://schemas.microsoft.com/office/powerpoint/2010/main" val="41999864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9C22441-E696-4B83-859D-18C922476410}"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Classes and Implementing Type-Safe Collections</a:t>
            </a:r>
            <a:endParaRPr lang="en-US" sz="1200" b="1" dirty="0">
              <a:solidFill>
                <a:srgbClr val="336699"/>
              </a:solidFill>
              <a:latin typeface="Arial"/>
            </a:endParaRPr>
          </a:p>
        </p:txBody>
      </p:sp>
    </p:spTree>
    <p:extLst>
      <p:ext uri="{BB962C8B-B14F-4D97-AF65-F5344CB8AC3E}">
        <p14:creationId xmlns:p14="http://schemas.microsoft.com/office/powerpoint/2010/main" val="1051125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9C22441-E696-4B83-859D-18C922476410}"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Classes and Implementing Type-Safe Collections</a:t>
            </a:r>
            <a:endParaRPr lang="en-US" sz="1200" b="1" dirty="0">
              <a:solidFill>
                <a:srgbClr val="336699"/>
              </a:solidFill>
              <a:latin typeface="Arial"/>
            </a:endParaRPr>
          </a:p>
        </p:txBody>
      </p:sp>
    </p:spTree>
    <p:extLst>
      <p:ext uri="{BB962C8B-B14F-4D97-AF65-F5344CB8AC3E}">
        <p14:creationId xmlns:p14="http://schemas.microsoft.com/office/powerpoint/2010/main" val="97162553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1" y="6248402"/>
            <a:ext cx="1413823" cy="230205"/>
          </a:xfrm>
          <a:prstGeom prst="rect">
            <a:avLst/>
          </a:prstGeom>
        </p:spPr>
      </p:pic>
      <p:sp>
        <p:nvSpPr>
          <p:cNvPr id="8" name="Text Placeholder 14"/>
          <p:cNvSpPr>
            <a:spLocks noGrp="1"/>
          </p:cNvSpPr>
          <p:nvPr>
            <p:ph type="body" sz="quarter" idx="10" hasCustomPrompt="1"/>
          </p:nvPr>
        </p:nvSpPr>
        <p:spPr>
          <a:xfrm>
            <a:off x="3349074" y="2514600"/>
            <a:ext cx="5687423" cy="1371600"/>
          </a:xfrm>
          <a:prstGeom prst="rect">
            <a:avLst/>
          </a:prstGeom>
        </p:spPr>
        <p:txBody>
          <a:bodyPr anchor="ctr"/>
          <a:lstStyle>
            <a:lvl1pPr marL="0" indent="0">
              <a:buNone/>
              <a:defRPr sz="8400" baseline="0">
                <a:solidFill>
                  <a:schemeClr val="bg1"/>
                </a:solidFill>
                <a:latin typeface="Segoe UI Light" pitchFamily="34" charset="0"/>
              </a:defRPr>
            </a:lvl1pPr>
          </a:lstStyle>
          <a:p>
            <a:pPr lvl="0"/>
            <a:r>
              <a:rPr lang="en-US" dirty="0" smtClean="0"/>
              <a:t>Modulo: 1</a:t>
            </a:r>
            <a:endParaRPr lang="en-US" dirty="0"/>
          </a:p>
        </p:txBody>
      </p:sp>
      <p:sp>
        <p:nvSpPr>
          <p:cNvPr id="9" name="Text Placeholder 18"/>
          <p:cNvSpPr>
            <a:spLocks noGrp="1"/>
          </p:cNvSpPr>
          <p:nvPr>
            <p:ph type="body" sz="quarter" idx="11" hasCustomPrompt="1"/>
          </p:nvPr>
        </p:nvSpPr>
        <p:spPr>
          <a:xfrm>
            <a:off x="3349073" y="3886200"/>
            <a:ext cx="5638800" cy="1143000"/>
          </a:xfrm>
          <a:prstGeom prst="rect">
            <a:avLst/>
          </a:prstGeom>
        </p:spPr>
        <p:txBody>
          <a:bodyPr/>
          <a:lstStyle>
            <a:lvl1pPr marL="0" indent="0">
              <a:buNone/>
              <a:defRPr sz="2800" baseline="0">
                <a:solidFill>
                  <a:schemeClr val="bg1"/>
                </a:solidFill>
                <a:latin typeface="Segoe UI" pitchFamily="34" charset="0"/>
                <a:ea typeface="Segoe UI" pitchFamily="34" charset="0"/>
                <a:cs typeface="Segoe UI" pitchFamily="34" charset="0"/>
              </a:defRPr>
            </a:lvl1pPr>
          </a:lstStyle>
          <a:p>
            <a:pPr lvl="0"/>
            <a:r>
              <a:rPr lang="en-US" dirty="0" err="1" smtClean="0"/>
              <a:t>Instalación</a:t>
            </a:r>
            <a:r>
              <a:rPr lang="en-US" dirty="0" smtClean="0"/>
              <a:t>, </a:t>
            </a:r>
            <a:r>
              <a:rPr lang="en-US" dirty="0" err="1" smtClean="0"/>
              <a:t>Configuración</a:t>
            </a:r>
            <a:r>
              <a:rPr lang="en-US" dirty="0" smtClean="0"/>
              <a:t> y </a:t>
            </a:r>
            <a:r>
              <a:rPr lang="en-US" dirty="0" err="1" smtClean="0"/>
              <a:t>Administración</a:t>
            </a:r>
            <a:r>
              <a:rPr lang="en-US" dirty="0" smtClean="0"/>
              <a:t> de Windows 8</a:t>
            </a:r>
            <a:endParaRPr lang="en-US" dirty="0"/>
          </a:p>
        </p:txBody>
      </p:sp>
      <p:pic>
        <p:nvPicPr>
          <p:cNvPr id="3" name="Imagen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4178" y="2514602"/>
            <a:ext cx="3286274" cy="2514599"/>
          </a:xfrm>
          <a:prstGeom prst="rect">
            <a:avLst/>
          </a:prstGeom>
        </p:spPr>
      </p:pic>
    </p:spTree>
    <p:extLst>
      <p:ext uri="{BB962C8B-B14F-4D97-AF65-F5344CB8AC3E}">
        <p14:creationId xmlns:p14="http://schemas.microsoft.com/office/powerpoint/2010/main" val="3054644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2323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9"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02574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49919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ynamics Title Slide">
    <p:spTree>
      <p:nvGrpSpPr>
        <p:cNvPr id="1" name=""/>
        <p:cNvGrpSpPr/>
        <p:nvPr/>
      </p:nvGrpSpPr>
      <p:grpSpPr>
        <a:xfrm>
          <a:off x="0" y="0"/>
          <a:ext cx="0" cy="0"/>
          <a:chOff x="0" y="0"/>
          <a:chExt cx="0" cy="0"/>
        </a:xfrm>
      </p:grpSpPr>
      <p:sp>
        <p:nvSpPr>
          <p:cNvPr id="6" name="Rectangle 5"/>
          <p:cNvSpPr/>
          <p:nvPr userDrawn="1"/>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601" y="1193478"/>
            <a:ext cx="4710223" cy="1016322"/>
          </a:xfrm>
          <a:prstGeom prst="rect">
            <a:avLst/>
          </a:prstGeom>
        </p:spPr>
      </p:pic>
      <p:pic>
        <p:nvPicPr>
          <p:cNvPr id="10" name="Picture 9"/>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pic>
        <p:nvPicPr>
          <p:cNvPr id="2" name="Picture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086601" y="5998845"/>
            <a:ext cx="1814119" cy="694933"/>
          </a:xfrm>
          <a:prstGeom prst="rect">
            <a:avLst/>
          </a:prstGeom>
        </p:spPr>
      </p:pic>
    </p:spTree>
    <p:extLst>
      <p:ext uri="{BB962C8B-B14F-4D97-AF65-F5344CB8AC3E}">
        <p14:creationId xmlns:p14="http://schemas.microsoft.com/office/powerpoint/2010/main" val="275450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odule opener">
    <p:spTree>
      <p:nvGrpSpPr>
        <p:cNvPr id="1" name=""/>
        <p:cNvGrpSpPr/>
        <p:nvPr/>
      </p:nvGrpSpPr>
      <p:grpSpPr>
        <a:xfrm>
          <a:off x="0" y="0"/>
          <a:ext cx="0" cy="0"/>
          <a:chOff x="0" y="0"/>
          <a:chExt cx="0" cy="0"/>
        </a:xfrm>
      </p:grpSpPr>
      <p:sp>
        <p:nvSpPr>
          <p:cNvPr id="6" name="Rectangle 5"/>
          <p:cNvSpPr/>
          <p:nvPr userDrawn="1"/>
        </p:nvSpPr>
        <p:spPr>
          <a:xfrm>
            <a:off x="-293914" y="-76200"/>
            <a:ext cx="9448800" cy="7239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Rectangle 6"/>
          <p:cNvSpPr/>
          <p:nvPr userDrawn="1"/>
        </p:nvSpPr>
        <p:spPr>
          <a:xfrm>
            <a:off x="2286000" y="2514602"/>
            <a:ext cx="6858000" cy="881743"/>
          </a:xfrm>
          <a:prstGeom prst="rect">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20434262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2pt Slide Title ">
    <p:spTree>
      <p:nvGrpSpPr>
        <p:cNvPr id="1" name=""/>
        <p:cNvGrpSpPr/>
        <p:nvPr/>
      </p:nvGrpSpPr>
      <p:grpSpPr>
        <a:xfrm>
          <a:off x="0" y="0"/>
          <a:ext cx="0" cy="0"/>
          <a:chOff x="0" y="0"/>
          <a:chExt cx="0" cy="0"/>
        </a:xfrm>
      </p:grpSpPr>
      <p:sp>
        <p:nvSpPr>
          <p:cNvPr id="7" name="Rectangle 4"/>
          <p:cNvSpPr/>
          <p:nvPr userDrawn="1"/>
        </p:nvSpPr>
        <p:spPr>
          <a:xfrm>
            <a:off x="0" y="8950"/>
            <a:ext cx="9144000" cy="873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sp>
        <p:nvSpPr>
          <p:cNvPr id="2" name="Title 1"/>
          <p:cNvSpPr>
            <a:spLocks noGrp="1"/>
          </p:cNvSpPr>
          <p:nvPr>
            <p:ph type="title" hasCustomPrompt="1"/>
          </p:nvPr>
        </p:nvSpPr>
        <p:spPr>
          <a:xfrm>
            <a:off x="457200" y="0"/>
            <a:ext cx="8229600" cy="822960"/>
          </a:xfrm>
        </p:spPr>
        <p:txBody>
          <a:bodyPr>
            <a:noAutofit/>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smtClean="0"/>
              <a:t>32pt Slide Title</a:t>
            </a:r>
            <a:endParaRPr lang="en-US" dirty="0"/>
          </a:p>
        </p:txBody>
      </p:sp>
      <p:sp>
        <p:nvSpPr>
          <p:cNvPr id="10" name="Slide Number Placeholder 9"/>
          <p:cNvSpPr>
            <a:spLocks noGrp="1"/>
          </p:cNvSpPr>
          <p:nvPr>
            <p:ph type="sldNum" sz="quarter" idx="12"/>
          </p:nvPr>
        </p:nvSpPr>
        <p:spPr>
          <a:xfrm>
            <a:off x="6553200" y="6356352"/>
            <a:ext cx="2133600" cy="365125"/>
          </a:xfrm>
          <a:prstGeom prst="rect">
            <a:avLst/>
          </a:prstGeom>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‹Nº›</a:t>
            </a:fld>
            <a:endParaRPr lang="en-US" dirty="0"/>
          </a:p>
        </p:txBody>
      </p:sp>
      <p:sp>
        <p:nvSpPr>
          <p:cNvPr id="6" name="Footer Placeholder 8"/>
          <p:cNvSpPr>
            <a:spLocks noGrp="1"/>
          </p:cNvSpPr>
          <p:nvPr>
            <p:ph type="ftr" sz="quarter" idx="11"/>
          </p:nvPr>
        </p:nvSpPr>
        <p:spPr>
          <a:xfrm>
            <a:off x="457200" y="6324602"/>
            <a:ext cx="2895600" cy="365125"/>
          </a:xfrm>
          <a:prstGeom prst="rect">
            <a:avLst/>
          </a:prstGeom>
        </p:spPr>
        <p:txBody>
          <a:bodyPr/>
          <a:lstStyle>
            <a:lvl1pPr algn="l">
              <a:defRPr/>
            </a:lvl1pPr>
          </a:lstStyle>
          <a:p>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1817231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8pt Slide Title">
    <p:spTree>
      <p:nvGrpSpPr>
        <p:cNvPr id="1" name=""/>
        <p:cNvGrpSpPr/>
        <p:nvPr/>
      </p:nvGrpSpPr>
      <p:grpSpPr>
        <a:xfrm>
          <a:off x="0" y="0"/>
          <a:ext cx="0" cy="0"/>
          <a:chOff x="0" y="0"/>
          <a:chExt cx="0" cy="0"/>
        </a:xfrm>
      </p:grpSpPr>
      <p:sp>
        <p:nvSpPr>
          <p:cNvPr id="10" name="Rectangle 4"/>
          <p:cNvSpPr/>
          <p:nvPr userDrawn="1"/>
        </p:nvSpPr>
        <p:spPr>
          <a:xfrm>
            <a:off x="0" y="8950"/>
            <a:ext cx="9144000" cy="873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sp>
        <p:nvSpPr>
          <p:cNvPr id="2" name="Title 1"/>
          <p:cNvSpPr>
            <a:spLocks noGrp="1"/>
          </p:cNvSpPr>
          <p:nvPr>
            <p:ph type="title" hasCustomPrompt="1"/>
          </p:nvPr>
        </p:nvSpPr>
        <p:spPr>
          <a:xfrm>
            <a:off x="457200" y="0"/>
            <a:ext cx="8229600" cy="822960"/>
          </a:xfrm>
        </p:spPr>
        <p:txBody>
          <a:bodyPr>
            <a:noAutofit/>
          </a:bodyPr>
          <a:lstStyle>
            <a:lvl1pPr algn="l">
              <a:defRPr sz="2800" baseline="0">
                <a:solidFill>
                  <a:schemeClr val="bg1"/>
                </a:solidFill>
                <a:latin typeface="Segoe UI" pitchFamily="34" charset="0"/>
                <a:ea typeface="Segoe UI" pitchFamily="34" charset="0"/>
                <a:cs typeface="Segoe UI" pitchFamily="34" charset="0"/>
              </a:defRPr>
            </a:lvl1pPr>
          </a:lstStyle>
          <a:p>
            <a:r>
              <a:rPr lang="en-US" dirty="0" smtClean="0"/>
              <a:t>28 </a:t>
            </a:r>
            <a:r>
              <a:rPr lang="en-US" dirty="0" err="1" smtClean="0"/>
              <a:t>pt</a:t>
            </a:r>
            <a:r>
              <a:rPr lang="en-US" dirty="0" smtClean="0"/>
              <a:t> Slide Title</a:t>
            </a:r>
            <a:endParaRPr lang="en-US" dirty="0"/>
          </a:p>
        </p:txBody>
      </p:sp>
      <p:sp>
        <p:nvSpPr>
          <p:cNvPr id="6" name="Footer Placeholder 5"/>
          <p:cNvSpPr>
            <a:spLocks noGrp="1"/>
          </p:cNvSpPr>
          <p:nvPr>
            <p:ph type="ftr" sz="quarter" idx="11"/>
          </p:nvPr>
        </p:nvSpPr>
        <p:spPr>
          <a:xfrm>
            <a:off x="457200" y="6324602"/>
            <a:ext cx="2895600" cy="365125"/>
          </a:xfrm>
          <a:prstGeom prst="rect">
            <a:avLst/>
          </a:prstGeom>
        </p:spPr>
        <p:txBody>
          <a:bodyPr/>
          <a:lstStyle>
            <a:lvl1pPr algn="l">
              <a:defRPr/>
            </a:lvl1pPr>
          </a:lstStyle>
          <a:p>
            <a:endParaRPr lang="en-US" dirty="0"/>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D814DA60-3BEE-4BCE-BEDB-E433FD970963}" type="slidenum">
              <a:rPr lang="en-US" smtClean="0"/>
              <a:pPr/>
              <a:t>‹Nº›</a:t>
            </a:fld>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9781924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7" name="Rectangle 4"/>
          <p:cNvSpPr/>
          <p:nvPr userDrawn="1"/>
        </p:nvSpPr>
        <p:spPr>
          <a:xfrm>
            <a:off x="0" y="8950"/>
            <a:ext cx="9144000" cy="873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sp>
        <p:nvSpPr>
          <p:cNvPr id="3" name="Footer Placeholder 2"/>
          <p:cNvSpPr>
            <a:spLocks noGrp="1"/>
          </p:cNvSpPr>
          <p:nvPr>
            <p:ph type="ftr" sz="quarter" idx="11"/>
          </p:nvPr>
        </p:nvSpPr>
        <p:spPr>
          <a:xfrm>
            <a:off x="457200" y="6324602"/>
            <a:ext cx="2895600" cy="365125"/>
          </a:xfrm>
          <a:prstGeom prst="rect">
            <a:avLst/>
          </a:prstGeom>
        </p:spPr>
        <p:txBody>
          <a:bodyPr/>
          <a:lstStyle>
            <a:lvl1pPr algn="l">
              <a:defRPr/>
            </a:lvl1pPr>
          </a:lstStyle>
          <a:p>
            <a:endParaRPr lang="en-US" dirty="0"/>
          </a:p>
        </p:txBody>
      </p:sp>
      <p:sp>
        <p:nvSpPr>
          <p:cNvPr id="4" name="Slide Number Placeholder 3"/>
          <p:cNvSpPr>
            <a:spLocks noGrp="1"/>
          </p:cNvSpPr>
          <p:nvPr>
            <p:ph type="sldNum" sz="quarter" idx="12"/>
          </p:nvPr>
        </p:nvSpPr>
        <p:spPr>
          <a:xfrm>
            <a:off x="6553200" y="6356352"/>
            <a:ext cx="2133600" cy="365125"/>
          </a:xfrm>
          <a:prstGeom prst="rect">
            <a:avLst/>
          </a:prstGeom>
        </p:spPr>
        <p:txBody>
          <a:bodyPr/>
          <a:lstStyle>
            <a:lvl1pPr>
              <a:defRPr>
                <a:latin typeface="Segoe UI" pitchFamily="34" charset="0"/>
                <a:ea typeface="Segoe UI" pitchFamily="34" charset="0"/>
                <a:cs typeface="Segoe UI" pitchFamily="34" charset="0"/>
              </a:defRPr>
            </a:lvl1pPr>
          </a:lstStyle>
          <a:p>
            <a:fld id="{D814DA60-3BEE-4BCE-BEDB-E433FD970963}" type="slidenum">
              <a:rPr lang="en-US" smtClean="0"/>
              <a:pPr/>
              <a:t>‹Nº›</a:t>
            </a:fld>
            <a:endParaRPr lang="en-US" dirty="0"/>
          </a:p>
        </p:txBody>
      </p:sp>
      <p:sp>
        <p:nvSpPr>
          <p:cNvPr id="6" name="Title 1"/>
          <p:cNvSpPr>
            <a:spLocks noGrp="1"/>
          </p:cNvSpPr>
          <p:nvPr>
            <p:ph type="title" hasCustomPrompt="1"/>
          </p:nvPr>
        </p:nvSpPr>
        <p:spPr>
          <a:xfrm>
            <a:off x="457200" y="0"/>
            <a:ext cx="8229600" cy="822960"/>
          </a:xfrm>
        </p:spPr>
        <p:txBody>
          <a:bodyPr>
            <a:noAutofit/>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smtClean="0"/>
              <a:t>32pt Slide Title</a:t>
            </a:r>
            <a:endParaRPr lang="en-US" dirty="0"/>
          </a:p>
        </p:txBody>
      </p:sp>
    </p:spTree>
    <p:extLst>
      <p:ext uri="{BB962C8B-B14F-4D97-AF65-F5344CB8AC3E}">
        <p14:creationId xmlns:p14="http://schemas.microsoft.com/office/powerpoint/2010/main" val="4148112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58695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560132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9"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6"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0853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6"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59004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15063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110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2"/>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51479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04987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Rectangle 4"/>
          <p:cNvSpPr/>
          <p:nvPr userDrawn="1"/>
        </p:nvSpPr>
        <p:spPr>
          <a:xfrm>
            <a:off x="0" y="8950"/>
            <a:ext cx="9144000" cy="8737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sp>
        <p:nvSpPr>
          <p:cNvPr id="725001" name="Rectangle 9"/>
          <p:cNvSpPr>
            <a:spLocks noChangeArrowheads="1"/>
          </p:cNvSpPr>
          <p:nvPr/>
        </p:nvSpPr>
        <p:spPr bwMode="auto">
          <a:xfrm>
            <a:off x="4763" y="731840"/>
            <a:ext cx="9136062" cy="6111875"/>
          </a:xfrm>
          <a:prstGeom prst="rect">
            <a:avLst/>
          </a:prstGeom>
          <a:noFill/>
          <a:ln w="28575" algn="ctr">
            <a:noFill/>
            <a:miter lim="800000"/>
            <a:headEnd/>
            <a:tailEnd/>
          </a:ln>
          <a:effectLst/>
        </p:spPr>
        <p:txBody>
          <a:bodyPr wrap="none" anchor="ctr"/>
          <a:lstStyle/>
          <a:p>
            <a:pPr algn="ctr" eaLnBrk="0" fontAlgn="base" hangingPunct="0">
              <a:spcBef>
                <a:spcPct val="0"/>
              </a:spcBef>
              <a:spcAft>
                <a:spcPct val="0"/>
              </a:spcAft>
              <a:defRPr/>
            </a:pPr>
            <a:endParaRPr lang="en-US" sz="1800" b="1" dirty="0">
              <a:solidFill>
                <a:srgbClr val="000000"/>
              </a:solidFill>
              <a:cs typeface="Arial" charset="0"/>
            </a:endParaRPr>
          </a:p>
        </p:txBody>
      </p:sp>
      <p:sp>
        <p:nvSpPr>
          <p:cNvPr id="1029" name="Rectangle 4"/>
          <p:cNvSpPr>
            <a:spLocks noGrp="1" noChangeArrowheads="1"/>
          </p:cNvSpPr>
          <p:nvPr>
            <p:ph type="title"/>
          </p:nvPr>
        </p:nvSpPr>
        <p:spPr bwMode="auto">
          <a:xfrm>
            <a:off x="460376"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9"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83968664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8" r:id="rId12"/>
    <p:sldLayoutId id="2147483663" r:id="rId13"/>
    <p:sldLayoutId id="2147483664" r:id="rId14"/>
    <p:sldLayoutId id="2147483660" r:id="rId15"/>
    <p:sldLayoutId id="2147483661" r:id="rId16"/>
    <p:sldLayoutId id="2147483655" r:id="rId17"/>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sz="quarter" idx="11"/>
          </p:nvPr>
        </p:nvSpPr>
        <p:spPr>
          <a:xfrm>
            <a:off x="3327408" y="4414239"/>
            <a:ext cx="5207961" cy="1143000"/>
          </a:xfrm>
        </p:spPr>
        <p:txBody>
          <a:bodyPr/>
          <a:lstStyle/>
          <a:p>
            <a:pPr algn="ctr"/>
            <a:r>
              <a:rPr lang="es-VE" dirty="0"/>
              <a:t>Programación </a:t>
            </a:r>
            <a:r>
              <a:rPr lang="es-VE" dirty="0" smtClean="0"/>
              <a:t>en</a:t>
            </a:r>
            <a:endParaRPr lang="es-VE" dirty="0"/>
          </a:p>
        </p:txBody>
      </p:sp>
      <p:sp>
        <p:nvSpPr>
          <p:cNvPr id="5" name="Marcador de texto 1"/>
          <p:cNvSpPr txBox="1">
            <a:spLocks/>
          </p:cNvSpPr>
          <p:nvPr/>
        </p:nvSpPr>
        <p:spPr bwMode="auto">
          <a:xfrm>
            <a:off x="3851920" y="2852936"/>
            <a:ext cx="5447693" cy="13716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marL="0" indent="0" algn="l" rtl="0" eaLnBrk="1" fontAlgn="base" hangingPunct="1">
              <a:lnSpc>
                <a:spcPct val="100000"/>
              </a:lnSpc>
              <a:spcBef>
                <a:spcPts val="600"/>
              </a:spcBef>
              <a:spcAft>
                <a:spcPct val="0"/>
              </a:spcAft>
              <a:buClr>
                <a:srgbClr val="0070C0"/>
              </a:buClr>
              <a:buSzPct val="90000"/>
              <a:buFont typeface="Arial" pitchFamily="34" charset="0"/>
              <a:buNone/>
              <a:defRPr sz="8400" baseline="0">
                <a:solidFill>
                  <a:schemeClr val="bg1"/>
                </a:solidFill>
                <a:latin typeface="Segoe UI Light"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s-VE" kern="0" dirty="0"/>
              <a:t>Modulo 3</a:t>
            </a:r>
          </a:p>
        </p:txBody>
      </p:sp>
      <p:pic>
        <p:nvPicPr>
          <p:cNvPr id="8" name="Imagen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37444" y="160577"/>
            <a:ext cx="3966964" cy="1313840"/>
          </a:xfrm>
          <a:prstGeom prst="rect">
            <a:avLst/>
          </a:prstGeom>
        </p:spPr>
      </p:pic>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688" y="81151"/>
            <a:ext cx="2454488" cy="736346"/>
          </a:xfrm>
          <a:prstGeom prst="rect">
            <a:avLst/>
          </a:prstGeom>
        </p:spPr>
      </p:pic>
      <p:pic>
        <p:nvPicPr>
          <p:cNvPr id="2" name="Imagen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05" y="1474417"/>
            <a:ext cx="3349013" cy="4528976"/>
          </a:xfrm>
          <a:prstGeom prst="rect">
            <a:avLst/>
          </a:prstGeom>
        </p:spPr>
      </p:pic>
      <p:pic>
        <p:nvPicPr>
          <p:cNvPr id="6" name="Imagen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48064" y="5029200"/>
            <a:ext cx="1688371" cy="1688371"/>
          </a:xfrm>
          <a:prstGeom prst="rect">
            <a:avLst/>
          </a:prstGeom>
        </p:spPr>
      </p:pic>
    </p:spTree>
    <p:extLst>
      <p:ext uri="{BB962C8B-B14F-4D97-AF65-F5344CB8AC3E}">
        <p14:creationId xmlns:p14="http://schemas.microsoft.com/office/powerpoint/2010/main" val="3048335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Classes and Members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the </a:t>
            </a:r>
            <a:r>
              <a:rPr lang="en-US" b="1" dirty="0" smtClean="0"/>
              <a:t>class</a:t>
            </a:r>
            <a:r>
              <a:rPr lang="en-US" dirty="0" smtClean="0"/>
              <a:t> keyword</a:t>
            </a:r>
          </a:p>
          <a:p>
            <a:endParaRPr lang="en-US" dirty="0"/>
          </a:p>
          <a:p>
            <a:endParaRPr lang="en-US" dirty="0" smtClean="0"/>
          </a:p>
          <a:p>
            <a:endParaRPr lang="en-US" dirty="0" smtClean="0"/>
          </a:p>
          <a:p>
            <a:endParaRPr lang="en-US" dirty="0" smtClean="0"/>
          </a:p>
          <a:p>
            <a:r>
              <a:rPr lang="en-US" dirty="0" smtClean="0"/>
              <a:t>Specify an access modifier:</a:t>
            </a:r>
          </a:p>
          <a:p>
            <a:pPr lvl="1"/>
            <a:r>
              <a:rPr lang="en-US" dirty="0" smtClean="0"/>
              <a:t>public</a:t>
            </a:r>
          </a:p>
          <a:p>
            <a:pPr lvl="1"/>
            <a:r>
              <a:rPr lang="en-US" dirty="0" smtClean="0"/>
              <a:t>internal</a:t>
            </a:r>
          </a:p>
          <a:p>
            <a:pPr lvl="1"/>
            <a:r>
              <a:rPr lang="en-US" dirty="0" smtClean="0"/>
              <a:t>private</a:t>
            </a:r>
          </a:p>
          <a:p>
            <a:r>
              <a:rPr lang="en-US" dirty="0" smtClean="0"/>
              <a:t>Add methods, fields, properties, and events</a:t>
            </a:r>
            <a:endParaRPr lang="en-US" dirty="0"/>
          </a:p>
        </p:txBody>
      </p:sp>
      <p:sp>
        <p:nvSpPr>
          <p:cNvPr id="5" name="TextBox 1"/>
          <p:cNvSpPr txBox="1"/>
          <p:nvPr/>
        </p:nvSpPr>
        <p:spPr>
          <a:xfrm>
            <a:off x="685800" y="1752599"/>
            <a:ext cx="7620000" cy="156966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400" b="0" dirty="0" smtClean="0">
                <a:latin typeface="Lucida Sans Unicode" pitchFamily="34" charset="0"/>
                <a:cs typeface="Lucida Sans Unicode" pitchFamily="34" charset="0"/>
              </a:rPr>
              <a:t>public class DrinksMachine</a:t>
            </a:r>
          </a:p>
          <a:p>
            <a:r>
              <a:rPr lang="en-GB" sz="2400" b="0" dirty="0" smtClean="0">
                <a:latin typeface="Lucida Sans Unicode" pitchFamily="34" charset="0"/>
                <a:cs typeface="Lucida Sans Unicode" pitchFamily="34" charset="0"/>
              </a:rPr>
              <a:t>{</a:t>
            </a:r>
          </a:p>
          <a:p>
            <a:r>
              <a:rPr lang="en-GB" sz="2400" b="0" dirty="0">
                <a:latin typeface="Lucida Sans Unicode" pitchFamily="34" charset="0"/>
                <a:cs typeface="Lucida Sans Unicode" pitchFamily="34" charset="0"/>
              </a:rPr>
              <a:t> </a:t>
            </a:r>
            <a:r>
              <a:rPr lang="en-GB" sz="2400" b="0" dirty="0" smtClean="0">
                <a:latin typeface="Lucida Sans Unicode" pitchFamily="34" charset="0"/>
                <a:cs typeface="Lucida Sans Unicode" pitchFamily="34" charset="0"/>
              </a:rPr>
              <a:t>  // Methods, fields, properties, and events.</a:t>
            </a:r>
          </a:p>
          <a:p>
            <a:r>
              <a:rPr lang="en-GB" sz="2400" b="0" dirty="0" smtClean="0">
                <a:latin typeface="Lucida Sans Unicode" pitchFamily="34" charset="0"/>
                <a:cs typeface="Lucida Sans Unicode" pitchFamily="34" charset="0"/>
              </a:rPr>
              <a:t>}</a:t>
            </a:r>
            <a:endParaRPr lang="en-GB" sz="24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2769988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Instantiating Classes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To instantiate a class, use the </a:t>
            </a:r>
            <a:r>
              <a:rPr lang="en-US" b="1" dirty="0" smtClean="0"/>
              <a:t>new</a:t>
            </a:r>
            <a:r>
              <a:rPr lang="en-US" dirty="0" smtClean="0"/>
              <a:t> keyword</a:t>
            </a:r>
          </a:p>
          <a:p>
            <a:endParaRPr lang="en-US" dirty="0" smtClean="0"/>
          </a:p>
          <a:p>
            <a:endParaRPr lang="en-US" dirty="0"/>
          </a:p>
          <a:p>
            <a:r>
              <a:rPr lang="en-US" dirty="0" smtClean="0"/>
              <a:t>To infer the type of the new object, use the </a:t>
            </a:r>
            <a:r>
              <a:rPr lang="en-US" b="1" dirty="0" smtClean="0"/>
              <a:t>var</a:t>
            </a:r>
            <a:r>
              <a:rPr lang="en-US" dirty="0" smtClean="0"/>
              <a:t> keyword</a:t>
            </a:r>
          </a:p>
          <a:p>
            <a:endParaRPr lang="en-US" dirty="0" smtClean="0"/>
          </a:p>
          <a:p>
            <a:endParaRPr lang="en-US" dirty="0"/>
          </a:p>
          <a:p>
            <a:r>
              <a:rPr lang="en-US" dirty="0" smtClean="0"/>
              <a:t>To call members on the instance, use the dot notation</a:t>
            </a:r>
            <a:endParaRPr lang="en-US" dirty="0"/>
          </a:p>
        </p:txBody>
      </p:sp>
      <p:sp>
        <p:nvSpPr>
          <p:cNvPr id="5" name="TextBox 3"/>
          <p:cNvSpPr txBox="1"/>
          <p:nvPr/>
        </p:nvSpPr>
        <p:spPr>
          <a:xfrm>
            <a:off x="685800" y="1581090"/>
            <a:ext cx="7620000" cy="461665"/>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400" b="0" dirty="0" smtClean="0">
                <a:latin typeface="Lucida Sans Unicode" pitchFamily="34" charset="0"/>
                <a:cs typeface="Lucida Sans Unicode" pitchFamily="34" charset="0"/>
              </a:rPr>
              <a:t>DrinksMachine dm = new DrinksMachine();</a:t>
            </a:r>
            <a:endParaRPr lang="en-GB" sz="2400" b="0" dirty="0">
              <a:latin typeface="Lucida Sans Unicode" pitchFamily="34" charset="0"/>
              <a:cs typeface="Lucida Sans Unicode" pitchFamily="34" charset="0"/>
            </a:endParaRPr>
          </a:p>
        </p:txBody>
      </p:sp>
      <p:sp>
        <p:nvSpPr>
          <p:cNvPr id="6" name="TextBox 4"/>
          <p:cNvSpPr txBox="1"/>
          <p:nvPr/>
        </p:nvSpPr>
        <p:spPr>
          <a:xfrm>
            <a:off x="685800" y="3562290"/>
            <a:ext cx="7620000" cy="461665"/>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400" b="0" dirty="0" smtClean="0">
                <a:latin typeface="Lucida Sans Unicode" pitchFamily="34" charset="0"/>
                <a:cs typeface="Lucida Sans Unicode" pitchFamily="34" charset="0"/>
              </a:rPr>
              <a:t>var dm = new DrinksMachine();</a:t>
            </a:r>
            <a:endParaRPr lang="en-GB" sz="2400" b="0" dirty="0">
              <a:latin typeface="Lucida Sans Unicode" pitchFamily="34" charset="0"/>
              <a:cs typeface="Lucida Sans Unicode" pitchFamily="34" charset="0"/>
            </a:endParaRPr>
          </a:p>
        </p:txBody>
      </p:sp>
      <p:sp>
        <p:nvSpPr>
          <p:cNvPr id="7" name="TextBox 5"/>
          <p:cNvSpPr txBox="1"/>
          <p:nvPr/>
        </p:nvSpPr>
        <p:spPr>
          <a:xfrm>
            <a:off x="609600" y="5458361"/>
            <a:ext cx="7620000" cy="1200329"/>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400" b="0" dirty="0" smtClean="0">
                <a:latin typeface="Lucida Sans Unicode" pitchFamily="34" charset="0"/>
                <a:cs typeface="Lucida Sans Unicode" pitchFamily="34" charset="0"/>
              </a:rPr>
              <a:t>dm.Model = "BeanCrusher 3000";</a:t>
            </a:r>
          </a:p>
          <a:p>
            <a:r>
              <a:rPr lang="en-GB" sz="2400" b="0" dirty="0" smtClean="0">
                <a:latin typeface="Lucida Sans Unicode" pitchFamily="34" charset="0"/>
                <a:cs typeface="Lucida Sans Unicode" pitchFamily="34" charset="0"/>
              </a:rPr>
              <a:t>dm.Age = 2;</a:t>
            </a:r>
          </a:p>
          <a:p>
            <a:r>
              <a:rPr lang="en-GB" sz="2400" b="0" dirty="0" smtClean="0">
                <a:latin typeface="Lucida Sans Unicode" pitchFamily="34" charset="0"/>
                <a:cs typeface="Lucida Sans Unicode" pitchFamily="34" charset="0"/>
              </a:rPr>
              <a:t>dm.MakeEspresso();</a:t>
            </a:r>
            <a:endParaRPr lang="en-GB" sz="24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220913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Constructors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Constructors are a type of method:</a:t>
            </a:r>
          </a:p>
          <a:p>
            <a:pPr lvl="1"/>
            <a:r>
              <a:rPr lang="en-US" dirty="0" smtClean="0"/>
              <a:t>Share the name of the class</a:t>
            </a:r>
          </a:p>
          <a:p>
            <a:pPr lvl="1"/>
            <a:r>
              <a:rPr lang="en-US" dirty="0" smtClean="0"/>
              <a:t>Called when you instantiate a class</a:t>
            </a:r>
          </a:p>
          <a:p>
            <a:r>
              <a:rPr lang="en-US" dirty="0" smtClean="0"/>
              <a:t>A default constructor accepts no arguments</a:t>
            </a:r>
          </a:p>
          <a:p>
            <a:endParaRPr lang="en-US" dirty="0"/>
          </a:p>
          <a:p>
            <a:endParaRPr lang="en-US" dirty="0" smtClean="0"/>
          </a:p>
          <a:p>
            <a:endParaRPr lang="en-US" dirty="0"/>
          </a:p>
          <a:p>
            <a:endParaRPr lang="en-US" dirty="0" smtClean="0"/>
          </a:p>
          <a:p>
            <a:endParaRPr lang="en-US" dirty="0" smtClean="0"/>
          </a:p>
          <a:p>
            <a:r>
              <a:rPr lang="en-US" dirty="0" smtClean="0"/>
              <a:t>Classes can include multiple constructors</a:t>
            </a:r>
          </a:p>
          <a:p>
            <a:r>
              <a:rPr lang="en-US" dirty="0" smtClean="0"/>
              <a:t>Use constructors to initialize member variables</a:t>
            </a:r>
            <a:endParaRPr lang="en-US" dirty="0"/>
          </a:p>
        </p:txBody>
      </p:sp>
      <p:sp>
        <p:nvSpPr>
          <p:cNvPr id="5" name="TextBox 3"/>
          <p:cNvSpPr txBox="1"/>
          <p:nvPr/>
        </p:nvSpPr>
        <p:spPr>
          <a:xfrm>
            <a:off x="685800" y="3028890"/>
            <a:ext cx="7620000" cy="2246769"/>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smtClean="0">
                <a:latin typeface="Lucida Sans Unicode" pitchFamily="34" charset="0"/>
                <a:cs typeface="Lucida Sans Unicode" pitchFamily="34" charset="0"/>
              </a:rPr>
              <a:t>public class DrinksMachine</a:t>
            </a:r>
          </a:p>
          <a:p>
            <a:r>
              <a:rPr lang="en-GB" sz="2000" b="0" dirty="0" smtClean="0">
                <a:latin typeface="Lucida Sans Unicode" pitchFamily="34" charset="0"/>
                <a:cs typeface="Lucida Sans Unicode" pitchFamily="34" charset="0"/>
              </a:rPr>
              <a:t>{</a:t>
            </a: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  public void DrinksMachine()</a:t>
            </a: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  {</a:t>
            </a: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     // This is a default constructor.</a:t>
            </a: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  }</a:t>
            </a:r>
          </a:p>
          <a:p>
            <a:r>
              <a:rPr lang="en-GB" sz="2000" b="0" dirty="0">
                <a:latin typeface="Lucida Sans Unicode" pitchFamily="34" charset="0"/>
                <a:cs typeface="Lucida Sans Unicode" pitchFamily="34" charset="0"/>
              </a:rPr>
              <a:t>}</a:t>
            </a:r>
          </a:p>
        </p:txBody>
      </p:sp>
    </p:spTree>
    <p:extLst>
      <p:ext uri="{BB962C8B-B14F-4D97-AF65-F5344CB8AC3E}">
        <p14:creationId xmlns:p14="http://schemas.microsoft.com/office/powerpoint/2010/main" val="1068484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 Types and Value Types</a:t>
            </a:r>
            <a:endParaRPr lang="en-US" dirty="0"/>
          </a:p>
        </p:txBody>
      </p:sp>
      <p:sp>
        <p:nvSpPr>
          <p:cNvPr id="4" name="Content Placeholder 1"/>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a:t>Value </a:t>
            </a:r>
            <a:r>
              <a:rPr lang="en-GB" dirty="0" smtClean="0"/>
              <a:t>types</a:t>
            </a:r>
            <a:endParaRPr lang="en-GB" dirty="0"/>
          </a:p>
          <a:p>
            <a:pPr lvl="1"/>
            <a:r>
              <a:rPr lang="en-GB" dirty="0" smtClean="0"/>
              <a:t>Contain data directly</a:t>
            </a:r>
          </a:p>
          <a:p>
            <a:endParaRPr lang="en-GB" dirty="0" smtClean="0"/>
          </a:p>
          <a:p>
            <a:endParaRPr lang="en-GB" dirty="0"/>
          </a:p>
          <a:p>
            <a:pPr lvl="1"/>
            <a:r>
              <a:rPr lang="en-GB" dirty="0" smtClean="0"/>
              <a:t>In this case, </a:t>
            </a:r>
            <a:r>
              <a:rPr lang="en-GB" b="1" dirty="0" smtClean="0"/>
              <a:t>First</a:t>
            </a:r>
            <a:r>
              <a:rPr lang="en-GB" dirty="0" smtClean="0"/>
              <a:t> and </a:t>
            </a:r>
            <a:r>
              <a:rPr lang="en-GB" b="1" dirty="0" smtClean="0"/>
              <a:t>Second</a:t>
            </a:r>
            <a:r>
              <a:rPr lang="en-GB" dirty="0" smtClean="0"/>
              <a:t> are two distinct items in memory</a:t>
            </a:r>
          </a:p>
          <a:p>
            <a:r>
              <a:rPr lang="en-GB" dirty="0"/>
              <a:t>Reference </a:t>
            </a:r>
            <a:r>
              <a:rPr lang="en-GB" dirty="0" smtClean="0"/>
              <a:t>types</a:t>
            </a:r>
            <a:endParaRPr lang="en-GB" dirty="0"/>
          </a:p>
          <a:p>
            <a:pPr lvl="1"/>
            <a:r>
              <a:rPr lang="en-GB" dirty="0" smtClean="0"/>
              <a:t>Point to an object in memory</a:t>
            </a:r>
          </a:p>
          <a:p>
            <a:endParaRPr lang="en-GB" dirty="0" smtClean="0"/>
          </a:p>
          <a:p>
            <a:endParaRPr lang="en-GB" dirty="0"/>
          </a:p>
          <a:p>
            <a:pPr lvl="1"/>
            <a:r>
              <a:rPr lang="en-GB" dirty="0" smtClean="0"/>
              <a:t>In this case, </a:t>
            </a:r>
            <a:r>
              <a:rPr lang="en-GB" b="1" dirty="0" smtClean="0"/>
              <a:t>First</a:t>
            </a:r>
            <a:r>
              <a:rPr lang="en-GB" dirty="0" smtClean="0"/>
              <a:t> and </a:t>
            </a:r>
            <a:r>
              <a:rPr lang="en-GB" b="1" dirty="0" smtClean="0"/>
              <a:t>Second</a:t>
            </a:r>
            <a:r>
              <a:rPr lang="en-GB" dirty="0" smtClean="0"/>
              <a:t> point to the same item in memory</a:t>
            </a:r>
            <a:endParaRPr lang="en-GB" dirty="0"/>
          </a:p>
        </p:txBody>
      </p:sp>
      <p:sp>
        <p:nvSpPr>
          <p:cNvPr id="5" name="TextBox 4"/>
          <p:cNvSpPr txBox="1"/>
          <p:nvPr/>
        </p:nvSpPr>
        <p:spPr>
          <a:xfrm>
            <a:off x="685800" y="1979164"/>
            <a:ext cx="7620000" cy="830997"/>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400" b="0" dirty="0" smtClean="0">
                <a:latin typeface="Lucida Sans Unicode" pitchFamily="34" charset="0"/>
                <a:cs typeface="Lucida Sans Unicode" pitchFamily="34" charset="0"/>
              </a:rPr>
              <a:t>int First = 100;</a:t>
            </a:r>
          </a:p>
          <a:p>
            <a:r>
              <a:rPr lang="en-GB" sz="2400" b="0" dirty="0" smtClean="0">
                <a:latin typeface="Lucida Sans Unicode" pitchFamily="34" charset="0"/>
                <a:cs typeface="Lucida Sans Unicode" pitchFamily="34" charset="0"/>
              </a:rPr>
              <a:t>int Second = First;</a:t>
            </a:r>
            <a:endParaRPr lang="en-GB" sz="2400" b="0" dirty="0">
              <a:latin typeface="Lucida Sans Unicode" pitchFamily="34" charset="0"/>
              <a:cs typeface="Lucida Sans Unicode" pitchFamily="34" charset="0"/>
            </a:endParaRPr>
          </a:p>
        </p:txBody>
      </p:sp>
      <p:sp>
        <p:nvSpPr>
          <p:cNvPr id="6" name="TextBox 5"/>
          <p:cNvSpPr txBox="1"/>
          <p:nvPr/>
        </p:nvSpPr>
        <p:spPr>
          <a:xfrm>
            <a:off x="685800" y="4777102"/>
            <a:ext cx="7620000" cy="830997"/>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400" b="0" dirty="0" smtClean="0">
                <a:latin typeface="Lucida Sans Unicode" pitchFamily="34" charset="0"/>
                <a:cs typeface="Lucida Sans Unicode" pitchFamily="34" charset="0"/>
              </a:rPr>
              <a:t>object First = new Object();</a:t>
            </a:r>
          </a:p>
          <a:p>
            <a:r>
              <a:rPr lang="en-GB" sz="2400" b="0" dirty="0" smtClean="0">
                <a:latin typeface="Lucida Sans Unicode" pitchFamily="34" charset="0"/>
                <a:cs typeface="Lucida Sans Unicode" pitchFamily="34" charset="0"/>
              </a:rPr>
              <a:t>object Second = First;</a:t>
            </a:r>
            <a:endParaRPr lang="en-GB" sz="24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2127364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Static Classes and Members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the static keyword to create a static class</a:t>
            </a:r>
          </a:p>
          <a:p>
            <a:endParaRPr lang="en-US" dirty="0"/>
          </a:p>
          <a:p>
            <a:endParaRPr lang="en-US" dirty="0" smtClean="0"/>
          </a:p>
          <a:p>
            <a:endParaRPr lang="en-US" dirty="0" smtClean="0"/>
          </a:p>
          <a:p>
            <a:endParaRPr lang="en-US" dirty="0"/>
          </a:p>
          <a:p>
            <a:r>
              <a:rPr lang="en-US" dirty="0" smtClean="0"/>
              <a:t>Call members directly on the class name</a:t>
            </a:r>
          </a:p>
          <a:p>
            <a:endParaRPr lang="en-US" dirty="0"/>
          </a:p>
          <a:p>
            <a:endParaRPr lang="en-US" dirty="0" smtClean="0"/>
          </a:p>
          <a:p>
            <a:endParaRPr lang="en-US" dirty="0" smtClean="0"/>
          </a:p>
          <a:p>
            <a:r>
              <a:rPr lang="en-US" dirty="0" smtClean="0"/>
              <a:t>Add static members to non-static classes</a:t>
            </a:r>
            <a:endParaRPr lang="en-US" dirty="0"/>
          </a:p>
        </p:txBody>
      </p:sp>
      <p:sp>
        <p:nvSpPr>
          <p:cNvPr id="5" name="TextBox 3"/>
          <p:cNvSpPr txBox="1"/>
          <p:nvPr/>
        </p:nvSpPr>
        <p:spPr>
          <a:xfrm>
            <a:off x="685800" y="1650309"/>
            <a:ext cx="7620000" cy="156966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400" b="0" dirty="0" smtClean="0">
                <a:latin typeface="Lucida Sans Unicode" pitchFamily="34" charset="0"/>
                <a:cs typeface="Lucida Sans Unicode" pitchFamily="34" charset="0"/>
              </a:rPr>
              <a:t>public static class Conversions</a:t>
            </a:r>
          </a:p>
          <a:p>
            <a:r>
              <a:rPr lang="en-GB" sz="2400" b="0" dirty="0" smtClean="0">
                <a:latin typeface="Lucida Sans Unicode" pitchFamily="34" charset="0"/>
                <a:cs typeface="Lucida Sans Unicode" pitchFamily="34" charset="0"/>
              </a:rPr>
              <a:t>{</a:t>
            </a:r>
          </a:p>
          <a:p>
            <a:r>
              <a:rPr lang="en-GB" sz="2400" b="0" dirty="0">
                <a:latin typeface="Lucida Sans Unicode" pitchFamily="34" charset="0"/>
                <a:cs typeface="Lucida Sans Unicode" pitchFamily="34" charset="0"/>
              </a:rPr>
              <a:t> </a:t>
            </a:r>
            <a:r>
              <a:rPr lang="en-GB" sz="2400" b="0" dirty="0" smtClean="0">
                <a:latin typeface="Lucida Sans Unicode" pitchFamily="34" charset="0"/>
                <a:cs typeface="Lucida Sans Unicode" pitchFamily="34" charset="0"/>
              </a:rPr>
              <a:t>  // Static members go here.</a:t>
            </a:r>
          </a:p>
          <a:p>
            <a:r>
              <a:rPr lang="en-GB" sz="2400" b="0" dirty="0">
                <a:latin typeface="Lucida Sans Unicode" pitchFamily="34" charset="0"/>
                <a:cs typeface="Lucida Sans Unicode" pitchFamily="34" charset="0"/>
              </a:rPr>
              <a:t>}</a:t>
            </a:r>
          </a:p>
        </p:txBody>
      </p:sp>
      <p:sp>
        <p:nvSpPr>
          <p:cNvPr id="6" name="TextBox 4"/>
          <p:cNvSpPr txBox="1"/>
          <p:nvPr/>
        </p:nvSpPr>
        <p:spPr>
          <a:xfrm>
            <a:off x="685800" y="4198179"/>
            <a:ext cx="7620000" cy="1200329"/>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400" b="0" dirty="0" smtClean="0">
                <a:latin typeface="Lucida Sans Unicode" pitchFamily="34" charset="0"/>
                <a:cs typeface="Lucida Sans Unicode" pitchFamily="34" charset="0"/>
              </a:rPr>
              <a:t>double weightInKilos = 80;</a:t>
            </a:r>
          </a:p>
          <a:p>
            <a:r>
              <a:rPr lang="en-GB" sz="2400" b="0" dirty="0" smtClean="0">
                <a:latin typeface="Lucida Sans Unicode" pitchFamily="34" charset="0"/>
                <a:cs typeface="Lucida Sans Unicode" pitchFamily="34" charset="0"/>
              </a:rPr>
              <a:t>double weightInPounds = </a:t>
            </a:r>
          </a:p>
          <a:p>
            <a:r>
              <a:rPr lang="en-GB" sz="2400" b="0" dirty="0">
                <a:latin typeface="Lucida Sans Unicode" pitchFamily="34" charset="0"/>
                <a:cs typeface="Lucida Sans Unicode" pitchFamily="34" charset="0"/>
              </a:rPr>
              <a:t> </a:t>
            </a:r>
            <a:r>
              <a:rPr lang="en-GB" sz="2400" b="0" dirty="0" smtClean="0">
                <a:latin typeface="Lucida Sans Unicode" pitchFamily="34" charset="0"/>
                <a:cs typeface="Lucida Sans Unicode" pitchFamily="34" charset="0"/>
              </a:rPr>
              <a:t>  Conversions.KilosToPounds(weightInKilos);</a:t>
            </a:r>
            <a:endParaRPr lang="en-GB" sz="24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1174566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Classes</a:t>
            </a:r>
            <a:endParaRPr lang="en-US" dirty="0"/>
          </a:p>
        </p:txBody>
      </p:sp>
      <p:graphicFrame>
        <p:nvGraphicFramePr>
          <p:cNvPr id="4" name="Content Placeholder 1"/>
          <p:cNvGraphicFramePr>
            <a:graphicFrameLocks noGrp="1"/>
          </p:cNvGraphicFramePr>
          <p:nvPr/>
        </p:nvGraphicFramePr>
        <p:xfrm>
          <a:off x="458788" y="1020763"/>
          <a:ext cx="8118475" cy="51482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64800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Defining and Implementing Interfaces</a:t>
            </a:r>
            <a:endParaRPr lang="en-US" dirty="0"/>
          </a:p>
        </p:txBody>
      </p:sp>
      <p:sp>
        <p:nvSpPr>
          <p:cNvPr id="3" name="Text Placeholder 2"/>
          <p:cNvSpPr>
            <a:spLocks noGrp="1"/>
          </p:cNvSpPr>
          <p:nvPr>
            <p:ph type="body" idx="1"/>
          </p:nvPr>
        </p:nvSpPr>
        <p:spPr/>
        <p:txBody>
          <a:bodyPr/>
          <a:lstStyle/>
          <a:p>
            <a:r>
              <a:rPr lang="en-GB" dirty="0" smtClean="0"/>
              <a:t>Introducing Interfaces
Defining Interfaces
Implementing Interfaces
Implementing Multiple Interfaces
Implementing the IComparable Interface
Implementing the IComparer Interface</a:t>
            </a:r>
            <a:endParaRPr lang="en-US" dirty="0"/>
          </a:p>
        </p:txBody>
      </p:sp>
    </p:spTree>
    <p:extLst>
      <p:ext uri="{BB962C8B-B14F-4D97-AF65-F5344CB8AC3E}">
        <p14:creationId xmlns:p14="http://schemas.microsoft.com/office/powerpoint/2010/main" val="4258561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Interfaces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Interfaces define a set of characteristics and behaviors</a:t>
            </a:r>
          </a:p>
          <a:p>
            <a:pPr lvl="1"/>
            <a:r>
              <a:rPr lang="en-US" dirty="0" smtClean="0"/>
              <a:t>Member signatures only</a:t>
            </a:r>
          </a:p>
          <a:p>
            <a:pPr lvl="1"/>
            <a:r>
              <a:rPr lang="en-US" dirty="0" smtClean="0"/>
              <a:t>No implementation details</a:t>
            </a:r>
          </a:p>
          <a:p>
            <a:pPr lvl="1"/>
            <a:r>
              <a:rPr lang="en-US" dirty="0" smtClean="0"/>
              <a:t>Cannot be instantiated</a:t>
            </a:r>
          </a:p>
          <a:p>
            <a:r>
              <a:rPr lang="en-US" dirty="0" smtClean="0"/>
              <a:t>Interfaces are implemented by classes or structs</a:t>
            </a:r>
          </a:p>
          <a:p>
            <a:pPr lvl="1"/>
            <a:r>
              <a:rPr lang="en-US" dirty="0" smtClean="0"/>
              <a:t>Implementing class or struct must implement every member</a:t>
            </a:r>
          </a:p>
          <a:p>
            <a:pPr lvl="1"/>
            <a:r>
              <a:rPr lang="en-US" dirty="0" smtClean="0"/>
              <a:t>Implementation details do not matter to consumers</a:t>
            </a:r>
          </a:p>
          <a:p>
            <a:pPr lvl="1"/>
            <a:r>
              <a:rPr lang="en-US" dirty="0" smtClean="0"/>
              <a:t>Member signatures must match definitions in interface</a:t>
            </a:r>
          </a:p>
          <a:p>
            <a:r>
              <a:rPr lang="en-US" dirty="0" smtClean="0"/>
              <a:t>By implementing an interface, a class or struct guarantees that it will provide certain functionality</a:t>
            </a:r>
            <a:endParaRPr lang="en-US" dirty="0"/>
          </a:p>
        </p:txBody>
      </p:sp>
    </p:spTree>
    <p:extLst>
      <p:ext uri="{BB962C8B-B14F-4D97-AF65-F5344CB8AC3E}">
        <p14:creationId xmlns:p14="http://schemas.microsoft.com/office/powerpoint/2010/main" val="37756270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Interfaces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the </a:t>
            </a:r>
            <a:r>
              <a:rPr lang="en-US" b="1" dirty="0" smtClean="0"/>
              <a:t>interface</a:t>
            </a:r>
            <a:r>
              <a:rPr lang="en-US" dirty="0" smtClean="0"/>
              <a:t> keyword</a:t>
            </a:r>
          </a:p>
          <a:p>
            <a:endParaRPr lang="en-US" dirty="0"/>
          </a:p>
          <a:p>
            <a:endParaRPr lang="en-US" dirty="0" smtClean="0"/>
          </a:p>
          <a:p>
            <a:endParaRPr lang="en-US" dirty="0" smtClean="0"/>
          </a:p>
          <a:p>
            <a:endParaRPr lang="en-US" dirty="0" smtClean="0"/>
          </a:p>
          <a:p>
            <a:r>
              <a:rPr lang="en-US" dirty="0" smtClean="0"/>
              <a:t>Specify an access modifier:</a:t>
            </a:r>
          </a:p>
          <a:p>
            <a:pPr lvl="1"/>
            <a:r>
              <a:rPr lang="en-US" dirty="0" smtClean="0"/>
              <a:t>public</a:t>
            </a:r>
          </a:p>
          <a:p>
            <a:pPr lvl="1"/>
            <a:r>
              <a:rPr lang="en-US" dirty="0" smtClean="0"/>
              <a:t>internal</a:t>
            </a:r>
          </a:p>
          <a:p>
            <a:r>
              <a:rPr lang="en-US" dirty="0" smtClean="0"/>
              <a:t>Add interface members:</a:t>
            </a:r>
          </a:p>
          <a:p>
            <a:pPr lvl="1"/>
            <a:r>
              <a:rPr lang="en-US" dirty="0" smtClean="0"/>
              <a:t>Methods, properties, events, and indexers</a:t>
            </a:r>
          </a:p>
          <a:p>
            <a:pPr lvl="1"/>
            <a:r>
              <a:rPr lang="en-US" dirty="0" smtClean="0"/>
              <a:t>Signatures only, no implementation details</a:t>
            </a:r>
          </a:p>
        </p:txBody>
      </p:sp>
      <p:sp>
        <p:nvSpPr>
          <p:cNvPr id="5" name="TextBox 3"/>
          <p:cNvSpPr txBox="1"/>
          <p:nvPr/>
        </p:nvSpPr>
        <p:spPr>
          <a:xfrm>
            <a:off x="660400" y="1676400"/>
            <a:ext cx="7620000" cy="156966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400" b="0" dirty="0" smtClean="0">
                <a:latin typeface="Lucida Sans Unicode" pitchFamily="34" charset="0"/>
                <a:cs typeface="Lucida Sans Unicode" pitchFamily="34" charset="0"/>
              </a:rPr>
              <a:t>public interface IBeverage</a:t>
            </a:r>
          </a:p>
          <a:p>
            <a:r>
              <a:rPr lang="en-GB" sz="2400" b="0" dirty="0" smtClean="0">
                <a:latin typeface="Lucida Sans Unicode" pitchFamily="34" charset="0"/>
                <a:cs typeface="Lucida Sans Unicode" pitchFamily="34" charset="0"/>
              </a:rPr>
              <a:t>{</a:t>
            </a:r>
          </a:p>
          <a:p>
            <a:r>
              <a:rPr lang="en-GB" sz="2400" b="0" dirty="0">
                <a:latin typeface="Lucida Sans Unicode" pitchFamily="34" charset="0"/>
                <a:cs typeface="Lucida Sans Unicode" pitchFamily="34" charset="0"/>
              </a:rPr>
              <a:t> </a:t>
            </a:r>
            <a:r>
              <a:rPr lang="en-GB" sz="2400" b="0" dirty="0" smtClean="0">
                <a:latin typeface="Lucida Sans Unicode" pitchFamily="34" charset="0"/>
                <a:cs typeface="Lucida Sans Unicode" pitchFamily="34" charset="0"/>
              </a:rPr>
              <a:t>  // Methods, properties, events, and indexers.</a:t>
            </a:r>
          </a:p>
          <a:p>
            <a:r>
              <a:rPr lang="en-GB" sz="2400" b="0" dirty="0">
                <a:latin typeface="Lucida Sans Unicode" pitchFamily="34" charset="0"/>
                <a:cs typeface="Lucida Sans Unicode" pitchFamily="34" charset="0"/>
              </a:rPr>
              <a:t>}</a:t>
            </a:r>
            <a:endParaRPr lang="en-GB" sz="2400" b="0" dirty="0" smtClean="0">
              <a:latin typeface="Lucida Sans Unicode" pitchFamily="34" charset="0"/>
              <a:cs typeface="Lucida Sans Unicode" pitchFamily="34" charset="0"/>
            </a:endParaRPr>
          </a:p>
        </p:txBody>
      </p:sp>
    </p:spTree>
    <p:extLst>
      <p:ext uri="{BB962C8B-B14F-4D97-AF65-F5344CB8AC3E}">
        <p14:creationId xmlns:p14="http://schemas.microsoft.com/office/powerpoint/2010/main" val="1984583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Interfaces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Add the name of the interface to the class declaration</a:t>
            </a:r>
          </a:p>
          <a:p>
            <a:endParaRPr lang="en-US" dirty="0"/>
          </a:p>
          <a:p>
            <a:endParaRPr lang="en-US" dirty="0" smtClean="0"/>
          </a:p>
          <a:p>
            <a:r>
              <a:rPr lang="en-US" dirty="0" smtClean="0"/>
              <a:t>Implement all interface members</a:t>
            </a:r>
          </a:p>
          <a:p>
            <a:r>
              <a:rPr lang="en-US" dirty="0" smtClean="0"/>
              <a:t>Use the interface type and the derived class type interchangeably</a:t>
            </a:r>
          </a:p>
          <a:p>
            <a:endParaRPr lang="en-US" dirty="0"/>
          </a:p>
        </p:txBody>
      </p:sp>
      <p:sp>
        <p:nvSpPr>
          <p:cNvPr id="5" name="TextBox 18"/>
          <p:cNvSpPr txBox="1"/>
          <p:nvPr/>
        </p:nvSpPr>
        <p:spPr>
          <a:xfrm>
            <a:off x="660400" y="2114490"/>
            <a:ext cx="7620000" cy="461665"/>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400" b="0" dirty="0" smtClean="0">
                <a:latin typeface="Lucida Sans Unicode" pitchFamily="34" charset="0"/>
                <a:cs typeface="Lucida Sans Unicode" pitchFamily="34" charset="0"/>
              </a:rPr>
              <a:t>public class Coffee : IBeverage</a:t>
            </a:r>
          </a:p>
        </p:txBody>
      </p:sp>
      <p:sp>
        <p:nvSpPr>
          <p:cNvPr id="6" name="TextBox 19"/>
          <p:cNvSpPr txBox="1"/>
          <p:nvPr/>
        </p:nvSpPr>
        <p:spPr>
          <a:xfrm>
            <a:off x="673100" y="4495800"/>
            <a:ext cx="7620000" cy="830997"/>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400" b="0" dirty="0" smtClean="0">
                <a:latin typeface="Lucida Sans Unicode" pitchFamily="34" charset="0"/>
                <a:cs typeface="Lucida Sans Unicode" pitchFamily="34" charset="0"/>
              </a:rPr>
              <a:t>Coffee coffee1 = new Coffee();</a:t>
            </a:r>
          </a:p>
          <a:p>
            <a:r>
              <a:rPr lang="en-GB" sz="2400" b="0" dirty="0" smtClean="0">
                <a:latin typeface="Lucida Sans Unicode" pitchFamily="34" charset="0"/>
                <a:cs typeface="Lucida Sans Unicode" pitchFamily="34" charset="0"/>
              </a:rPr>
              <a:t>IBeverage coffee2 = new Coffee();</a:t>
            </a:r>
          </a:p>
        </p:txBody>
      </p:sp>
      <p:sp>
        <p:nvSpPr>
          <p:cNvPr id="7" name="Rounded Rectangle 6"/>
          <p:cNvSpPr/>
          <p:nvPr/>
        </p:nvSpPr>
        <p:spPr bwMode="auto">
          <a:xfrm>
            <a:off x="1587500" y="5638800"/>
            <a:ext cx="5791200" cy="914400"/>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smtClean="0">
                <a:ln>
                  <a:noFill/>
                </a:ln>
                <a:solidFill>
                  <a:schemeClr val="tx1"/>
                </a:solidFill>
                <a:effectLst/>
                <a:latin typeface="Verdana" pitchFamily="34" charset="0"/>
              </a:rPr>
              <a:t>The </a:t>
            </a:r>
            <a:r>
              <a:rPr kumimoji="0" lang="en-GB" sz="1800" i="0" u="none" strike="noStrike" cap="none" normalizeH="0" baseline="0" dirty="0" smtClean="0">
                <a:ln>
                  <a:noFill/>
                </a:ln>
                <a:solidFill>
                  <a:schemeClr val="tx1"/>
                </a:solidFill>
                <a:effectLst/>
                <a:latin typeface="Verdana" pitchFamily="34" charset="0"/>
              </a:rPr>
              <a:t>coffee2</a:t>
            </a:r>
            <a:r>
              <a:rPr kumimoji="0" lang="en-GB" sz="1800" b="0" i="0" u="none" strike="noStrike" cap="none" normalizeH="0" baseline="0" dirty="0" smtClean="0">
                <a:ln>
                  <a:noFill/>
                </a:ln>
                <a:solidFill>
                  <a:schemeClr val="tx1"/>
                </a:solidFill>
                <a:effectLst/>
                <a:latin typeface="Verdana" pitchFamily="34" charset="0"/>
              </a:rPr>
              <a:t> variable will only expose members defined by the </a:t>
            </a:r>
            <a:r>
              <a:rPr kumimoji="0" lang="en-GB" sz="1800" i="0" u="none" strike="noStrike" cap="none" normalizeH="0" baseline="0" dirty="0" smtClean="0">
                <a:ln>
                  <a:noFill/>
                </a:ln>
                <a:solidFill>
                  <a:schemeClr val="tx1"/>
                </a:solidFill>
                <a:effectLst/>
                <a:latin typeface="Verdana" pitchFamily="34" charset="0"/>
              </a:rPr>
              <a:t>IBeverage</a:t>
            </a:r>
            <a:r>
              <a:rPr kumimoji="0" lang="en-GB" sz="1800" b="0" i="0" u="none" strike="noStrike" cap="none" normalizeH="0" baseline="0" dirty="0" smtClean="0">
                <a:ln>
                  <a:noFill/>
                </a:ln>
                <a:solidFill>
                  <a:schemeClr val="tx1"/>
                </a:solidFill>
                <a:effectLst/>
                <a:latin typeface="Verdana" pitchFamily="34" charset="0"/>
              </a:rPr>
              <a:t> interface</a:t>
            </a:r>
          </a:p>
        </p:txBody>
      </p:sp>
    </p:spTree>
    <p:extLst>
      <p:ext uri="{BB962C8B-B14F-4D97-AF65-F5344CB8AC3E}">
        <p14:creationId xmlns:p14="http://schemas.microsoft.com/office/powerpoint/2010/main" val="990803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6" y="156035"/>
            <a:ext cx="7773988" cy="740664"/>
          </a:xfrm>
        </p:spPr>
        <p:txBody>
          <a:bodyPr/>
          <a:lstStyle/>
          <a:p>
            <a:r>
              <a:rPr lang="en-US" sz="3200" dirty="0" err="1" smtClean="0"/>
              <a:t>Objetivo</a:t>
            </a:r>
            <a:r>
              <a:rPr lang="en-US" sz="3200" dirty="0" smtClean="0"/>
              <a:t> Terminal del Modulo 3 </a:t>
            </a:r>
            <a:r>
              <a:rPr lang="en-US" sz="2000" b="1" dirty="0" smtClean="0"/>
              <a:t>(1/3)</a:t>
            </a:r>
            <a:endParaRPr lang="en-US" sz="3200" b="1" dirty="0"/>
          </a:p>
        </p:txBody>
      </p:sp>
      <p:sp>
        <p:nvSpPr>
          <p:cNvPr id="3" name="Text Placeholder 2"/>
          <p:cNvSpPr>
            <a:spLocks noGrp="1"/>
          </p:cNvSpPr>
          <p:nvPr>
            <p:ph type="body" idx="1"/>
          </p:nvPr>
        </p:nvSpPr>
        <p:spPr>
          <a:xfrm>
            <a:off x="395536" y="1052736"/>
            <a:ext cx="8119156" cy="1152128"/>
          </a:xfrm>
        </p:spPr>
        <p:txBody>
          <a:bodyPr/>
          <a:lstStyle/>
          <a:p>
            <a:pPr marL="0" indent="0">
              <a:buNone/>
            </a:pPr>
            <a:r>
              <a:rPr lang="es-VE" sz="2400" dirty="0" smtClean="0"/>
              <a:t>Al finalizar este módulo, el participante estará en la capacidad de:</a:t>
            </a:r>
            <a:endParaRPr lang="es-VE" sz="2400" dirty="0"/>
          </a:p>
        </p:txBody>
      </p:sp>
      <p:sp>
        <p:nvSpPr>
          <p:cNvPr id="4" name="Text Placeholder 2"/>
          <p:cNvSpPr txBox="1">
            <a:spLocks/>
          </p:cNvSpPr>
          <p:nvPr/>
        </p:nvSpPr>
        <p:spPr bwMode="auto">
          <a:xfrm>
            <a:off x="683568" y="1957319"/>
            <a:ext cx="8404903" cy="183172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s-ES" sz="2000" dirty="0"/>
              <a:t>Describir la sintaxis de núcleo y las características de C#. </a:t>
            </a:r>
            <a:endParaRPr lang="es-ES" sz="2000" dirty="0" smtClean="0"/>
          </a:p>
          <a:p>
            <a:endParaRPr lang="es-ES" sz="2000" dirty="0"/>
          </a:p>
          <a:p>
            <a:r>
              <a:rPr lang="es-ES" sz="2000" dirty="0"/>
              <a:t>Crear y llamar a los métodos, atrapar y controlar excepciones y describir los requisitos de seguimiento de las aplicaciones a gran escala. </a:t>
            </a:r>
            <a:endParaRPr lang="es-ES" sz="2000" dirty="0" smtClean="0"/>
          </a:p>
          <a:p>
            <a:endParaRPr lang="es-ES" sz="2000" dirty="0"/>
          </a:p>
          <a:p>
            <a:r>
              <a:rPr lang="es-ES" sz="2000" dirty="0"/>
              <a:t>Implementar la estructura básica y los elementos esenciales de una aplicación de escritorio típico. </a:t>
            </a:r>
            <a:endParaRPr lang="es-ES" sz="2000" dirty="0" smtClean="0"/>
          </a:p>
          <a:p>
            <a:endParaRPr lang="es-ES" sz="2000" dirty="0"/>
          </a:p>
          <a:p>
            <a:r>
              <a:rPr lang="es-ES" sz="2000" dirty="0"/>
              <a:t>Crear clases, definir e implementar interfaces y crear y utilizar colecciones genéricas. </a:t>
            </a:r>
            <a:endParaRPr lang="es-ES" sz="2000" dirty="0" smtClean="0"/>
          </a:p>
          <a:p>
            <a:endParaRPr lang="es-ES" sz="2000" dirty="0"/>
          </a:p>
          <a:p>
            <a:r>
              <a:rPr lang="es-ES" sz="2000" dirty="0"/>
              <a:t>Utilizar la herencia para crear una jerarquía de clases, una clase de .NET Framework se extienden y crear métodos y clases genéricas. </a:t>
            </a:r>
          </a:p>
        </p:txBody>
      </p:sp>
    </p:spTree>
    <p:extLst>
      <p:ext uri="{BB962C8B-B14F-4D97-AF65-F5344CB8AC3E}">
        <p14:creationId xmlns:p14="http://schemas.microsoft.com/office/powerpoint/2010/main" val="35850856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Multiple Interfaces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Add the names of each interface to the class declaration</a:t>
            </a:r>
          </a:p>
          <a:p>
            <a:endParaRPr lang="en-US" dirty="0"/>
          </a:p>
          <a:p>
            <a:endParaRPr lang="en-US" dirty="0" smtClean="0"/>
          </a:p>
          <a:p>
            <a:r>
              <a:rPr lang="en-US" dirty="0" smtClean="0"/>
              <a:t>Implement every member of every interface</a:t>
            </a:r>
          </a:p>
          <a:p>
            <a:r>
              <a:rPr lang="en-US" dirty="0" smtClean="0"/>
              <a:t>Use explicit implementation if two interfaces have a member with the same name</a:t>
            </a:r>
            <a:endParaRPr lang="en-US" dirty="0"/>
          </a:p>
        </p:txBody>
      </p:sp>
      <p:sp>
        <p:nvSpPr>
          <p:cNvPr id="5" name="TextBox 3"/>
          <p:cNvSpPr txBox="1"/>
          <p:nvPr/>
        </p:nvSpPr>
        <p:spPr>
          <a:xfrm>
            <a:off x="660400" y="2114490"/>
            <a:ext cx="7620000" cy="461665"/>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400" b="0" dirty="0" smtClean="0">
                <a:latin typeface="Lucida Sans Unicode" pitchFamily="34" charset="0"/>
                <a:cs typeface="Lucida Sans Unicode" pitchFamily="34" charset="0"/>
              </a:rPr>
              <a:t>public class Coffee : IBeverage, IInventoryItem</a:t>
            </a:r>
          </a:p>
        </p:txBody>
      </p:sp>
      <p:sp>
        <p:nvSpPr>
          <p:cNvPr id="6" name="TextBox 4"/>
          <p:cNvSpPr txBox="1"/>
          <p:nvPr/>
        </p:nvSpPr>
        <p:spPr>
          <a:xfrm>
            <a:off x="660400" y="4475079"/>
            <a:ext cx="7620000" cy="2308324"/>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400" b="0" dirty="0" smtClean="0">
                <a:latin typeface="Lucida Sans Unicode" pitchFamily="34" charset="0"/>
                <a:cs typeface="Lucida Sans Unicode" pitchFamily="34" charset="0"/>
              </a:rPr>
              <a:t>// This is an implicit implementation.</a:t>
            </a:r>
          </a:p>
          <a:p>
            <a:r>
              <a:rPr lang="en-GB" sz="2400" b="0" dirty="0" smtClean="0">
                <a:latin typeface="Lucida Sans Unicode" pitchFamily="34" charset="0"/>
                <a:cs typeface="Lucida Sans Unicode" pitchFamily="34" charset="0"/>
              </a:rPr>
              <a:t>public bool IsFairTrade { get; set; }</a:t>
            </a:r>
          </a:p>
          <a:p>
            <a:endParaRPr lang="en-GB" sz="2400" b="0" dirty="0">
              <a:latin typeface="Lucida Sans Unicode" pitchFamily="34" charset="0"/>
              <a:cs typeface="Lucida Sans Unicode" pitchFamily="34" charset="0"/>
            </a:endParaRPr>
          </a:p>
          <a:p>
            <a:r>
              <a:rPr lang="en-GB" sz="2400" b="0" dirty="0" smtClean="0">
                <a:latin typeface="Lucida Sans Unicode" pitchFamily="34" charset="0"/>
                <a:cs typeface="Lucida Sans Unicode" pitchFamily="34" charset="0"/>
              </a:rPr>
              <a:t>//These are explicit implementations.</a:t>
            </a:r>
          </a:p>
          <a:p>
            <a:r>
              <a:rPr lang="en-GB" sz="2400" b="0" dirty="0" smtClean="0">
                <a:latin typeface="Lucida Sans Unicode" pitchFamily="34" charset="0"/>
                <a:cs typeface="Lucida Sans Unicode" pitchFamily="34" charset="0"/>
              </a:rPr>
              <a:t>public bool IInventoryItem.IsFairTrade { get; }</a:t>
            </a:r>
          </a:p>
          <a:p>
            <a:r>
              <a:rPr lang="en-GB" sz="2400" b="0" dirty="0" smtClean="0">
                <a:latin typeface="Lucida Sans Unicode" pitchFamily="34" charset="0"/>
                <a:cs typeface="Lucida Sans Unicode" pitchFamily="34" charset="0"/>
              </a:rPr>
              <a:t>public bool IBeverage.IsFairTrade { get; set; }</a:t>
            </a:r>
          </a:p>
        </p:txBody>
      </p:sp>
    </p:spTree>
    <p:extLst>
      <p:ext uri="{BB962C8B-B14F-4D97-AF65-F5344CB8AC3E}">
        <p14:creationId xmlns:p14="http://schemas.microsoft.com/office/powerpoint/2010/main" val="37286663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the IComparable Interface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If you want instances of your class to be sortable in collections, implement the </a:t>
            </a:r>
            <a:r>
              <a:rPr lang="en-US" b="1" dirty="0" smtClean="0"/>
              <a:t>IComparable</a:t>
            </a:r>
            <a:r>
              <a:rPr lang="en-US" dirty="0" smtClean="0"/>
              <a:t> interface</a:t>
            </a:r>
          </a:p>
          <a:p>
            <a:endParaRPr lang="en-US" dirty="0"/>
          </a:p>
          <a:p>
            <a:endParaRPr lang="en-US" dirty="0" smtClean="0"/>
          </a:p>
          <a:p>
            <a:endParaRPr lang="en-US" dirty="0"/>
          </a:p>
          <a:p>
            <a:endParaRPr lang="en-US" dirty="0" smtClean="0"/>
          </a:p>
          <a:p>
            <a:r>
              <a:rPr lang="en-US" dirty="0" smtClean="0"/>
              <a:t>The </a:t>
            </a:r>
            <a:r>
              <a:rPr lang="en-US" b="1" dirty="0" smtClean="0"/>
              <a:t>ArrayList.Sort</a:t>
            </a:r>
            <a:r>
              <a:rPr lang="en-US" dirty="0" smtClean="0"/>
              <a:t> method calls the </a:t>
            </a:r>
            <a:r>
              <a:rPr lang="en-US" b="1" dirty="0" smtClean="0"/>
              <a:t>IComparable.CompareTo</a:t>
            </a:r>
            <a:r>
              <a:rPr lang="en-US" dirty="0" smtClean="0"/>
              <a:t> method on collection members to sort items in a collection</a:t>
            </a:r>
            <a:endParaRPr lang="en-US" dirty="0"/>
          </a:p>
        </p:txBody>
      </p:sp>
      <p:sp>
        <p:nvSpPr>
          <p:cNvPr id="5" name="TextBox 3"/>
          <p:cNvSpPr txBox="1"/>
          <p:nvPr/>
        </p:nvSpPr>
        <p:spPr>
          <a:xfrm>
            <a:off x="660400" y="2525544"/>
            <a:ext cx="7620000" cy="156966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400" b="0" dirty="0" smtClean="0">
                <a:latin typeface="Lucida Sans Unicode" pitchFamily="34" charset="0"/>
                <a:cs typeface="Lucida Sans Unicode" pitchFamily="34" charset="0"/>
              </a:rPr>
              <a:t>public interface IComparable</a:t>
            </a:r>
          </a:p>
          <a:p>
            <a:r>
              <a:rPr lang="en-GB" sz="2400" b="0" dirty="0" smtClean="0">
                <a:latin typeface="Lucida Sans Unicode" pitchFamily="34" charset="0"/>
                <a:cs typeface="Lucida Sans Unicode" pitchFamily="34" charset="0"/>
              </a:rPr>
              <a:t>{</a:t>
            </a:r>
          </a:p>
          <a:p>
            <a:r>
              <a:rPr lang="en-GB" sz="2400" b="0" dirty="0">
                <a:latin typeface="Lucida Sans Unicode" pitchFamily="34" charset="0"/>
                <a:cs typeface="Lucida Sans Unicode" pitchFamily="34" charset="0"/>
              </a:rPr>
              <a:t> </a:t>
            </a:r>
            <a:r>
              <a:rPr lang="en-GB" sz="2400" b="0" dirty="0" smtClean="0">
                <a:latin typeface="Lucida Sans Unicode" pitchFamily="34" charset="0"/>
                <a:cs typeface="Lucida Sans Unicode" pitchFamily="34" charset="0"/>
              </a:rPr>
              <a:t>  int CompareTo(Object obj);</a:t>
            </a:r>
          </a:p>
          <a:p>
            <a:r>
              <a:rPr lang="en-GB" sz="2400" b="0" dirty="0">
                <a:latin typeface="Lucida Sans Unicode" pitchFamily="34" charset="0"/>
                <a:cs typeface="Lucida Sans Unicode" pitchFamily="34" charset="0"/>
              </a:rPr>
              <a:t>}</a:t>
            </a:r>
            <a:endParaRPr lang="en-GB" sz="2400" b="0" dirty="0" smtClean="0">
              <a:latin typeface="Lucida Sans Unicode" pitchFamily="34" charset="0"/>
              <a:cs typeface="Lucida Sans Unicode" pitchFamily="34" charset="0"/>
            </a:endParaRPr>
          </a:p>
        </p:txBody>
      </p:sp>
    </p:spTree>
    <p:extLst>
      <p:ext uri="{BB962C8B-B14F-4D97-AF65-F5344CB8AC3E}">
        <p14:creationId xmlns:p14="http://schemas.microsoft.com/office/powerpoint/2010/main" val="15914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the IComparer Interface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To sort collections by custom criteria, implement the </a:t>
            </a:r>
            <a:r>
              <a:rPr lang="en-US" b="1" dirty="0" smtClean="0"/>
              <a:t>IComparer</a:t>
            </a:r>
            <a:r>
              <a:rPr lang="en-US" dirty="0" smtClean="0"/>
              <a:t> interface</a:t>
            </a:r>
          </a:p>
          <a:p>
            <a:endParaRPr lang="en-US" dirty="0"/>
          </a:p>
          <a:p>
            <a:endParaRPr lang="en-US" dirty="0" smtClean="0"/>
          </a:p>
          <a:p>
            <a:endParaRPr lang="en-US" dirty="0"/>
          </a:p>
          <a:p>
            <a:endParaRPr lang="en-US" dirty="0" smtClean="0"/>
          </a:p>
          <a:p>
            <a:r>
              <a:rPr lang="en-US" dirty="0" smtClean="0"/>
              <a:t>To use an </a:t>
            </a:r>
            <a:r>
              <a:rPr lang="en-US" b="1" dirty="0" smtClean="0"/>
              <a:t>IComparer</a:t>
            </a:r>
            <a:r>
              <a:rPr lang="en-US" dirty="0" smtClean="0"/>
              <a:t> implementation to sort an </a:t>
            </a:r>
            <a:r>
              <a:rPr lang="en-US" b="1" dirty="0" smtClean="0"/>
              <a:t>ArrayList</a:t>
            </a:r>
            <a:r>
              <a:rPr lang="en-US" dirty="0" smtClean="0"/>
              <a:t>, pass an </a:t>
            </a:r>
            <a:r>
              <a:rPr lang="en-US" b="1" dirty="0" smtClean="0"/>
              <a:t>IComparer</a:t>
            </a:r>
            <a:r>
              <a:rPr lang="en-US" dirty="0" smtClean="0"/>
              <a:t> instance to the </a:t>
            </a:r>
            <a:r>
              <a:rPr lang="en-US" b="1" dirty="0" smtClean="0"/>
              <a:t>ArrayList.Sort</a:t>
            </a:r>
            <a:r>
              <a:rPr lang="en-US" dirty="0" smtClean="0"/>
              <a:t> method</a:t>
            </a:r>
            <a:endParaRPr lang="en-US" dirty="0"/>
          </a:p>
        </p:txBody>
      </p:sp>
      <p:sp>
        <p:nvSpPr>
          <p:cNvPr id="5" name="TextBox 3"/>
          <p:cNvSpPr txBox="1"/>
          <p:nvPr/>
        </p:nvSpPr>
        <p:spPr>
          <a:xfrm>
            <a:off x="660400" y="2229327"/>
            <a:ext cx="7620000" cy="156966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400" b="0" dirty="0" smtClean="0">
                <a:latin typeface="Lucida Sans Unicode" pitchFamily="34" charset="0"/>
                <a:cs typeface="Lucida Sans Unicode" pitchFamily="34" charset="0"/>
              </a:rPr>
              <a:t>public interface IComparer</a:t>
            </a:r>
          </a:p>
          <a:p>
            <a:r>
              <a:rPr lang="en-GB" sz="2400" b="0" dirty="0" smtClean="0">
                <a:latin typeface="Lucida Sans Unicode" pitchFamily="34" charset="0"/>
                <a:cs typeface="Lucida Sans Unicode" pitchFamily="34" charset="0"/>
              </a:rPr>
              <a:t>{</a:t>
            </a:r>
          </a:p>
          <a:p>
            <a:r>
              <a:rPr lang="en-GB" sz="2400" b="0" dirty="0">
                <a:latin typeface="Lucida Sans Unicode" pitchFamily="34" charset="0"/>
                <a:cs typeface="Lucida Sans Unicode" pitchFamily="34" charset="0"/>
              </a:rPr>
              <a:t> </a:t>
            </a:r>
            <a:r>
              <a:rPr lang="en-GB" sz="2400" b="0" dirty="0" smtClean="0">
                <a:latin typeface="Lucida Sans Unicode" pitchFamily="34" charset="0"/>
                <a:cs typeface="Lucida Sans Unicode" pitchFamily="34" charset="0"/>
              </a:rPr>
              <a:t>  int Compare(Object x, Object y);</a:t>
            </a:r>
          </a:p>
          <a:p>
            <a:r>
              <a:rPr lang="en-GB" sz="2400" b="0" dirty="0">
                <a:latin typeface="Lucida Sans Unicode" pitchFamily="34" charset="0"/>
                <a:cs typeface="Lucida Sans Unicode" pitchFamily="34" charset="0"/>
              </a:rPr>
              <a:t>}</a:t>
            </a:r>
            <a:endParaRPr lang="en-GB" sz="2400" b="0" dirty="0" smtClean="0">
              <a:latin typeface="Lucida Sans Unicode" pitchFamily="34" charset="0"/>
              <a:cs typeface="Lucida Sans Unicode" pitchFamily="34" charset="0"/>
            </a:endParaRPr>
          </a:p>
        </p:txBody>
      </p:sp>
      <p:sp>
        <p:nvSpPr>
          <p:cNvPr id="6" name="TextBox 4"/>
          <p:cNvSpPr txBox="1"/>
          <p:nvPr/>
        </p:nvSpPr>
        <p:spPr>
          <a:xfrm>
            <a:off x="660400" y="5534561"/>
            <a:ext cx="7620000" cy="1200329"/>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400" b="0" dirty="0" smtClean="0">
                <a:latin typeface="Lucida Sans Unicode" pitchFamily="34" charset="0"/>
                <a:cs typeface="Lucida Sans Unicode" pitchFamily="34" charset="0"/>
              </a:rPr>
              <a:t>ArrayList coffeeList = new ArrayList();</a:t>
            </a:r>
          </a:p>
          <a:p>
            <a:r>
              <a:rPr lang="en-GB" sz="2400" b="0" dirty="0" smtClean="0">
                <a:latin typeface="Lucida Sans Unicode" pitchFamily="34" charset="0"/>
                <a:cs typeface="Lucida Sans Unicode" pitchFamily="34" charset="0"/>
              </a:rPr>
              <a:t>// Add some items to the collection.</a:t>
            </a:r>
          </a:p>
          <a:p>
            <a:r>
              <a:rPr lang="en-GB" sz="2400" b="0" dirty="0" smtClean="0">
                <a:latin typeface="Lucida Sans Unicode" pitchFamily="34" charset="0"/>
                <a:cs typeface="Lucida Sans Unicode" pitchFamily="34" charset="0"/>
              </a:rPr>
              <a:t>coffeeList.Sort(new CoffeeRatingComparer());</a:t>
            </a:r>
          </a:p>
        </p:txBody>
      </p:sp>
    </p:spTree>
    <p:extLst>
      <p:ext uri="{BB962C8B-B14F-4D97-AF65-F5344CB8AC3E}">
        <p14:creationId xmlns:p14="http://schemas.microsoft.com/office/powerpoint/2010/main" val="8721275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3: Implementing Type-Safe Collections</a:t>
            </a:r>
            <a:endParaRPr lang="en-US" dirty="0"/>
          </a:p>
        </p:txBody>
      </p:sp>
      <p:sp>
        <p:nvSpPr>
          <p:cNvPr id="3" name="Text Placeholder 2"/>
          <p:cNvSpPr>
            <a:spLocks noGrp="1"/>
          </p:cNvSpPr>
          <p:nvPr>
            <p:ph type="body" idx="1"/>
          </p:nvPr>
        </p:nvSpPr>
        <p:spPr/>
        <p:txBody>
          <a:bodyPr/>
          <a:lstStyle/>
          <a:p>
            <a:r>
              <a:rPr lang="en-GB" dirty="0" smtClean="0"/>
              <a:t>Introducing Generics
Advantages of Generics
Constraining Generics
Using Generic List Collections
Using Generic Dictionary Collections
Using Collection Interfaces
Creating Enumerable Collections
Demonstration: Adding Data Validation and Type-Safety to the Application Lab</a:t>
            </a:r>
            <a:endParaRPr lang="en-US" dirty="0"/>
          </a:p>
        </p:txBody>
      </p:sp>
    </p:spTree>
    <p:extLst>
      <p:ext uri="{BB962C8B-B14F-4D97-AF65-F5344CB8AC3E}">
        <p14:creationId xmlns:p14="http://schemas.microsoft.com/office/powerpoint/2010/main" val="31227920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Generics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Create classes and interfaces that include a type parameter</a:t>
            </a:r>
          </a:p>
          <a:p>
            <a:endParaRPr lang="en-US" dirty="0"/>
          </a:p>
          <a:p>
            <a:endParaRPr lang="en-US" dirty="0" smtClean="0"/>
          </a:p>
          <a:p>
            <a:endParaRPr lang="en-US" dirty="0"/>
          </a:p>
          <a:p>
            <a:endParaRPr lang="en-US" dirty="0" smtClean="0"/>
          </a:p>
          <a:p>
            <a:endParaRPr lang="en-US" dirty="0" smtClean="0"/>
          </a:p>
          <a:p>
            <a:r>
              <a:rPr lang="en-US" dirty="0" smtClean="0"/>
              <a:t>Specify the type argument when you instantiate the class</a:t>
            </a:r>
            <a:endParaRPr lang="en-US" dirty="0"/>
          </a:p>
        </p:txBody>
      </p:sp>
      <p:sp>
        <p:nvSpPr>
          <p:cNvPr id="5" name="TextBox 3"/>
          <p:cNvSpPr txBox="1"/>
          <p:nvPr/>
        </p:nvSpPr>
        <p:spPr>
          <a:xfrm>
            <a:off x="660400" y="5534561"/>
            <a:ext cx="7620000" cy="830997"/>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400" b="0" dirty="0" smtClean="0">
                <a:latin typeface="Lucida Sans Unicode" pitchFamily="34" charset="0"/>
                <a:cs typeface="Lucida Sans Unicode" pitchFamily="34" charset="0"/>
              </a:rPr>
              <a:t>CustomList&lt;Coffee&gt; coffees = </a:t>
            </a:r>
          </a:p>
          <a:p>
            <a:r>
              <a:rPr lang="en-GB" sz="2400" b="0" dirty="0">
                <a:latin typeface="Lucida Sans Unicode" pitchFamily="34" charset="0"/>
                <a:cs typeface="Lucida Sans Unicode" pitchFamily="34" charset="0"/>
              </a:rPr>
              <a:t> </a:t>
            </a:r>
            <a:r>
              <a:rPr lang="en-GB" sz="2400" b="0" dirty="0" smtClean="0">
                <a:latin typeface="Lucida Sans Unicode" pitchFamily="34" charset="0"/>
                <a:cs typeface="Lucida Sans Unicode" pitchFamily="34" charset="0"/>
              </a:rPr>
              <a:t>  new CustomList&lt;Coffee&gt;();</a:t>
            </a:r>
          </a:p>
        </p:txBody>
      </p:sp>
      <p:sp>
        <p:nvSpPr>
          <p:cNvPr id="6" name="TextBox 4"/>
          <p:cNvSpPr txBox="1"/>
          <p:nvPr/>
        </p:nvSpPr>
        <p:spPr>
          <a:xfrm>
            <a:off x="660400" y="2035076"/>
            <a:ext cx="7620000" cy="2308324"/>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400" b="0" dirty="0" smtClean="0">
                <a:latin typeface="Lucida Sans Unicode" pitchFamily="34" charset="0"/>
                <a:cs typeface="Lucida Sans Unicode" pitchFamily="34" charset="0"/>
              </a:rPr>
              <a:t>public class CustomList&lt;T&gt;</a:t>
            </a:r>
          </a:p>
          <a:p>
            <a:r>
              <a:rPr lang="en-GB" sz="2400" b="0" dirty="0" smtClean="0">
                <a:latin typeface="Lucida Sans Unicode" pitchFamily="34" charset="0"/>
                <a:cs typeface="Lucida Sans Unicode" pitchFamily="34" charset="0"/>
              </a:rPr>
              <a:t>{</a:t>
            </a:r>
          </a:p>
          <a:p>
            <a:r>
              <a:rPr lang="en-GB" sz="2400" b="0" dirty="0">
                <a:latin typeface="Lucida Sans Unicode" pitchFamily="34" charset="0"/>
                <a:cs typeface="Lucida Sans Unicode" pitchFamily="34" charset="0"/>
              </a:rPr>
              <a:t> </a:t>
            </a:r>
            <a:r>
              <a:rPr lang="en-GB" sz="2400" b="0" dirty="0" smtClean="0">
                <a:latin typeface="Lucida Sans Unicode" pitchFamily="34" charset="0"/>
                <a:cs typeface="Lucida Sans Unicode" pitchFamily="34" charset="0"/>
              </a:rPr>
              <a:t>  public T this[int index] { get; set; }</a:t>
            </a:r>
          </a:p>
          <a:p>
            <a:r>
              <a:rPr lang="en-GB" sz="2400" b="0" dirty="0">
                <a:latin typeface="Lucida Sans Unicode" pitchFamily="34" charset="0"/>
                <a:cs typeface="Lucida Sans Unicode" pitchFamily="34" charset="0"/>
              </a:rPr>
              <a:t> </a:t>
            </a:r>
            <a:r>
              <a:rPr lang="en-GB" sz="2400" b="0" dirty="0" smtClean="0">
                <a:latin typeface="Lucida Sans Unicode" pitchFamily="34" charset="0"/>
                <a:cs typeface="Lucida Sans Unicode" pitchFamily="34" charset="0"/>
              </a:rPr>
              <a:t>  public void Add(T item) { ... }</a:t>
            </a:r>
          </a:p>
          <a:p>
            <a:r>
              <a:rPr lang="en-GB" sz="2400" b="0" dirty="0">
                <a:latin typeface="Lucida Sans Unicode" pitchFamily="34" charset="0"/>
                <a:cs typeface="Lucida Sans Unicode" pitchFamily="34" charset="0"/>
              </a:rPr>
              <a:t> </a:t>
            </a:r>
            <a:r>
              <a:rPr lang="en-GB" sz="2400" b="0" dirty="0" smtClean="0">
                <a:latin typeface="Lucida Sans Unicode" pitchFamily="34" charset="0"/>
                <a:cs typeface="Lucida Sans Unicode" pitchFamily="34" charset="0"/>
              </a:rPr>
              <a:t>  public void Remove(T item) { ... }</a:t>
            </a:r>
          </a:p>
          <a:p>
            <a:r>
              <a:rPr lang="en-GB" sz="2400" b="0" dirty="0">
                <a:latin typeface="Lucida Sans Unicode" pitchFamily="34" charset="0"/>
                <a:cs typeface="Lucida Sans Unicode" pitchFamily="34" charset="0"/>
              </a:rPr>
              <a:t>}</a:t>
            </a:r>
            <a:endParaRPr lang="en-GB" sz="2400" b="0" dirty="0" smtClean="0">
              <a:latin typeface="Lucida Sans Unicode" pitchFamily="34" charset="0"/>
              <a:cs typeface="Lucida Sans Unicode" pitchFamily="34" charset="0"/>
            </a:endParaRPr>
          </a:p>
        </p:txBody>
      </p:sp>
    </p:spTree>
    <p:extLst>
      <p:ext uri="{BB962C8B-B14F-4D97-AF65-F5344CB8AC3E}">
        <p14:creationId xmlns:p14="http://schemas.microsoft.com/office/powerpoint/2010/main" val="8022184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Generics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Generic types offer three advantages over non-generic types:</a:t>
            </a:r>
          </a:p>
          <a:p>
            <a:r>
              <a:rPr lang="en-US" dirty="0" smtClean="0"/>
              <a:t>Type safety</a:t>
            </a:r>
          </a:p>
          <a:p>
            <a:r>
              <a:rPr lang="en-US" dirty="0" smtClean="0"/>
              <a:t>No casting</a:t>
            </a:r>
          </a:p>
          <a:p>
            <a:r>
              <a:rPr lang="en-US" dirty="0" smtClean="0"/>
              <a:t>No boxing and unboxing</a:t>
            </a:r>
            <a:endParaRPr lang="en-US" dirty="0"/>
          </a:p>
        </p:txBody>
      </p:sp>
    </p:spTree>
    <p:extLst>
      <p:ext uri="{BB962C8B-B14F-4D97-AF65-F5344CB8AC3E}">
        <p14:creationId xmlns:p14="http://schemas.microsoft.com/office/powerpoint/2010/main" val="21311501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Constraining Generics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You can constrain type parameters in six ways:</a:t>
            </a:r>
          </a:p>
          <a:p>
            <a:r>
              <a:rPr lang="en-US" dirty="0" smtClean="0"/>
              <a:t>where T : &lt;name of interface&gt;</a:t>
            </a:r>
          </a:p>
          <a:p>
            <a:r>
              <a:rPr lang="en-US" dirty="0" smtClean="0"/>
              <a:t>where T : &lt;name of base class&gt;</a:t>
            </a:r>
          </a:p>
          <a:p>
            <a:r>
              <a:rPr lang="en-US" dirty="0" smtClean="0"/>
              <a:t>where T : U</a:t>
            </a:r>
          </a:p>
          <a:p>
            <a:r>
              <a:rPr lang="en-US" dirty="0" smtClean="0"/>
              <a:t>where T : new()</a:t>
            </a:r>
          </a:p>
          <a:p>
            <a:r>
              <a:rPr lang="en-US" dirty="0" smtClean="0"/>
              <a:t>where T : struct</a:t>
            </a:r>
          </a:p>
          <a:p>
            <a:r>
              <a:rPr lang="en-US" dirty="0" smtClean="0"/>
              <a:t>where T : class</a:t>
            </a:r>
            <a:endParaRPr lang="en-US" dirty="0"/>
          </a:p>
        </p:txBody>
      </p:sp>
    </p:spTree>
    <p:extLst>
      <p:ext uri="{BB962C8B-B14F-4D97-AF65-F5344CB8AC3E}">
        <p14:creationId xmlns:p14="http://schemas.microsoft.com/office/powerpoint/2010/main" val="17320487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Generic List Collections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Generic list classes store collections of objects of type </a:t>
            </a:r>
            <a:r>
              <a:rPr lang="en-US" b="1" dirty="0" smtClean="0"/>
              <a:t>T</a:t>
            </a:r>
            <a:r>
              <a:rPr lang="en-US" dirty="0" smtClean="0"/>
              <a:t>:</a:t>
            </a:r>
          </a:p>
          <a:p>
            <a:r>
              <a:rPr lang="en-US" b="1" dirty="0" smtClean="0"/>
              <a:t>List&lt;T&gt;</a:t>
            </a:r>
            <a:r>
              <a:rPr lang="en-US" dirty="0" smtClean="0"/>
              <a:t> is a general purpose generic list</a:t>
            </a:r>
          </a:p>
          <a:p>
            <a:r>
              <a:rPr lang="en-US" b="1" dirty="0" smtClean="0"/>
              <a:t>LinkedList&lt;T&gt;</a:t>
            </a:r>
            <a:r>
              <a:rPr lang="en-US" dirty="0" smtClean="0"/>
              <a:t> is a generic list in which each item is linked to the previous item and the next item in the collection</a:t>
            </a:r>
          </a:p>
          <a:p>
            <a:r>
              <a:rPr lang="en-US" b="1" dirty="0" smtClean="0"/>
              <a:t>Stack&lt;T&gt;</a:t>
            </a:r>
            <a:r>
              <a:rPr lang="en-US" dirty="0" smtClean="0"/>
              <a:t> is a last in, first out collection</a:t>
            </a:r>
          </a:p>
          <a:p>
            <a:r>
              <a:rPr lang="en-US" b="1" dirty="0" smtClean="0"/>
              <a:t>Queue&lt;T&gt;</a:t>
            </a:r>
            <a:r>
              <a:rPr lang="en-US" dirty="0" smtClean="0"/>
              <a:t> is a first in, first out collection</a:t>
            </a:r>
          </a:p>
        </p:txBody>
      </p:sp>
    </p:spTree>
    <p:extLst>
      <p:ext uri="{BB962C8B-B14F-4D97-AF65-F5344CB8AC3E}">
        <p14:creationId xmlns:p14="http://schemas.microsoft.com/office/powerpoint/2010/main" val="32987452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Generic Dictionary Collections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Generic dictionary classes store key-value pairs</a:t>
            </a:r>
          </a:p>
          <a:p>
            <a:r>
              <a:rPr lang="en-US" dirty="0" smtClean="0"/>
              <a:t>Both the key and the value are strongly typed</a:t>
            </a:r>
          </a:p>
          <a:p>
            <a:r>
              <a:rPr lang="en-US" b="1" dirty="0" smtClean="0"/>
              <a:t>Dictionary&lt;TKey, TValue&gt;</a:t>
            </a:r>
            <a:r>
              <a:rPr lang="en-US" dirty="0" smtClean="0"/>
              <a:t> is a general purpose, generic dictionary class</a:t>
            </a:r>
          </a:p>
          <a:p>
            <a:r>
              <a:rPr lang="en-US" b="1" dirty="0" smtClean="0"/>
              <a:t>SortedList&lt;TKey, TValue&gt;</a:t>
            </a:r>
            <a:r>
              <a:rPr lang="en-US" dirty="0" smtClean="0"/>
              <a:t> and </a:t>
            </a:r>
            <a:r>
              <a:rPr lang="en-US" b="1" dirty="0" smtClean="0"/>
              <a:t>SortedDictionary&lt;TKey, TValue</a:t>
            </a:r>
            <a:r>
              <a:rPr lang="en-US" dirty="0" smtClean="0"/>
              <a:t>&gt; collections are sorted by key</a:t>
            </a:r>
            <a:endParaRPr lang="en-US" dirty="0"/>
          </a:p>
        </p:txBody>
      </p:sp>
    </p:spTree>
    <p:extLst>
      <p:ext uri="{BB962C8B-B14F-4D97-AF65-F5344CB8AC3E}">
        <p14:creationId xmlns:p14="http://schemas.microsoft.com/office/powerpoint/2010/main" val="39470098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Collection Interfaces</a:t>
            </a:r>
            <a:endParaRPr lang="en-US" dirty="0"/>
          </a:p>
        </p:txBody>
      </p:sp>
      <p:sp>
        <p:nvSpPr>
          <p:cNvPr id="4" name="Rounded Rectangle 3"/>
          <p:cNvSpPr/>
          <p:nvPr/>
        </p:nvSpPr>
        <p:spPr bwMode="auto">
          <a:xfrm>
            <a:off x="2876550" y="1346200"/>
            <a:ext cx="3416300" cy="5207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smtClean="0">
                <a:ln>
                  <a:noFill/>
                </a:ln>
                <a:solidFill>
                  <a:schemeClr val="tx1"/>
                </a:solidFill>
                <a:effectLst/>
                <a:latin typeface="Verdana" pitchFamily="34" charset="0"/>
              </a:rPr>
              <a:t>IEnumerable</a:t>
            </a:r>
            <a:endParaRPr kumimoji="0" lang="en-GB" sz="1800" b="1" i="0" u="none" strike="noStrike" cap="none" normalizeH="0" baseline="0" dirty="0" smtClean="0">
              <a:ln>
                <a:noFill/>
              </a:ln>
              <a:solidFill>
                <a:schemeClr val="tx1"/>
              </a:solidFill>
              <a:effectLst/>
              <a:latin typeface="Verdana" pitchFamily="34" charset="0"/>
            </a:endParaRPr>
          </a:p>
        </p:txBody>
      </p:sp>
      <p:sp>
        <p:nvSpPr>
          <p:cNvPr id="5" name="Rounded Rectangle 4"/>
          <p:cNvSpPr/>
          <p:nvPr/>
        </p:nvSpPr>
        <p:spPr bwMode="auto">
          <a:xfrm>
            <a:off x="2876550" y="2636555"/>
            <a:ext cx="3416300" cy="5207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smtClean="0">
                <a:ln>
                  <a:noFill/>
                </a:ln>
                <a:solidFill>
                  <a:schemeClr val="tx1"/>
                </a:solidFill>
                <a:effectLst/>
                <a:latin typeface="Verdana" pitchFamily="34" charset="0"/>
              </a:rPr>
              <a:t>IEnumerable&lt;T&gt;</a:t>
            </a:r>
          </a:p>
        </p:txBody>
      </p:sp>
      <p:sp>
        <p:nvSpPr>
          <p:cNvPr id="6" name="Rounded Rectangle 5"/>
          <p:cNvSpPr/>
          <p:nvPr/>
        </p:nvSpPr>
        <p:spPr bwMode="auto">
          <a:xfrm>
            <a:off x="4711701" y="5217264"/>
            <a:ext cx="3809999" cy="5207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smtClean="0">
                <a:ln>
                  <a:noFill/>
                </a:ln>
                <a:solidFill>
                  <a:schemeClr val="tx1"/>
                </a:solidFill>
                <a:effectLst/>
                <a:latin typeface="Verdana" pitchFamily="34" charset="0"/>
              </a:rPr>
              <a:t>IDictionary&lt;TKey, TValue&gt;</a:t>
            </a:r>
          </a:p>
        </p:txBody>
      </p:sp>
      <p:sp>
        <p:nvSpPr>
          <p:cNvPr id="7" name="Rounded Rectangle 6"/>
          <p:cNvSpPr/>
          <p:nvPr/>
        </p:nvSpPr>
        <p:spPr bwMode="auto">
          <a:xfrm>
            <a:off x="2876550" y="3926910"/>
            <a:ext cx="3416300" cy="5207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smtClean="0">
                <a:ln>
                  <a:noFill/>
                </a:ln>
                <a:solidFill>
                  <a:schemeClr val="tx1"/>
                </a:solidFill>
                <a:effectLst/>
                <a:latin typeface="Verdana" pitchFamily="34" charset="0"/>
              </a:rPr>
              <a:t>ICollection&lt;T&gt;</a:t>
            </a:r>
          </a:p>
        </p:txBody>
      </p:sp>
      <p:sp>
        <p:nvSpPr>
          <p:cNvPr id="8" name="Rounded Rectangle 7"/>
          <p:cNvSpPr/>
          <p:nvPr/>
        </p:nvSpPr>
        <p:spPr bwMode="auto">
          <a:xfrm>
            <a:off x="624732" y="5217264"/>
            <a:ext cx="3820268" cy="5207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smtClean="0">
                <a:ln>
                  <a:noFill/>
                </a:ln>
                <a:solidFill>
                  <a:schemeClr val="tx1"/>
                </a:solidFill>
                <a:effectLst/>
                <a:latin typeface="Verdana" pitchFamily="34" charset="0"/>
              </a:rPr>
              <a:t>IList&lt;T&gt;</a:t>
            </a:r>
          </a:p>
        </p:txBody>
      </p:sp>
      <p:cxnSp>
        <p:nvCxnSpPr>
          <p:cNvPr id="9" name="Straight Arrow Connector 8"/>
          <p:cNvCxnSpPr/>
          <p:nvPr/>
        </p:nvCxnSpPr>
        <p:spPr bwMode="auto">
          <a:xfrm>
            <a:off x="4584700" y="1866900"/>
            <a:ext cx="0" cy="769655"/>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cxnSp>
        <p:nvCxnSpPr>
          <p:cNvPr id="10" name="Straight Arrow Connector 9"/>
          <p:cNvCxnSpPr/>
          <p:nvPr/>
        </p:nvCxnSpPr>
        <p:spPr bwMode="auto">
          <a:xfrm>
            <a:off x="4584700" y="3157255"/>
            <a:ext cx="0" cy="769655"/>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cxnSp>
        <p:nvCxnSpPr>
          <p:cNvPr id="11" name="Elbow Connector 10"/>
          <p:cNvCxnSpPr/>
          <p:nvPr/>
        </p:nvCxnSpPr>
        <p:spPr bwMode="auto">
          <a:xfrm rot="5400000">
            <a:off x="3174956" y="3807520"/>
            <a:ext cx="769654" cy="2049834"/>
          </a:xfrm>
          <a:prstGeom prst="bentConnector3">
            <a:avLst/>
          </a:prstGeom>
          <a:ln>
            <a:headEnd type="none" w="med" len="med"/>
            <a:tailEnd type="arrow"/>
          </a:ln>
        </p:spPr>
        <p:style>
          <a:lnRef idx="3">
            <a:schemeClr val="dk1"/>
          </a:lnRef>
          <a:fillRef idx="0">
            <a:schemeClr val="dk1"/>
          </a:fillRef>
          <a:effectRef idx="2">
            <a:schemeClr val="dk1"/>
          </a:effectRef>
          <a:fontRef idx="minor">
            <a:schemeClr val="tx1"/>
          </a:fontRef>
        </p:style>
      </p:cxnSp>
      <p:cxnSp>
        <p:nvCxnSpPr>
          <p:cNvPr id="12" name="Elbow Connector 11"/>
          <p:cNvCxnSpPr/>
          <p:nvPr/>
        </p:nvCxnSpPr>
        <p:spPr bwMode="auto">
          <a:xfrm rot="16200000" flipH="1">
            <a:off x="5215873" y="3816436"/>
            <a:ext cx="769654" cy="2032001"/>
          </a:xfrm>
          <a:prstGeom prst="bentConnector3">
            <a:avLst/>
          </a:prstGeom>
          <a:ln>
            <a:headEnd type="none" w="med" len="med"/>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04135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6" y="100286"/>
            <a:ext cx="7773988" cy="740664"/>
          </a:xfrm>
        </p:spPr>
        <p:txBody>
          <a:bodyPr/>
          <a:lstStyle/>
          <a:p>
            <a:r>
              <a:rPr lang="en-US" sz="3200" dirty="0" err="1" smtClean="0"/>
              <a:t>Objetivo</a:t>
            </a:r>
            <a:r>
              <a:rPr lang="en-US" sz="3200" dirty="0" smtClean="0"/>
              <a:t> Terminal del Modulo 3 </a:t>
            </a:r>
            <a:r>
              <a:rPr lang="en-US" sz="2000" b="1" dirty="0" smtClean="0"/>
              <a:t>(2/3</a:t>
            </a:r>
            <a:r>
              <a:rPr lang="en-US" sz="2000" b="1" dirty="0"/>
              <a:t>)</a:t>
            </a:r>
            <a:endParaRPr lang="en-US" sz="2000" dirty="0"/>
          </a:p>
        </p:txBody>
      </p:sp>
      <p:sp>
        <p:nvSpPr>
          <p:cNvPr id="4" name="Text Placeholder 2"/>
          <p:cNvSpPr txBox="1">
            <a:spLocks/>
          </p:cNvSpPr>
          <p:nvPr/>
        </p:nvSpPr>
        <p:spPr bwMode="auto">
          <a:xfrm>
            <a:off x="460376" y="1340768"/>
            <a:ext cx="8504112" cy="183172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s-ES" sz="2000" dirty="0" smtClean="0"/>
              <a:t>Leer </a:t>
            </a:r>
            <a:r>
              <a:rPr lang="es-ES" sz="2000" dirty="0"/>
              <a:t>y escribir datos mediante el uso de archivos de entrada/salida y arroyos y serializar y </a:t>
            </a:r>
            <a:r>
              <a:rPr lang="es-ES" sz="2000" dirty="0" err="1"/>
              <a:t>deserializar</a:t>
            </a:r>
            <a:r>
              <a:rPr lang="es-ES" sz="2000" dirty="0"/>
              <a:t> datos en diferentes formatos. </a:t>
            </a:r>
            <a:endParaRPr lang="es-ES" sz="2000" dirty="0" smtClean="0"/>
          </a:p>
          <a:p>
            <a:endParaRPr lang="es-ES" sz="2000" dirty="0"/>
          </a:p>
          <a:p>
            <a:r>
              <a:rPr lang="es-ES" sz="2000" dirty="0"/>
              <a:t>Crear y utilizar un modelo de datos de la entidad para acceder a una base de datos y utilizar LINQ para consultar y actualizar los datos. </a:t>
            </a:r>
            <a:endParaRPr lang="es-ES" sz="2000" dirty="0" smtClean="0"/>
          </a:p>
          <a:p>
            <a:endParaRPr lang="es-ES" sz="2000" dirty="0"/>
          </a:p>
          <a:p>
            <a:r>
              <a:rPr lang="es-ES" sz="2000" dirty="0"/>
              <a:t>Utilizar los tipos en el espacio de nombres </a:t>
            </a:r>
            <a:r>
              <a:rPr lang="es-ES" sz="2000" dirty="0" err="1"/>
              <a:t>System.Net</a:t>
            </a:r>
            <a:r>
              <a:rPr lang="es-ES" sz="2000" dirty="0"/>
              <a:t> y WCF Data </a:t>
            </a:r>
            <a:r>
              <a:rPr lang="es-ES" sz="2000" dirty="0" err="1"/>
              <a:t>Services</a:t>
            </a:r>
            <a:r>
              <a:rPr lang="es-ES" sz="2000" dirty="0"/>
              <a:t> para acceso y consulta de datos remotos. </a:t>
            </a:r>
            <a:endParaRPr lang="es-ES" sz="2000" dirty="0" smtClean="0"/>
          </a:p>
          <a:p>
            <a:endParaRPr lang="es-ES" sz="2000" dirty="0"/>
          </a:p>
          <a:p>
            <a:r>
              <a:rPr lang="es-ES" sz="2000" dirty="0"/>
              <a:t>Crear una interfaz gráfica de usuario mediante el uso de XAML. </a:t>
            </a:r>
            <a:endParaRPr lang="es-ES" sz="2000" dirty="0" smtClean="0"/>
          </a:p>
          <a:p>
            <a:endParaRPr lang="es-ES" sz="2000" dirty="0"/>
          </a:p>
          <a:p>
            <a:r>
              <a:rPr lang="es-ES" sz="2000" dirty="0"/>
              <a:t>Mejorar el tiempo de respuesta y rendimiento de las aplicaciones mediante el uso de tareas y operaciones asincrónicas. </a:t>
            </a:r>
          </a:p>
        </p:txBody>
      </p:sp>
    </p:spTree>
    <p:extLst>
      <p:ext uri="{BB962C8B-B14F-4D97-AF65-F5344CB8AC3E}">
        <p14:creationId xmlns:p14="http://schemas.microsoft.com/office/powerpoint/2010/main" val="36455888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Enumerable Collections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Implement </a:t>
            </a:r>
            <a:r>
              <a:rPr lang="en-US" b="1" dirty="0" smtClean="0"/>
              <a:t>IEnumerable&lt;T&gt;</a:t>
            </a:r>
            <a:r>
              <a:rPr lang="en-US" dirty="0" smtClean="0"/>
              <a:t> to support enumeration (</a:t>
            </a:r>
            <a:r>
              <a:rPr lang="en-US" b="1" dirty="0" smtClean="0"/>
              <a:t>foreach</a:t>
            </a:r>
            <a:r>
              <a:rPr lang="en-US" dirty="0" smtClean="0"/>
              <a:t>)</a:t>
            </a:r>
          </a:p>
          <a:p>
            <a:r>
              <a:rPr lang="en-US" dirty="0" smtClean="0"/>
              <a:t>Implement the </a:t>
            </a:r>
            <a:r>
              <a:rPr lang="en-US" b="1" dirty="0" smtClean="0"/>
              <a:t>GetEnumerator</a:t>
            </a:r>
            <a:r>
              <a:rPr lang="en-US" dirty="0" smtClean="0"/>
              <a:t> method by either:</a:t>
            </a:r>
          </a:p>
          <a:p>
            <a:pPr lvl="1"/>
            <a:r>
              <a:rPr lang="en-US" dirty="0" smtClean="0"/>
              <a:t>Creating an </a:t>
            </a:r>
            <a:r>
              <a:rPr lang="en-US" b="1" dirty="0" smtClean="0"/>
              <a:t>IEnumerator&lt;T&gt;</a:t>
            </a:r>
            <a:r>
              <a:rPr lang="en-US" dirty="0" smtClean="0"/>
              <a:t> implementation</a:t>
            </a:r>
          </a:p>
          <a:p>
            <a:pPr lvl="1"/>
            <a:r>
              <a:rPr lang="en-US" dirty="0" smtClean="0"/>
              <a:t>Using an iterator</a:t>
            </a:r>
          </a:p>
          <a:p>
            <a:r>
              <a:rPr lang="en-US" dirty="0" smtClean="0"/>
              <a:t>Use the </a:t>
            </a:r>
            <a:r>
              <a:rPr lang="en-US" b="1" dirty="0" smtClean="0"/>
              <a:t>yield return </a:t>
            </a:r>
            <a:r>
              <a:rPr lang="en-US" dirty="0" smtClean="0"/>
              <a:t>statement to implement an iterator</a:t>
            </a:r>
            <a:endParaRPr lang="en-US" dirty="0"/>
          </a:p>
        </p:txBody>
      </p:sp>
    </p:spTree>
    <p:extLst>
      <p:ext uri="{BB962C8B-B14F-4D97-AF65-F5344CB8AC3E}">
        <p14:creationId xmlns:p14="http://schemas.microsoft.com/office/powerpoint/2010/main" val="25531908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s-VE" dirty="0"/>
              <a:t>Laboratorio: Adición de datos de validación y seguridad de tipos a la aplicación</a:t>
            </a:r>
            <a:endParaRPr lang="en-US" dirty="0"/>
          </a:p>
        </p:txBody>
      </p:sp>
      <p:sp>
        <p:nvSpPr>
          <p:cNvPr id="3" name="Text Placeholder 2"/>
          <p:cNvSpPr>
            <a:spLocks noGrp="1"/>
          </p:cNvSpPr>
          <p:nvPr>
            <p:ph type="body" idx="1"/>
          </p:nvPr>
        </p:nvSpPr>
        <p:spPr>
          <a:xfrm>
            <a:off x="460374" y="1340768"/>
            <a:ext cx="8119156" cy="3847945"/>
          </a:xfrm>
        </p:spPr>
        <p:txBody>
          <a:bodyPr/>
          <a:lstStyle/>
          <a:p>
            <a:r>
              <a:rPr lang="es-VE" dirty="0">
                <a:solidFill>
                  <a:srgbClr val="7030A0"/>
                </a:solidFill>
              </a:rPr>
              <a:t>Ejercicio 1: </a:t>
            </a:r>
            <a:r>
              <a:rPr lang="es-VE" dirty="0"/>
              <a:t>Implementar el maestro, estudiante y las estructuras de grado como </a:t>
            </a:r>
            <a:r>
              <a:rPr lang="es-VE" dirty="0" smtClean="0"/>
              <a:t>clases</a:t>
            </a:r>
          </a:p>
          <a:p>
            <a:endParaRPr lang="es-VE" dirty="0"/>
          </a:p>
          <a:p>
            <a:r>
              <a:rPr lang="es-VE" dirty="0">
                <a:solidFill>
                  <a:srgbClr val="7030A0"/>
                </a:solidFill>
              </a:rPr>
              <a:t>Ejercicio 2: </a:t>
            </a:r>
            <a:r>
              <a:rPr lang="es-VE" dirty="0"/>
              <a:t>Agregar validación de datos a la clase de </a:t>
            </a:r>
            <a:r>
              <a:rPr lang="es-VE" dirty="0" smtClean="0"/>
              <a:t>grado</a:t>
            </a:r>
          </a:p>
          <a:p>
            <a:endParaRPr lang="es-VE" dirty="0"/>
          </a:p>
          <a:p>
            <a:r>
              <a:rPr lang="es-VE" dirty="0">
                <a:solidFill>
                  <a:srgbClr val="7030A0"/>
                </a:solidFill>
              </a:rPr>
              <a:t>Ejercicio 3: </a:t>
            </a:r>
            <a:r>
              <a:rPr lang="es-VE" dirty="0"/>
              <a:t>Visualización de los estudiantes en nombre de </a:t>
            </a:r>
            <a:r>
              <a:rPr lang="es-VE" dirty="0" smtClean="0"/>
              <a:t>orden</a:t>
            </a:r>
          </a:p>
          <a:p>
            <a:endParaRPr lang="es-VE" dirty="0"/>
          </a:p>
          <a:p>
            <a:r>
              <a:rPr lang="es-VE" dirty="0">
                <a:solidFill>
                  <a:srgbClr val="7030A0"/>
                </a:solidFill>
              </a:rPr>
              <a:t>Ejercicio 4: </a:t>
            </a:r>
            <a:r>
              <a:rPr lang="es-VE" dirty="0"/>
              <a:t>Permitiendo a los profesores modificar la clase y grado de datos</a:t>
            </a:r>
            <a:endParaRPr lang="es-VE" dirty="0">
              <a:effectLst/>
            </a:endParaRPr>
          </a:p>
        </p:txBody>
      </p:sp>
    </p:spTree>
    <p:extLst>
      <p:ext uri="{BB962C8B-B14F-4D97-AF65-F5344CB8AC3E}">
        <p14:creationId xmlns:p14="http://schemas.microsoft.com/office/powerpoint/2010/main" val="21744302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VE" dirty="0" smtClean="0"/>
              <a:t>Revisión </a:t>
            </a:r>
            <a:r>
              <a:rPr lang="es-VE" dirty="0"/>
              <a:t>de módulo</a:t>
            </a:r>
            <a:endParaRPr lang="en-US" dirty="0"/>
          </a:p>
        </p:txBody>
      </p:sp>
      <p:sp>
        <p:nvSpPr>
          <p:cNvPr id="3" name="Text Placeholder 2"/>
          <p:cNvSpPr>
            <a:spLocks noGrp="1"/>
          </p:cNvSpPr>
          <p:nvPr>
            <p:ph type="body" idx="1"/>
          </p:nvPr>
        </p:nvSpPr>
        <p:spPr/>
        <p:txBody>
          <a:bodyPr/>
          <a:lstStyle/>
          <a:p>
            <a:r>
              <a:rPr lang="en-US" dirty="0" smtClean="0"/>
              <a:t>Inquietudes</a:t>
            </a:r>
          </a:p>
          <a:p>
            <a:r>
              <a:rPr lang="en-US" dirty="0" err="1" smtClean="0"/>
              <a:t>Preguntas</a:t>
            </a:r>
            <a:r>
              <a:rPr lang="en-US" dirty="0" smtClean="0"/>
              <a:t> y </a:t>
            </a:r>
            <a:r>
              <a:rPr lang="en-US" dirty="0" err="1" smtClean="0"/>
              <a:t>Respuestas</a:t>
            </a:r>
            <a:endParaRPr lang="en-US" dirty="0"/>
          </a:p>
          <a:p>
            <a:pPr marL="0" indent="0">
              <a:buNone/>
            </a:pPr>
            <a:endParaRPr lang="en-US" dirty="0"/>
          </a:p>
        </p:txBody>
      </p:sp>
    </p:spTree>
    <p:extLst>
      <p:ext uri="{BB962C8B-B14F-4D97-AF65-F5344CB8AC3E}">
        <p14:creationId xmlns:p14="http://schemas.microsoft.com/office/powerpoint/2010/main" val="15888523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6" y="156035"/>
            <a:ext cx="7773988" cy="740664"/>
          </a:xfrm>
        </p:spPr>
        <p:txBody>
          <a:bodyPr/>
          <a:lstStyle/>
          <a:p>
            <a:r>
              <a:rPr lang="en-US" sz="3200" dirty="0" err="1" smtClean="0"/>
              <a:t>Objetivo</a:t>
            </a:r>
            <a:r>
              <a:rPr lang="en-US" sz="3200" dirty="0" smtClean="0"/>
              <a:t> Terminal del Modulo 3  </a:t>
            </a:r>
            <a:r>
              <a:rPr lang="en-US" sz="2000" b="1" dirty="0" smtClean="0"/>
              <a:t>(3/3</a:t>
            </a:r>
            <a:r>
              <a:rPr lang="en-US" sz="2000" b="1" dirty="0"/>
              <a:t>)</a:t>
            </a:r>
            <a:endParaRPr lang="en-US" sz="3200" dirty="0"/>
          </a:p>
        </p:txBody>
      </p:sp>
      <p:sp>
        <p:nvSpPr>
          <p:cNvPr id="4" name="Text Placeholder 2"/>
          <p:cNvSpPr txBox="1">
            <a:spLocks/>
          </p:cNvSpPr>
          <p:nvPr/>
        </p:nvSpPr>
        <p:spPr bwMode="auto">
          <a:xfrm>
            <a:off x="438712" y="1556792"/>
            <a:ext cx="8504112" cy="183172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s-ES" sz="2000" dirty="0" smtClean="0"/>
              <a:t>Integrar </a:t>
            </a:r>
            <a:r>
              <a:rPr lang="es-ES" sz="2000" dirty="0"/>
              <a:t>componentes dinámicos y bibliotecas no administradas en una aplicación de C#. </a:t>
            </a:r>
            <a:endParaRPr lang="es-ES" sz="2000" dirty="0" smtClean="0"/>
          </a:p>
          <a:p>
            <a:endParaRPr lang="es-ES" sz="2000" dirty="0"/>
          </a:p>
          <a:p>
            <a:r>
              <a:rPr lang="es-ES" sz="2000" dirty="0"/>
              <a:t>Examinar los metadatos de tipos mediante el uso de reflexión, crear y utilizar atributos personalizados, generar el código en tiempo de ejecución y gestionar las versiones en Asamblea. </a:t>
            </a:r>
            <a:endParaRPr lang="es-ES" sz="2000" dirty="0" smtClean="0"/>
          </a:p>
          <a:p>
            <a:endParaRPr lang="es-ES" sz="2000" dirty="0"/>
          </a:p>
          <a:p>
            <a:r>
              <a:rPr lang="es-ES" sz="2000" dirty="0"/>
              <a:t>Cifrar y descifrar datos mediante el uso de encriptación simétrica y asimétrica.</a:t>
            </a:r>
            <a:endParaRPr lang="es-ES" sz="2000" dirty="0">
              <a:effectLst/>
            </a:endParaRPr>
          </a:p>
        </p:txBody>
      </p:sp>
    </p:spTree>
    <p:extLst>
      <p:ext uri="{BB962C8B-B14F-4D97-AF65-F5344CB8AC3E}">
        <p14:creationId xmlns:p14="http://schemas.microsoft.com/office/powerpoint/2010/main" val="2341357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24365" y="188640"/>
            <a:ext cx="7773988" cy="740664"/>
          </a:xfrm>
        </p:spPr>
        <p:txBody>
          <a:bodyPr/>
          <a:lstStyle/>
          <a:p>
            <a:pPr eaLnBrk="1" hangingPunct="1"/>
            <a:r>
              <a:rPr lang="en-US" sz="3200" dirty="0" err="1" smtClean="0"/>
              <a:t>Contenido</a:t>
            </a:r>
            <a:r>
              <a:rPr lang="en-US" sz="3200" dirty="0" smtClean="0"/>
              <a:t> de Modulo 3, por </a:t>
            </a:r>
            <a:r>
              <a:rPr lang="en-US" sz="3200" dirty="0" err="1" smtClean="0"/>
              <a:t>temas</a:t>
            </a:r>
            <a:endParaRPr lang="en-US" sz="3200" dirty="0" smtClean="0"/>
          </a:p>
        </p:txBody>
      </p:sp>
      <p:sp>
        <p:nvSpPr>
          <p:cNvPr id="13315" name="Rectangle 3"/>
          <p:cNvSpPr>
            <a:spLocks noGrp="1" noChangeArrowheads="1"/>
          </p:cNvSpPr>
          <p:nvPr>
            <p:ph idx="1"/>
          </p:nvPr>
        </p:nvSpPr>
        <p:spPr>
          <a:xfrm>
            <a:off x="344274" y="1700808"/>
            <a:ext cx="8620213" cy="3456384"/>
          </a:xfrm>
        </p:spPr>
        <p:txBody>
          <a:bodyPr/>
          <a:lstStyle/>
          <a:p>
            <a:pPr marL="514350" indent="-514350">
              <a:buFont typeface="+mj-lt"/>
              <a:buAutoNum type="arabicPeriod"/>
            </a:pPr>
            <a:r>
              <a:rPr lang="es-VE" dirty="0"/>
              <a:t>Revisión de la sintaxis de C#</a:t>
            </a:r>
          </a:p>
          <a:p>
            <a:pPr marL="514350" indent="-514350">
              <a:buFont typeface="+mj-lt"/>
              <a:buAutoNum type="arabicPeriod"/>
            </a:pPr>
            <a:r>
              <a:rPr lang="es-VE" dirty="0"/>
              <a:t>Creación de métodos de control de excepciones y aplicaciones de control</a:t>
            </a:r>
          </a:p>
          <a:p>
            <a:pPr marL="514350" indent="-514350">
              <a:buFont typeface="+mj-lt"/>
              <a:buAutoNum type="arabicPeriod"/>
            </a:pPr>
            <a:r>
              <a:rPr lang="es-VE" dirty="0"/>
              <a:t>Desarrollar el código para una aplicación gráfica</a:t>
            </a:r>
          </a:p>
          <a:p>
            <a:pPr marL="514350" indent="-514350">
              <a:buFont typeface="+mj-lt"/>
              <a:buAutoNum type="arabicPeriod"/>
            </a:pPr>
            <a:r>
              <a:rPr lang="es-VE" dirty="0">
                <a:solidFill>
                  <a:srgbClr val="FF0000"/>
                </a:solidFill>
              </a:rPr>
              <a:t>Creación de clases e implementación de seguridad de tipos colecciones</a:t>
            </a:r>
          </a:p>
          <a:p>
            <a:pPr marL="514350" indent="-514350">
              <a:buFont typeface="+mj-lt"/>
              <a:buAutoNum type="arabicPeriod"/>
            </a:pPr>
            <a:r>
              <a:rPr lang="es-VE" dirty="0"/>
              <a:t>Creación de una jerarquía de clases mediante </a:t>
            </a:r>
            <a:r>
              <a:rPr lang="es-VE" dirty="0" smtClean="0"/>
              <a:t>herencia</a:t>
            </a:r>
          </a:p>
          <a:p>
            <a:pPr marL="514350" indent="-514350">
              <a:buFont typeface="+mj-lt"/>
              <a:buAutoNum type="arabicPeriod"/>
            </a:pPr>
            <a:r>
              <a:rPr lang="es-VE" dirty="0"/>
              <a:t>Lectura y escritura de datos locales</a:t>
            </a:r>
            <a:endParaRPr lang="es-VE" dirty="0" smtClean="0"/>
          </a:p>
        </p:txBody>
      </p:sp>
    </p:spTree>
    <p:extLst>
      <p:ext uri="{BB962C8B-B14F-4D97-AF65-F5344CB8AC3E}">
        <p14:creationId xmlns:p14="http://schemas.microsoft.com/office/powerpoint/2010/main" val="42046565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24365" y="188640"/>
            <a:ext cx="7773988" cy="740664"/>
          </a:xfrm>
        </p:spPr>
        <p:txBody>
          <a:bodyPr/>
          <a:lstStyle/>
          <a:p>
            <a:pPr eaLnBrk="1" hangingPunct="1"/>
            <a:r>
              <a:rPr lang="en-US" sz="3200" dirty="0" err="1" smtClean="0"/>
              <a:t>Contenido</a:t>
            </a:r>
            <a:r>
              <a:rPr lang="en-US" sz="3200" dirty="0" smtClean="0"/>
              <a:t> de Modulo 3, por </a:t>
            </a:r>
            <a:r>
              <a:rPr lang="en-US" sz="3200" dirty="0" err="1" smtClean="0"/>
              <a:t>temas</a:t>
            </a:r>
            <a:endParaRPr lang="en-US" sz="3200" dirty="0" smtClean="0"/>
          </a:p>
        </p:txBody>
      </p:sp>
      <p:sp>
        <p:nvSpPr>
          <p:cNvPr id="13315" name="Rectangle 3"/>
          <p:cNvSpPr>
            <a:spLocks noGrp="1" noChangeArrowheads="1"/>
          </p:cNvSpPr>
          <p:nvPr>
            <p:ph idx="1"/>
          </p:nvPr>
        </p:nvSpPr>
        <p:spPr>
          <a:xfrm>
            <a:off x="324365" y="1556792"/>
            <a:ext cx="8505700" cy="3456384"/>
          </a:xfrm>
        </p:spPr>
        <p:txBody>
          <a:bodyPr/>
          <a:lstStyle/>
          <a:p>
            <a:pPr marL="514350" indent="-514350">
              <a:buFont typeface="+mj-lt"/>
              <a:buAutoNum type="arabicPeriod" startAt="7"/>
            </a:pPr>
            <a:r>
              <a:rPr lang="es-VE" dirty="0" smtClean="0"/>
              <a:t>Acceso </a:t>
            </a:r>
            <a:r>
              <a:rPr lang="es-VE" dirty="0"/>
              <a:t>a una base de </a:t>
            </a:r>
            <a:r>
              <a:rPr lang="es-VE" dirty="0" smtClean="0"/>
              <a:t>datos</a:t>
            </a:r>
          </a:p>
          <a:p>
            <a:pPr marL="514350" indent="-514350">
              <a:buFont typeface="+mj-lt"/>
              <a:buAutoNum type="arabicPeriod" startAt="7"/>
            </a:pPr>
            <a:r>
              <a:rPr lang="es-VE" dirty="0"/>
              <a:t>Acceso a datos remotos</a:t>
            </a:r>
          </a:p>
          <a:p>
            <a:pPr marL="514350" indent="-514350">
              <a:buFont typeface="+mj-lt"/>
              <a:buAutoNum type="arabicPeriod" startAt="7"/>
            </a:pPr>
            <a:r>
              <a:rPr lang="es-VE" dirty="0"/>
              <a:t>Diseño de la interfaz de usuario de una aplicación </a:t>
            </a:r>
            <a:r>
              <a:rPr lang="es-VE" dirty="0" smtClean="0"/>
              <a:t>gráfica</a:t>
            </a:r>
          </a:p>
          <a:p>
            <a:pPr marL="514350" indent="-514350">
              <a:buFont typeface="+mj-lt"/>
              <a:buAutoNum type="arabicPeriod" startAt="7"/>
            </a:pPr>
            <a:r>
              <a:rPr lang="es-VE" dirty="0"/>
              <a:t>Mejorar la capacidad de respuesta y rendimiento de las aplicaciones</a:t>
            </a:r>
          </a:p>
          <a:p>
            <a:pPr marL="514350" indent="-514350">
              <a:buFont typeface="+mj-lt"/>
              <a:buAutoNum type="arabicPeriod" startAt="7"/>
            </a:pPr>
            <a:r>
              <a:rPr lang="es-VE" dirty="0"/>
              <a:t>Integración con código no administrado</a:t>
            </a:r>
          </a:p>
          <a:p>
            <a:pPr marL="514350" indent="-514350">
              <a:buFont typeface="+mj-lt"/>
              <a:buAutoNum type="arabicPeriod" startAt="7"/>
            </a:pPr>
            <a:r>
              <a:rPr lang="es-VE" dirty="0"/>
              <a:t>Crear ensamblados y tipos </a:t>
            </a:r>
            <a:r>
              <a:rPr lang="es-VE" dirty="0" smtClean="0"/>
              <a:t>reutilizables</a:t>
            </a:r>
          </a:p>
          <a:p>
            <a:pPr marL="514350" indent="-514350">
              <a:buFont typeface="+mj-lt"/>
              <a:buAutoNum type="arabicPeriod" startAt="7"/>
            </a:pPr>
            <a:r>
              <a:rPr lang="es-VE" dirty="0"/>
              <a:t>Cifrar y descifrar datos</a:t>
            </a:r>
          </a:p>
          <a:p>
            <a:pPr marL="514350" indent="-514350">
              <a:buFont typeface="+mj-lt"/>
              <a:buAutoNum type="arabicPeriod" startAt="7"/>
            </a:pPr>
            <a:endParaRPr lang="es-VE" dirty="0" smtClean="0"/>
          </a:p>
        </p:txBody>
      </p:sp>
    </p:spTree>
    <p:extLst>
      <p:ext uri="{BB962C8B-B14F-4D97-AF65-F5344CB8AC3E}">
        <p14:creationId xmlns:p14="http://schemas.microsoft.com/office/powerpoint/2010/main" val="17808466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467544" y="1484784"/>
            <a:ext cx="8532813" cy="3272579"/>
          </a:xfrm>
          <a:prstGeom prst="roundRect">
            <a:avLst>
              <a:gd name="adj" fmla="val 2081"/>
            </a:avLst>
          </a:prstGeom>
          <a:ln/>
        </p:spPr>
        <p:style>
          <a:lnRef idx="3">
            <a:schemeClr val="lt1"/>
          </a:lnRef>
          <a:fillRef idx="1">
            <a:schemeClr val="accent6"/>
          </a:fillRef>
          <a:effectRef idx="1">
            <a:schemeClr val="accent6"/>
          </a:effectRef>
          <a:fontRef idx="minor">
            <a:schemeClr val="lt1"/>
          </a:fontRef>
        </p:style>
        <p:txBody>
          <a:bodyPr anchor="ctr"/>
          <a:lstStyle>
            <a:extLst/>
          </a:lstStyle>
          <a:p>
            <a:pPr algn="ctr">
              <a:defRPr/>
            </a:pPr>
            <a:endParaRPr lang="en-US">
              <a:solidFill>
                <a:srgbClr val="FFFFFF"/>
              </a:solidFill>
            </a:endParaRPr>
          </a:p>
        </p:txBody>
      </p:sp>
      <p:sp>
        <p:nvSpPr>
          <p:cNvPr id="2" name="Title 1"/>
          <p:cNvSpPr>
            <a:spLocks noGrp="1"/>
          </p:cNvSpPr>
          <p:nvPr>
            <p:ph type="title"/>
          </p:nvPr>
        </p:nvSpPr>
        <p:spPr>
          <a:xfrm>
            <a:off x="548755" y="2443210"/>
            <a:ext cx="8102352" cy="1355725"/>
          </a:xfrm>
        </p:spPr>
        <p:txBody>
          <a:bodyPr vert="horz" wrap="square" lIns="45720" tIns="45720" rIns="45720" bIns="45720" numCol="1" anchor="ctr" anchorCtr="0" compatLnSpc="1">
            <a:prstTxWarp prst="textNoShape">
              <a:avLst/>
            </a:prstTxWarp>
            <a:noAutofit/>
          </a:bodyPr>
          <a:lstStyle/>
          <a:p>
            <a:pPr algn="r">
              <a:defRPr/>
            </a:pPr>
            <a:r>
              <a:rPr lang="es-VE" sz="3600" dirty="0" smtClean="0"/>
              <a:t>Creación </a:t>
            </a:r>
            <a:r>
              <a:rPr lang="es-VE" sz="3600" dirty="0"/>
              <a:t>de clases e implementación de seguridad de tipos colecciones</a:t>
            </a:r>
            <a:r>
              <a:rPr lang="es-VE" sz="3600" dirty="0">
                <a:solidFill>
                  <a:srgbClr val="FF0000"/>
                </a:solidFill>
              </a:rPr>
              <a:t/>
            </a:r>
            <a:br>
              <a:rPr lang="es-VE" sz="3600" dirty="0">
                <a:solidFill>
                  <a:srgbClr val="FF0000"/>
                </a:solidFill>
              </a:rPr>
            </a:br>
            <a:r>
              <a:rPr lang="es-VE" sz="3600" dirty="0">
                <a:solidFill>
                  <a:srgbClr val="FF0000"/>
                </a:solidFill>
              </a:rPr>
              <a:t/>
            </a:r>
            <a:br>
              <a:rPr lang="es-VE" sz="3600" dirty="0">
                <a:solidFill>
                  <a:srgbClr val="FF0000"/>
                </a:solidFill>
              </a:rPr>
            </a:br>
            <a:r>
              <a:rPr lang="en-US" sz="3600" dirty="0" smtClean="0">
                <a:ln w="0"/>
                <a:solidFill>
                  <a:schemeClr val="tx1"/>
                </a:solidFill>
                <a:effectLst>
                  <a:outerShdw blurRad="38100" dist="19050" dir="2700000" algn="tl" rotWithShape="0">
                    <a:schemeClr val="dk1">
                      <a:alpha val="40000"/>
                    </a:schemeClr>
                  </a:outerShdw>
                </a:effectLst>
              </a:rPr>
              <a:t>(</a:t>
            </a:r>
            <a:r>
              <a:rPr lang="es-ES" sz="3600" dirty="0" err="1"/>
              <a:t>Creating</a:t>
            </a:r>
            <a:r>
              <a:rPr lang="es-ES" sz="3600" dirty="0"/>
              <a:t> </a:t>
            </a:r>
            <a:r>
              <a:rPr lang="es-ES" sz="3600" dirty="0" err="1"/>
              <a:t>Classes</a:t>
            </a:r>
            <a:r>
              <a:rPr lang="es-ES" sz="3600" dirty="0"/>
              <a:t> and </a:t>
            </a:r>
            <a:r>
              <a:rPr lang="es-ES" sz="3600" dirty="0" err="1"/>
              <a:t>Implementing</a:t>
            </a:r>
            <a:r>
              <a:rPr lang="es-ES" sz="3600" dirty="0"/>
              <a:t> </a:t>
            </a:r>
            <a:r>
              <a:rPr lang="es-ES" sz="3600" dirty="0" err="1"/>
              <a:t>Type-safe</a:t>
            </a:r>
            <a:r>
              <a:rPr lang="es-ES" sz="3600" dirty="0"/>
              <a:t> </a:t>
            </a:r>
            <a:r>
              <a:rPr lang="es-ES" sz="3600" dirty="0" err="1"/>
              <a:t>Collections</a:t>
            </a:r>
            <a:r>
              <a:rPr lang="en-US" sz="3600" dirty="0" smtClean="0">
                <a:ln w="0"/>
                <a:solidFill>
                  <a:schemeClr val="tx1"/>
                </a:solidFill>
                <a:effectLst>
                  <a:outerShdw blurRad="38100" dist="19050" dir="2700000" algn="tl" rotWithShape="0">
                    <a:schemeClr val="dk1">
                      <a:alpha val="40000"/>
                    </a:schemeClr>
                  </a:outerShdw>
                </a:effectLst>
              </a:rPr>
              <a:t>)</a:t>
            </a:r>
            <a:endParaRPr lang="en-US" sz="3600" dirty="0">
              <a:ln w="0"/>
              <a:solidFill>
                <a:schemeClr val="tx1"/>
              </a:solidFill>
              <a:effectLst>
                <a:outerShdw blurRad="38100" dist="19050" dir="2700000" algn="tl" rotWithShape="0">
                  <a:schemeClr val="dk1">
                    <a:alpha val="40000"/>
                  </a:schemeClr>
                </a:outerShdw>
              </a:effectLst>
            </a:endParaRPr>
          </a:p>
        </p:txBody>
      </p:sp>
      <p:sp>
        <p:nvSpPr>
          <p:cNvPr id="2055" name="Subtitle 2"/>
          <p:cNvSpPr>
            <a:spLocks noGrp="1"/>
          </p:cNvSpPr>
          <p:nvPr>
            <p:ph idx="1"/>
          </p:nvPr>
        </p:nvSpPr>
        <p:spPr>
          <a:xfrm>
            <a:off x="467544" y="5301208"/>
            <a:ext cx="8183563" cy="990600"/>
          </a:xfrm>
        </p:spPr>
        <p:txBody>
          <a:bodyPr vert="horz" wrap="square" lIns="182880" tIns="0" rIns="0" bIns="0" numCol="1" anchor="t" anchorCtr="0" compatLnSpc="1">
            <a:prstTxWarp prst="textNoShape">
              <a:avLst/>
            </a:prstTxWarp>
          </a:bodyPr>
          <a:lstStyle/>
          <a:p>
            <a:pPr marL="36513" indent="0" algn="r">
              <a:spcBef>
                <a:spcPct val="0"/>
              </a:spcBef>
              <a:buNone/>
            </a:pPr>
            <a:r>
              <a:rPr lang="en-US" dirty="0" smtClean="0"/>
              <a:t>Sub Modulo </a:t>
            </a:r>
            <a:r>
              <a:rPr lang="en-US" dirty="0" smtClean="0"/>
              <a:t>4</a:t>
            </a:r>
            <a:endParaRPr lang="en-US" dirty="0"/>
          </a:p>
        </p:txBody>
      </p:sp>
    </p:spTree>
    <p:extLst>
      <p:ext uri="{BB962C8B-B14F-4D97-AF65-F5344CB8AC3E}">
        <p14:creationId xmlns:p14="http://schemas.microsoft.com/office/powerpoint/2010/main" val="16862966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6" y="25551"/>
            <a:ext cx="7773988" cy="740664"/>
          </a:xfrm>
        </p:spPr>
        <p:txBody>
          <a:bodyPr/>
          <a:lstStyle/>
          <a:p>
            <a:r>
              <a:rPr lang="en-US" dirty="0" err="1" smtClean="0"/>
              <a:t>Temas</a:t>
            </a:r>
            <a:endParaRPr lang="en-US" dirty="0"/>
          </a:p>
        </p:txBody>
      </p:sp>
      <p:sp>
        <p:nvSpPr>
          <p:cNvPr id="3" name="Text Placeholder 2"/>
          <p:cNvSpPr>
            <a:spLocks noGrp="1"/>
          </p:cNvSpPr>
          <p:nvPr>
            <p:ph type="body" idx="1"/>
          </p:nvPr>
        </p:nvSpPr>
        <p:spPr>
          <a:xfrm>
            <a:off x="460376" y="1844824"/>
            <a:ext cx="8604688" cy="2664296"/>
          </a:xfrm>
        </p:spPr>
        <p:txBody>
          <a:bodyPr/>
          <a:lstStyle/>
          <a:p>
            <a:pPr marL="514350" indent="-514350">
              <a:buFont typeface="+mj-lt"/>
              <a:buAutoNum type="arabicPeriod"/>
            </a:pPr>
            <a:r>
              <a:rPr lang="es-VE" dirty="0"/>
              <a:t>Creación de </a:t>
            </a:r>
            <a:r>
              <a:rPr lang="es-VE" dirty="0" smtClean="0"/>
              <a:t>clases (</a:t>
            </a:r>
            <a:r>
              <a:rPr lang="en-US" dirty="0" smtClean="0"/>
              <a:t>Creating Classes)</a:t>
            </a:r>
          </a:p>
          <a:p>
            <a:pPr marL="514350" indent="-514350">
              <a:buFont typeface="+mj-lt"/>
              <a:buAutoNum type="arabicPeriod"/>
            </a:pPr>
            <a:endParaRPr lang="en-US" dirty="0"/>
          </a:p>
          <a:p>
            <a:pPr marL="514350" indent="-514350">
              <a:buFont typeface="+mj-lt"/>
              <a:buAutoNum type="arabicPeriod"/>
            </a:pPr>
            <a:r>
              <a:rPr lang="es-VE" dirty="0" smtClean="0"/>
              <a:t>Definición </a:t>
            </a:r>
            <a:r>
              <a:rPr lang="es-VE" dirty="0"/>
              <a:t>e implementación de </a:t>
            </a:r>
            <a:r>
              <a:rPr lang="es-VE" dirty="0" smtClean="0"/>
              <a:t>Interfaces (</a:t>
            </a:r>
            <a:r>
              <a:rPr lang="en-US" dirty="0"/>
              <a:t>Defining and Implementing </a:t>
            </a:r>
            <a:r>
              <a:rPr lang="en-US" dirty="0" smtClean="0"/>
              <a:t>Interfaces</a:t>
            </a:r>
            <a:r>
              <a:rPr lang="es-VE" dirty="0" smtClean="0"/>
              <a:t>)</a:t>
            </a:r>
          </a:p>
          <a:p>
            <a:pPr marL="514350" indent="-514350">
              <a:buFont typeface="+mj-lt"/>
              <a:buAutoNum type="arabicPeriod"/>
            </a:pPr>
            <a:endParaRPr lang="es-VE" dirty="0"/>
          </a:p>
          <a:p>
            <a:pPr marL="514350" indent="-514350">
              <a:buFont typeface="+mj-lt"/>
              <a:buAutoNum type="arabicPeriod"/>
            </a:pPr>
            <a:r>
              <a:rPr lang="es-VE" dirty="0"/>
              <a:t>Implementación de seguridad de tipos </a:t>
            </a:r>
            <a:r>
              <a:rPr lang="es-VE" dirty="0" smtClean="0"/>
              <a:t>colecciones (</a:t>
            </a:r>
            <a:r>
              <a:rPr lang="en-US" dirty="0"/>
              <a:t>Implementing Type-Safe </a:t>
            </a:r>
            <a:r>
              <a:rPr lang="en-US" dirty="0" smtClean="0"/>
              <a:t>Collections</a:t>
            </a:r>
            <a:r>
              <a:rPr lang="es-VE" dirty="0" smtClean="0"/>
              <a:t>)</a:t>
            </a:r>
            <a:endParaRPr lang="es-VE" dirty="0">
              <a:effectLst/>
            </a:endParaRPr>
          </a:p>
        </p:txBody>
      </p:sp>
    </p:spTree>
    <p:extLst>
      <p:ext uri="{BB962C8B-B14F-4D97-AF65-F5344CB8AC3E}">
        <p14:creationId xmlns:p14="http://schemas.microsoft.com/office/powerpoint/2010/main" val="2446139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1: Creating Classes</a:t>
            </a:r>
            <a:endParaRPr lang="en-US" dirty="0"/>
          </a:p>
        </p:txBody>
      </p:sp>
      <p:sp>
        <p:nvSpPr>
          <p:cNvPr id="3" name="Text Placeholder 2"/>
          <p:cNvSpPr>
            <a:spLocks noGrp="1"/>
          </p:cNvSpPr>
          <p:nvPr>
            <p:ph type="body" idx="1"/>
          </p:nvPr>
        </p:nvSpPr>
        <p:spPr/>
        <p:txBody>
          <a:bodyPr/>
          <a:lstStyle/>
          <a:p>
            <a:r>
              <a:rPr lang="en-GB" dirty="0" smtClean="0"/>
              <a:t>Creating Classes and Members
Instantiating Classes
Using Constructors
Reference Types and Value Types
Demonstration: Comparing Reference Types and Value Types
Creating Static Classes and Members
Testing Classes</a:t>
            </a:r>
            <a:endParaRPr lang="en-US" dirty="0"/>
          </a:p>
        </p:txBody>
      </p:sp>
    </p:spTree>
    <p:extLst>
      <p:ext uri="{BB962C8B-B14F-4D97-AF65-F5344CB8AC3E}">
        <p14:creationId xmlns:p14="http://schemas.microsoft.com/office/powerpoint/2010/main" val="3325530349"/>
      </p:ext>
    </p:extLst>
  </p:cSld>
  <p:clrMapOvr>
    <a:masterClrMapping/>
  </p:clrMapOvr>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1634</TotalTime>
  <Words>2513</Words>
  <Application>Microsoft Office PowerPoint</Application>
  <PresentationFormat>Presentación en pantalla (4:3)</PresentationFormat>
  <Paragraphs>429</Paragraphs>
  <Slides>32</Slides>
  <Notes>31</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32</vt:i4>
      </vt:variant>
    </vt:vector>
  </HeadingPairs>
  <TitlesOfParts>
    <vt:vector size="41" baseType="lpstr">
      <vt:lpstr>Arial</vt:lpstr>
      <vt:lpstr>Calibri</vt:lpstr>
      <vt:lpstr>Lucida Sans Unicode</vt:lpstr>
      <vt:lpstr>Segoe UI</vt:lpstr>
      <vt:lpstr>Segoe UI Light</vt:lpstr>
      <vt:lpstr>Times New Roman</vt:lpstr>
      <vt:lpstr>Verdana</vt:lpstr>
      <vt:lpstr>Wingdings</vt:lpstr>
      <vt:lpstr>Presentation1</vt:lpstr>
      <vt:lpstr>Presentación de PowerPoint</vt:lpstr>
      <vt:lpstr>Objetivo Terminal del Modulo 3 (1/3)</vt:lpstr>
      <vt:lpstr>Objetivo Terminal del Modulo 3 (2/3)</vt:lpstr>
      <vt:lpstr>Objetivo Terminal del Modulo 3  (3/3)</vt:lpstr>
      <vt:lpstr>Contenido de Modulo 3, por temas</vt:lpstr>
      <vt:lpstr>Contenido de Modulo 3, por temas</vt:lpstr>
      <vt:lpstr>Creación de clases e implementación de seguridad de tipos colecciones  (Creating Classes and Implementing Type-safe Collections)</vt:lpstr>
      <vt:lpstr>Temas</vt:lpstr>
      <vt:lpstr>Lesson 1: Creating Classes</vt:lpstr>
      <vt:lpstr>Creating Classes and Members</vt:lpstr>
      <vt:lpstr>Instantiating Classes</vt:lpstr>
      <vt:lpstr>Using Constructors</vt:lpstr>
      <vt:lpstr>Reference Types and Value Types</vt:lpstr>
      <vt:lpstr>Creating Static Classes and Members</vt:lpstr>
      <vt:lpstr>Testing Classes</vt:lpstr>
      <vt:lpstr>Lesson 2: Defining and Implementing Interfaces</vt:lpstr>
      <vt:lpstr>Introducing Interfaces</vt:lpstr>
      <vt:lpstr>Defining Interfaces</vt:lpstr>
      <vt:lpstr>Implementing Interfaces</vt:lpstr>
      <vt:lpstr>Implementing Multiple Interfaces</vt:lpstr>
      <vt:lpstr>Implementing the IComparable Interface</vt:lpstr>
      <vt:lpstr>Implementing the IComparer Interface</vt:lpstr>
      <vt:lpstr>Lesson 3: Implementing Type-Safe Collections</vt:lpstr>
      <vt:lpstr>Introducing Generics</vt:lpstr>
      <vt:lpstr>Advantages of Generics</vt:lpstr>
      <vt:lpstr>Constraining Generics</vt:lpstr>
      <vt:lpstr>Using Generic List Collections</vt:lpstr>
      <vt:lpstr>Using Generic Dictionary Collections</vt:lpstr>
      <vt:lpstr>Using Collection Interfaces</vt:lpstr>
      <vt:lpstr>Creating Enumerable Collections</vt:lpstr>
      <vt:lpstr>Laboratorio: Adición de datos de validación y seguridad de tipos a la aplicación</vt:lpstr>
      <vt:lpstr>Revisión de módulo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Lakshmy</dc:creator>
  <cp:lastModifiedBy>xiomara De Lucca</cp:lastModifiedBy>
  <cp:revision>60</cp:revision>
  <cp:lastPrinted>2012-08-28T00:39:50Z</cp:lastPrinted>
  <dcterms:created xsi:type="dcterms:W3CDTF">2012-10-15T15:17:00Z</dcterms:created>
  <dcterms:modified xsi:type="dcterms:W3CDTF">2015-02-20T14:48:51Z</dcterms:modified>
</cp:coreProperties>
</file>