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24"/>
  </p:notesMasterIdLst>
  <p:handoutMasterIdLst>
    <p:handoutMasterId r:id="rId25"/>
  </p:handoutMasterIdLst>
  <p:sldIdLst>
    <p:sldId id="315" r:id="rId2"/>
    <p:sldId id="285" r:id="rId3"/>
    <p:sldId id="342" r:id="rId4"/>
    <p:sldId id="343" r:id="rId5"/>
    <p:sldId id="282" r:id="rId6"/>
    <p:sldId id="344" r:id="rId7"/>
    <p:sldId id="286" r:id="rId8"/>
    <p:sldId id="316" r:id="rId9"/>
    <p:sldId id="425" r:id="rId10"/>
    <p:sldId id="426" r:id="rId11"/>
    <p:sldId id="427" r:id="rId12"/>
    <p:sldId id="428" r:id="rId13"/>
    <p:sldId id="430" r:id="rId14"/>
    <p:sldId id="431" r:id="rId15"/>
    <p:sldId id="434" r:id="rId16"/>
    <p:sldId id="435" r:id="rId17"/>
    <p:sldId id="436" r:id="rId18"/>
    <p:sldId id="437" r:id="rId19"/>
    <p:sldId id="438" r:id="rId20"/>
    <p:sldId id="439" r:id="rId21"/>
    <p:sldId id="442" r:id="rId22"/>
    <p:sldId id="341" r:id="rId23"/>
  </p:sldIdLst>
  <p:sldSz cx="9144000" cy="6858000" type="screen4x3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pos="547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2">
          <p15:clr>
            <a:srgbClr val="A4A3A4"/>
          </p15:clr>
        </p15:guide>
        <p15:guide id="2" pos="221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ulia Stasio" initials="JS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21815" autoAdjust="0"/>
    <p:restoredTop sz="59246" autoAdjust="0"/>
  </p:normalViewPr>
  <p:slideViewPr>
    <p:cSldViewPr>
      <p:cViewPr varScale="1">
        <p:scale>
          <a:sx n="44" d="100"/>
          <a:sy n="44" d="100"/>
        </p:scale>
        <p:origin x="2538" y="48"/>
      </p:cViewPr>
      <p:guideLst>
        <p:guide orient="horz"/>
        <p:guide pos="547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218"/>
    </p:cViewPr>
  </p:sorterViewPr>
  <p:notesViewPr>
    <p:cSldViewPr>
      <p:cViewPr varScale="1">
        <p:scale>
          <a:sx n="56" d="100"/>
          <a:sy n="56" d="100"/>
        </p:scale>
        <p:origin x="2802" y="42"/>
      </p:cViewPr>
      <p:guideLst>
        <p:guide orient="horz" pos="2932"/>
        <p:guide pos="221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865CA2D4-094E-48F7-9E06-42143F59D099}" type="datetimeFigureOut">
              <a:rPr lang="en-US" smtClean="0"/>
              <a:t>2/20/2015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51E7E98C-E50F-40A2-A561-002C91555AD1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3369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E467C250-A218-43FB-AD95-3331D2A81DF1}" type="datetimeFigureOut">
              <a:rPr lang="en-US" smtClean="0"/>
              <a:t>2/20/2015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E2FF7759-803D-4F76-9AEC-98B2D9A07B0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572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lang="en-CA" sz="1000" dirty="0">
                <a:latin typeface="Arial"/>
                <a:ea typeface="Calibri"/>
                <a:cs typeface="Times New Roman"/>
              </a:rPr>
              <a:t> </a:t>
            </a:r>
            <a:endParaRPr lang="en-US" sz="1000" dirty="0">
              <a:latin typeface="Arial"/>
              <a:ea typeface="Calibri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A19950-95E5-4AD1-8CF8-47774C54A46C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rgbClr val="000000"/>
                </a:solidFill>
                <a:latin typeface="Arial"/>
              </a:rPr>
              <a:t>20687B</a:t>
            </a:r>
            <a:endParaRPr lang="en-US" sz="12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rgbClr val="336699"/>
                </a:solidFill>
                <a:latin typeface="Arial"/>
              </a:rPr>
              <a:t>1: Installing and Deploying Windows 8</a:t>
            </a:r>
            <a:endParaRPr lang="en-US" sz="1200" b="1" dirty="0">
              <a:solidFill>
                <a:srgbClr val="336699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637697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112" y="73152"/>
            <a:ext cx="2468880" cy="185166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Segoe UI"/>
              </a:rPr>
              <a:t>Emphasize that a sealed class can inherit from a base class. The </a:t>
            </a:r>
            <a:r>
              <a:rPr lang="en-US" sz="1000" b="1" dirty="0">
                <a:latin typeface="Arial"/>
                <a:ea typeface="Calibri"/>
                <a:cs typeface="Times New Roman"/>
              </a:rPr>
              <a:t>sealed</a:t>
            </a:r>
            <a:r>
              <a:rPr lang="en-US" sz="1000" dirty="0">
                <a:latin typeface="Arial"/>
                <a:ea typeface="Calibri"/>
                <a:cs typeface="Segoe UI"/>
              </a:rPr>
              <a:t> keyword just prevents any further inheritance.</a:t>
            </a:r>
            <a:endParaRPr lang="en-US" sz="1000" dirty="0">
              <a:latin typeface="Arial"/>
              <a:ea typeface="Calibri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D84931-BA3D-4F45-BBC7-720AC109E882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rgbClr val="000000"/>
                </a:solidFill>
                <a:latin typeface="Arial"/>
              </a:rPr>
              <a:t>20483B</a:t>
            </a:r>
            <a:endParaRPr lang="en-US" sz="12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 smtClean="0">
                <a:solidFill>
                  <a:srgbClr val="336699"/>
                </a:solidFill>
                <a:latin typeface="Arial"/>
              </a:rPr>
              <a:t>5: Creating a Class Hierarchy by Using Inheritance</a:t>
            </a:r>
            <a:endParaRPr lang="en-US" sz="1200" b="1" dirty="0">
              <a:solidFill>
                <a:srgbClr val="336699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911398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112" y="73152"/>
            <a:ext cx="2468880" cy="185166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Segoe UI"/>
              </a:rPr>
              <a:t>When you discuss virtual members, mention that the next topic covers how to override virtual members in derived classes.</a:t>
            </a:r>
            <a:endParaRPr lang="en-US" sz="1000" dirty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Segoe UI"/>
              </a:rPr>
              <a:t>If you need to clarify the difference between the access modifiers, consider the following example:</a:t>
            </a:r>
            <a:endParaRPr lang="en-US" sz="1000" dirty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Segoe UI"/>
              </a:rPr>
              <a:t>public class Beverage</a:t>
            </a:r>
            <a:endParaRPr lang="en-US" sz="1000" dirty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Segoe UI"/>
              </a:rPr>
              <a:t>{</a:t>
            </a:r>
            <a:endParaRPr lang="en-US" sz="1000" dirty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Segoe UI"/>
              </a:rPr>
              <a:t>   private int ServingTemperature1;</a:t>
            </a:r>
            <a:endParaRPr lang="en-US" sz="1000" dirty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Segoe UI"/>
              </a:rPr>
              <a:t>   protected int ServingTemperature2;</a:t>
            </a:r>
            <a:endParaRPr lang="en-US" sz="1000" dirty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Segoe UI"/>
              </a:rPr>
              <a:t>   protected internal int ServingTemperature3;</a:t>
            </a:r>
            <a:endParaRPr lang="en-US" sz="1000" dirty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Segoe UI"/>
              </a:rPr>
              <a:t>   internal int ServingTemperature4;</a:t>
            </a:r>
            <a:endParaRPr lang="en-US" sz="1000" dirty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Segoe UI"/>
              </a:rPr>
              <a:t>   public int ServingTemperature5;</a:t>
            </a:r>
            <a:endParaRPr lang="en-US" sz="1000" dirty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Segoe UI"/>
              </a:rPr>
              <a:t>}</a:t>
            </a:r>
            <a:endParaRPr lang="en-US" sz="1000" dirty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Segoe UI"/>
              </a:rPr>
              <a:t>public class Coffee : Beverage</a:t>
            </a:r>
            <a:endParaRPr lang="en-US" sz="1000" dirty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Segoe UI"/>
              </a:rPr>
              <a:t>{</a:t>
            </a:r>
            <a:endParaRPr lang="en-US" sz="1000" dirty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Segoe UI"/>
              </a:rPr>
              <a:t>}</a:t>
            </a:r>
            <a:endParaRPr lang="en-US" sz="1000" dirty="0">
              <a:latin typeface="Arial"/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995"/>
              </a:spcAft>
              <a:buFont typeface="Symbol"/>
              <a:buChar char=""/>
            </a:pPr>
            <a:r>
              <a:rPr lang="en-US" sz="1000" dirty="0" smtClean="0">
                <a:solidFill>
                  <a:srgbClr val="000000"/>
                </a:solidFill>
                <a:effectLst/>
                <a:latin typeface="Arial"/>
                <a:ea typeface="Times New Roman"/>
                <a:cs typeface="Segoe UI"/>
              </a:rPr>
              <a:t>ServingTemperature1 is not accessible within the Coffee class. You cannot use it as a private field within the Coffee class.</a:t>
            </a:r>
            <a:endParaRPr lang="en-US" sz="1000" dirty="0" smtClean="0">
              <a:effectLst/>
              <a:latin typeface="Arial"/>
              <a:ea typeface="Times New Roman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995"/>
              </a:spcAft>
              <a:buFont typeface="Symbol"/>
              <a:buChar char=""/>
            </a:pPr>
            <a:r>
              <a:rPr lang="en-US" sz="1000" dirty="0" smtClean="0">
                <a:solidFill>
                  <a:srgbClr val="000000"/>
                </a:solidFill>
                <a:effectLst/>
                <a:latin typeface="Arial"/>
                <a:ea typeface="Times New Roman"/>
                <a:cs typeface="Segoe UI"/>
              </a:rPr>
              <a:t>ServingTemperature2 is accessible within the Coffee class, but it is not accessible to consumers of the Coffee class. In other words, it is effectively a private field in the Coffee class.</a:t>
            </a:r>
            <a:endParaRPr lang="en-US" sz="1000" dirty="0" smtClean="0">
              <a:effectLst/>
              <a:latin typeface="Arial"/>
              <a:ea typeface="Times New Roman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995"/>
              </a:spcAft>
              <a:buFont typeface="Symbol"/>
              <a:buChar char=""/>
            </a:pPr>
            <a:r>
              <a:rPr lang="en-US" sz="1000" dirty="0" smtClean="0">
                <a:solidFill>
                  <a:srgbClr val="000000"/>
                </a:solidFill>
                <a:effectLst/>
                <a:latin typeface="Arial"/>
                <a:ea typeface="Times New Roman"/>
                <a:cs typeface="Segoe UI"/>
              </a:rPr>
              <a:t>ServingTemperature3 is accessible to any code within the current assembly. In other words, consumers of the Coffee class within the current assembly can read and write to this field.</a:t>
            </a:r>
            <a:endParaRPr lang="en-US" sz="1000" dirty="0" smtClean="0">
              <a:effectLst/>
              <a:latin typeface="Arial"/>
              <a:ea typeface="Times New Roman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995"/>
              </a:spcAft>
              <a:buFont typeface="Symbol"/>
              <a:buChar char=""/>
            </a:pPr>
            <a:r>
              <a:rPr lang="en-US" sz="1000" dirty="0" smtClean="0">
                <a:solidFill>
                  <a:srgbClr val="000000"/>
                </a:solidFill>
                <a:effectLst/>
                <a:latin typeface="Arial"/>
                <a:ea typeface="Times New Roman"/>
                <a:cs typeface="Segoe UI"/>
              </a:rPr>
              <a:t>ServingTemperature4 is accessible to any code within the current assembly, and is also available to derived classes in other assemblies. In other words, if the Coffee class is in a different assembly</a:t>
            </a:r>
            <a:endParaRPr lang="en-US" sz="1000" dirty="0">
              <a:effectLst/>
              <a:latin typeface="Arial"/>
              <a:ea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D84931-BA3D-4F45-BBC7-720AC109E882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rgbClr val="000000"/>
                </a:solidFill>
                <a:latin typeface="Arial"/>
              </a:rPr>
              <a:t>20483B</a:t>
            </a:r>
            <a:endParaRPr lang="en-US" sz="12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 smtClean="0">
                <a:solidFill>
                  <a:srgbClr val="336699"/>
                </a:solidFill>
                <a:latin typeface="Arial"/>
              </a:rPr>
              <a:t>5: Creating a Class Hierarchy by Using Inheritance</a:t>
            </a:r>
            <a:endParaRPr lang="en-US" sz="1200" b="1" dirty="0">
              <a:solidFill>
                <a:srgbClr val="336699"/>
              </a:solidFill>
              <a:latin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8890000"/>
            <a:ext cx="1871025" cy="246221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1000" dirty="0" smtClean="0">
                <a:latin typeface="Arial"/>
              </a:rPr>
              <a:t>(More notes on the next slide)</a:t>
            </a:r>
            <a:endParaRPr lang="en-US" sz="1000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137859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112" y="73152"/>
            <a:ext cx="2468880" cy="185166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Segoe UI"/>
              </a:rPr>
              <a:t>Advise the students to use the </a:t>
            </a:r>
            <a:r>
              <a:rPr lang="en-US" sz="1000" b="1" dirty="0">
                <a:latin typeface="Arial"/>
                <a:ea typeface="Calibri"/>
                <a:cs typeface="Times New Roman"/>
              </a:rPr>
              <a:t>override</a:t>
            </a:r>
            <a:r>
              <a:rPr lang="en-US" sz="1000" dirty="0">
                <a:latin typeface="Arial"/>
                <a:ea typeface="Calibri"/>
                <a:cs typeface="Segoe UI"/>
              </a:rPr>
              <a:t> keyword, rather than the </a:t>
            </a:r>
            <a:r>
              <a:rPr lang="en-US" sz="1000" b="1" dirty="0">
                <a:latin typeface="Arial"/>
                <a:ea typeface="Calibri"/>
                <a:cs typeface="Times New Roman"/>
              </a:rPr>
              <a:t>new</a:t>
            </a:r>
            <a:r>
              <a:rPr lang="en-US" sz="1000" dirty="0">
                <a:latin typeface="Arial"/>
                <a:ea typeface="Calibri"/>
                <a:cs typeface="Segoe UI"/>
              </a:rPr>
              <a:t> keyword, unless they specifically require the differences in compiler behavior offered by the </a:t>
            </a:r>
            <a:r>
              <a:rPr lang="en-US" sz="1000" b="1" dirty="0">
                <a:latin typeface="Arial"/>
                <a:ea typeface="Calibri"/>
                <a:cs typeface="Times New Roman"/>
              </a:rPr>
              <a:t>new</a:t>
            </a:r>
            <a:r>
              <a:rPr lang="en-US" sz="1000" dirty="0">
                <a:latin typeface="Arial"/>
                <a:ea typeface="Calibri"/>
                <a:cs typeface="Segoe UI"/>
              </a:rPr>
              <a:t> keyword.</a:t>
            </a:r>
            <a:endParaRPr lang="en-US" sz="1000" dirty="0">
              <a:latin typeface="Arial"/>
              <a:ea typeface="Calibri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D84931-BA3D-4F45-BBC7-720AC109E882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rgbClr val="000000"/>
                </a:solidFill>
                <a:latin typeface="Arial"/>
              </a:rPr>
              <a:t>20483B</a:t>
            </a:r>
            <a:endParaRPr lang="en-US" sz="12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 smtClean="0">
                <a:solidFill>
                  <a:srgbClr val="336699"/>
                </a:solidFill>
                <a:latin typeface="Arial"/>
              </a:rPr>
              <a:t>5: Creating a Class Hierarchy by Using Inheritance</a:t>
            </a:r>
            <a:endParaRPr lang="en-US" sz="1200" b="1" dirty="0">
              <a:solidFill>
                <a:srgbClr val="336699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065362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112" y="73152"/>
            <a:ext cx="2468880" cy="185166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D84931-BA3D-4F45-BBC7-720AC109E882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rgbClr val="000000"/>
                </a:solidFill>
                <a:latin typeface="Arial"/>
              </a:rPr>
              <a:t>20483B</a:t>
            </a:r>
            <a:endParaRPr lang="en-US" sz="12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 smtClean="0">
                <a:solidFill>
                  <a:srgbClr val="336699"/>
                </a:solidFill>
                <a:latin typeface="Arial"/>
              </a:rPr>
              <a:t>5: Creating a Class Hierarchy by Using Inheritance</a:t>
            </a:r>
            <a:endParaRPr lang="en-US" sz="1200" b="1" dirty="0">
              <a:solidFill>
                <a:srgbClr val="336699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252062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112" y="73152"/>
            <a:ext cx="2468880" cy="185166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D84931-BA3D-4F45-BBC7-720AC109E882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rgbClr val="000000"/>
                </a:solidFill>
                <a:latin typeface="Arial"/>
              </a:rPr>
              <a:t>20483B</a:t>
            </a:r>
            <a:endParaRPr lang="en-US" sz="12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 smtClean="0">
                <a:solidFill>
                  <a:srgbClr val="336699"/>
                </a:solidFill>
                <a:latin typeface="Arial"/>
              </a:rPr>
              <a:t>5: Creating a Class Hierarchy by Using Inheritance</a:t>
            </a:r>
            <a:endParaRPr lang="en-US" sz="1200" b="1" dirty="0">
              <a:solidFill>
                <a:srgbClr val="336699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94786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112" y="73152"/>
            <a:ext cx="2468880" cy="185166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D84931-BA3D-4F45-BBC7-720AC109E882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rgbClr val="000000"/>
                </a:solidFill>
                <a:latin typeface="Arial"/>
              </a:rPr>
              <a:t>20483B</a:t>
            </a:r>
            <a:endParaRPr lang="en-US" sz="12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 smtClean="0">
                <a:solidFill>
                  <a:srgbClr val="336699"/>
                </a:solidFill>
                <a:latin typeface="Arial"/>
              </a:rPr>
              <a:t>5: Creating a Class Hierarchy by Using Inheritance</a:t>
            </a:r>
            <a:endParaRPr lang="en-US" sz="1200" b="1" dirty="0">
              <a:solidFill>
                <a:srgbClr val="336699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758256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 marL="171450" indent="-171450">
              <a:lnSpc>
                <a:spcPct val="1150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lang="en-US" sz="1000" dirty="0">
                <a:latin typeface="Arial"/>
                <a:ea typeface="Calibri"/>
                <a:cs typeface="Segoe UI"/>
              </a:rPr>
              <a:t>Ensure that students are clear on why they would want to create custom exceptions. Essentially, custom classes enable you to take specific action within a </a:t>
            </a:r>
            <a:r>
              <a:rPr lang="en-US" sz="1000" b="1" dirty="0">
                <a:latin typeface="Arial"/>
                <a:ea typeface="Calibri"/>
                <a:cs typeface="Times New Roman"/>
              </a:rPr>
              <a:t>catch</a:t>
            </a:r>
            <a:r>
              <a:rPr lang="en-US" sz="1000" dirty="0">
                <a:latin typeface="Arial"/>
                <a:ea typeface="Calibri"/>
                <a:cs typeface="Segoe UI"/>
              </a:rPr>
              <a:t> block when the exception is thrown.</a:t>
            </a:r>
            <a:endParaRPr lang="en-US" sz="1000" dirty="0">
              <a:latin typeface="Arial"/>
              <a:ea typeface="Calibri"/>
              <a:cs typeface="Times New Roman"/>
            </a:endParaRPr>
          </a:p>
          <a:p>
            <a:pPr marL="171450" indent="-171450">
              <a:lnSpc>
                <a:spcPct val="1150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lang="en-US" sz="1000" dirty="0">
                <a:latin typeface="Arial"/>
                <a:ea typeface="Calibri"/>
                <a:cs typeface="Segoe UI"/>
              </a:rPr>
              <a:t>Explain that because all exceptions derive from </a:t>
            </a:r>
            <a:r>
              <a:rPr lang="en-US" sz="1000" b="1" dirty="0">
                <a:latin typeface="Arial"/>
                <a:ea typeface="Calibri"/>
                <a:cs typeface="Times New Roman"/>
              </a:rPr>
              <a:t>System.Exception</a:t>
            </a:r>
            <a:r>
              <a:rPr lang="en-US" sz="1000" dirty="0">
                <a:latin typeface="Arial"/>
                <a:ea typeface="Calibri"/>
                <a:cs typeface="Segoe UI"/>
              </a:rPr>
              <a:t>, a </a:t>
            </a:r>
            <a:r>
              <a:rPr lang="en-US" sz="1000" b="1" dirty="0">
                <a:latin typeface="Arial"/>
                <a:ea typeface="Calibri"/>
                <a:cs typeface="Times New Roman"/>
              </a:rPr>
              <a:t>catch</a:t>
            </a:r>
            <a:r>
              <a:rPr lang="en-US" sz="1000" dirty="0">
                <a:latin typeface="Arial"/>
                <a:ea typeface="Calibri"/>
                <a:cs typeface="Segoe UI"/>
              </a:rPr>
              <a:t> block that catches exceptions of type </a:t>
            </a:r>
            <a:r>
              <a:rPr lang="en-US" sz="1000" b="1" dirty="0">
                <a:latin typeface="Arial"/>
                <a:ea typeface="Calibri"/>
                <a:cs typeface="Times New Roman"/>
              </a:rPr>
              <a:t>Exception</a:t>
            </a:r>
            <a:r>
              <a:rPr lang="en-US" sz="1000" dirty="0">
                <a:latin typeface="Arial"/>
                <a:ea typeface="Calibri"/>
                <a:cs typeface="Segoe UI"/>
              </a:rPr>
              <a:t> will catch all exceptions. This is why you should catch more specific exceptions first.</a:t>
            </a:r>
            <a:endParaRPr lang="en-US" sz="1000" dirty="0">
              <a:latin typeface="Arial"/>
              <a:ea typeface="Calibri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D84931-BA3D-4F45-BBC7-720AC109E882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rgbClr val="000000"/>
                </a:solidFill>
                <a:latin typeface="Arial"/>
              </a:rPr>
              <a:t>20483B</a:t>
            </a:r>
            <a:endParaRPr lang="en-US" sz="12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 smtClean="0">
                <a:solidFill>
                  <a:srgbClr val="336699"/>
                </a:solidFill>
                <a:latin typeface="Arial"/>
              </a:rPr>
              <a:t>5: Creating a Class Hierarchy by Using Inheritance</a:t>
            </a:r>
            <a:endParaRPr lang="en-US" sz="1200" b="1" dirty="0">
              <a:solidFill>
                <a:srgbClr val="336699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455900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112" y="73152"/>
            <a:ext cx="2468880" cy="185166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D84931-BA3D-4F45-BBC7-720AC109E882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rgbClr val="000000"/>
                </a:solidFill>
                <a:latin typeface="Arial"/>
              </a:rPr>
              <a:t>20483B</a:t>
            </a:r>
            <a:endParaRPr lang="en-US" sz="12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 smtClean="0">
                <a:solidFill>
                  <a:srgbClr val="336699"/>
                </a:solidFill>
                <a:latin typeface="Arial"/>
              </a:rPr>
              <a:t>5: Creating a Class Hierarchy by Using Inheritance</a:t>
            </a:r>
            <a:endParaRPr lang="en-US" sz="1200" b="1" dirty="0">
              <a:solidFill>
                <a:srgbClr val="336699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853078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112" y="73152"/>
            <a:ext cx="2468880" cy="185166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Segoe UI"/>
              </a:rPr>
              <a:t>Make sure that the students are clear on the key point: for each type parameter in the base type, you must </a:t>
            </a:r>
            <a:r>
              <a:rPr lang="en-US" sz="1000" i="1" dirty="0">
                <a:latin typeface="Arial"/>
                <a:ea typeface="Calibri"/>
                <a:cs typeface="Times New Roman"/>
              </a:rPr>
              <a:t>either</a:t>
            </a:r>
            <a:r>
              <a:rPr lang="en-US" sz="1000" dirty="0">
                <a:latin typeface="Arial"/>
                <a:ea typeface="Calibri"/>
                <a:cs typeface="Segoe UI"/>
              </a:rPr>
              <a:t> provide a type argument </a:t>
            </a:r>
            <a:r>
              <a:rPr lang="en-US" sz="1000" i="1" dirty="0">
                <a:latin typeface="Arial"/>
                <a:ea typeface="Calibri"/>
                <a:cs typeface="Times New Roman"/>
              </a:rPr>
              <a:t>or</a:t>
            </a:r>
            <a:r>
              <a:rPr lang="en-US" sz="1000" dirty="0">
                <a:latin typeface="Arial"/>
                <a:ea typeface="Calibri"/>
                <a:cs typeface="Segoe UI"/>
              </a:rPr>
              <a:t> add a matching type parameter to your class declaration.</a:t>
            </a:r>
            <a:endParaRPr lang="en-US" sz="1000" dirty="0">
              <a:latin typeface="Arial"/>
              <a:ea typeface="Calibri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D84931-BA3D-4F45-BBC7-720AC109E882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rgbClr val="000000"/>
                </a:solidFill>
                <a:latin typeface="Arial"/>
              </a:rPr>
              <a:t>20483B</a:t>
            </a:r>
            <a:endParaRPr lang="en-US" sz="12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 smtClean="0">
                <a:solidFill>
                  <a:srgbClr val="336699"/>
                </a:solidFill>
                <a:latin typeface="Arial"/>
              </a:rPr>
              <a:t>5: Creating a Class Hierarchy by Using Inheritance</a:t>
            </a:r>
            <a:endParaRPr lang="en-US" sz="1200" b="1" dirty="0">
              <a:solidFill>
                <a:srgbClr val="336699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714012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112" y="73152"/>
            <a:ext cx="2468880" cy="185166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D84931-BA3D-4F45-BBC7-720AC109E882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rgbClr val="000000"/>
                </a:solidFill>
                <a:latin typeface="Arial"/>
              </a:rPr>
              <a:t>20483B</a:t>
            </a:r>
            <a:endParaRPr lang="en-US" sz="12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 smtClean="0">
                <a:solidFill>
                  <a:srgbClr val="336699"/>
                </a:solidFill>
                <a:latin typeface="Arial"/>
              </a:rPr>
              <a:t>5: Creating a Class Hierarchy by Using Inheritance</a:t>
            </a:r>
            <a:endParaRPr lang="en-US" sz="1200" b="1" dirty="0">
              <a:solidFill>
                <a:srgbClr val="336699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67843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lang="en-CA" sz="1000" dirty="0">
                <a:latin typeface="Arial"/>
                <a:ea typeface="Calibri"/>
                <a:cs typeface="Times New Roman"/>
              </a:rPr>
              <a:t> </a:t>
            </a:r>
            <a:endParaRPr lang="en-US" sz="1000" dirty="0">
              <a:latin typeface="Arial"/>
              <a:ea typeface="Calibri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A19950-95E5-4AD1-8CF8-47774C54A46C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rgbClr val="000000"/>
                </a:solidFill>
                <a:latin typeface="Arial"/>
              </a:rPr>
              <a:t>20687B</a:t>
            </a:r>
            <a:endParaRPr lang="en-US" sz="12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rgbClr val="336699"/>
                </a:solidFill>
                <a:latin typeface="Arial"/>
              </a:rPr>
              <a:t>1: Installing and Deploying Windows 8</a:t>
            </a:r>
            <a:endParaRPr lang="en-US" sz="1200" b="1" dirty="0">
              <a:solidFill>
                <a:srgbClr val="336699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421753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000" dirty="0">
              <a:latin typeface="Arial"/>
              <a:ea typeface="Calibri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D84931-BA3D-4F45-BBC7-720AC109E882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rgbClr val="000000"/>
                </a:solidFill>
                <a:latin typeface="Arial"/>
              </a:rPr>
              <a:t>20483B</a:t>
            </a:r>
            <a:endParaRPr lang="en-US" sz="12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 smtClean="0">
                <a:solidFill>
                  <a:srgbClr val="336699"/>
                </a:solidFill>
                <a:latin typeface="Arial"/>
              </a:rPr>
              <a:t>5: Creating a Class Hierarchy by Using Inheritance</a:t>
            </a:r>
            <a:endParaRPr lang="en-US" sz="1200" b="1" dirty="0">
              <a:solidFill>
                <a:srgbClr val="336699"/>
              </a:solidFill>
              <a:latin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8890000"/>
            <a:ext cx="1871025" cy="246221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1000" dirty="0" smtClean="0">
                <a:latin typeface="Arial"/>
              </a:rPr>
              <a:t>(More notes on the next slide)</a:t>
            </a:r>
            <a:endParaRPr lang="en-US" sz="1000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247349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b="1" dirty="0" smtClean="0">
                <a:latin typeface="Arial"/>
                <a:ea typeface="Calibri"/>
                <a:cs typeface="Times New Roman"/>
              </a:rPr>
              <a:t>Review Question(s)</a:t>
            </a:r>
            <a:endParaRPr lang="en-US" sz="10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b="1" dirty="0" smtClean="0">
                <a:latin typeface="Arial"/>
                <a:ea typeface="Calibri"/>
                <a:cs typeface="Times New Roman"/>
              </a:rPr>
              <a:t>Question</a:t>
            </a:r>
            <a:endParaRPr lang="en-US" sz="10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 smtClean="0">
                <a:latin typeface="Arial"/>
                <a:ea typeface="Calibri"/>
                <a:cs typeface="Segoe UI"/>
              </a:rPr>
              <a:t>Which of the following types of method </a:t>
            </a:r>
            <a:r>
              <a:rPr lang="en-US" sz="1000" i="1" dirty="0" smtClean="0">
                <a:latin typeface="Arial"/>
                <a:ea typeface="Calibri"/>
                <a:cs typeface="Times New Roman"/>
              </a:rPr>
              <a:t>must</a:t>
            </a:r>
            <a:r>
              <a:rPr lang="en-US" sz="1000" dirty="0" smtClean="0">
                <a:latin typeface="Arial"/>
                <a:ea typeface="Calibri"/>
                <a:cs typeface="Segoe UI"/>
              </a:rPr>
              <a:t> you implement in derived classes?</a:t>
            </a:r>
            <a:endParaRPr lang="en-US" sz="10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 smtClean="0">
                <a:latin typeface="Arial"/>
                <a:ea typeface="Calibri"/>
                <a:cs typeface="Times New Roman"/>
              </a:rPr>
              <a:t>(   )Option 1: Abstract methods.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 smtClean="0">
                <a:latin typeface="Arial"/>
                <a:ea typeface="Calibri"/>
                <a:cs typeface="Times New Roman"/>
              </a:rPr>
              <a:t>(   )Option 2: Protected methods.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 smtClean="0">
                <a:latin typeface="Arial"/>
                <a:ea typeface="Calibri"/>
                <a:cs typeface="Times New Roman"/>
              </a:rPr>
              <a:t>(   )Option 3: Public methods.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 smtClean="0">
                <a:latin typeface="Arial"/>
                <a:ea typeface="Calibri"/>
                <a:cs typeface="Times New Roman"/>
              </a:rPr>
              <a:t>(   )Option 4: Static methods.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 smtClean="0">
                <a:latin typeface="Arial"/>
                <a:ea typeface="Calibri"/>
                <a:cs typeface="Times New Roman"/>
              </a:rPr>
              <a:t>(   )Option 5: Virtual methods.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b="1" dirty="0" smtClean="0">
                <a:latin typeface="Arial"/>
                <a:ea typeface="Calibri"/>
                <a:cs typeface="Times New Roman"/>
              </a:rPr>
              <a:t>Answer</a:t>
            </a:r>
            <a:endParaRPr lang="en-US" sz="10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 smtClean="0">
                <a:latin typeface="Arial"/>
                <a:ea typeface="Calibri"/>
                <a:cs typeface="Times New Roman"/>
              </a:rPr>
              <a:t>(√) Option 1: Abstract methods.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b="1" dirty="0" smtClean="0">
                <a:latin typeface="Arial"/>
                <a:ea typeface="Calibri"/>
                <a:cs typeface="Times New Roman"/>
              </a:rPr>
              <a:t>Question</a:t>
            </a:r>
            <a:endParaRPr lang="en-US" sz="10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 smtClean="0">
                <a:latin typeface="Arial"/>
                <a:ea typeface="Calibri"/>
                <a:cs typeface="Segoe UI"/>
              </a:rPr>
              <a:t>You want to create an extension method for the </a:t>
            </a:r>
            <a:r>
              <a:rPr lang="en-US" sz="1000" b="1" dirty="0" smtClean="0">
                <a:latin typeface="Arial"/>
                <a:ea typeface="Calibri"/>
                <a:cs typeface="Times New Roman"/>
              </a:rPr>
              <a:t>String</a:t>
            </a:r>
            <a:r>
              <a:rPr lang="en-US" sz="1000" dirty="0" smtClean="0">
                <a:latin typeface="Arial"/>
                <a:ea typeface="Calibri"/>
                <a:cs typeface="Segoe UI"/>
              </a:rPr>
              <a:t> class. You create a static method within a static class. How do you indicate that your method extends the </a:t>
            </a:r>
            <a:r>
              <a:rPr lang="en-US" sz="1000" b="1" dirty="0" smtClean="0">
                <a:latin typeface="Arial"/>
                <a:ea typeface="Calibri"/>
                <a:cs typeface="Times New Roman"/>
              </a:rPr>
              <a:t>String</a:t>
            </a:r>
            <a:r>
              <a:rPr lang="en-US" sz="1000" dirty="0" smtClean="0">
                <a:latin typeface="Arial"/>
                <a:ea typeface="Calibri"/>
                <a:cs typeface="Segoe UI"/>
              </a:rPr>
              <a:t> type?</a:t>
            </a:r>
            <a:endParaRPr lang="en-US" sz="10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 smtClean="0">
                <a:latin typeface="Arial"/>
                <a:ea typeface="Calibri"/>
                <a:cs typeface="Times New Roman"/>
              </a:rPr>
              <a:t>(   )Option 1: The return type of the method must be a String.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 smtClean="0">
                <a:latin typeface="Arial"/>
                <a:ea typeface="Calibri"/>
                <a:cs typeface="Times New Roman"/>
              </a:rPr>
              <a:t>(   )Option 2: The first parameter of the method must be a String.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 smtClean="0">
                <a:latin typeface="Arial"/>
                <a:ea typeface="Calibri"/>
                <a:cs typeface="Times New Roman"/>
              </a:rPr>
              <a:t>(   )Option 3: The class must inherit from the String class.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 smtClean="0">
                <a:latin typeface="Arial"/>
                <a:ea typeface="Calibri"/>
                <a:cs typeface="Times New Roman"/>
              </a:rPr>
              <a:t>(   )Option 4: The method declaration must include String as a type argument.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 smtClean="0">
                <a:latin typeface="Arial"/>
                <a:ea typeface="Calibri"/>
                <a:cs typeface="Times New Roman"/>
              </a:rPr>
              <a:t>(   )Option 5: The method declaration must be preceded by String.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b="1" dirty="0" smtClean="0">
                <a:latin typeface="Arial"/>
                <a:ea typeface="Calibri"/>
                <a:cs typeface="Times New Roman"/>
              </a:rPr>
              <a:t>Answer</a:t>
            </a:r>
            <a:endParaRPr lang="en-US" sz="1000" dirty="0" smtClean="0">
              <a:latin typeface="Arial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 smtClean="0">
                <a:latin typeface="Arial"/>
                <a:ea typeface="Calibri"/>
                <a:cs typeface="Times New Roman"/>
              </a:rPr>
              <a:t>(√) Option 2: The first parameter of the method must be a String.</a:t>
            </a:r>
            <a:endParaRPr lang="en-US" sz="1000" dirty="0">
              <a:latin typeface="Arial"/>
              <a:ea typeface="Calibri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547AE-9459-47CE-8625-48F85F648187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rgbClr val="000000"/>
                </a:solidFill>
                <a:latin typeface="Arial"/>
              </a:rPr>
              <a:t>20483B</a:t>
            </a:r>
            <a:endParaRPr lang="en-US" sz="12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 smtClean="0">
                <a:solidFill>
                  <a:srgbClr val="336699"/>
                </a:solidFill>
                <a:latin typeface="Arial"/>
              </a:rPr>
              <a:t>01: Review of Visual C# Syntax</a:t>
            </a:r>
            <a:endParaRPr lang="en-US" sz="1200" b="1" dirty="0">
              <a:solidFill>
                <a:srgbClr val="336699"/>
              </a:solidFill>
              <a:latin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8890000"/>
            <a:ext cx="1871025" cy="246221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GB" sz="1000" dirty="0" smtClean="0">
                <a:latin typeface="Arial"/>
              </a:rPr>
              <a:t>(More notes on the next slide)</a:t>
            </a:r>
            <a:endParaRPr lang="en-US" sz="1000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300779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lang="en-CA" sz="1000" dirty="0">
                <a:latin typeface="Arial"/>
                <a:ea typeface="Calibri"/>
                <a:cs typeface="Times New Roman"/>
              </a:rPr>
              <a:t> </a:t>
            </a:r>
            <a:endParaRPr lang="en-US" sz="1000" dirty="0">
              <a:latin typeface="Arial"/>
              <a:ea typeface="Calibri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A19950-95E5-4AD1-8CF8-47774C54A46C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rgbClr val="000000"/>
                </a:solidFill>
                <a:latin typeface="Arial"/>
              </a:rPr>
              <a:t>20687B</a:t>
            </a:r>
            <a:endParaRPr lang="en-US" sz="12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rgbClr val="336699"/>
                </a:solidFill>
                <a:latin typeface="Arial"/>
              </a:rPr>
              <a:t>1: Installing and Deploying Windows 8</a:t>
            </a:r>
            <a:endParaRPr lang="en-US" sz="1200" b="1" dirty="0">
              <a:solidFill>
                <a:srgbClr val="336699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475436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6786EF8-D238-4B01-A405-F773317C8ACE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5</a:t>
            </a:fld>
            <a:endParaRPr lang="en-US" dirty="0" smtClean="0">
              <a:solidFill>
                <a:prstClr val="black"/>
              </a:solidFill>
            </a:endParaRPr>
          </a:p>
        </p:txBody>
      </p:sp>
      <p:sp>
        <p:nvSpPr>
          <p:cNvPr id="337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8" name="Notes Placeholder 6"/>
          <p:cNvSpPr>
            <a:spLocks noGrp="1"/>
          </p:cNvSpPr>
          <p:nvPr/>
        </p:nvSpPr>
        <p:spPr bwMode="auto">
          <a:xfrm>
            <a:off x="314894" y="796425"/>
            <a:ext cx="6297889" cy="8244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77" tIns="45789" rIns="91577" bIns="45789"/>
          <a:lstStyle/>
          <a:p>
            <a:pPr algn="ctr" eaLnBrk="0" fontAlgn="base" hangingPunct="0">
              <a:spcBef>
                <a:spcPct val="0"/>
              </a:spcBef>
              <a:spcAft>
                <a:spcPct val="60000"/>
              </a:spcAft>
            </a:pPr>
            <a:endParaRPr lang="en-US" sz="1000" dirty="0">
              <a:solidFill>
                <a:prstClr val="black"/>
              </a:solidFill>
              <a:latin typeface="Verdana" pitchFamily="34" charset="0"/>
              <a:cs typeface="Arial" charset="0"/>
            </a:endParaRPr>
          </a:p>
        </p:txBody>
      </p:sp>
      <p:sp>
        <p:nvSpPr>
          <p:cNvPr id="33799" name="Rectangle 4"/>
          <p:cNvSpPr txBox="1">
            <a:spLocks noChangeArrowheads="1"/>
          </p:cNvSpPr>
          <p:nvPr/>
        </p:nvSpPr>
        <p:spPr bwMode="auto">
          <a:xfrm>
            <a:off x="362606" y="4654550"/>
            <a:ext cx="6297889" cy="1675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77" tIns="45789" rIns="91577" bIns="45789"/>
          <a:lstStyle>
            <a:lvl1pPr eaLnBrk="0" hangingPunct="0">
              <a:defRPr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60000"/>
              </a:spcAft>
            </a:pPr>
            <a:r>
              <a:rPr lang="en-US" sz="1000" b="0" dirty="0">
                <a:solidFill>
                  <a:prstClr val="black"/>
                </a:solidFill>
              </a:rPr>
              <a:t>Briefly describe each module and what students will learn. Be careful not to go into too much detail because the course is introduced in detail in Module 1.</a:t>
            </a:r>
          </a:p>
          <a:p>
            <a:pPr fontAlgn="base">
              <a:spcBef>
                <a:spcPct val="0"/>
              </a:spcBef>
              <a:spcAft>
                <a:spcPct val="60000"/>
              </a:spcAft>
            </a:pPr>
            <a:r>
              <a:rPr lang="en-US" sz="1000" b="0" dirty="0">
                <a:solidFill>
                  <a:prstClr val="black"/>
                </a:solidFill>
              </a:rPr>
              <a:t>Explain how this course will meet students’ expectations by relating the information that is covered in individual modules to their expectations.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238451"/>
            <a:ext cx="3043979" cy="348138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prstClr val="black"/>
                </a:solidFill>
              </a:rPr>
              <a:t>Module 0: Introduction</a:t>
            </a:r>
          </a:p>
        </p:txBody>
      </p:sp>
      <p:sp>
        <p:nvSpPr>
          <p:cNvPr id="9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1" y="0"/>
            <a:ext cx="3043979" cy="222554"/>
          </a:xfrm>
        </p:spPr>
        <p:txBody>
          <a:bodyPr/>
          <a:lstStyle/>
          <a:p>
            <a:pPr algn="l">
              <a:defRPr/>
            </a:pPr>
            <a:r>
              <a:rPr lang="en-US" dirty="0" smtClean="0">
                <a:solidFill>
                  <a:prstClr val="black"/>
                </a:solidFill>
              </a:rPr>
              <a:t>Course 20687B</a:t>
            </a:r>
          </a:p>
        </p:txBody>
      </p:sp>
    </p:spTree>
    <p:extLst>
      <p:ext uri="{BB962C8B-B14F-4D97-AF65-F5344CB8AC3E}">
        <p14:creationId xmlns:p14="http://schemas.microsoft.com/office/powerpoint/2010/main" val="5655431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6786EF8-D238-4B01-A405-F773317C8ACE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6</a:t>
            </a:fld>
            <a:endParaRPr lang="en-US" dirty="0" smtClean="0">
              <a:solidFill>
                <a:prstClr val="black"/>
              </a:solidFill>
            </a:endParaRPr>
          </a:p>
        </p:txBody>
      </p:sp>
      <p:sp>
        <p:nvSpPr>
          <p:cNvPr id="337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8" name="Notes Placeholder 6"/>
          <p:cNvSpPr>
            <a:spLocks noGrp="1"/>
          </p:cNvSpPr>
          <p:nvPr/>
        </p:nvSpPr>
        <p:spPr bwMode="auto">
          <a:xfrm>
            <a:off x="314894" y="796425"/>
            <a:ext cx="6297889" cy="8244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77" tIns="45789" rIns="91577" bIns="45789"/>
          <a:lstStyle/>
          <a:p>
            <a:pPr algn="ctr" eaLnBrk="0" fontAlgn="base" hangingPunct="0">
              <a:spcBef>
                <a:spcPct val="0"/>
              </a:spcBef>
              <a:spcAft>
                <a:spcPct val="60000"/>
              </a:spcAft>
            </a:pPr>
            <a:endParaRPr lang="en-US" sz="1000" dirty="0">
              <a:solidFill>
                <a:prstClr val="black"/>
              </a:solidFill>
              <a:latin typeface="Verdana" pitchFamily="34" charset="0"/>
              <a:cs typeface="Arial" charset="0"/>
            </a:endParaRPr>
          </a:p>
        </p:txBody>
      </p:sp>
      <p:sp>
        <p:nvSpPr>
          <p:cNvPr id="33799" name="Rectangle 4"/>
          <p:cNvSpPr txBox="1">
            <a:spLocks noChangeArrowheads="1"/>
          </p:cNvSpPr>
          <p:nvPr/>
        </p:nvSpPr>
        <p:spPr bwMode="auto">
          <a:xfrm>
            <a:off x="362606" y="4654550"/>
            <a:ext cx="6297889" cy="1675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77" tIns="45789" rIns="91577" bIns="45789"/>
          <a:lstStyle>
            <a:lvl1pPr eaLnBrk="0" hangingPunct="0">
              <a:defRPr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60000"/>
              </a:spcAft>
            </a:pPr>
            <a:r>
              <a:rPr lang="en-US" sz="1000" b="0" dirty="0">
                <a:solidFill>
                  <a:prstClr val="black"/>
                </a:solidFill>
              </a:rPr>
              <a:t>Briefly describe each module and what students will learn. Be careful not to go into too much detail because the course is introduced in detail in Module 1.</a:t>
            </a:r>
          </a:p>
          <a:p>
            <a:pPr fontAlgn="base">
              <a:spcBef>
                <a:spcPct val="0"/>
              </a:spcBef>
              <a:spcAft>
                <a:spcPct val="60000"/>
              </a:spcAft>
            </a:pPr>
            <a:r>
              <a:rPr lang="en-US" sz="1000" b="0" dirty="0">
                <a:solidFill>
                  <a:prstClr val="black"/>
                </a:solidFill>
              </a:rPr>
              <a:t>Explain how this course will meet students’ expectations by relating the information that is covered in individual modules to their expectations.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238451"/>
            <a:ext cx="3043979" cy="348138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prstClr val="black"/>
                </a:solidFill>
              </a:rPr>
              <a:t>Module 0: Introduction</a:t>
            </a:r>
          </a:p>
        </p:txBody>
      </p:sp>
      <p:sp>
        <p:nvSpPr>
          <p:cNvPr id="9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1" y="0"/>
            <a:ext cx="3043979" cy="222554"/>
          </a:xfrm>
        </p:spPr>
        <p:txBody>
          <a:bodyPr/>
          <a:lstStyle/>
          <a:p>
            <a:pPr algn="l">
              <a:defRPr/>
            </a:pPr>
            <a:r>
              <a:rPr lang="en-US" dirty="0" smtClean="0">
                <a:solidFill>
                  <a:prstClr val="black"/>
                </a:solidFill>
              </a:rPr>
              <a:t>Course 20687B</a:t>
            </a:r>
          </a:p>
        </p:txBody>
      </p:sp>
    </p:spTree>
    <p:extLst>
      <p:ext uri="{BB962C8B-B14F-4D97-AF65-F5344CB8AC3E}">
        <p14:creationId xmlns:p14="http://schemas.microsoft.com/office/powerpoint/2010/main" val="28968913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D71D876-3627-474A-8299-CFD5FA44DE3F}" type="slidenum">
              <a:rPr lang="en-US">
                <a:solidFill>
                  <a:prstClr val="black"/>
                </a:solidFill>
              </a:rPr>
              <a:pPr eaLnBrk="1" hangingPunct="1"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31899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 marL="171450" indent="-171450">
              <a:lnSpc>
                <a:spcPct val="115000"/>
              </a:lnSpc>
              <a:spcAft>
                <a:spcPts val="1000"/>
              </a:spcAft>
              <a:buFont typeface="Arial" pitchFamily="34" charset="0"/>
              <a:buChar char="•"/>
            </a:pPr>
            <a:endParaRPr lang="en-US" sz="1000" dirty="0">
              <a:latin typeface="Arial"/>
              <a:ea typeface="Calibri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547AE-9459-47CE-8625-48F85F648187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rgbClr val="000000"/>
                </a:solidFill>
                <a:latin typeface="Arial"/>
              </a:rPr>
              <a:t>20483B</a:t>
            </a:r>
            <a:endParaRPr lang="en-US" sz="12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 smtClean="0">
                <a:solidFill>
                  <a:srgbClr val="336699"/>
                </a:solidFill>
                <a:latin typeface="Arial"/>
              </a:rPr>
              <a:t>01: Review of Visual C# Syntax</a:t>
            </a:r>
            <a:endParaRPr lang="en-US" sz="1200" b="1" dirty="0">
              <a:solidFill>
                <a:srgbClr val="336699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99864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112" y="73152"/>
            <a:ext cx="2468880" cy="185166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D84931-BA3D-4F45-BBC7-720AC109E882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rgbClr val="000000"/>
                </a:solidFill>
                <a:latin typeface="Arial"/>
              </a:rPr>
              <a:t>20483B</a:t>
            </a:r>
            <a:endParaRPr lang="en-US" sz="12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 smtClean="0">
                <a:solidFill>
                  <a:srgbClr val="336699"/>
                </a:solidFill>
                <a:latin typeface="Arial"/>
              </a:rPr>
              <a:t>5: Creating a Class Hierarchy by Using Inheritance</a:t>
            </a:r>
            <a:endParaRPr lang="en-US" sz="1200" b="1" dirty="0">
              <a:solidFill>
                <a:srgbClr val="336699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4351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Segoe UI"/>
              </a:rPr>
              <a:t>Don’t spend too long on the code examples in this topic, as these concepts are all explained in more detail later in this lesson.</a:t>
            </a:r>
            <a:endParaRPr lang="en-US" sz="1000" dirty="0">
              <a:latin typeface="Arial"/>
              <a:ea typeface="Calibri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D84931-BA3D-4F45-BBC7-720AC109E882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rgbClr val="000000"/>
                </a:solidFill>
                <a:latin typeface="Arial"/>
              </a:rPr>
              <a:t>20483B</a:t>
            </a:r>
            <a:endParaRPr lang="en-US" sz="12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 smtClean="0">
                <a:solidFill>
                  <a:srgbClr val="336699"/>
                </a:solidFill>
                <a:latin typeface="Arial"/>
              </a:rPr>
              <a:t>5: Creating a Class Hierarchy by Using Inheritance</a:t>
            </a:r>
            <a:endParaRPr lang="en-US" sz="1200" b="1" dirty="0">
              <a:solidFill>
                <a:srgbClr val="336699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87481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2514600"/>
            <a:ext cx="9144000" cy="25146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800" b="1" dirty="0">
              <a:solidFill>
                <a:srgbClr val="FFFFFF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tx1">
                <a:lumMod val="85000"/>
                <a:lumOff val="15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1" y="6248402"/>
            <a:ext cx="1413823" cy="230205"/>
          </a:xfrm>
          <a:prstGeom prst="rect">
            <a:avLst/>
          </a:prstGeom>
        </p:spPr>
      </p:pic>
      <p:sp>
        <p:nvSpPr>
          <p:cNvPr id="8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3349074" y="2514600"/>
            <a:ext cx="5687423" cy="13716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400" baseline="0">
                <a:solidFill>
                  <a:schemeClr val="bg1"/>
                </a:solidFill>
                <a:latin typeface="Segoe UI Light" pitchFamily="34" charset="0"/>
              </a:defRPr>
            </a:lvl1pPr>
          </a:lstStyle>
          <a:p>
            <a:pPr lvl="0"/>
            <a:r>
              <a:rPr lang="en-US" dirty="0" smtClean="0"/>
              <a:t>Modulo: 1</a:t>
            </a:r>
            <a:endParaRPr lang="en-US" dirty="0"/>
          </a:p>
        </p:txBody>
      </p:sp>
      <p:sp>
        <p:nvSpPr>
          <p:cNvPr id="9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3349073" y="3886200"/>
            <a:ext cx="5638800" cy="1143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err="1" smtClean="0"/>
              <a:t>Instalación</a:t>
            </a:r>
            <a:r>
              <a:rPr lang="en-US" dirty="0" smtClean="0"/>
              <a:t>, </a:t>
            </a:r>
            <a:r>
              <a:rPr lang="en-US" dirty="0" err="1" smtClean="0"/>
              <a:t>Configuración</a:t>
            </a:r>
            <a:r>
              <a:rPr lang="en-US" dirty="0" smtClean="0"/>
              <a:t> y </a:t>
            </a:r>
            <a:r>
              <a:rPr lang="en-US" dirty="0" err="1" smtClean="0"/>
              <a:t>Administración</a:t>
            </a:r>
            <a:r>
              <a:rPr lang="en-US" dirty="0" smtClean="0"/>
              <a:t> de Windows 8</a:t>
            </a:r>
            <a:endParaRPr lang="en-US" dirty="0"/>
          </a:p>
        </p:txBody>
      </p:sp>
      <p:pic>
        <p:nvPicPr>
          <p:cNvPr id="3" name="Imagen 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8" y="2514602"/>
            <a:ext cx="3286274" cy="2514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644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323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9" y="0"/>
            <a:ext cx="5680075" cy="5378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5740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9192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ynamics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4177" y="2514600"/>
            <a:ext cx="9144000" cy="2514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1193478"/>
            <a:ext cx="4710223" cy="1016322"/>
          </a:xfrm>
          <a:prstGeom prst="rect">
            <a:avLst/>
          </a:prstGeom>
        </p:spPr>
      </p:pic>
      <p:pic>
        <p:nvPicPr>
          <p:cNvPr id="10" name="Picture 9"/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514600"/>
            <a:ext cx="3063240" cy="25146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1" y="5998845"/>
            <a:ext cx="1814119" cy="694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500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ule ope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93914" y="-76200"/>
            <a:ext cx="9448800" cy="7239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Rectangle 6"/>
          <p:cNvSpPr/>
          <p:nvPr userDrawn="1"/>
        </p:nvSpPr>
        <p:spPr>
          <a:xfrm>
            <a:off x="2286000" y="2514602"/>
            <a:ext cx="6858000" cy="881743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434262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pt Slide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/>
          <p:nvPr userDrawn="1"/>
        </p:nvSpPr>
        <p:spPr>
          <a:xfrm>
            <a:off x="0" y="8950"/>
            <a:ext cx="9144000" cy="8737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800" b="1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8229600" cy="822960"/>
          </a:xfrm>
        </p:spPr>
        <p:txBody>
          <a:bodyPr>
            <a:noAutofit/>
          </a:bodyPr>
          <a:lstStyle>
            <a:lvl1pPr algn="l">
              <a:defRPr sz="32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32pt Slide Title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D814DA60-3BEE-4BCE-BEDB-E433FD97096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457200" y="6324602"/>
            <a:ext cx="289560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57200" y="1066800"/>
            <a:ext cx="8229600" cy="5105400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0070C0"/>
              </a:buClr>
              <a:buFont typeface="Arial" pitchFamily="34" charset="0"/>
              <a:buChar char="•"/>
              <a:defRPr sz="2800" b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800100" indent="-342900">
              <a:buClr>
                <a:srgbClr val="0070C0"/>
              </a:buClr>
              <a:buFont typeface="Arial" pitchFamily="34" charset="0"/>
              <a:buChar char="•"/>
              <a:defRPr sz="2400" b="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257300" indent="-342900">
              <a:buClr>
                <a:srgbClr val="0070C0"/>
              </a:buClr>
              <a:buFont typeface="Arial" pitchFamily="34" charset="0"/>
              <a:buChar char="•"/>
              <a:defRPr sz="2000" b="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118172318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pt Slid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/>
          <p:nvPr userDrawn="1"/>
        </p:nvSpPr>
        <p:spPr>
          <a:xfrm>
            <a:off x="0" y="8950"/>
            <a:ext cx="9144000" cy="8737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800" b="1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8229600" cy="822960"/>
          </a:xfrm>
        </p:spPr>
        <p:txBody>
          <a:bodyPr>
            <a:noAutofit/>
          </a:bodyPr>
          <a:lstStyle>
            <a:lvl1pPr algn="l">
              <a:defRPr sz="2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28 </a:t>
            </a:r>
            <a:r>
              <a:rPr lang="en-US" dirty="0" err="1" smtClean="0"/>
              <a:t>pt</a:t>
            </a:r>
            <a:r>
              <a:rPr lang="en-US" dirty="0" smtClean="0"/>
              <a:t> Slide Title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324602"/>
            <a:ext cx="289560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814DA60-3BEE-4BCE-BEDB-E433FD97096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57200" y="1066800"/>
            <a:ext cx="8229600" cy="5105400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0070C0"/>
              </a:buClr>
              <a:buFont typeface="Arial" pitchFamily="34" charset="0"/>
              <a:buChar char="•"/>
              <a:defRPr sz="2800" b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800100" indent="-342900">
              <a:buClr>
                <a:srgbClr val="0070C0"/>
              </a:buClr>
              <a:buFont typeface="Arial" pitchFamily="34" charset="0"/>
              <a:buChar char="•"/>
              <a:defRPr sz="2400" b="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257300" indent="-342900">
              <a:buClr>
                <a:srgbClr val="0070C0"/>
              </a:buClr>
              <a:buFont typeface="Arial" pitchFamily="34" charset="0"/>
              <a:buChar char="•"/>
              <a:defRPr sz="2000" b="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9781924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/>
          <p:nvPr userDrawn="1"/>
        </p:nvSpPr>
        <p:spPr>
          <a:xfrm>
            <a:off x="0" y="8950"/>
            <a:ext cx="9144000" cy="8737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800" b="1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324602"/>
            <a:ext cx="289560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D814DA60-3BEE-4BCE-BEDB-E433FD97096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8229600" cy="822960"/>
          </a:xfrm>
        </p:spPr>
        <p:txBody>
          <a:bodyPr>
            <a:noAutofit/>
          </a:bodyPr>
          <a:lstStyle>
            <a:lvl1pPr algn="l">
              <a:defRPr sz="32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32pt Slide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112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695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60132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9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6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853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004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063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110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1479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4987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/>
          <p:nvPr userDrawn="1"/>
        </p:nvSpPr>
        <p:spPr>
          <a:xfrm>
            <a:off x="0" y="8950"/>
            <a:ext cx="9144000" cy="8737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800" b="1" dirty="0">
              <a:solidFill>
                <a:srgbClr val="FFFFFF"/>
              </a:solidFill>
            </a:endParaRPr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40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800" b="1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6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9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Body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39686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8" r:id="rId12"/>
    <p:sldLayoutId id="2147483663" r:id="rId13"/>
    <p:sldLayoutId id="2147483664" r:id="rId14"/>
    <p:sldLayoutId id="2147483660" r:id="rId15"/>
    <p:sldLayoutId id="2147483661" r:id="rId16"/>
    <p:sldLayoutId id="2147483655" r:id="rId17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1"/>
          </p:nvPr>
        </p:nvSpPr>
        <p:spPr>
          <a:xfrm>
            <a:off x="3327408" y="4414239"/>
            <a:ext cx="5207961" cy="1143000"/>
          </a:xfrm>
        </p:spPr>
        <p:txBody>
          <a:bodyPr/>
          <a:lstStyle/>
          <a:p>
            <a:pPr algn="ctr"/>
            <a:r>
              <a:rPr lang="es-VE" dirty="0"/>
              <a:t>Programación </a:t>
            </a:r>
            <a:r>
              <a:rPr lang="es-VE" dirty="0" smtClean="0"/>
              <a:t>en</a:t>
            </a:r>
            <a:endParaRPr lang="es-VE" dirty="0"/>
          </a:p>
        </p:txBody>
      </p:sp>
      <p:sp>
        <p:nvSpPr>
          <p:cNvPr id="5" name="Marcador de texto 1"/>
          <p:cNvSpPr txBox="1">
            <a:spLocks/>
          </p:cNvSpPr>
          <p:nvPr/>
        </p:nvSpPr>
        <p:spPr bwMode="auto">
          <a:xfrm>
            <a:off x="3851920" y="2852936"/>
            <a:ext cx="5447693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None/>
              <a:defRPr sz="8400" baseline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s-VE" kern="0" dirty="0"/>
              <a:t>Modulo 3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444" y="160577"/>
            <a:ext cx="3966964" cy="131384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688" y="81151"/>
            <a:ext cx="2454488" cy="736346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605" y="1474417"/>
            <a:ext cx="3349013" cy="4528976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5029200"/>
            <a:ext cx="1688371" cy="1688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335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Inheritance?</a:t>
            </a:r>
            <a:endParaRPr lang="en-US" dirty="0"/>
          </a:p>
        </p:txBody>
      </p:sp>
      <p:sp>
        <p:nvSpPr>
          <p:cNvPr id="4" name="Up-Down Arrow 3"/>
          <p:cNvSpPr/>
          <p:nvPr/>
        </p:nvSpPr>
        <p:spPr bwMode="auto">
          <a:xfrm>
            <a:off x="5257800" y="1066800"/>
            <a:ext cx="990600" cy="4114800"/>
          </a:xfrm>
          <a:prstGeom prst="up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5" name="Down Arrow 4"/>
          <p:cNvSpPr/>
          <p:nvPr/>
        </p:nvSpPr>
        <p:spPr bwMode="auto">
          <a:xfrm>
            <a:off x="2127142" y="1905000"/>
            <a:ext cx="838200" cy="800100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6" name="Down Arrow 5"/>
          <p:cNvSpPr/>
          <p:nvPr/>
        </p:nvSpPr>
        <p:spPr bwMode="auto">
          <a:xfrm>
            <a:off x="2127142" y="3554924"/>
            <a:ext cx="838200" cy="800100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984142" y="1066800"/>
            <a:ext cx="3124200" cy="838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rPr>
              <a:t>Beverage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984142" y="2705100"/>
            <a:ext cx="3124200" cy="838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rPr>
              <a:t>Coffee : Beverage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984142" y="4343400"/>
            <a:ext cx="3124200" cy="838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rPr>
              <a:t>Espresso : Coffee</a:t>
            </a:r>
          </a:p>
        </p:txBody>
      </p:sp>
      <p:sp>
        <p:nvSpPr>
          <p:cNvPr id="10" name="TextBox 25"/>
          <p:cNvSpPr txBox="1"/>
          <p:nvPr/>
        </p:nvSpPr>
        <p:spPr>
          <a:xfrm>
            <a:off x="6477000" y="10668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9pPr>
          </a:lstStyle>
          <a:p>
            <a:r>
              <a:rPr lang="en-GB" b="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More generalized</a:t>
            </a:r>
            <a:endParaRPr lang="en-GB" b="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TextBox 26"/>
          <p:cNvSpPr txBox="1"/>
          <p:nvPr/>
        </p:nvSpPr>
        <p:spPr>
          <a:xfrm>
            <a:off x="6482166" y="4812268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9pPr>
          </a:lstStyle>
          <a:p>
            <a:r>
              <a:rPr lang="en-GB" b="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More specialized</a:t>
            </a:r>
            <a:endParaRPr lang="en-GB" b="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TextBox 27"/>
          <p:cNvSpPr txBox="1"/>
          <p:nvPr/>
        </p:nvSpPr>
        <p:spPr>
          <a:xfrm>
            <a:off x="2965342" y="2120384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9pPr>
          </a:lstStyle>
          <a:p>
            <a:r>
              <a:rPr lang="en-GB" b="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inherits</a:t>
            </a:r>
            <a:endParaRPr lang="en-GB" b="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TextBox 28"/>
          <p:cNvSpPr txBox="1"/>
          <p:nvPr/>
        </p:nvSpPr>
        <p:spPr>
          <a:xfrm>
            <a:off x="2965342" y="3770308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9pPr>
          </a:lstStyle>
          <a:p>
            <a:r>
              <a:rPr lang="en-GB" b="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inherits</a:t>
            </a:r>
            <a:endParaRPr lang="en-GB" b="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TextBox 1"/>
          <p:cNvSpPr txBox="1"/>
          <p:nvPr/>
        </p:nvSpPr>
        <p:spPr>
          <a:xfrm>
            <a:off x="304800" y="5505271"/>
            <a:ext cx="853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9pPr>
          </a:lstStyle>
          <a:p>
            <a:r>
              <a:rPr lang="en-GB" b="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The diagram shows a class hierarchy where a class named </a:t>
            </a:r>
            <a:r>
              <a:rPr lang="en-GB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Espresso</a:t>
            </a:r>
            <a:r>
              <a:rPr lang="en-GB" b="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inherits from a class named </a:t>
            </a:r>
            <a:r>
              <a:rPr lang="en-GB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Coffee</a:t>
            </a:r>
            <a:r>
              <a:rPr lang="en-GB" b="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, which in turn inherits from a class named </a:t>
            </a:r>
            <a:r>
              <a:rPr lang="en-GB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Beverage</a:t>
            </a:r>
            <a:r>
              <a:rPr lang="en-GB" b="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. The inherited classes are increasingly specialized instances of the base class.</a:t>
            </a:r>
            <a:endParaRPr lang="en-GB" b="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069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Base Classes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/>
              <a:t>Use the </a:t>
            </a:r>
            <a:r>
              <a:rPr lang="en-US" b="1" dirty="0" smtClean="0"/>
              <a:t>abstract</a:t>
            </a:r>
            <a:r>
              <a:rPr lang="en-US" dirty="0" smtClean="0"/>
              <a:t> keyword to create a base class that cannot be instantiated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Create a class that derives from the abstract class</a:t>
            </a:r>
          </a:p>
          <a:p>
            <a:pPr lvl="1"/>
            <a:r>
              <a:rPr lang="en-US" dirty="0" smtClean="0"/>
              <a:t>Implement any abstract members</a:t>
            </a:r>
          </a:p>
          <a:p>
            <a:r>
              <a:rPr lang="en-US" dirty="0" smtClean="0"/>
              <a:t>Use the </a:t>
            </a:r>
            <a:r>
              <a:rPr lang="en-US" b="1" dirty="0" smtClean="0"/>
              <a:t>sealed</a:t>
            </a:r>
            <a:r>
              <a:rPr lang="en-US" dirty="0" smtClean="0"/>
              <a:t> keyword to create a class that cannot be inherited</a:t>
            </a:r>
          </a:p>
          <a:p>
            <a:pPr lvl="1"/>
            <a:endParaRPr lang="en-US" dirty="0"/>
          </a:p>
        </p:txBody>
      </p:sp>
      <p:sp>
        <p:nvSpPr>
          <p:cNvPr id="5" name="TextBox 3"/>
          <p:cNvSpPr txBox="1"/>
          <p:nvPr/>
        </p:nvSpPr>
        <p:spPr>
          <a:xfrm>
            <a:off x="675249" y="2114490"/>
            <a:ext cx="7793502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b="0" dirty="0" smtClean="0">
                <a:latin typeface="Lucida Sans Unicode" pitchFamily="34" charset="0"/>
                <a:cs typeface="Lucida Sans Unicode" pitchFamily="34" charset="0"/>
              </a:rPr>
              <a:t>public abstract class Beverage</a:t>
            </a:r>
            <a:endParaRPr lang="en-GB" sz="2000" b="0" dirty="0"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6" name="TextBox 4"/>
          <p:cNvSpPr txBox="1"/>
          <p:nvPr/>
        </p:nvSpPr>
        <p:spPr>
          <a:xfrm>
            <a:off x="675249" y="4876800"/>
            <a:ext cx="7793502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b="0" dirty="0" smtClean="0">
                <a:latin typeface="Lucida Sans Unicode" pitchFamily="34" charset="0"/>
                <a:cs typeface="Lucida Sans Unicode" pitchFamily="34" charset="0"/>
              </a:rPr>
              <a:t>public sealed class Tea : Beverage</a:t>
            </a:r>
            <a:endParaRPr lang="en-GB" sz="2000" b="0" dirty="0">
              <a:latin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826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Base Class Members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/>
              <a:t>Use the </a:t>
            </a:r>
            <a:r>
              <a:rPr lang="en-US" b="1" dirty="0"/>
              <a:t>virtual</a:t>
            </a:r>
            <a:r>
              <a:rPr lang="en-US" dirty="0"/>
              <a:t> keyword to create members that you can override in derived </a:t>
            </a:r>
            <a:r>
              <a:rPr lang="en-US" dirty="0" smtClean="0"/>
              <a:t>classes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 the </a:t>
            </a:r>
            <a:r>
              <a:rPr lang="en-US" b="1" dirty="0"/>
              <a:t>protected</a:t>
            </a:r>
            <a:r>
              <a:rPr lang="en-US" dirty="0"/>
              <a:t> access modifier to make members available to derived types</a:t>
            </a:r>
          </a:p>
          <a:p>
            <a:endParaRPr lang="en-US" dirty="0"/>
          </a:p>
        </p:txBody>
      </p:sp>
      <p:sp>
        <p:nvSpPr>
          <p:cNvPr id="5" name="TextBox 3"/>
          <p:cNvSpPr txBox="1"/>
          <p:nvPr/>
        </p:nvSpPr>
        <p:spPr>
          <a:xfrm>
            <a:off x="675249" y="2118996"/>
            <a:ext cx="7793502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b="0" dirty="0" smtClean="0">
                <a:latin typeface="Lucida Sans Unicode" pitchFamily="34" charset="0"/>
                <a:cs typeface="Lucida Sans Unicode" pitchFamily="34" charset="0"/>
              </a:rPr>
              <a:t>public virtual int GetServingTemperature()</a:t>
            </a:r>
            <a:endParaRPr lang="en-GB" sz="2000" b="0" dirty="0"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6" name="TextBox 4"/>
          <p:cNvSpPr txBox="1"/>
          <p:nvPr/>
        </p:nvSpPr>
        <p:spPr>
          <a:xfrm>
            <a:off x="675249" y="4068665"/>
            <a:ext cx="7793502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b="0" dirty="0" smtClean="0">
                <a:latin typeface="Lucida Sans Unicode" pitchFamily="34" charset="0"/>
                <a:cs typeface="Lucida Sans Unicode" pitchFamily="34" charset="0"/>
              </a:rPr>
              <a:t>protected int servingTemperature;</a:t>
            </a:r>
            <a:endParaRPr lang="en-GB" sz="2000" b="0" dirty="0">
              <a:latin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6099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Inheriting from a Base Class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/>
              <a:t>To inherit from a base class, add the name of the base class to the class declaration</a:t>
            </a:r>
          </a:p>
          <a:p>
            <a:endParaRPr lang="en-US" dirty="0"/>
          </a:p>
          <a:p>
            <a:r>
              <a:rPr lang="en-US" dirty="0" smtClean="0"/>
              <a:t>To override virtual base class members, use the </a:t>
            </a:r>
            <a:r>
              <a:rPr lang="en-US" b="1" dirty="0" smtClean="0"/>
              <a:t>override</a:t>
            </a:r>
            <a:r>
              <a:rPr lang="en-US" dirty="0" smtClean="0"/>
              <a:t> keyword</a:t>
            </a:r>
          </a:p>
          <a:p>
            <a:endParaRPr lang="en-US" dirty="0" smtClean="0"/>
          </a:p>
          <a:p>
            <a:r>
              <a:rPr lang="en-US" dirty="0" smtClean="0"/>
              <a:t>To prevent classes further down the class hierarchy from overriding your override methods, use the </a:t>
            </a:r>
            <a:r>
              <a:rPr lang="en-US" b="1" dirty="0" smtClean="0"/>
              <a:t>sealed</a:t>
            </a:r>
            <a:r>
              <a:rPr lang="en-US" dirty="0" smtClean="0"/>
              <a:t> keyword</a:t>
            </a:r>
            <a:endParaRPr lang="en-US" dirty="0"/>
          </a:p>
        </p:txBody>
      </p:sp>
      <p:sp>
        <p:nvSpPr>
          <p:cNvPr id="5" name="TextBox 3"/>
          <p:cNvSpPr txBox="1"/>
          <p:nvPr/>
        </p:nvSpPr>
        <p:spPr>
          <a:xfrm>
            <a:off x="675249" y="1992868"/>
            <a:ext cx="7793502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b="0" dirty="0" smtClean="0">
                <a:latin typeface="Lucida Sans Unicode" pitchFamily="34" charset="0"/>
                <a:cs typeface="Lucida Sans Unicode" pitchFamily="34" charset="0"/>
              </a:rPr>
              <a:t>public class Coffee : Beverage</a:t>
            </a:r>
            <a:endParaRPr lang="en-GB" sz="2000" b="0" dirty="0"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6" name="TextBox 4"/>
          <p:cNvSpPr txBox="1"/>
          <p:nvPr/>
        </p:nvSpPr>
        <p:spPr>
          <a:xfrm>
            <a:off x="685800" y="3429000"/>
            <a:ext cx="7793502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b="0" dirty="0" smtClean="0">
                <a:latin typeface="Lucida Sans Unicode" pitchFamily="34" charset="0"/>
                <a:cs typeface="Lucida Sans Unicode" pitchFamily="34" charset="0"/>
              </a:rPr>
              <a:t>public override int GetServingTemperature()</a:t>
            </a:r>
            <a:endParaRPr lang="en-GB" sz="2000" b="0" dirty="0"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7" name="TextBox 5"/>
          <p:cNvSpPr txBox="1"/>
          <p:nvPr/>
        </p:nvSpPr>
        <p:spPr>
          <a:xfrm>
            <a:off x="685800" y="5269468"/>
            <a:ext cx="7793502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b="0" dirty="0" smtClean="0">
                <a:latin typeface="Lucida Sans Unicode" pitchFamily="34" charset="0"/>
                <a:cs typeface="Lucida Sans Unicode" pitchFamily="34" charset="0"/>
              </a:rPr>
              <a:t>sealed public override int GetServingTemperature()</a:t>
            </a:r>
            <a:endParaRPr lang="en-GB" sz="2000" b="0" dirty="0">
              <a:latin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239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Calling Base Class Constructors and Members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/>
              <a:t>To call a base class constructor from a derived class, add the base constructor to your constructor declaration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Pass parameter names to the base constructor as arguments</a:t>
            </a:r>
          </a:p>
          <a:p>
            <a:pPr lvl="1"/>
            <a:r>
              <a:rPr lang="en-US" dirty="0" smtClean="0"/>
              <a:t>Do not use the base keyword within the constructor body</a:t>
            </a:r>
          </a:p>
          <a:p>
            <a:r>
              <a:rPr lang="en-US" dirty="0" smtClean="0"/>
              <a:t>To call base class methods from a derived class, use the base keyword like an instance variable</a:t>
            </a:r>
          </a:p>
          <a:p>
            <a:endParaRPr lang="en-US" dirty="0"/>
          </a:p>
        </p:txBody>
      </p:sp>
      <p:sp>
        <p:nvSpPr>
          <p:cNvPr id="5" name="TextBox 3"/>
          <p:cNvSpPr txBox="1"/>
          <p:nvPr/>
        </p:nvSpPr>
        <p:spPr>
          <a:xfrm>
            <a:off x="685800" y="2450205"/>
            <a:ext cx="7793502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b="0" dirty="0" smtClean="0">
                <a:latin typeface="Lucida Sans Unicode" pitchFamily="34" charset="0"/>
                <a:cs typeface="Lucida Sans Unicode" pitchFamily="34" charset="0"/>
              </a:rPr>
              <a:t>public Coffee(string name, bool isFairT</a:t>
            </a:r>
            <a:r>
              <a:rPr lang="en-GB" sz="2000" b="0" dirty="0">
                <a:latin typeface="Lucida Sans Unicode" pitchFamily="34" charset="0"/>
                <a:cs typeface="Lucida Sans Unicode" pitchFamily="34" charset="0"/>
              </a:rPr>
              <a:t>r</a:t>
            </a:r>
            <a:r>
              <a:rPr lang="en-GB" sz="2000" b="0" dirty="0" smtClean="0">
                <a:latin typeface="Lucida Sans Unicode" pitchFamily="34" charset="0"/>
                <a:cs typeface="Lucida Sans Unicode" pitchFamily="34" charset="0"/>
              </a:rPr>
              <a:t>ade, int temp)</a:t>
            </a:r>
          </a:p>
          <a:p>
            <a:r>
              <a:rPr lang="en-GB" sz="2000" b="0" dirty="0" smtClean="0">
                <a:latin typeface="Lucida Sans Unicode" pitchFamily="34" charset="0"/>
                <a:cs typeface="Lucida Sans Unicode" pitchFamily="34" charset="0"/>
              </a:rPr>
              <a:t>   : base(name, isFairTrade, servingTemp)              </a:t>
            </a:r>
            <a:endParaRPr lang="en-GB" sz="2000" b="0" dirty="0"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6" name="TextBox 4"/>
          <p:cNvSpPr txBox="1"/>
          <p:nvPr/>
        </p:nvSpPr>
        <p:spPr>
          <a:xfrm>
            <a:off x="683652" y="6002661"/>
            <a:ext cx="7793502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b="0" dirty="0" smtClean="0">
                <a:latin typeface="Lucida Sans Unicode" pitchFamily="34" charset="0"/>
                <a:cs typeface="Lucida Sans Unicode" pitchFamily="34" charset="0"/>
              </a:rPr>
              <a:t>base.GetServingTemperature();</a:t>
            </a:r>
            <a:endParaRPr lang="en-GB" sz="2000" b="0" dirty="0">
              <a:latin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34066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Lesson 2: Extending .NET Framework Classes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Inheriting from .NET Framework Classes
Creating Custom Exceptions
Throwing and Catching Custom Exceptions
Inheriting from Generic Types
Creating Extension Methods
Demonstration: Refactoring Common Functionality into the User Class 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8001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Inheriting from .NET Framework Classes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/>
              <a:t>Inherit from .NET Framework classes to:</a:t>
            </a:r>
          </a:p>
          <a:p>
            <a:pPr lvl="1"/>
            <a:r>
              <a:rPr lang="en-US" dirty="0" smtClean="0"/>
              <a:t>Reduce development time</a:t>
            </a:r>
          </a:p>
          <a:p>
            <a:pPr lvl="1"/>
            <a:r>
              <a:rPr lang="en-US" dirty="0" smtClean="0"/>
              <a:t>Standardize functionality</a:t>
            </a:r>
          </a:p>
          <a:p>
            <a:r>
              <a:rPr lang="en-US" dirty="0" smtClean="0"/>
              <a:t>Inherit from any .NET Framework type that is not </a:t>
            </a:r>
            <a:r>
              <a:rPr lang="en-US" b="1" dirty="0" smtClean="0"/>
              <a:t>sealed</a:t>
            </a:r>
            <a:r>
              <a:rPr lang="en-US" dirty="0" smtClean="0"/>
              <a:t> or </a:t>
            </a:r>
            <a:r>
              <a:rPr lang="en-US" b="1" dirty="0" smtClean="0"/>
              <a:t>static</a:t>
            </a:r>
          </a:p>
          <a:p>
            <a:r>
              <a:rPr lang="en-US" dirty="0" smtClean="0"/>
              <a:t>Override any base class members that are marked as </a:t>
            </a:r>
            <a:r>
              <a:rPr lang="en-US" b="1" dirty="0" smtClean="0"/>
              <a:t>virtual</a:t>
            </a:r>
          </a:p>
          <a:p>
            <a:r>
              <a:rPr lang="en-US" dirty="0" smtClean="0"/>
              <a:t>Implement any base class members that are marked as </a:t>
            </a:r>
            <a:r>
              <a:rPr lang="en-US" b="1" dirty="0" smtClean="0"/>
              <a:t>abstract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422011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Custom Exceptions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dirty="0" smtClean="0"/>
              <a:t>To create a custom exception type:</a:t>
            </a:r>
          </a:p>
          <a:p>
            <a:pPr marL="514350" indent="-514350">
              <a:buClrTx/>
              <a:buFont typeface="+mj-lt"/>
              <a:buAutoNum type="arabicPeriod"/>
            </a:pPr>
            <a:r>
              <a:rPr lang="en-US" dirty="0" smtClean="0"/>
              <a:t>Inherit from the </a:t>
            </a:r>
            <a:r>
              <a:rPr lang="en-US" b="1" dirty="0" smtClean="0"/>
              <a:t>System.Exception</a:t>
            </a:r>
            <a:r>
              <a:rPr lang="en-US" dirty="0" smtClean="0"/>
              <a:t> class</a:t>
            </a:r>
          </a:p>
          <a:p>
            <a:pPr marL="514350" indent="-514350">
              <a:buClrTx/>
              <a:buFont typeface="+mj-lt"/>
              <a:buAutoNum type="arabicPeriod"/>
            </a:pPr>
            <a:r>
              <a:rPr lang="en-US" dirty="0" smtClean="0"/>
              <a:t>Implement three standard constructors:</a:t>
            </a:r>
          </a:p>
          <a:p>
            <a:pPr lvl="1"/>
            <a:r>
              <a:rPr lang="en-US" dirty="0" smtClean="0"/>
              <a:t>base()</a:t>
            </a:r>
          </a:p>
          <a:p>
            <a:pPr lvl="1"/>
            <a:r>
              <a:rPr lang="en-US" dirty="0" smtClean="0"/>
              <a:t>base(string message)</a:t>
            </a:r>
          </a:p>
          <a:p>
            <a:pPr lvl="1"/>
            <a:r>
              <a:rPr lang="en-US" dirty="0" smtClean="0"/>
              <a:t>base(string message, Exception inner)</a:t>
            </a:r>
          </a:p>
          <a:p>
            <a:pPr marL="514350" indent="-514350">
              <a:buClrTx/>
              <a:buFont typeface="+mj-lt"/>
              <a:buAutoNum type="arabicPeriod"/>
            </a:pPr>
            <a:r>
              <a:rPr lang="en-US" dirty="0" smtClean="0"/>
              <a:t>Add additional members if required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5509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Throwing and Catching Custom Exceptions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/>
              <a:t>Use the </a:t>
            </a:r>
            <a:r>
              <a:rPr lang="en-US" b="1" dirty="0" smtClean="0"/>
              <a:t>throw</a:t>
            </a:r>
            <a:r>
              <a:rPr lang="en-US" dirty="0" smtClean="0"/>
              <a:t> keyword to throw a custom exception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a try/catch block to catch the exception</a:t>
            </a:r>
            <a:endParaRPr lang="en-US" dirty="0"/>
          </a:p>
        </p:txBody>
      </p:sp>
      <p:sp>
        <p:nvSpPr>
          <p:cNvPr id="5" name="TextBox 3"/>
          <p:cNvSpPr txBox="1"/>
          <p:nvPr/>
        </p:nvSpPr>
        <p:spPr>
          <a:xfrm>
            <a:off x="685800" y="2089593"/>
            <a:ext cx="7793502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b="0" dirty="0" smtClean="0">
                <a:latin typeface="Lucida Sans Unicode" pitchFamily="34" charset="0"/>
                <a:cs typeface="Lucida Sans Unicode" pitchFamily="34" charset="0"/>
              </a:rPr>
              <a:t>throw new LoyaltyCardNotFoundException(); </a:t>
            </a:r>
            <a:endParaRPr lang="en-GB" sz="2000" b="0" dirty="0"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6" name="TextBox 4"/>
          <p:cNvSpPr txBox="1"/>
          <p:nvPr/>
        </p:nvSpPr>
        <p:spPr>
          <a:xfrm>
            <a:off x="685800" y="3709406"/>
            <a:ext cx="7793502" cy="25545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b="0" dirty="0" smtClean="0">
                <a:latin typeface="Lucida Sans Unicode" pitchFamily="34" charset="0"/>
                <a:cs typeface="Lucida Sans Unicode" pitchFamily="34" charset="0"/>
              </a:rPr>
              <a:t>try</a:t>
            </a:r>
          </a:p>
          <a:p>
            <a:r>
              <a:rPr lang="en-GB" sz="2000" b="0" dirty="0" smtClean="0">
                <a:latin typeface="Lucida Sans Unicode" pitchFamily="34" charset="0"/>
                <a:cs typeface="Lucida Sans Unicode" pitchFamily="34" charset="0"/>
              </a:rPr>
              <a:t>{</a:t>
            </a:r>
          </a:p>
          <a:p>
            <a:r>
              <a:rPr lang="en-GB" sz="2000" b="0" dirty="0">
                <a:latin typeface="Lucida Sans Unicode" pitchFamily="34" charset="0"/>
                <a:cs typeface="Lucida Sans Unicode" pitchFamily="34" charset="0"/>
              </a:rPr>
              <a:t> </a:t>
            </a:r>
            <a:r>
              <a:rPr lang="en-GB" sz="2000" b="0" dirty="0" smtClean="0">
                <a:latin typeface="Lucida Sans Unicode" pitchFamily="34" charset="0"/>
                <a:cs typeface="Lucida Sans Unicode" pitchFamily="34" charset="0"/>
              </a:rPr>
              <a:t>  // Perform the operation that could cause the exception.</a:t>
            </a:r>
          </a:p>
          <a:p>
            <a:r>
              <a:rPr lang="en-GB" sz="2000" b="0" dirty="0" smtClean="0">
                <a:latin typeface="Lucida Sans Unicode" pitchFamily="34" charset="0"/>
                <a:cs typeface="Lucida Sans Unicode" pitchFamily="34" charset="0"/>
              </a:rPr>
              <a:t>}</a:t>
            </a:r>
          </a:p>
          <a:p>
            <a:r>
              <a:rPr lang="en-GB" sz="2000" b="0" dirty="0" smtClean="0">
                <a:latin typeface="Lucida Sans Unicode" pitchFamily="34" charset="0"/>
                <a:cs typeface="Lucida Sans Unicode" pitchFamily="34" charset="0"/>
              </a:rPr>
              <a:t>catch(LoyaltyCardNotFoundException ex)</a:t>
            </a:r>
          </a:p>
          <a:p>
            <a:r>
              <a:rPr lang="en-GB" sz="2000" b="0" dirty="0" smtClean="0">
                <a:latin typeface="Lucida Sans Unicode" pitchFamily="34" charset="0"/>
                <a:cs typeface="Lucida Sans Unicode" pitchFamily="34" charset="0"/>
              </a:rPr>
              <a:t>{</a:t>
            </a:r>
          </a:p>
          <a:p>
            <a:r>
              <a:rPr lang="en-GB" sz="2000" b="0" dirty="0">
                <a:latin typeface="Lucida Sans Unicode" pitchFamily="34" charset="0"/>
                <a:cs typeface="Lucida Sans Unicode" pitchFamily="34" charset="0"/>
              </a:rPr>
              <a:t> </a:t>
            </a:r>
            <a:r>
              <a:rPr lang="en-GB" sz="2000" b="0" dirty="0" smtClean="0">
                <a:latin typeface="Lucida Sans Unicode" pitchFamily="34" charset="0"/>
                <a:cs typeface="Lucida Sans Unicode" pitchFamily="34" charset="0"/>
              </a:rPr>
              <a:t>  // Use the exception variable, ex, to get more information.</a:t>
            </a:r>
          </a:p>
          <a:p>
            <a:r>
              <a:rPr lang="en-GB" sz="2000" b="0" dirty="0">
                <a:latin typeface="Lucida Sans Unicode" pitchFamily="34" charset="0"/>
                <a:cs typeface="Lucida Sans Unicode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652168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Inheriting from Generic Types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dirty="0" smtClean="0"/>
              <a:t>For each base type parameter, you must either:</a:t>
            </a:r>
          </a:p>
          <a:p>
            <a:r>
              <a:rPr lang="en-US" dirty="0" smtClean="0"/>
              <a:t>Provide a type argument in your class declaration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Include a matching type parameter in your class declaration</a:t>
            </a:r>
            <a:endParaRPr lang="en-US" dirty="0"/>
          </a:p>
        </p:txBody>
      </p:sp>
      <p:sp>
        <p:nvSpPr>
          <p:cNvPr id="5" name="TextBox 3"/>
          <p:cNvSpPr txBox="1"/>
          <p:nvPr/>
        </p:nvSpPr>
        <p:spPr>
          <a:xfrm>
            <a:off x="585592" y="2189802"/>
            <a:ext cx="7793502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b="0" dirty="0" smtClean="0">
                <a:latin typeface="Lucida Sans Unicode" pitchFamily="34" charset="0"/>
                <a:cs typeface="Lucida Sans Unicode" pitchFamily="34" charset="0"/>
              </a:rPr>
              <a:t>public class CustomList : List&lt;int&gt;</a:t>
            </a:r>
            <a:endParaRPr lang="en-GB" sz="2000" b="0" dirty="0"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6" name="TextBox 4"/>
          <p:cNvSpPr txBox="1"/>
          <p:nvPr/>
        </p:nvSpPr>
        <p:spPr>
          <a:xfrm>
            <a:off x="585592" y="4120898"/>
            <a:ext cx="7793502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b="0" dirty="0" smtClean="0">
                <a:latin typeface="Lucida Sans Unicode" pitchFamily="34" charset="0"/>
                <a:cs typeface="Lucida Sans Unicode" pitchFamily="34" charset="0"/>
              </a:rPr>
              <a:t>public class CustomList&lt;T&gt; : List&lt;T&gt;</a:t>
            </a:r>
            <a:endParaRPr lang="en-GB" sz="2000" b="0" dirty="0">
              <a:latin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8788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6" y="156035"/>
            <a:ext cx="7773988" cy="740664"/>
          </a:xfrm>
        </p:spPr>
        <p:txBody>
          <a:bodyPr/>
          <a:lstStyle/>
          <a:p>
            <a:r>
              <a:rPr lang="en-US" sz="3200" dirty="0" err="1" smtClean="0"/>
              <a:t>Objetivo</a:t>
            </a:r>
            <a:r>
              <a:rPr lang="en-US" sz="3200" dirty="0" smtClean="0"/>
              <a:t> Terminal del Modulo 3 </a:t>
            </a:r>
            <a:r>
              <a:rPr lang="en-US" sz="2000" b="1" dirty="0" smtClean="0"/>
              <a:t>(1/3)</a:t>
            </a:r>
            <a:endParaRPr lang="en-US" sz="32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536" y="1052736"/>
            <a:ext cx="8119156" cy="1152128"/>
          </a:xfrm>
        </p:spPr>
        <p:txBody>
          <a:bodyPr/>
          <a:lstStyle/>
          <a:p>
            <a:pPr marL="0" indent="0">
              <a:buNone/>
            </a:pPr>
            <a:r>
              <a:rPr lang="es-VE" sz="2400" dirty="0" smtClean="0"/>
              <a:t>Al finalizar este módulo, el participante estará en la capacidad de:</a:t>
            </a:r>
            <a:endParaRPr lang="es-VE" sz="2400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683568" y="1957319"/>
            <a:ext cx="8404903" cy="1831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s-ES" sz="2000" dirty="0"/>
              <a:t>Describir la sintaxis de núcleo y las características de C#. </a:t>
            </a:r>
            <a:endParaRPr lang="es-ES" sz="2000" dirty="0" smtClean="0"/>
          </a:p>
          <a:p>
            <a:endParaRPr lang="es-ES" sz="2000" dirty="0"/>
          </a:p>
          <a:p>
            <a:r>
              <a:rPr lang="es-ES" sz="2000" dirty="0"/>
              <a:t>Crear y llamar a los métodos, atrapar y controlar excepciones y describir los requisitos de seguimiento de las aplicaciones a gran escala. </a:t>
            </a:r>
            <a:endParaRPr lang="es-ES" sz="2000" dirty="0" smtClean="0"/>
          </a:p>
          <a:p>
            <a:endParaRPr lang="es-ES" sz="2000" dirty="0"/>
          </a:p>
          <a:p>
            <a:r>
              <a:rPr lang="es-ES" sz="2000" dirty="0"/>
              <a:t>Implementar la estructura básica y los elementos esenciales de una aplicación de escritorio típico. </a:t>
            </a:r>
            <a:endParaRPr lang="es-ES" sz="2000" dirty="0" smtClean="0"/>
          </a:p>
          <a:p>
            <a:endParaRPr lang="es-ES" sz="2000" dirty="0"/>
          </a:p>
          <a:p>
            <a:r>
              <a:rPr lang="es-ES" sz="2000" dirty="0"/>
              <a:t>Crear clases, definir e implementar interfaces y crear y utilizar colecciones genéricas. </a:t>
            </a:r>
            <a:endParaRPr lang="es-ES" sz="2000" dirty="0" smtClean="0"/>
          </a:p>
          <a:p>
            <a:endParaRPr lang="es-ES" sz="2000" dirty="0"/>
          </a:p>
          <a:p>
            <a:r>
              <a:rPr lang="es-ES" sz="2000" dirty="0"/>
              <a:t>Utilizar la herencia para crear una jerarquía de clases, una clase de .NET Framework se extienden y crear métodos y clases genéricas. </a:t>
            </a:r>
          </a:p>
        </p:txBody>
      </p:sp>
    </p:spTree>
    <p:extLst>
      <p:ext uri="{BB962C8B-B14F-4D97-AF65-F5344CB8AC3E}">
        <p14:creationId xmlns:p14="http://schemas.microsoft.com/office/powerpoint/2010/main" val="35850856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Extension Methods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/>
              <a:t>Create a static method in a static class</a:t>
            </a:r>
          </a:p>
          <a:p>
            <a:r>
              <a:rPr lang="en-US" dirty="0" smtClean="0"/>
              <a:t>Use the first parameter to indicate the type you want to extend</a:t>
            </a:r>
          </a:p>
          <a:p>
            <a:r>
              <a:rPr lang="en-US" dirty="0" smtClean="0"/>
              <a:t>Precede the first parameter with the </a:t>
            </a:r>
            <a:r>
              <a:rPr lang="en-US" b="1" dirty="0" smtClean="0"/>
              <a:t>this</a:t>
            </a:r>
            <a:r>
              <a:rPr lang="en-US" dirty="0" smtClean="0"/>
              <a:t> keyword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Call the method like a regular instance method</a:t>
            </a:r>
          </a:p>
          <a:p>
            <a:endParaRPr lang="en-US" dirty="0"/>
          </a:p>
        </p:txBody>
      </p:sp>
      <p:sp>
        <p:nvSpPr>
          <p:cNvPr id="5" name="TextBox 3"/>
          <p:cNvSpPr txBox="1"/>
          <p:nvPr/>
        </p:nvSpPr>
        <p:spPr>
          <a:xfrm>
            <a:off x="685800" y="3028890"/>
            <a:ext cx="7793502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b="0" dirty="0" smtClean="0">
                <a:latin typeface="Lucida Sans Unicode" pitchFamily="34" charset="0"/>
                <a:cs typeface="Lucida Sans Unicode" pitchFamily="34" charset="0"/>
              </a:rPr>
              <a:t>public static bool ContainsNumbers(this string s) {...} </a:t>
            </a:r>
            <a:endParaRPr lang="en-GB" sz="2000" b="0" dirty="0"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6" name="TextBox 4"/>
          <p:cNvSpPr txBox="1"/>
          <p:nvPr/>
        </p:nvSpPr>
        <p:spPr>
          <a:xfrm>
            <a:off x="685800" y="4572000"/>
            <a:ext cx="7793502" cy="1631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b="0" dirty="0" smtClean="0">
                <a:latin typeface="Lucida Sans Unicode" pitchFamily="34" charset="0"/>
                <a:cs typeface="Lucida Sans Unicode" pitchFamily="34" charset="0"/>
              </a:rPr>
              <a:t>string text = </a:t>
            </a:r>
            <a:r>
              <a:rPr lang="en-GB" sz="2000" b="0" dirty="0">
                <a:latin typeface="Lucida Sans Unicode" pitchFamily="34" charset="0"/>
                <a:cs typeface="Lucida Sans Unicode" pitchFamily="34" charset="0"/>
              </a:rPr>
              <a:t>"</a:t>
            </a:r>
            <a:r>
              <a:rPr lang="en-GB" sz="2000" b="0" dirty="0" smtClean="0">
                <a:latin typeface="Lucida Sans Unicode" pitchFamily="34" charset="0"/>
                <a:cs typeface="Lucida Sans Unicode" pitchFamily="34" charset="0"/>
              </a:rPr>
              <a:t>Text with </a:t>
            </a:r>
            <a:r>
              <a:rPr lang="en-GB" sz="2000" b="0" dirty="0">
                <a:latin typeface="Lucida Sans Unicode" pitchFamily="34" charset="0"/>
                <a:cs typeface="Lucida Sans Unicode" pitchFamily="34" charset="0"/>
              </a:rPr>
              <a:t>numb3r5 ";</a:t>
            </a:r>
            <a:endParaRPr lang="en-GB" sz="2000" b="0" dirty="0" smtClean="0">
              <a:latin typeface="Lucida Sans Unicode" pitchFamily="34" charset="0"/>
              <a:cs typeface="Lucida Sans Unicode" pitchFamily="34" charset="0"/>
            </a:endParaRPr>
          </a:p>
          <a:p>
            <a:r>
              <a:rPr lang="en-GB" sz="2000" b="0" dirty="0" smtClean="0">
                <a:latin typeface="Lucida Sans Unicode" pitchFamily="34" charset="0"/>
                <a:cs typeface="Lucida Sans Unicode" pitchFamily="34" charset="0"/>
              </a:rPr>
              <a:t>if(text.ContainsNumbers)</a:t>
            </a:r>
          </a:p>
          <a:p>
            <a:r>
              <a:rPr lang="en-GB" sz="2000" b="0" dirty="0" smtClean="0">
                <a:latin typeface="Lucida Sans Unicode" pitchFamily="34" charset="0"/>
                <a:cs typeface="Lucida Sans Unicode" pitchFamily="34" charset="0"/>
              </a:rPr>
              <a:t>{</a:t>
            </a:r>
          </a:p>
          <a:p>
            <a:r>
              <a:rPr lang="en-GB" sz="2000" b="0" dirty="0">
                <a:latin typeface="Lucida Sans Unicode" pitchFamily="34" charset="0"/>
                <a:cs typeface="Lucida Sans Unicode" pitchFamily="34" charset="0"/>
              </a:rPr>
              <a:t> </a:t>
            </a:r>
            <a:r>
              <a:rPr lang="en-GB" sz="2000" b="0" dirty="0" smtClean="0">
                <a:latin typeface="Lucida Sans Unicode" pitchFamily="34" charset="0"/>
                <a:cs typeface="Lucida Sans Unicode" pitchFamily="34" charset="0"/>
              </a:rPr>
              <a:t>  // Do something.</a:t>
            </a:r>
          </a:p>
          <a:p>
            <a:r>
              <a:rPr lang="en-GB" sz="2000" b="0" dirty="0">
                <a:latin typeface="Lucida Sans Unicode" pitchFamily="34" charset="0"/>
                <a:cs typeface="Lucida Sans Unicode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351037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4" y="44624"/>
            <a:ext cx="8683625" cy="740664"/>
          </a:xfrm>
        </p:spPr>
        <p:txBody>
          <a:bodyPr/>
          <a:lstStyle/>
          <a:p>
            <a:r>
              <a:rPr lang="es-VE" dirty="0"/>
              <a:t>Laboratorio: Refactorización funcionalidad común en la clase de usuario</a:t>
            </a:r>
            <a:endParaRPr lang="es-V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0374" y="1412776"/>
            <a:ext cx="8119156" cy="4496017"/>
          </a:xfrm>
        </p:spPr>
        <p:txBody>
          <a:bodyPr/>
          <a:lstStyle/>
          <a:p>
            <a:r>
              <a:rPr lang="es-VE" dirty="0" smtClean="0">
                <a:solidFill>
                  <a:srgbClr val="7030A0"/>
                </a:solidFill>
              </a:rPr>
              <a:t>Ejercicio </a:t>
            </a:r>
            <a:r>
              <a:rPr lang="es-VE" dirty="0">
                <a:solidFill>
                  <a:srgbClr val="7030A0"/>
                </a:solidFill>
              </a:rPr>
              <a:t>1: </a:t>
            </a:r>
            <a:r>
              <a:rPr lang="es-VE" dirty="0"/>
              <a:t>Crear y heredar de la clase Base de </a:t>
            </a:r>
            <a:r>
              <a:rPr lang="es-VE" dirty="0" smtClean="0"/>
              <a:t>usuario</a:t>
            </a:r>
          </a:p>
          <a:p>
            <a:endParaRPr lang="es-VE" dirty="0"/>
          </a:p>
          <a:p>
            <a:r>
              <a:rPr lang="es-VE" dirty="0">
                <a:solidFill>
                  <a:srgbClr val="7030A0"/>
                </a:solidFill>
              </a:rPr>
              <a:t>Ejercicio 2: </a:t>
            </a:r>
            <a:r>
              <a:rPr lang="es-VE" dirty="0"/>
              <a:t>Implementación de complejidad de contraseña mediante el uso de un método </a:t>
            </a:r>
            <a:r>
              <a:rPr lang="es-VE" dirty="0" smtClean="0"/>
              <a:t>abstracto</a:t>
            </a:r>
          </a:p>
          <a:p>
            <a:endParaRPr lang="es-VE" dirty="0"/>
          </a:p>
          <a:p>
            <a:r>
              <a:rPr lang="es-VE" dirty="0">
                <a:solidFill>
                  <a:srgbClr val="7030A0"/>
                </a:solidFill>
              </a:rPr>
              <a:t>Ejercicio 3: </a:t>
            </a:r>
            <a:r>
              <a:rPr lang="es-VE" dirty="0"/>
              <a:t>Crear la excepción </a:t>
            </a:r>
            <a:r>
              <a:rPr lang="es-VE" dirty="0" err="1"/>
              <a:t>ClassFullException</a:t>
            </a:r>
            <a:r>
              <a:rPr lang="es-VE" dirty="0"/>
              <a:t> </a:t>
            </a:r>
            <a:r>
              <a:rPr lang="es-VE" dirty="0" err="1"/>
              <a:t>Custom</a:t>
            </a:r>
            <a:endParaRPr lang="es-VE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147100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 smtClean="0"/>
              <a:t>Revisión </a:t>
            </a:r>
            <a:r>
              <a:rPr lang="es-VE" dirty="0"/>
              <a:t>de módulo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Inquietudes</a:t>
            </a:r>
          </a:p>
          <a:p>
            <a:r>
              <a:rPr lang="en-US" dirty="0" err="1" smtClean="0"/>
              <a:t>Preguntas</a:t>
            </a:r>
            <a:r>
              <a:rPr lang="en-US" dirty="0" smtClean="0"/>
              <a:t> y </a:t>
            </a:r>
            <a:r>
              <a:rPr lang="en-US" dirty="0" err="1" smtClean="0"/>
              <a:t>Respuestas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8523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6" y="100286"/>
            <a:ext cx="7773988" cy="740664"/>
          </a:xfrm>
        </p:spPr>
        <p:txBody>
          <a:bodyPr/>
          <a:lstStyle/>
          <a:p>
            <a:r>
              <a:rPr lang="en-US" sz="3200" dirty="0" err="1" smtClean="0"/>
              <a:t>Objetivo</a:t>
            </a:r>
            <a:r>
              <a:rPr lang="en-US" sz="3200" dirty="0" smtClean="0"/>
              <a:t> Terminal del Modulo 3 </a:t>
            </a:r>
            <a:r>
              <a:rPr lang="en-US" sz="2000" b="1" dirty="0" smtClean="0"/>
              <a:t>(2/3</a:t>
            </a:r>
            <a:r>
              <a:rPr lang="en-US" sz="2000" b="1" dirty="0"/>
              <a:t>)</a:t>
            </a:r>
            <a:endParaRPr lang="en-US" sz="2000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460376" y="1340768"/>
            <a:ext cx="8504112" cy="1831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s-ES" sz="2000" dirty="0" smtClean="0"/>
              <a:t>Leer </a:t>
            </a:r>
            <a:r>
              <a:rPr lang="es-ES" sz="2000" dirty="0"/>
              <a:t>y escribir datos mediante el uso de archivos de entrada/salida y arroyos y serializar y </a:t>
            </a:r>
            <a:r>
              <a:rPr lang="es-ES" sz="2000" dirty="0" err="1"/>
              <a:t>deserializar</a:t>
            </a:r>
            <a:r>
              <a:rPr lang="es-ES" sz="2000" dirty="0"/>
              <a:t> datos en diferentes formatos. </a:t>
            </a:r>
            <a:endParaRPr lang="es-ES" sz="2000" dirty="0" smtClean="0"/>
          </a:p>
          <a:p>
            <a:endParaRPr lang="es-ES" sz="2000" dirty="0"/>
          </a:p>
          <a:p>
            <a:r>
              <a:rPr lang="es-ES" sz="2000" dirty="0"/>
              <a:t>Crear y utilizar un modelo de datos de la entidad para acceder a una base de datos y utilizar LINQ para consultar y actualizar los datos. </a:t>
            </a:r>
            <a:endParaRPr lang="es-ES" sz="2000" dirty="0" smtClean="0"/>
          </a:p>
          <a:p>
            <a:endParaRPr lang="es-ES" sz="2000" dirty="0"/>
          </a:p>
          <a:p>
            <a:r>
              <a:rPr lang="es-ES" sz="2000" dirty="0"/>
              <a:t>Utilizar los tipos en el espacio de nombres </a:t>
            </a:r>
            <a:r>
              <a:rPr lang="es-ES" sz="2000" dirty="0" err="1"/>
              <a:t>System.Net</a:t>
            </a:r>
            <a:r>
              <a:rPr lang="es-ES" sz="2000" dirty="0"/>
              <a:t> y WCF Data </a:t>
            </a:r>
            <a:r>
              <a:rPr lang="es-ES" sz="2000" dirty="0" err="1"/>
              <a:t>Services</a:t>
            </a:r>
            <a:r>
              <a:rPr lang="es-ES" sz="2000" dirty="0"/>
              <a:t> para acceso y consulta de datos remotos. </a:t>
            </a:r>
            <a:endParaRPr lang="es-ES" sz="2000" dirty="0" smtClean="0"/>
          </a:p>
          <a:p>
            <a:endParaRPr lang="es-ES" sz="2000" dirty="0"/>
          </a:p>
          <a:p>
            <a:r>
              <a:rPr lang="es-ES" sz="2000" dirty="0"/>
              <a:t>Crear una interfaz gráfica de usuario mediante el uso de XAML. </a:t>
            </a:r>
            <a:endParaRPr lang="es-ES" sz="2000" dirty="0" smtClean="0"/>
          </a:p>
          <a:p>
            <a:endParaRPr lang="es-ES" sz="2000" dirty="0"/>
          </a:p>
          <a:p>
            <a:r>
              <a:rPr lang="es-ES" sz="2000" dirty="0"/>
              <a:t>Mejorar el tiempo de respuesta y rendimiento de las aplicaciones mediante el uso de tareas y operaciones asincrónicas. </a:t>
            </a:r>
          </a:p>
        </p:txBody>
      </p:sp>
    </p:spTree>
    <p:extLst>
      <p:ext uri="{BB962C8B-B14F-4D97-AF65-F5344CB8AC3E}">
        <p14:creationId xmlns:p14="http://schemas.microsoft.com/office/powerpoint/2010/main" val="3645588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6" y="156035"/>
            <a:ext cx="7773988" cy="740664"/>
          </a:xfrm>
        </p:spPr>
        <p:txBody>
          <a:bodyPr/>
          <a:lstStyle/>
          <a:p>
            <a:r>
              <a:rPr lang="en-US" sz="3200" dirty="0" err="1" smtClean="0"/>
              <a:t>Objetivo</a:t>
            </a:r>
            <a:r>
              <a:rPr lang="en-US" sz="3200" dirty="0" smtClean="0"/>
              <a:t> Terminal del Modulo 3  </a:t>
            </a:r>
            <a:r>
              <a:rPr lang="en-US" sz="2000" b="1" dirty="0" smtClean="0"/>
              <a:t>(3/3</a:t>
            </a:r>
            <a:r>
              <a:rPr lang="en-US" sz="2000" b="1" dirty="0"/>
              <a:t>)</a:t>
            </a:r>
            <a:endParaRPr lang="en-US" sz="3200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438712" y="1556792"/>
            <a:ext cx="8504112" cy="1831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s-ES" sz="2000" dirty="0" smtClean="0"/>
              <a:t>Integrar </a:t>
            </a:r>
            <a:r>
              <a:rPr lang="es-ES" sz="2000" dirty="0"/>
              <a:t>componentes dinámicos y bibliotecas no administradas en una aplicación de C#. </a:t>
            </a:r>
            <a:endParaRPr lang="es-ES" sz="2000" dirty="0" smtClean="0"/>
          </a:p>
          <a:p>
            <a:endParaRPr lang="es-ES" sz="2000" dirty="0"/>
          </a:p>
          <a:p>
            <a:r>
              <a:rPr lang="es-ES" sz="2000" dirty="0"/>
              <a:t>Examinar los metadatos de tipos mediante el uso de reflexión, crear y utilizar atributos personalizados, generar el código en tiempo de ejecución y gestionar las versiones en Asamblea. </a:t>
            </a:r>
            <a:endParaRPr lang="es-ES" sz="2000" dirty="0" smtClean="0"/>
          </a:p>
          <a:p>
            <a:endParaRPr lang="es-ES" sz="2000" dirty="0"/>
          </a:p>
          <a:p>
            <a:r>
              <a:rPr lang="es-ES" sz="2000" dirty="0"/>
              <a:t>Cifrar y descifrar datos mediante el uso de encriptación simétrica y asimétrica.</a:t>
            </a:r>
            <a:endParaRPr lang="es-ES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41357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24365" y="188640"/>
            <a:ext cx="7773988" cy="740664"/>
          </a:xfrm>
        </p:spPr>
        <p:txBody>
          <a:bodyPr/>
          <a:lstStyle/>
          <a:p>
            <a:pPr eaLnBrk="1" hangingPunct="1"/>
            <a:r>
              <a:rPr lang="en-US" sz="3200" dirty="0" err="1" smtClean="0"/>
              <a:t>Contenido</a:t>
            </a:r>
            <a:r>
              <a:rPr lang="en-US" sz="3200" dirty="0" smtClean="0"/>
              <a:t> de Modulo 3, por </a:t>
            </a:r>
            <a:r>
              <a:rPr lang="en-US" sz="3200" dirty="0" err="1" smtClean="0"/>
              <a:t>temas</a:t>
            </a:r>
            <a:endParaRPr lang="en-US" sz="3200" dirty="0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344274" y="1700808"/>
            <a:ext cx="8620213" cy="3456384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VE" dirty="0"/>
              <a:t>Revisión de la sintaxis de C#</a:t>
            </a:r>
          </a:p>
          <a:p>
            <a:pPr marL="514350" indent="-514350">
              <a:buFont typeface="+mj-lt"/>
              <a:buAutoNum type="arabicPeriod"/>
            </a:pPr>
            <a:r>
              <a:rPr lang="es-VE" dirty="0"/>
              <a:t>Creación de métodos de control de excepciones y aplicaciones de control</a:t>
            </a:r>
          </a:p>
          <a:p>
            <a:pPr marL="514350" indent="-514350">
              <a:buFont typeface="+mj-lt"/>
              <a:buAutoNum type="arabicPeriod"/>
            </a:pPr>
            <a:r>
              <a:rPr lang="es-VE" dirty="0"/>
              <a:t>Desarrollar el código para una aplicación gráfica</a:t>
            </a:r>
          </a:p>
          <a:p>
            <a:pPr marL="514350" indent="-514350">
              <a:buFont typeface="+mj-lt"/>
              <a:buAutoNum type="arabicPeriod"/>
            </a:pPr>
            <a:r>
              <a:rPr lang="es-VE" dirty="0"/>
              <a:t>Creación de clases e implementación de seguridad de tipos colecciones</a:t>
            </a:r>
          </a:p>
          <a:p>
            <a:pPr marL="514350" indent="-514350">
              <a:buFont typeface="+mj-lt"/>
              <a:buAutoNum type="arabicPeriod"/>
            </a:pPr>
            <a:r>
              <a:rPr lang="es-VE" dirty="0">
                <a:solidFill>
                  <a:srgbClr val="FF0000"/>
                </a:solidFill>
              </a:rPr>
              <a:t>Creación de una jerarquía de clases mediante </a:t>
            </a:r>
            <a:r>
              <a:rPr lang="es-VE" dirty="0">
                <a:solidFill>
                  <a:srgbClr val="FF0000"/>
                </a:solidFill>
              </a:rPr>
              <a:t>herencia</a:t>
            </a:r>
          </a:p>
          <a:p>
            <a:pPr marL="514350" indent="-514350">
              <a:buFont typeface="+mj-lt"/>
              <a:buAutoNum type="arabicPeriod"/>
            </a:pPr>
            <a:r>
              <a:rPr lang="es-VE" dirty="0"/>
              <a:t>Lectura y escritura de datos locales</a:t>
            </a:r>
            <a:endParaRPr lang="es-VE" dirty="0" smtClean="0"/>
          </a:p>
        </p:txBody>
      </p:sp>
    </p:spTree>
    <p:extLst>
      <p:ext uri="{BB962C8B-B14F-4D97-AF65-F5344CB8AC3E}">
        <p14:creationId xmlns:p14="http://schemas.microsoft.com/office/powerpoint/2010/main" val="420465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24365" y="188640"/>
            <a:ext cx="7773988" cy="740664"/>
          </a:xfrm>
        </p:spPr>
        <p:txBody>
          <a:bodyPr/>
          <a:lstStyle/>
          <a:p>
            <a:pPr eaLnBrk="1" hangingPunct="1"/>
            <a:r>
              <a:rPr lang="en-US" sz="3200" dirty="0" err="1" smtClean="0"/>
              <a:t>Contenido</a:t>
            </a:r>
            <a:r>
              <a:rPr lang="en-US" sz="3200" dirty="0" smtClean="0"/>
              <a:t> de Modulo 3, por </a:t>
            </a:r>
            <a:r>
              <a:rPr lang="en-US" sz="3200" dirty="0" err="1" smtClean="0"/>
              <a:t>temas</a:t>
            </a:r>
            <a:endParaRPr lang="en-US" sz="3200" dirty="0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324365" y="1556792"/>
            <a:ext cx="8505700" cy="3456384"/>
          </a:xfrm>
        </p:spPr>
        <p:txBody>
          <a:bodyPr/>
          <a:lstStyle/>
          <a:p>
            <a:pPr marL="514350" indent="-514350">
              <a:buFont typeface="+mj-lt"/>
              <a:buAutoNum type="arabicPeriod" startAt="7"/>
            </a:pPr>
            <a:r>
              <a:rPr lang="es-VE" dirty="0" smtClean="0"/>
              <a:t>Acceso </a:t>
            </a:r>
            <a:r>
              <a:rPr lang="es-VE" dirty="0"/>
              <a:t>a una base de </a:t>
            </a:r>
            <a:r>
              <a:rPr lang="es-VE" dirty="0" smtClean="0"/>
              <a:t>datos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s-VE" dirty="0"/>
              <a:t>Acceso a datos remotos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s-VE" dirty="0"/>
              <a:t>Diseño de la interfaz de usuario de una aplicación </a:t>
            </a:r>
            <a:r>
              <a:rPr lang="es-VE" dirty="0" smtClean="0"/>
              <a:t>gráfica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s-VE" dirty="0"/>
              <a:t>Mejorar la capacidad de respuesta y rendimiento de las aplicaciones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s-VE" dirty="0"/>
              <a:t>Integración con código no administrado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s-VE" dirty="0"/>
              <a:t>Crear ensamblados y tipos </a:t>
            </a:r>
            <a:r>
              <a:rPr lang="es-VE" dirty="0" smtClean="0"/>
              <a:t>reutilizables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s-VE" dirty="0"/>
              <a:t>Cifrar y descifrar datos</a:t>
            </a:r>
          </a:p>
          <a:p>
            <a:pPr marL="514350" indent="-514350">
              <a:buFont typeface="+mj-lt"/>
              <a:buAutoNum type="arabicPeriod" startAt="7"/>
            </a:pPr>
            <a:endParaRPr lang="es-VE" dirty="0" smtClean="0"/>
          </a:p>
        </p:txBody>
      </p:sp>
    </p:spTree>
    <p:extLst>
      <p:ext uri="{BB962C8B-B14F-4D97-AF65-F5344CB8AC3E}">
        <p14:creationId xmlns:p14="http://schemas.microsoft.com/office/powerpoint/2010/main" val="178084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467544" y="1484784"/>
            <a:ext cx="8532813" cy="3272579"/>
          </a:xfrm>
          <a:prstGeom prst="roundRect">
            <a:avLst>
              <a:gd name="adj" fmla="val 2081"/>
            </a:avLst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755" y="2443210"/>
            <a:ext cx="8102352" cy="1355725"/>
          </a:xfrm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r">
              <a:defRPr/>
            </a:pPr>
            <a:r>
              <a:rPr lang="es-VE" sz="3600" dirty="0"/>
              <a:t>Creación de una jerarquía de clases mediante </a:t>
            </a:r>
            <a:r>
              <a:rPr lang="es-VE" sz="3600" dirty="0"/>
              <a:t>herencia</a:t>
            </a:r>
            <a:r>
              <a:rPr lang="es-VE" sz="3600" dirty="0"/>
              <a:t/>
            </a:r>
            <a:br>
              <a:rPr lang="es-VE" sz="3600" dirty="0"/>
            </a:br>
            <a:r>
              <a:rPr lang="es-VE" sz="3600" dirty="0"/>
              <a:t/>
            </a:r>
            <a:br>
              <a:rPr lang="es-VE" sz="3600" dirty="0"/>
            </a:br>
            <a:r>
              <a:rPr lang="en-US" sz="3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es-ES" sz="3600" dirty="0" err="1"/>
              <a:t>Creating</a:t>
            </a:r>
            <a:r>
              <a:rPr lang="es-ES" sz="3600" dirty="0"/>
              <a:t> a </a:t>
            </a:r>
            <a:r>
              <a:rPr lang="es-ES" sz="3600" dirty="0" err="1"/>
              <a:t>Class</a:t>
            </a:r>
            <a:r>
              <a:rPr lang="es-ES" sz="3600" dirty="0"/>
              <a:t> </a:t>
            </a:r>
            <a:r>
              <a:rPr lang="es-ES" sz="3600" dirty="0" err="1"/>
              <a:t>Hierarchy</a:t>
            </a:r>
            <a:r>
              <a:rPr lang="es-ES" sz="3600" dirty="0"/>
              <a:t> </a:t>
            </a:r>
            <a:r>
              <a:rPr lang="es-ES" sz="3600" dirty="0" err="1"/>
              <a:t>by</a:t>
            </a:r>
            <a:r>
              <a:rPr lang="es-ES" sz="3600" dirty="0"/>
              <a:t> </a:t>
            </a:r>
            <a:r>
              <a:rPr lang="es-ES" sz="3600" dirty="0" err="1"/>
              <a:t>Using</a:t>
            </a:r>
            <a:r>
              <a:rPr lang="es-ES" sz="3600" dirty="0"/>
              <a:t> </a:t>
            </a:r>
            <a:r>
              <a:rPr lang="es-ES" sz="3600" dirty="0" err="1"/>
              <a:t>Inheritance</a:t>
            </a:r>
            <a:r>
              <a:rPr lang="en-US" sz="3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sz="3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55" name="Subtitle 2"/>
          <p:cNvSpPr>
            <a:spLocks noGrp="1"/>
          </p:cNvSpPr>
          <p:nvPr>
            <p:ph idx="1"/>
          </p:nvPr>
        </p:nvSpPr>
        <p:spPr>
          <a:xfrm>
            <a:off x="467544" y="5301208"/>
            <a:ext cx="8183563" cy="990600"/>
          </a:xfrm>
        </p:spPr>
        <p:txBody>
          <a:bodyPr vert="horz" wrap="square" lIns="182880" tIns="0" rIns="0" bIns="0" numCol="1" anchor="t" anchorCtr="0" compatLnSpc="1">
            <a:prstTxWarp prst="textNoShape">
              <a:avLst/>
            </a:prstTxWarp>
          </a:bodyPr>
          <a:lstStyle/>
          <a:p>
            <a:pPr marL="36513" indent="0" algn="r">
              <a:spcBef>
                <a:spcPct val="0"/>
              </a:spcBef>
              <a:buNone/>
            </a:pPr>
            <a:r>
              <a:rPr lang="en-US" dirty="0" smtClean="0"/>
              <a:t>Sub Modulo </a:t>
            </a:r>
            <a:r>
              <a:rPr lang="en-US" dirty="0" smtClean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29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6" y="25551"/>
            <a:ext cx="7773988" cy="740664"/>
          </a:xfrm>
        </p:spPr>
        <p:txBody>
          <a:bodyPr/>
          <a:lstStyle/>
          <a:p>
            <a:r>
              <a:rPr lang="en-US" dirty="0" err="1" smtClean="0"/>
              <a:t>Temas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43" y="1772816"/>
            <a:ext cx="8604688" cy="2664296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VE" dirty="0"/>
              <a:t>Creación de jerarquías de </a:t>
            </a:r>
            <a:r>
              <a:rPr lang="es-VE" dirty="0" smtClean="0"/>
              <a:t>clase (</a:t>
            </a:r>
            <a:r>
              <a:rPr lang="en-US" dirty="0" smtClean="0"/>
              <a:t>Creating </a:t>
            </a:r>
            <a:r>
              <a:rPr lang="en-US" dirty="0"/>
              <a:t>Class </a:t>
            </a:r>
            <a:r>
              <a:rPr lang="en-US" dirty="0" smtClean="0"/>
              <a:t>Hierarchies)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s-VE" dirty="0" smtClean="0"/>
              <a:t>Extendiendo </a:t>
            </a:r>
            <a:r>
              <a:rPr lang="es-VE" dirty="0"/>
              <a:t>clases de .NET </a:t>
            </a:r>
            <a:r>
              <a:rPr lang="es-VE" dirty="0" smtClean="0"/>
              <a:t>Framework (</a:t>
            </a:r>
            <a:r>
              <a:rPr lang="en-US" dirty="0" smtClean="0"/>
              <a:t>Extending </a:t>
            </a:r>
            <a:r>
              <a:rPr lang="en-US" dirty="0"/>
              <a:t>.NET Framework </a:t>
            </a:r>
            <a:r>
              <a:rPr lang="en-US" dirty="0" smtClean="0"/>
              <a:t>Classes)</a:t>
            </a:r>
            <a:endParaRPr lang="es-VE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46139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Lesson 1: Creating Class Hierarchies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What Is Inheritance?
Creating Base Classes
Creating Base Class Members
Inheriting from a Base Class
Calling Base Class Constructors and Members
Demonstration: Calling Base Class Constructors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80005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1645</TotalTime>
  <Words>1972</Words>
  <Application>Microsoft Office PowerPoint</Application>
  <PresentationFormat>Presentación en pantalla (4:3)</PresentationFormat>
  <Paragraphs>276</Paragraphs>
  <Slides>22</Slides>
  <Notes>21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32" baseType="lpstr">
      <vt:lpstr>Arial</vt:lpstr>
      <vt:lpstr>Calibri</vt:lpstr>
      <vt:lpstr>Lucida Sans Unicode</vt:lpstr>
      <vt:lpstr>Segoe UI</vt:lpstr>
      <vt:lpstr>Segoe UI Light</vt:lpstr>
      <vt:lpstr>Symbol</vt:lpstr>
      <vt:lpstr>Times New Roman</vt:lpstr>
      <vt:lpstr>Verdana</vt:lpstr>
      <vt:lpstr>Wingdings</vt:lpstr>
      <vt:lpstr>Presentation1</vt:lpstr>
      <vt:lpstr>Presentación de PowerPoint</vt:lpstr>
      <vt:lpstr>Objetivo Terminal del Modulo 3 (1/3)</vt:lpstr>
      <vt:lpstr>Objetivo Terminal del Modulo 3 (2/3)</vt:lpstr>
      <vt:lpstr>Objetivo Terminal del Modulo 3  (3/3)</vt:lpstr>
      <vt:lpstr>Contenido de Modulo 3, por temas</vt:lpstr>
      <vt:lpstr>Contenido de Modulo 3, por temas</vt:lpstr>
      <vt:lpstr>Creación de una jerarquía de clases mediante herencia  (Creating a Class Hierarchy by Using Inheritance)</vt:lpstr>
      <vt:lpstr>Temas</vt:lpstr>
      <vt:lpstr>Lesson 1: Creating Class Hierarchies</vt:lpstr>
      <vt:lpstr>What Is Inheritance?</vt:lpstr>
      <vt:lpstr>Creating Base Classes</vt:lpstr>
      <vt:lpstr>Creating Base Class Members</vt:lpstr>
      <vt:lpstr>Inheriting from a Base Class</vt:lpstr>
      <vt:lpstr>Calling Base Class Constructors and Members</vt:lpstr>
      <vt:lpstr>Lesson 2: Extending .NET Framework Classes</vt:lpstr>
      <vt:lpstr>Inheriting from .NET Framework Classes</vt:lpstr>
      <vt:lpstr>Creating Custom Exceptions</vt:lpstr>
      <vt:lpstr>Throwing and Catching Custom Exceptions</vt:lpstr>
      <vt:lpstr>Inheriting from Generic Types</vt:lpstr>
      <vt:lpstr>Creating Extension Methods</vt:lpstr>
      <vt:lpstr>Laboratorio: Refactorización funcionalidad común en la clase de usuario</vt:lpstr>
      <vt:lpstr>Revisión de módulo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Lakshmy</dc:creator>
  <cp:lastModifiedBy>xiomara De Lucca</cp:lastModifiedBy>
  <cp:revision>62</cp:revision>
  <cp:lastPrinted>2012-08-28T00:39:50Z</cp:lastPrinted>
  <dcterms:created xsi:type="dcterms:W3CDTF">2012-10-15T15:17:00Z</dcterms:created>
  <dcterms:modified xsi:type="dcterms:W3CDTF">2015-02-20T14:59:57Z</dcterms:modified>
</cp:coreProperties>
</file>