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9"/>
  </p:notesMasterIdLst>
  <p:handoutMasterIdLst>
    <p:handoutMasterId r:id="rId30"/>
  </p:handoutMasterIdLst>
  <p:sldIdLst>
    <p:sldId id="315" r:id="rId2"/>
    <p:sldId id="285" r:id="rId3"/>
    <p:sldId id="342" r:id="rId4"/>
    <p:sldId id="343" r:id="rId5"/>
    <p:sldId id="282" r:id="rId6"/>
    <p:sldId id="344" r:id="rId7"/>
    <p:sldId id="286" r:id="rId8"/>
    <p:sldId id="316" r:id="rId9"/>
    <p:sldId id="346" r:id="rId10"/>
    <p:sldId id="347" r:id="rId11"/>
    <p:sldId id="348" r:id="rId12"/>
    <p:sldId id="349" r:id="rId13"/>
    <p:sldId id="350" r:id="rId14"/>
    <p:sldId id="354" r:id="rId15"/>
    <p:sldId id="355" r:id="rId16"/>
    <p:sldId id="356" r:id="rId17"/>
    <p:sldId id="357" r:id="rId18"/>
    <p:sldId id="358" r:id="rId19"/>
    <p:sldId id="359" r:id="rId20"/>
    <p:sldId id="360" r:id="rId21"/>
    <p:sldId id="364" r:id="rId22"/>
    <p:sldId id="365" r:id="rId23"/>
    <p:sldId id="366" r:id="rId24"/>
    <p:sldId id="367" r:id="rId25"/>
    <p:sldId id="368" r:id="rId26"/>
    <p:sldId id="370" r:id="rId27"/>
    <p:sldId id="341" r:id="rId2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815" autoAdjust="0"/>
    <p:restoredTop sz="59246" autoAdjust="0"/>
  </p:normalViewPr>
  <p:slideViewPr>
    <p:cSldViewPr>
      <p:cViewPr varScale="1">
        <p:scale>
          <a:sx n="44" d="100"/>
          <a:sy n="44" d="100"/>
        </p:scale>
        <p:origin x="2538" y="48"/>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2/20/2015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2/20/2015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as well as reading from and writing to files, it is common requirement for applications to need to manipulate files on the file system. Give the example of an application that copies a file to a temporary location on disk before performing additional processing.</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the </a:t>
            </a:r>
            <a:r>
              <a:rPr lang="en-US" sz="1000" b="1" dirty="0">
                <a:latin typeface="Arial"/>
                <a:ea typeface="Calibri"/>
                <a:cs typeface="Times New Roman"/>
              </a:rPr>
              <a:t>File</a:t>
            </a:r>
            <a:r>
              <a:rPr lang="en-US" sz="1000" dirty="0">
                <a:latin typeface="Arial"/>
                <a:ea typeface="Calibri"/>
                <a:cs typeface="Times New Roman"/>
              </a:rPr>
              <a:t> class provides static methods that enable you to directly manipulate files, without requiring you to instantiate any objects in your code. Alternatively, you can use the instance members provided by the </a:t>
            </a:r>
            <a:r>
              <a:rPr lang="en-US" sz="1000" b="1" dirty="0">
                <a:latin typeface="Arial"/>
                <a:ea typeface="Calibri"/>
                <a:cs typeface="Times New Roman"/>
              </a:rPr>
              <a:t>FileInfo</a:t>
            </a:r>
            <a:r>
              <a:rPr lang="en-US" sz="1000" dirty="0">
                <a:latin typeface="Arial"/>
                <a:ea typeface="Calibri"/>
                <a:cs typeface="Times New Roman"/>
              </a:rPr>
              <a:t> class, which act as a wrapper for the file on disk.</a:t>
            </a:r>
          </a:p>
        </p:txBody>
      </p:sp>
      <p:sp>
        <p:nvSpPr>
          <p:cNvPr id="4" name="Slide Number Placeholder 3"/>
          <p:cNvSpPr>
            <a:spLocks noGrp="1"/>
          </p:cNvSpPr>
          <p:nvPr>
            <p:ph type="sldNum" sz="quarter" idx="10"/>
          </p:nvPr>
        </p:nvSpPr>
        <p:spPr/>
        <p:txBody>
          <a:bodyPr/>
          <a:lstStyle/>
          <a:p>
            <a:fld id="{CCCB97BA-FE33-4003-9187-81FFC637A21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983036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A</a:t>
            </a:r>
            <a:r>
              <a:rPr lang="en-US" sz="1000" dirty="0">
                <a:latin typeface="Arial"/>
                <a:ea typeface="Calibri"/>
                <a:cs typeface="Times New Roman"/>
              </a:rPr>
              <a:t>pplications typically need to manipulate directories. Give the example of a system that creates a working directory structure on startup to cache settings during operation, and then on shutdown deletes any resources the application created.</a:t>
            </a:r>
          </a:p>
          <a:p>
            <a:pPr marL="171450" indent="-171450">
              <a:lnSpc>
                <a:spcPct val="115000"/>
              </a:lnSpc>
              <a:spcAft>
                <a:spcPts val="1000"/>
              </a:spcAft>
              <a:buFont typeface="Arial" pitchFamily="34" charset="0"/>
              <a:buChar char="•"/>
            </a:pPr>
            <a:r>
              <a:rPr lang="en-US" sz="1000" dirty="0">
                <a:latin typeface="Arial"/>
                <a:ea typeface="Calibri"/>
                <a:cs typeface="Times New Roman"/>
              </a:rPr>
              <a:t>The </a:t>
            </a:r>
            <a:r>
              <a:rPr lang="en-US" sz="1000" b="1" dirty="0">
                <a:latin typeface="Arial"/>
                <a:ea typeface="Calibri"/>
                <a:cs typeface="Times New Roman"/>
              </a:rPr>
              <a:t>Directory</a:t>
            </a:r>
            <a:r>
              <a:rPr lang="en-US" sz="1000" dirty="0">
                <a:latin typeface="Arial"/>
                <a:ea typeface="Calibri"/>
                <a:cs typeface="Times New Roman"/>
              </a:rPr>
              <a:t> class provides various static methods that enable you to directly manipulate directories, without requiring you to instantiate any objects in your code.</a:t>
            </a:r>
            <a:r>
              <a:rPr lang="en-US" sz="1000" dirty="0">
                <a:latin typeface="Arial"/>
                <a:ea typeface="Times New Roman"/>
                <a:cs typeface="Times New Roman"/>
              </a:rPr>
              <a:t> A</a:t>
            </a:r>
            <a:r>
              <a:rPr lang="en-US" sz="1000" dirty="0">
                <a:latin typeface="Arial"/>
                <a:ea typeface="Calibri"/>
                <a:cs typeface="Times New Roman"/>
              </a:rPr>
              <a:t>lternatively, you can use the various instance members provided by the </a:t>
            </a:r>
            <a:r>
              <a:rPr lang="en-US" sz="1000" b="1" dirty="0">
                <a:latin typeface="Arial"/>
                <a:ea typeface="Calibri"/>
                <a:cs typeface="Times New Roman"/>
              </a:rPr>
              <a:t>DirectoryInfo</a:t>
            </a:r>
            <a:r>
              <a:rPr lang="en-US" sz="1000" dirty="0">
                <a:latin typeface="Arial"/>
                <a:ea typeface="Calibri"/>
                <a:cs typeface="Times New Roman"/>
              </a:rPr>
              <a:t> class, which acts as a wrapper for the directory on disk.</a:t>
            </a:r>
          </a:p>
        </p:txBody>
      </p:sp>
      <p:sp>
        <p:nvSpPr>
          <p:cNvPr id="4" name="Slide Number Placeholder 3"/>
          <p:cNvSpPr>
            <a:spLocks noGrp="1"/>
          </p:cNvSpPr>
          <p:nvPr>
            <p:ph type="sldNum" sz="quarter" idx="10"/>
          </p:nvPr>
        </p:nvSpPr>
        <p:spPr/>
        <p:txBody>
          <a:bodyPr/>
          <a:lstStyle/>
          <a:p>
            <a:fld id="{CCCB97BA-FE33-4003-9187-81FFC637A21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023769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The </a:t>
            </a:r>
            <a:r>
              <a:rPr lang="en-US" sz="1000" b="1" dirty="0">
                <a:latin typeface="Arial"/>
                <a:ea typeface="Calibri"/>
                <a:cs typeface="Times New Roman"/>
              </a:rPr>
              <a:t>Path </a:t>
            </a:r>
            <a:r>
              <a:rPr lang="en-US" sz="1000" dirty="0">
                <a:latin typeface="Arial"/>
                <a:ea typeface="Calibri"/>
                <a:cs typeface="Times New Roman"/>
              </a:rPr>
              <a:t>class encapsulates a variety of utility type I/O functions that are very useful when working with the file system.</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by using these types of utility classes, students will write less code, save time, and be able to concentrate on more complex I/O functionality. To demonstrate this point, use the example of manually creating a temporary directory versus using the static </a:t>
            </a:r>
            <a:r>
              <a:rPr lang="en-US" sz="1000" b="1" dirty="0">
                <a:latin typeface="Arial"/>
                <a:ea typeface="Calibri"/>
                <a:cs typeface="Times New Roman"/>
              </a:rPr>
              <a:t>GetTempPath</a:t>
            </a:r>
            <a:r>
              <a:rPr lang="en-US" sz="1000" dirty="0">
                <a:latin typeface="Arial"/>
                <a:ea typeface="Calibri"/>
                <a:cs typeface="Times New Roman"/>
              </a:rPr>
              <a:t> method.</a:t>
            </a:r>
          </a:p>
          <a:p>
            <a:pPr marL="171450" indent="-171450">
              <a:lnSpc>
                <a:spcPct val="115000"/>
              </a:lnSpc>
              <a:spcAft>
                <a:spcPts val="1000"/>
              </a:spcAft>
              <a:buFont typeface="Arial" pitchFamily="34" charset="0"/>
              <a:buChar char="•"/>
            </a:pPr>
            <a:r>
              <a:rPr lang="en-US" sz="1000" dirty="0">
                <a:latin typeface="Arial"/>
                <a:ea typeface="Calibri"/>
                <a:cs typeface="Times New Roman"/>
              </a:rPr>
              <a:t>Point students to the Path Class page at http://go.microsoft.com/fwlink/?LinkID=267805</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73060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a:t>
            </a:r>
            <a:r>
              <a:rPr lang="en-US" sz="1000" dirty="0">
                <a:latin typeface="Arial"/>
                <a:ea typeface="Calibri"/>
                <a:cs typeface="Times New Roman"/>
              </a:rPr>
              <a:t>he .NET Framework provides several classes that you can use to serialize and deserialize data.</a:t>
            </a:r>
            <a:r>
              <a:rPr lang="en-US" sz="1000" dirty="0">
                <a:solidFill>
                  <a:srgbClr val="000000"/>
                </a:solidFill>
                <a:latin typeface="Arial"/>
                <a:ea typeface="Calibri"/>
                <a:cs typeface="Segoe UI"/>
              </a:rPr>
              <a:t> </a:t>
            </a:r>
            <a:r>
              <a:rPr lang="en-US" sz="1000" dirty="0">
                <a:latin typeface="Arial"/>
                <a:ea typeface="Calibri"/>
                <a:cs typeface="Times New Roman"/>
              </a:rPr>
              <a:t>Explain that this lesson focus on classes that enable you to serialize to binary, XML, and JSON. If you want to serialize data to a custom format, you can create your own formatter by implementing the </a:t>
            </a:r>
            <a:r>
              <a:rPr lang="en-US" sz="1000" b="1" dirty="0">
                <a:latin typeface="Arial"/>
                <a:ea typeface="Calibri"/>
                <a:cs typeface="Times New Roman"/>
              </a:rPr>
              <a:t>IFormatter </a:t>
            </a:r>
            <a:r>
              <a:rPr lang="en-US" sz="1000" dirty="0">
                <a:latin typeface="Arial"/>
                <a:ea typeface="Calibri"/>
                <a:cs typeface="Times New Roman"/>
              </a:rPr>
              <a:t>interface.</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646039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.NET supports three serialization formats: binary, XML, JSON. Discuss the advantages and disadvantages of each format as detailed in the student notes.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346337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a:t>
            </a:r>
            <a:r>
              <a:rPr lang="en-US" sz="1000" dirty="0">
                <a:latin typeface="Arial"/>
                <a:ea typeface="Calibri"/>
                <a:cs typeface="Segoe UI"/>
              </a:rPr>
              <a:t>he .NET Framework provides the </a:t>
            </a:r>
            <a:r>
              <a:rPr lang="en-US" sz="1000" b="1" dirty="0">
                <a:latin typeface="Arial"/>
                <a:ea typeface="Calibri"/>
                <a:cs typeface="Times New Roman"/>
              </a:rPr>
              <a:t>System</a:t>
            </a:r>
            <a:r>
              <a:rPr lang="en-US" sz="1000" dirty="0">
                <a:latin typeface="Arial"/>
                <a:ea typeface="Calibri"/>
                <a:cs typeface="Segoe UI"/>
              </a:rPr>
              <a:t> and </a:t>
            </a:r>
            <a:r>
              <a:rPr lang="en-US" sz="1000" b="1" dirty="0">
                <a:latin typeface="Arial"/>
                <a:ea typeface="Calibri"/>
                <a:cs typeface="Times New Roman"/>
              </a:rPr>
              <a:t>System.Runtime.Serialization</a:t>
            </a:r>
            <a:r>
              <a:rPr lang="en-US" sz="1000" dirty="0">
                <a:latin typeface="Arial"/>
                <a:ea typeface="Calibri"/>
                <a:cs typeface="Segoe UI"/>
              </a:rPr>
              <a:t> namespaces, which provide classes to enable serialization support.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to create your own serializable type, you need to do the following:</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Define a default constructor.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Decorate the class with the </a:t>
            </a:r>
            <a:r>
              <a:rPr lang="en-US" sz="1000" b="1" dirty="0" smtClean="0">
                <a:effectLst/>
                <a:latin typeface="Arial"/>
                <a:ea typeface="Times New Roman"/>
                <a:cs typeface="Times New Roman"/>
              </a:rPr>
              <a:t>Serializable</a:t>
            </a:r>
            <a:r>
              <a:rPr lang="en-US" sz="1000" dirty="0" smtClean="0">
                <a:effectLst/>
                <a:latin typeface="Arial"/>
                <a:ea typeface="Times New Roman"/>
                <a:cs typeface="Segoe UI"/>
              </a:rPr>
              <a:t> attribute.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Implement the </a:t>
            </a:r>
            <a:r>
              <a:rPr lang="en-US" sz="1000" b="1" dirty="0" smtClean="0">
                <a:effectLst/>
                <a:latin typeface="Arial"/>
                <a:ea typeface="Times New Roman"/>
                <a:cs typeface="Times New Roman"/>
              </a:rPr>
              <a:t>ISerializable</a:t>
            </a:r>
            <a:r>
              <a:rPr lang="en-US" sz="1000" dirty="0" smtClean="0">
                <a:effectLst/>
                <a:latin typeface="Arial"/>
                <a:ea typeface="Times New Roman"/>
                <a:cs typeface="Segoe UI"/>
              </a:rPr>
              <a:t> interface.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Define a deserialization constructor.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Define the public members that you want to serialize.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423573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To </a:t>
            </a:r>
            <a:r>
              <a:rPr lang="en-US" sz="1000" dirty="0">
                <a:latin typeface="Arial"/>
                <a:ea typeface="Calibri"/>
                <a:cs typeface="Times New Roman"/>
              </a:rPr>
              <a:t>serialize your data to binary, you can use the </a:t>
            </a:r>
            <a:r>
              <a:rPr lang="en-US" sz="1000" b="1" dirty="0">
                <a:latin typeface="Arial"/>
                <a:ea typeface="Calibri"/>
                <a:cs typeface="Times New Roman"/>
              </a:rPr>
              <a:t>BinaryFormatter</a:t>
            </a:r>
            <a:r>
              <a:rPr lang="en-US" sz="1000" dirty="0">
                <a:latin typeface="Arial"/>
                <a:ea typeface="Calibri"/>
                <a:cs typeface="Times New Roman"/>
              </a:rPr>
              <a:t> class. The </a:t>
            </a:r>
            <a:r>
              <a:rPr lang="en-US" sz="1000" b="1" dirty="0">
                <a:latin typeface="Arial"/>
                <a:ea typeface="Calibri"/>
                <a:cs typeface="Times New Roman"/>
              </a:rPr>
              <a:t>BinaryFormatter</a:t>
            </a:r>
            <a:r>
              <a:rPr lang="en-US" sz="1000" dirty="0">
                <a:latin typeface="Arial"/>
                <a:ea typeface="Calibri"/>
                <a:cs typeface="Times New Roman"/>
              </a:rPr>
              <a:t> class implements the </a:t>
            </a:r>
            <a:r>
              <a:rPr lang="en-US" sz="1000" b="1" dirty="0">
                <a:latin typeface="Arial"/>
                <a:ea typeface="Calibri"/>
                <a:cs typeface="Times New Roman"/>
              </a:rPr>
              <a:t>IFormatter</a:t>
            </a:r>
            <a:r>
              <a:rPr lang="en-US" sz="1000" dirty="0">
                <a:latin typeface="Arial"/>
                <a:ea typeface="Calibri"/>
                <a:cs typeface="Times New Roman"/>
              </a:rPr>
              <a:t> interface.</a:t>
            </a:r>
          </a:p>
        </p:txBody>
      </p:sp>
      <p:sp>
        <p:nvSpPr>
          <p:cNvPr id="4" name="Slide Number Placeholder 3"/>
          <p:cNvSpPr>
            <a:spLocks noGrp="1"/>
          </p:cNvSpPr>
          <p:nvPr>
            <p:ph type="sldNum" sz="quarter" idx="10"/>
          </p:nvPr>
        </p:nvSpPr>
        <p:spPr/>
        <p:txBody>
          <a:bodyPr/>
          <a:lstStyle/>
          <a:p>
            <a:fld id="{CCCB97BA-FE33-4003-9187-81FFC637A21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070654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To serialize your data to XML, you can use the </a:t>
            </a:r>
            <a:r>
              <a:rPr lang="en-US" sz="1000" b="1" dirty="0">
                <a:latin typeface="Arial"/>
                <a:ea typeface="Calibri"/>
                <a:cs typeface="Times New Roman"/>
              </a:rPr>
              <a:t>SoapFormatter</a:t>
            </a:r>
            <a:r>
              <a:rPr lang="en-US" sz="1000" dirty="0">
                <a:latin typeface="Arial"/>
                <a:ea typeface="Calibri"/>
                <a:cs typeface="Times New Roman"/>
              </a:rPr>
              <a:t> class. The </a:t>
            </a:r>
            <a:r>
              <a:rPr lang="en-US" sz="1000" b="1" dirty="0">
                <a:latin typeface="Arial"/>
                <a:ea typeface="Calibri"/>
                <a:cs typeface="Times New Roman"/>
              </a:rPr>
              <a:t>SoapFormatter</a:t>
            </a:r>
            <a:r>
              <a:rPr lang="en-US" sz="1000" dirty="0">
                <a:latin typeface="Arial"/>
                <a:ea typeface="Calibri"/>
                <a:cs typeface="Times New Roman"/>
              </a:rPr>
              <a:t> class implements the </a:t>
            </a:r>
            <a:r>
              <a:rPr lang="en-US" sz="1000" b="1" dirty="0">
                <a:latin typeface="Arial"/>
                <a:ea typeface="Calibri"/>
                <a:cs typeface="Times New Roman"/>
              </a:rPr>
              <a:t>IFormatter</a:t>
            </a:r>
            <a:r>
              <a:rPr lang="en-US" sz="1000" dirty="0">
                <a:latin typeface="Arial"/>
                <a:ea typeface="Calibri"/>
                <a:cs typeface="Times New Roman"/>
              </a:rPr>
              <a:t> interface, so the usage pattern is the same as the </a:t>
            </a:r>
            <a:r>
              <a:rPr lang="en-US" sz="1000" b="1" dirty="0">
                <a:latin typeface="Arial"/>
                <a:ea typeface="Calibri"/>
                <a:cs typeface="Times New Roman"/>
              </a:rPr>
              <a:t>BinaryFormatter</a:t>
            </a:r>
            <a:r>
              <a:rPr lang="en-US" sz="1000" dirty="0">
                <a:latin typeface="Arial"/>
                <a:ea typeface="Calibri"/>
                <a:cs typeface="Times New Roman"/>
              </a:rPr>
              <a:t> class.</a:t>
            </a:r>
          </a:p>
        </p:txBody>
      </p:sp>
      <p:sp>
        <p:nvSpPr>
          <p:cNvPr id="4" name="Slide Number Placeholder 3"/>
          <p:cNvSpPr>
            <a:spLocks noGrp="1"/>
          </p:cNvSpPr>
          <p:nvPr>
            <p:ph type="sldNum" sz="quarter" idx="10"/>
          </p:nvPr>
        </p:nvSpPr>
        <p:spPr/>
        <p:txBody>
          <a:bodyPr/>
          <a:lstStyle/>
          <a:p>
            <a:fld id="{CCCB97BA-FE33-4003-9187-81FFC637A21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947785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 serialize your data to JSON by using the </a:t>
            </a:r>
            <a:r>
              <a:rPr lang="en-US" sz="1000" b="1" dirty="0">
                <a:latin typeface="Arial"/>
                <a:ea typeface="Calibri"/>
                <a:cs typeface="Times New Roman"/>
              </a:rPr>
              <a:t>DataContractJsonSerializer</a:t>
            </a:r>
            <a:r>
              <a:rPr lang="en-US" sz="1000" dirty="0">
                <a:latin typeface="Arial"/>
                <a:ea typeface="Calibri"/>
                <a:cs typeface="Segoe UI"/>
              </a:rPr>
              <a:t> class.</a:t>
            </a:r>
            <a:r>
              <a:rPr lang="en-US" sz="1000" dirty="0">
                <a:latin typeface="Arial"/>
                <a:ea typeface="Calibri"/>
                <a:cs typeface="Times New Roman"/>
              </a:rPr>
              <a:t> The </a:t>
            </a:r>
            <a:r>
              <a:rPr lang="en-US" sz="1000" b="1" dirty="0">
                <a:latin typeface="Arial"/>
                <a:ea typeface="Calibri"/>
                <a:cs typeface="Times New Roman"/>
              </a:rPr>
              <a:t>DataContractJsonSerializer</a:t>
            </a:r>
            <a:r>
              <a:rPr lang="en-US" sz="1000" dirty="0">
                <a:latin typeface="Arial"/>
                <a:ea typeface="Calibri"/>
                <a:cs typeface="Segoe UI"/>
              </a:rPr>
              <a:t> class is derived from the </a:t>
            </a:r>
            <a:r>
              <a:rPr lang="en-US" sz="1000" b="1" dirty="0">
                <a:latin typeface="Arial"/>
                <a:ea typeface="Calibri"/>
                <a:cs typeface="Times New Roman"/>
              </a:rPr>
              <a:t>XmlObjectSerializer</a:t>
            </a:r>
            <a:r>
              <a:rPr lang="en-US" sz="1000" dirty="0">
                <a:latin typeface="Arial"/>
                <a:ea typeface="Calibri"/>
                <a:cs typeface="Segoe UI"/>
              </a:rPr>
              <a:t> class, and not an implementation of the </a:t>
            </a:r>
            <a:r>
              <a:rPr lang="en-US" sz="1000" b="1" dirty="0">
                <a:latin typeface="Arial"/>
                <a:ea typeface="Calibri"/>
                <a:cs typeface="Times New Roman"/>
              </a:rPr>
              <a:t>IFormatter</a:t>
            </a:r>
            <a:r>
              <a:rPr lang="en-US" sz="1000" dirty="0">
                <a:latin typeface="Arial"/>
                <a:ea typeface="Calibri"/>
                <a:cs typeface="Segoe UI"/>
              </a:rPr>
              <a:t> interface. For that reason, its usage pattern is different to the </a:t>
            </a:r>
            <a:r>
              <a:rPr lang="en-US" sz="1000" b="1" dirty="0">
                <a:latin typeface="Arial"/>
                <a:ea typeface="Calibri"/>
                <a:cs typeface="Times New Roman"/>
              </a:rPr>
              <a:t>BinaryFormatter</a:t>
            </a:r>
            <a:r>
              <a:rPr lang="en-US" sz="1000" dirty="0">
                <a:latin typeface="Arial"/>
                <a:ea typeface="Calibri"/>
                <a:cs typeface="Segoe UI"/>
              </a:rPr>
              <a:t> and </a:t>
            </a:r>
            <a:r>
              <a:rPr lang="en-US" sz="1000" b="1" dirty="0">
                <a:latin typeface="Arial"/>
                <a:ea typeface="Calibri"/>
                <a:cs typeface="Times New Roman"/>
              </a:rPr>
              <a:t>SoapFormatter</a:t>
            </a:r>
            <a:r>
              <a:rPr lang="en-US" sz="1000" dirty="0">
                <a:latin typeface="Arial"/>
                <a:ea typeface="Calibri"/>
                <a:cs typeface="Segoe UI"/>
              </a:rPr>
              <a:t> classes.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090867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You may want to serialize your data into a format such as csv, or ini.</a:t>
            </a:r>
            <a:r>
              <a:rPr lang="en-US" sz="1000" dirty="0">
                <a:latin typeface="Arial"/>
                <a:ea typeface="Times New Roman"/>
                <a:cs typeface="Times New Roman"/>
              </a:rPr>
              <a:t> Y</a:t>
            </a:r>
            <a:r>
              <a:rPr lang="en-US" sz="1000" dirty="0">
                <a:latin typeface="Arial"/>
                <a:ea typeface="Calibri"/>
                <a:cs typeface="Times New Roman"/>
              </a:rPr>
              <a:t>ou can create your own custom serializer by implementing the </a:t>
            </a:r>
            <a:r>
              <a:rPr lang="en-US" sz="1000" b="1" dirty="0">
                <a:latin typeface="Arial"/>
                <a:ea typeface="Calibri"/>
                <a:cs typeface="Times New Roman"/>
              </a:rPr>
              <a:t>IFormatter</a:t>
            </a:r>
            <a:r>
              <a:rPr lang="en-US" sz="1000" dirty="0">
                <a:latin typeface="Arial"/>
                <a:ea typeface="Calibri"/>
                <a:cs typeface="Segoe UI"/>
              </a:rPr>
              <a:t> interface in the </a:t>
            </a:r>
            <a:r>
              <a:rPr lang="en-US" sz="1000" b="1" dirty="0">
                <a:latin typeface="Arial"/>
                <a:ea typeface="Calibri"/>
                <a:cs typeface="Times New Roman"/>
              </a:rPr>
              <a:t>System.Runtime.Serialization</a:t>
            </a:r>
            <a:r>
              <a:rPr lang="en-US" sz="1000" dirty="0">
                <a:latin typeface="Arial"/>
                <a:ea typeface="Calibri"/>
                <a:cs typeface="Segoe UI"/>
              </a:rPr>
              <a:t> namespace.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To create your own formatter, you need to perform the following:</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a class that implements the </a:t>
            </a:r>
            <a:r>
              <a:rPr lang="en-US" sz="1000" b="1" dirty="0" smtClean="0">
                <a:effectLst/>
                <a:latin typeface="Arial"/>
                <a:ea typeface="Times New Roman"/>
                <a:cs typeface="Times New Roman"/>
              </a:rPr>
              <a:t>IFormatter</a:t>
            </a:r>
            <a:r>
              <a:rPr lang="en-US" sz="1000" dirty="0" smtClean="0">
                <a:effectLst/>
                <a:latin typeface="Arial"/>
                <a:ea typeface="Times New Roman"/>
                <a:cs typeface="Segoe UI"/>
              </a:rPr>
              <a:t> interface.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implementations for the </a:t>
            </a:r>
            <a:r>
              <a:rPr lang="en-US" sz="1000" b="1" dirty="0" smtClean="0">
                <a:effectLst/>
                <a:latin typeface="Arial"/>
                <a:ea typeface="Times New Roman"/>
                <a:cs typeface="Times New Roman"/>
              </a:rPr>
              <a:t>SurrogateSelector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Binder</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Context</a:t>
            </a:r>
            <a:r>
              <a:rPr lang="en-US" sz="1000" dirty="0" smtClean="0">
                <a:effectLst/>
                <a:latin typeface="Arial"/>
                <a:ea typeface="Times New Roman"/>
                <a:cs typeface="Segoe UI"/>
              </a:rPr>
              <a:t> properties.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implementations for the </a:t>
            </a:r>
            <a:r>
              <a:rPr lang="en-US" sz="1000" b="1" dirty="0" smtClean="0">
                <a:effectLst/>
                <a:latin typeface="Arial"/>
                <a:ea typeface="Times New Roman"/>
                <a:cs typeface="Times New Roman"/>
              </a:rPr>
              <a:t>Deserialize</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Serialize</a:t>
            </a:r>
            <a:r>
              <a:rPr lang="en-US" sz="1000" dirty="0" smtClean="0">
                <a:effectLst/>
                <a:latin typeface="Arial"/>
                <a:ea typeface="Times New Roman"/>
                <a:cs typeface="Segoe UI"/>
              </a:rPr>
              <a:t> methods.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177309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a:t>
            </a:r>
            <a:r>
              <a:rPr lang="en-US" sz="1000" dirty="0">
                <a:latin typeface="Arial"/>
                <a:ea typeface="Calibri"/>
                <a:cs typeface="Times New Roman"/>
              </a:rPr>
              <a:t>eading and writing data in single atomic operations is acceptable when processing small files. However, when you are working with large amounts of data, such operations are inefficient and can consume too much memory and processor time. The </a:t>
            </a:r>
            <a:r>
              <a:rPr lang="en-US" sz="1000" b="1" dirty="0">
                <a:latin typeface="Arial"/>
                <a:ea typeface="Calibri"/>
                <a:cs typeface="Times New Roman"/>
              </a:rPr>
              <a:t>System.IO</a:t>
            </a:r>
            <a:r>
              <a:rPr lang="en-US" sz="1000" dirty="0">
                <a:latin typeface="Arial"/>
                <a:ea typeface="Calibri"/>
                <a:cs typeface="Times New Roman"/>
              </a:rPr>
              <a:t> namespace includes many classes than enable you to stream data.</a:t>
            </a:r>
          </a:p>
        </p:txBody>
      </p:sp>
      <p:sp>
        <p:nvSpPr>
          <p:cNvPr id="4" name="Slide Number Placeholder 3"/>
          <p:cNvSpPr>
            <a:spLocks noGrp="1"/>
          </p:cNvSpPr>
          <p:nvPr>
            <p:ph type="sldNum" sz="quarter" idx="10"/>
          </p:nvPr>
        </p:nvSpPr>
        <p:spPr/>
        <p:txBody>
          <a:bodyPr/>
          <a:lstStyle/>
          <a:p>
            <a:fld id="{CCCB97BA-FE33-4003-9187-81FFC637A21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429729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Streams enable you to read and write data in small, manageable chunks. T</a:t>
            </a:r>
            <a:r>
              <a:rPr lang="en-US" sz="1000" dirty="0">
                <a:solidFill>
                  <a:srgbClr val="000000"/>
                </a:solidFill>
                <a:latin typeface="Arial"/>
                <a:ea typeface="Calibri"/>
                <a:cs typeface="Segoe UI"/>
              </a:rPr>
              <a:t>he .NET Framework provides the </a:t>
            </a:r>
            <a:r>
              <a:rPr lang="en-US" sz="1000" b="1" dirty="0">
                <a:latin typeface="Arial"/>
                <a:ea typeface="Calibri"/>
                <a:cs typeface="Times New Roman"/>
              </a:rPr>
              <a:t>Stream</a:t>
            </a:r>
            <a:r>
              <a:rPr lang="en-US" sz="1000" dirty="0">
                <a:solidFill>
                  <a:srgbClr val="000000"/>
                </a:solidFill>
                <a:latin typeface="Arial"/>
                <a:ea typeface="Calibri"/>
                <a:cs typeface="Segoe UI"/>
              </a:rPr>
              <a:t> base class in the </a:t>
            </a:r>
            <a:r>
              <a:rPr lang="en-US" sz="1000" b="1" dirty="0">
                <a:latin typeface="Arial"/>
                <a:ea typeface="Calibri"/>
                <a:cs typeface="Times New Roman"/>
              </a:rPr>
              <a:t>System.IO</a:t>
            </a:r>
            <a:r>
              <a:rPr lang="en-US" sz="1000" dirty="0">
                <a:solidFill>
                  <a:srgbClr val="000000"/>
                </a:solidFill>
                <a:latin typeface="Arial"/>
                <a:ea typeface="Calibri"/>
                <a:cs typeface="Segoe UI"/>
              </a:rPr>
              <a:t> namespace. There are several streams classes that inherit from the </a:t>
            </a:r>
            <a:r>
              <a:rPr lang="en-US" sz="1000" b="1" dirty="0">
                <a:latin typeface="Arial"/>
                <a:ea typeface="Calibri"/>
                <a:cs typeface="Times New Roman"/>
              </a:rPr>
              <a:t>Stream</a:t>
            </a:r>
            <a:r>
              <a:rPr lang="en-US" sz="1000" dirty="0">
                <a:solidFill>
                  <a:srgbClr val="000000"/>
                </a:solidFill>
                <a:latin typeface="Arial"/>
                <a:ea typeface="Calibri"/>
                <a:cs typeface="Segoe UI"/>
              </a:rPr>
              <a:t> class, which provide streaming capabilities for different data types and storage mechanisms.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878692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.NET Framework provides many stream classes that enable you to read and write different types of data to and from different data sources.</a:t>
            </a:r>
          </a:p>
          <a:p>
            <a:pPr>
              <a:lnSpc>
                <a:spcPct val="115000"/>
              </a:lnSpc>
              <a:spcAft>
                <a:spcPts val="1000"/>
              </a:spcAft>
            </a:pPr>
            <a:r>
              <a:rPr lang="en-US" sz="1000" dirty="0">
                <a:latin typeface="Arial"/>
                <a:ea typeface="Calibri"/>
                <a:cs typeface="Times New Roman"/>
              </a:rPr>
              <a:t>Explain that the following classes enable you to access data stored in different data sources:</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t>
            </a:r>
            <a:r>
              <a:rPr lang="en-US" sz="1000" b="1" dirty="0" smtClean="0">
                <a:effectLst/>
                <a:latin typeface="Arial"/>
                <a:ea typeface="Times New Roman"/>
                <a:cs typeface="Times New Roman"/>
              </a:rPr>
              <a:t>FileStream</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t>
            </a:r>
            <a:r>
              <a:rPr lang="en-US" sz="1000" b="1" dirty="0" smtClean="0">
                <a:effectLst/>
                <a:latin typeface="Arial"/>
                <a:ea typeface="Times New Roman"/>
                <a:cs typeface="Times New Roman"/>
              </a:rPr>
              <a:t>MemoryStream</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t>
            </a:r>
            <a:r>
              <a:rPr lang="en-US" sz="1000" b="1" dirty="0" smtClean="0">
                <a:effectLst/>
                <a:latin typeface="Arial"/>
                <a:ea typeface="Times New Roman"/>
                <a:cs typeface="Times New Roman"/>
              </a:rPr>
              <a:t>NetworkStream</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a:lnSpc>
                <a:spcPct val="115000"/>
              </a:lnSpc>
              <a:spcAft>
                <a:spcPts val="995"/>
              </a:spcAft>
            </a:pPr>
            <a:r>
              <a:rPr lang="en-US" sz="1000" dirty="0">
                <a:latin typeface="Arial"/>
                <a:ea typeface="Calibri"/>
                <a:cs typeface="Times New Roman"/>
              </a:rPr>
              <a:t>Explain that the following classes enable you to read and write data to and from different data source stream:</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StreamReader</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StreamWriter</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BinaryReader</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BinaryWriter</a:t>
            </a:r>
            <a:r>
              <a:rPr lang="en-US" sz="1000" dirty="0" smtClean="0">
                <a:effectLst/>
                <a:latin typeface="Arial"/>
                <a:ea typeface="Times New Roman"/>
                <a:cs typeface="Times New Roman"/>
              </a:rPr>
              <a:t> class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3182176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a:t>
            </a:r>
            <a:r>
              <a:rPr lang="en-US" sz="1000" dirty="0">
                <a:latin typeface="Arial"/>
                <a:ea typeface="Calibri"/>
                <a:cs typeface="Segoe UI"/>
              </a:rPr>
              <a:t>any applications store data in raw binary form because writing binary is fast, it takes up less space on disk, and because it is not human readable. You can take advantage of using the binary format in your .NET Framework applications by using the </a:t>
            </a:r>
            <a:r>
              <a:rPr lang="en-US" sz="1000" b="1" dirty="0">
                <a:latin typeface="Arial"/>
                <a:ea typeface="Calibri"/>
                <a:cs typeface="Times New Roman"/>
              </a:rPr>
              <a:t>BinaryReader</a:t>
            </a:r>
            <a:r>
              <a:rPr lang="en-US" sz="1000" dirty="0">
                <a:latin typeface="Arial"/>
                <a:ea typeface="Calibri"/>
                <a:cs typeface="Segoe UI"/>
              </a:rPr>
              <a:t> and </a:t>
            </a:r>
            <a:r>
              <a:rPr lang="en-US" sz="1000" b="1" dirty="0">
                <a:latin typeface="Arial"/>
                <a:ea typeface="Calibri"/>
                <a:cs typeface="Times New Roman"/>
              </a:rPr>
              <a:t>BinaryWriter</a:t>
            </a:r>
            <a:r>
              <a:rPr lang="en-US" sz="1000" dirty="0">
                <a:latin typeface="Arial"/>
                <a:ea typeface="Calibri"/>
                <a:cs typeface="Segoe UI"/>
              </a:rPr>
              <a:t>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Describe some of the following </a:t>
            </a:r>
            <a:r>
              <a:rPr lang="en-US" sz="1000" b="1" dirty="0">
                <a:latin typeface="Arial"/>
                <a:ea typeface="Calibri"/>
                <a:cs typeface="Times New Roman"/>
              </a:rPr>
              <a:t>BinaryReader</a:t>
            </a:r>
            <a:r>
              <a:rPr lang="en-US" sz="1000" dirty="0">
                <a:latin typeface="Arial"/>
                <a:ea typeface="Calibri"/>
                <a:cs typeface="Segoe UI"/>
              </a:rPr>
              <a:t> members: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BaseStream</a:t>
            </a:r>
            <a:r>
              <a:rPr lang="en-US" sz="1000" dirty="0" smtClean="0">
                <a:effectLst/>
                <a:latin typeface="Arial"/>
                <a:ea typeface="Times New Roman"/>
                <a:cs typeface="Segoe UI"/>
              </a:rPr>
              <a:t> property.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Close</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ReadByte</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ReadBytes</a:t>
            </a:r>
            <a:r>
              <a:rPr lang="en-US" sz="1000" dirty="0" smtClean="0">
                <a:effectLst/>
                <a:latin typeface="Arial"/>
                <a:ea typeface="Times New Roman"/>
                <a:cs typeface="Times New Roman"/>
              </a:rPr>
              <a:t> method. </a:t>
            </a:r>
          </a:p>
          <a:p>
            <a:pPr>
              <a:lnSpc>
                <a:spcPct val="115000"/>
              </a:lnSpc>
              <a:spcAft>
                <a:spcPts val="995"/>
              </a:spcAft>
            </a:pPr>
            <a:r>
              <a:rPr lang="en-US" sz="1000" dirty="0">
                <a:latin typeface="Arial"/>
                <a:ea typeface="Calibri"/>
                <a:cs typeface="Segoe UI"/>
              </a:rPr>
              <a:t>Describe some of the following </a:t>
            </a:r>
            <a:r>
              <a:rPr lang="en-US" sz="1000" b="1" dirty="0">
                <a:latin typeface="Arial"/>
                <a:ea typeface="Calibri"/>
                <a:cs typeface="Times New Roman"/>
              </a:rPr>
              <a:t>BinaryWriter </a:t>
            </a:r>
            <a:r>
              <a:rPr lang="en-US" sz="1000" dirty="0">
                <a:latin typeface="Arial"/>
                <a:ea typeface="Calibri"/>
                <a:cs typeface="Segoe UI"/>
              </a:rPr>
              <a:t>members: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BaseStream</a:t>
            </a:r>
            <a:r>
              <a:rPr lang="en-US" sz="1000" dirty="0" smtClean="0">
                <a:effectLst/>
                <a:latin typeface="Arial"/>
                <a:ea typeface="Times New Roman"/>
                <a:cs typeface="Segoe UI"/>
              </a:rPr>
              <a:t> property.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Close</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Flush</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Seek</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Write</a:t>
            </a:r>
            <a:r>
              <a:rPr lang="en-US" sz="1000" dirty="0" smtClean="0">
                <a:effectLst/>
                <a:latin typeface="Arial"/>
                <a:ea typeface="Times New Roman"/>
                <a:cs typeface="Times New Roman"/>
              </a:rPr>
              <a:t> method.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952161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M</a:t>
            </a:r>
            <a:r>
              <a:rPr lang="en-US" sz="1000" dirty="0">
                <a:latin typeface="Arial"/>
                <a:ea typeface="Calibri"/>
                <a:cs typeface="Segoe UI"/>
              </a:rPr>
              <a:t>any applications store data as text, so that it is human readable and easier to process. The downside to this is that it takes up more space on disk. Explain that you use the </a:t>
            </a:r>
            <a:r>
              <a:rPr lang="en-US" sz="1000" b="1" dirty="0">
                <a:latin typeface="Arial"/>
                <a:ea typeface="Calibri"/>
                <a:cs typeface="Times New Roman"/>
              </a:rPr>
              <a:t>StreamReader</a:t>
            </a:r>
            <a:r>
              <a:rPr lang="en-US" sz="1000" dirty="0">
                <a:latin typeface="Arial"/>
                <a:ea typeface="Calibri"/>
                <a:cs typeface="Segoe UI"/>
              </a:rPr>
              <a:t> and </a:t>
            </a:r>
            <a:r>
              <a:rPr lang="en-US" sz="1000" b="1" dirty="0">
                <a:latin typeface="Arial"/>
                <a:ea typeface="Calibri"/>
                <a:cs typeface="Times New Roman"/>
              </a:rPr>
              <a:t>StreamWriter</a:t>
            </a:r>
            <a:r>
              <a:rPr lang="en-US" sz="1000" dirty="0">
                <a:latin typeface="Arial"/>
                <a:ea typeface="Calibri"/>
                <a:cs typeface="Segoe UI"/>
              </a:rPr>
              <a:t> classes to read and write text.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Describe some of the following </a:t>
            </a:r>
            <a:r>
              <a:rPr lang="en-US" sz="1000" b="1" dirty="0">
                <a:latin typeface="Arial"/>
                <a:ea typeface="Calibri"/>
                <a:cs typeface="Times New Roman"/>
              </a:rPr>
              <a:t>StreamReader</a:t>
            </a:r>
            <a:r>
              <a:rPr lang="en-US" sz="1000" dirty="0">
                <a:latin typeface="Arial"/>
                <a:ea typeface="Calibri"/>
                <a:cs typeface="Segoe UI"/>
              </a:rPr>
              <a:t> members: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Close</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EndOfStream</a:t>
            </a:r>
            <a:r>
              <a:rPr lang="en-US" sz="1000" dirty="0" smtClean="0">
                <a:effectLst/>
                <a:latin typeface="Arial"/>
                <a:ea typeface="Times New Roman"/>
                <a:cs typeface="Segoe UI"/>
              </a:rPr>
              <a:t> property.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Peek</a:t>
            </a:r>
            <a:r>
              <a:rPr lang="en-US" sz="1000" dirty="0" smtClean="0">
                <a:effectLst/>
                <a:latin typeface="Arial"/>
                <a:ea typeface="Times New Roman"/>
                <a:cs typeface="Times New Roman"/>
              </a:rPr>
              <a:t> method.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ReadBlock</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ReadLine</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ReadToEnd</a:t>
            </a:r>
            <a:r>
              <a:rPr lang="en-US" sz="1000" dirty="0" smtClean="0">
                <a:effectLst/>
                <a:latin typeface="Arial"/>
                <a:ea typeface="Times New Roman"/>
                <a:cs typeface="Times New Roman"/>
              </a:rPr>
              <a:t> method.</a:t>
            </a:r>
          </a:p>
          <a:p>
            <a:pPr>
              <a:lnSpc>
                <a:spcPct val="115000"/>
              </a:lnSpc>
              <a:spcAft>
                <a:spcPts val="995"/>
              </a:spcAft>
            </a:pPr>
            <a:r>
              <a:rPr lang="en-US" sz="1000" dirty="0">
                <a:latin typeface="Arial"/>
                <a:ea typeface="Calibri"/>
                <a:cs typeface="Segoe UI"/>
              </a:rPr>
              <a:t>Describe some of the following </a:t>
            </a:r>
            <a:r>
              <a:rPr lang="en-US" sz="1000" b="1" dirty="0">
                <a:latin typeface="Arial"/>
                <a:ea typeface="Calibri"/>
                <a:cs typeface="Times New Roman"/>
              </a:rPr>
              <a:t>StreamWriter </a:t>
            </a:r>
            <a:r>
              <a:rPr lang="en-US" sz="1000" dirty="0">
                <a:latin typeface="Arial"/>
                <a:ea typeface="Calibri"/>
                <a:cs typeface="Segoe UI"/>
              </a:rPr>
              <a:t>methods: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AutoFlush</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Close</a:t>
            </a:r>
            <a:r>
              <a:rPr lang="en-US" sz="1000" dirty="0" smtClean="0">
                <a:effectLst/>
                <a:latin typeface="Arial"/>
                <a:ea typeface="Times New Roman"/>
                <a:cs typeface="Segoe UI"/>
              </a:rPr>
              <a:t> method.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Flush</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NewLine </a:t>
            </a:r>
            <a:r>
              <a:rPr lang="en-US" sz="1000" dirty="0" smtClean="0">
                <a:effectLst/>
                <a:latin typeface="Arial"/>
                <a:ea typeface="Times New Roman"/>
                <a:cs typeface="Times New Roman"/>
              </a:rPr>
              <a:t>method.</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Write</a:t>
            </a:r>
            <a:r>
              <a:rPr lang="en-US" sz="1000" dirty="0" smtClean="0">
                <a:effectLst/>
                <a:latin typeface="Arial"/>
                <a:ea typeface="Times New Roman"/>
                <a:cs typeface="Times New Roman"/>
              </a:rPr>
              <a:t> method.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WriteLine</a:t>
            </a:r>
            <a:r>
              <a:rPr lang="en-US" sz="1000" dirty="0" smtClean="0">
                <a:effectLst/>
                <a:latin typeface="Arial"/>
                <a:ea typeface="Times New Roman"/>
                <a:cs typeface="Times New Roman"/>
              </a:rPr>
              <a:t> method.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4274863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096452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are a developer working on the Fourth Coffee Windows Presentation Foundation (WPF) client application. You have been asked to store some settings in a plain text file in the user’s temporary folder on the file system. Briefly explain which classes and methods you could use to achieve this.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T</a:t>
            </a:r>
            <a:r>
              <a:rPr lang="en-US" sz="1000" dirty="0" smtClean="0">
                <a:solidFill>
                  <a:srgbClr val="000000"/>
                </a:solidFill>
                <a:latin typeface="Arial"/>
                <a:ea typeface="Calibri"/>
                <a:cs typeface="Segoe UI"/>
              </a:rPr>
              <a:t>he </a:t>
            </a:r>
            <a:r>
              <a:rPr lang="en-US" sz="1000" b="1" dirty="0" err="1" smtClean="0">
                <a:latin typeface="Arial"/>
                <a:ea typeface="Calibri"/>
                <a:cs typeface="Times New Roman"/>
              </a:rPr>
              <a:t>Path.GetTempPath</a:t>
            </a:r>
            <a:r>
              <a:rPr lang="en-US" sz="1000" b="1" dirty="0" smtClean="0">
                <a:latin typeface="Arial"/>
                <a:ea typeface="Calibri"/>
                <a:cs typeface="Times New Roman"/>
              </a:rPr>
              <a:t>()</a:t>
            </a:r>
            <a:r>
              <a:rPr lang="en-US" sz="1000" dirty="0" smtClean="0">
                <a:solidFill>
                  <a:srgbClr val="000000"/>
                </a:solidFill>
                <a:latin typeface="Arial"/>
                <a:ea typeface="Calibri"/>
                <a:cs typeface="Segoe UI"/>
              </a:rPr>
              <a:t>, </a:t>
            </a:r>
            <a:r>
              <a:rPr lang="en-US" sz="1000" b="1" dirty="0" err="1" smtClean="0">
                <a:latin typeface="Arial"/>
                <a:ea typeface="Calibri"/>
                <a:cs typeface="Times New Roman"/>
              </a:rPr>
              <a:t>Directory.Exists</a:t>
            </a:r>
            <a:r>
              <a:rPr lang="en-US" sz="1000" b="1" dirty="0" smtClean="0">
                <a:latin typeface="Arial"/>
                <a:ea typeface="Calibri"/>
                <a:cs typeface="Times New Roman"/>
              </a:rPr>
              <a:t>(…)</a:t>
            </a:r>
            <a:r>
              <a:rPr lang="en-US" sz="1000" dirty="0" smtClean="0">
                <a:solidFill>
                  <a:srgbClr val="000000"/>
                </a:solidFill>
                <a:latin typeface="Arial"/>
                <a:ea typeface="Calibri"/>
                <a:cs typeface="Segoe UI"/>
              </a:rPr>
              <a:t>, </a:t>
            </a:r>
            <a:r>
              <a:rPr lang="en-US" sz="1000" b="1" dirty="0" err="1" smtClean="0">
                <a:latin typeface="Arial"/>
                <a:ea typeface="Calibri"/>
                <a:cs typeface="Times New Roman"/>
              </a:rPr>
              <a:t>Directory.CreateDirectory</a:t>
            </a:r>
            <a:r>
              <a:rPr lang="en-US" sz="1000" b="1" dirty="0" smtClean="0">
                <a:latin typeface="Arial"/>
                <a:ea typeface="Calibri"/>
                <a:cs typeface="Times New Roman"/>
              </a:rPr>
              <a:t>()</a:t>
            </a:r>
            <a:r>
              <a:rPr lang="en-US" sz="1000" dirty="0" smtClean="0">
                <a:solidFill>
                  <a:srgbClr val="000000"/>
                </a:solidFill>
                <a:latin typeface="Arial"/>
                <a:ea typeface="Calibri"/>
                <a:cs typeface="Segoe UI"/>
              </a:rPr>
              <a:t>, </a:t>
            </a:r>
            <a:r>
              <a:rPr lang="en-US" sz="1000" b="1" dirty="0" err="1" smtClean="0">
                <a:latin typeface="Arial"/>
                <a:ea typeface="Calibri"/>
                <a:cs typeface="Times New Roman"/>
              </a:rPr>
              <a:t>File.WriteAllLines</a:t>
            </a:r>
            <a:r>
              <a:rPr lang="en-US" sz="1000" b="1" dirty="0" smtClean="0">
                <a:latin typeface="Arial"/>
                <a:ea typeface="Calibri"/>
                <a:cs typeface="Times New Roman"/>
              </a:rPr>
              <a:t>(…)</a:t>
            </a:r>
            <a:r>
              <a:rPr lang="en-US" sz="1000" dirty="0" smtClean="0">
                <a:solidFill>
                  <a:srgbClr val="000000"/>
                </a:solidFill>
                <a:latin typeface="Arial"/>
                <a:ea typeface="Calibri"/>
                <a:cs typeface="Segoe UI"/>
              </a:rPr>
              <a:t>, and </a:t>
            </a:r>
            <a:r>
              <a:rPr lang="en-US" sz="1000" b="1" dirty="0" err="1" smtClean="0">
                <a:latin typeface="Arial"/>
                <a:ea typeface="Calibri"/>
                <a:cs typeface="Times New Roman"/>
              </a:rPr>
              <a:t>File.ReadAllLines</a:t>
            </a:r>
            <a:r>
              <a:rPr lang="en-US" sz="1000" b="1" dirty="0" smtClean="0">
                <a:latin typeface="Arial"/>
                <a:ea typeface="Calibri"/>
                <a:cs typeface="Times New Roman"/>
              </a:rPr>
              <a:t>(…) </a:t>
            </a:r>
            <a:r>
              <a:rPr lang="en-US" sz="1000" dirty="0" smtClean="0">
                <a:solidFill>
                  <a:srgbClr val="000000"/>
                </a:solidFill>
                <a:latin typeface="Arial"/>
                <a:ea typeface="Calibri"/>
                <a:cs typeface="Segoe UI"/>
              </a:rPr>
              <a:t>methods.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tabLst>
                <a:tab pos="588645" algn="l"/>
              </a:tabLst>
            </a:pPr>
            <a:r>
              <a:rPr lang="en-US" sz="1000" dirty="0" smtClean="0">
                <a:latin typeface="Arial"/>
                <a:ea typeface="Calibri"/>
                <a:cs typeface="Segoe UI"/>
              </a:rPr>
              <a:t>You are a developer working for Fourth Coffee. A bug has been raised and you have been asked to investigate. To help reproduce the error, you have decided to add some logic to persist the state of the application to disk, when the application encounters the error. All the types in the application are </a:t>
            </a:r>
            <a:r>
              <a:rPr lang="en-US" sz="1000" dirty="0" err="1" smtClean="0">
                <a:latin typeface="Arial"/>
                <a:ea typeface="Calibri"/>
                <a:cs typeface="Segoe UI"/>
              </a:rPr>
              <a:t>serializable</a:t>
            </a:r>
            <a:r>
              <a:rPr lang="en-US" sz="1000" dirty="0" smtClean="0">
                <a:latin typeface="Arial"/>
                <a:ea typeface="Calibri"/>
                <a:cs typeface="Segoe UI"/>
              </a:rPr>
              <a:t>, and it would be advantageous if the persisted state was human readable. What approach will you take?</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The </a:t>
            </a:r>
            <a:r>
              <a:rPr lang="en-US" sz="1000" b="1" dirty="0" err="1" smtClean="0">
                <a:latin typeface="Arial"/>
                <a:ea typeface="Calibri"/>
                <a:cs typeface="Times New Roman"/>
              </a:rPr>
              <a:t>SoapFormatter</a:t>
            </a:r>
            <a:r>
              <a:rPr lang="en-US" sz="1000" dirty="0" smtClean="0">
                <a:latin typeface="Arial"/>
                <a:ea typeface="Calibri"/>
                <a:cs typeface="Segoe UI"/>
              </a:rPr>
              <a:t> class. </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are a developer working for Fourth Coffee. You have been asked to write some code to process a 100 GB video file. Your code needs to transfer the file from one location on disk, to another location on disk, without reading the entire file into memory. Which classes would you use to read and write the file? </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The </a:t>
            </a:r>
            <a:r>
              <a:rPr lang="en-US" sz="1000" dirty="0" err="1" smtClean="0">
                <a:latin typeface="Arial"/>
                <a:ea typeface="Calibri"/>
                <a:cs typeface="Times New Roman"/>
              </a:rPr>
              <a:t>MemoryStream</a:t>
            </a:r>
            <a:r>
              <a:rPr lang="en-US" sz="1000" dirty="0" smtClean="0">
                <a:latin typeface="Arial"/>
                <a:ea typeface="Calibri"/>
                <a:cs typeface="Times New Roman"/>
              </a:rPr>
              <a:t>, </a:t>
            </a:r>
            <a:r>
              <a:rPr lang="en-US" sz="1000" dirty="0" err="1" smtClean="0">
                <a:latin typeface="Arial"/>
                <a:ea typeface="Calibri"/>
                <a:cs typeface="Times New Roman"/>
              </a:rPr>
              <a:t>BinaryReader</a:t>
            </a:r>
            <a:r>
              <a:rPr lang="en-US" sz="1000" dirty="0" smtClean="0">
                <a:latin typeface="Arial"/>
                <a:ea typeface="Calibri"/>
                <a:cs typeface="Times New Roman"/>
              </a:rPr>
              <a:t> and </a:t>
            </a:r>
            <a:r>
              <a:rPr lang="en-US" sz="1000" dirty="0" err="1" smtClean="0">
                <a:latin typeface="Arial"/>
                <a:ea typeface="Calibri"/>
                <a:cs typeface="Times New Roman"/>
              </a:rPr>
              <a:t>BinaryWriter</a:t>
            </a:r>
            <a:r>
              <a:rPr lang="en-US" sz="1000" dirty="0" smtClean="0">
                <a:latin typeface="Arial"/>
                <a:ea typeface="Calibri"/>
                <a:cs typeface="Times New Roman"/>
              </a:rPr>
              <a:t> classes.</a:t>
            </a:r>
          </a:p>
          <a:p>
            <a:pPr>
              <a:lnSpc>
                <a:spcPct val="115000"/>
              </a:lnSpc>
              <a:spcAft>
                <a:spcPts val="1000"/>
              </a:spcAft>
            </a:pPr>
            <a:r>
              <a:rPr lang="en-US" sz="1000" dirty="0" smtClean="0">
                <a:latin typeface="Arial"/>
                <a:ea typeface="Calibri"/>
                <a:cs typeface="Times New Roman"/>
              </a:rPr>
              <a:t>(   )Option 2: The </a:t>
            </a:r>
            <a:r>
              <a:rPr lang="en-US" sz="1000" dirty="0" err="1" smtClean="0">
                <a:latin typeface="Arial"/>
                <a:ea typeface="Calibri"/>
                <a:cs typeface="Times New Roman"/>
              </a:rPr>
              <a:t>FileStream</a:t>
            </a:r>
            <a:r>
              <a:rPr lang="en-US" sz="1000" dirty="0" smtClean="0">
                <a:latin typeface="Arial"/>
                <a:ea typeface="Calibri"/>
                <a:cs typeface="Times New Roman"/>
              </a:rPr>
              <a:t>, </a:t>
            </a:r>
            <a:r>
              <a:rPr lang="en-US" sz="1000" dirty="0" err="1" smtClean="0">
                <a:latin typeface="Arial"/>
                <a:ea typeface="Calibri"/>
                <a:cs typeface="Times New Roman"/>
              </a:rPr>
              <a:t>BinaryReader</a:t>
            </a:r>
            <a:r>
              <a:rPr lang="en-US" sz="1000" dirty="0" smtClean="0">
                <a:latin typeface="Arial"/>
                <a:ea typeface="Calibri"/>
                <a:cs typeface="Times New Roman"/>
              </a:rPr>
              <a:t> and </a:t>
            </a:r>
            <a:r>
              <a:rPr lang="en-US" sz="1000" dirty="0" err="1" smtClean="0">
                <a:latin typeface="Arial"/>
                <a:ea typeface="Calibri"/>
                <a:cs typeface="Times New Roman"/>
              </a:rPr>
              <a:t>BinaryWriter</a:t>
            </a:r>
            <a:r>
              <a:rPr lang="en-US" sz="1000" dirty="0" smtClean="0">
                <a:latin typeface="Arial"/>
                <a:ea typeface="Calibri"/>
                <a:cs typeface="Times New Roman"/>
              </a:rPr>
              <a:t> classes.</a:t>
            </a:r>
          </a:p>
          <a:p>
            <a:pPr>
              <a:lnSpc>
                <a:spcPct val="115000"/>
              </a:lnSpc>
              <a:spcAft>
                <a:spcPts val="1000"/>
              </a:spcAft>
            </a:pPr>
            <a:r>
              <a:rPr lang="en-US" sz="1000" dirty="0" smtClean="0">
                <a:latin typeface="Arial"/>
                <a:ea typeface="Calibri"/>
                <a:cs typeface="Times New Roman"/>
              </a:rPr>
              <a:t>(   )Option 3: The </a:t>
            </a:r>
            <a:r>
              <a:rPr lang="en-US" sz="1000" dirty="0" err="1" smtClean="0">
                <a:latin typeface="Arial"/>
                <a:ea typeface="Calibri"/>
                <a:cs typeface="Times New Roman"/>
              </a:rPr>
              <a:t>BinaryReader</a:t>
            </a:r>
            <a:r>
              <a:rPr lang="en-US" sz="1000" dirty="0" smtClean="0">
                <a:latin typeface="Arial"/>
                <a:ea typeface="Calibri"/>
                <a:cs typeface="Times New Roman"/>
              </a:rPr>
              <a:t> and </a:t>
            </a:r>
            <a:r>
              <a:rPr lang="en-US" sz="1000" dirty="0" err="1" smtClean="0">
                <a:latin typeface="Arial"/>
                <a:ea typeface="Calibri"/>
                <a:cs typeface="Times New Roman"/>
              </a:rPr>
              <a:t>BinaryWriter</a:t>
            </a:r>
            <a:r>
              <a:rPr lang="en-US" sz="1000" dirty="0" smtClean="0">
                <a:latin typeface="Arial"/>
                <a:ea typeface="Calibri"/>
                <a:cs typeface="Times New Roman"/>
              </a:rPr>
              <a:t> classes.</a:t>
            </a:r>
          </a:p>
          <a:p>
            <a:pPr lvl="0">
              <a:lnSpc>
                <a:spcPct val="115000"/>
              </a:lnSpc>
              <a:spcAft>
                <a:spcPts val="1000"/>
              </a:spcAft>
            </a:pPr>
            <a:r>
              <a:rPr lang="en-US" sz="1000" dirty="0" smtClean="0">
                <a:solidFill>
                  <a:prstClr val="black"/>
                </a:solidFill>
                <a:latin typeface="Arial"/>
                <a:ea typeface="Calibri"/>
                <a:cs typeface="Times New Roman"/>
              </a:rPr>
              <a:t>(   )Option 4: The </a:t>
            </a:r>
            <a:r>
              <a:rPr lang="en-US" sz="1000" dirty="0" err="1" smtClean="0">
                <a:solidFill>
                  <a:prstClr val="black"/>
                </a:solidFill>
                <a:latin typeface="Arial"/>
                <a:ea typeface="Calibri"/>
                <a:cs typeface="Times New Roman"/>
              </a:rPr>
              <a:t>FileStream</a:t>
            </a:r>
            <a:r>
              <a:rPr lang="en-US" sz="1000" dirty="0" smtClean="0">
                <a:solidFill>
                  <a:prstClr val="black"/>
                </a:solidFill>
                <a:latin typeface="Arial"/>
                <a:ea typeface="Calibri"/>
                <a:cs typeface="Times New Roman"/>
              </a:rPr>
              <a:t>, </a:t>
            </a:r>
            <a:r>
              <a:rPr lang="en-US" sz="1000" dirty="0" err="1" smtClean="0">
                <a:solidFill>
                  <a:prstClr val="black"/>
                </a:solidFill>
                <a:latin typeface="Arial"/>
                <a:ea typeface="Calibri"/>
                <a:cs typeface="Times New Roman"/>
              </a:rPr>
              <a:t>StreamReader</a:t>
            </a:r>
            <a:r>
              <a:rPr lang="en-US" sz="1000" dirty="0" smtClean="0">
                <a:solidFill>
                  <a:prstClr val="black"/>
                </a:solidFill>
                <a:latin typeface="Arial"/>
                <a:ea typeface="Calibri"/>
                <a:cs typeface="Times New Roman"/>
              </a:rPr>
              <a:t> and </a:t>
            </a:r>
            <a:r>
              <a:rPr lang="en-US" sz="1000" dirty="0" err="1" smtClean="0">
                <a:solidFill>
                  <a:prstClr val="black"/>
                </a:solidFill>
                <a:latin typeface="Arial"/>
                <a:ea typeface="Calibri"/>
                <a:cs typeface="Times New Roman"/>
              </a:rPr>
              <a:t>StreamWriter</a:t>
            </a:r>
            <a:r>
              <a:rPr lang="en-US" sz="1000" dirty="0" smtClean="0">
                <a:solidFill>
                  <a:prstClr val="black"/>
                </a:solidFill>
                <a:latin typeface="Arial"/>
                <a:ea typeface="Calibri"/>
                <a:cs typeface="Times New Roman"/>
              </a:rPr>
              <a:t> classes.</a:t>
            </a:r>
          </a:p>
          <a:p>
            <a:pPr lvl="0">
              <a:lnSpc>
                <a:spcPct val="115000"/>
              </a:lnSpc>
              <a:spcAft>
                <a:spcPts val="1000"/>
              </a:spcAft>
            </a:pPr>
            <a:r>
              <a:rPr lang="en-US" sz="1000" dirty="0" smtClean="0">
                <a:solidFill>
                  <a:prstClr val="black"/>
                </a:solidFill>
                <a:latin typeface="Arial"/>
                <a:ea typeface="Calibri"/>
                <a:cs typeface="Times New Roman"/>
              </a:rPr>
              <a:t>(   )Option 5: The </a:t>
            </a:r>
            <a:r>
              <a:rPr lang="en-US" sz="1000" dirty="0" err="1" smtClean="0">
                <a:solidFill>
                  <a:prstClr val="black"/>
                </a:solidFill>
                <a:latin typeface="Arial"/>
                <a:ea typeface="Calibri"/>
                <a:cs typeface="Times New Roman"/>
              </a:rPr>
              <a:t>MemoryStream</a:t>
            </a:r>
            <a:r>
              <a:rPr lang="en-US" sz="1000" dirty="0" smtClean="0">
                <a:solidFill>
                  <a:prstClr val="black"/>
                </a:solidFill>
                <a:latin typeface="Arial"/>
                <a:ea typeface="Calibri"/>
                <a:cs typeface="Times New Roman"/>
              </a:rPr>
              <a:t>, </a:t>
            </a:r>
            <a:r>
              <a:rPr lang="en-US" sz="1000" dirty="0" err="1" smtClean="0">
                <a:solidFill>
                  <a:prstClr val="black"/>
                </a:solidFill>
                <a:latin typeface="Arial"/>
                <a:ea typeface="Calibri"/>
                <a:cs typeface="Times New Roman"/>
              </a:rPr>
              <a:t>StreamReader</a:t>
            </a:r>
            <a:r>
              <a:rPr lang="en-US" sz="1000" dirty="0" smtClean="0">
                <a:solidFill>
                  <a:prstClr val="black"/>
                </a:solidFill>
                <a:latin typeface="Arial"/>
                <a:ea typeface="Calibri"/>
                <a:cs typeface="Times New Roman"/>
              </a:rPr>
              <a:t> and </a:t>
            </a:r>
            <a:r>
              <a:rPr lang="en-US" sz="1000" dirty="0" err="1" smtClean="0">
                <a:solidFill>
                  <a:prstClr val="black"/>
                </a:solidFill>
                <a:latin typeface="Arial"/>
                <a:ea typeface="Calibri"/>
                <a:cs typeface="Times New Roman"/>
              </a:rPr>
              <a:t>StreamWriter</a:t>
            </a:r>
            <a:r>
              <a:rPr lang="en-US" sz="1000" dirty="0" smtClean="0">
                <a:solidFill>
                  <a:prstClr val="black"/>
                </a:solidFill>
                <a:latin typeface="Arial"/>
                <a:ea typeface="Calibri"/>
                <a:cs typeface="Times New Roman"/>
              </a:rPr>
              <a:t> classes.</a:t>
            </a:r>
          </a:p>
          <a:p>
            <a:pPr lvl="0">
              <a:lnSpc>
                <a:spcPct val="115000"/>
              </a:lnSpc>
              <a:spcAft>
                <a:spcPts val="1000"/>
              </a:spcAft>
            </a:pPr>
            <a:r>
              <a:rPr lang="en-US" sz="1000" b="1" dirty="0" smtClean="0">
                <a:solidFill>
                  <a:prstClr val="black"/>
                </a:solidFill>
                <a:latin typeface="Arial"/>
                <a:ea typeface="Calibri"/>
                <a:cs typeface="Times New Roman"/>
              </a:rPr>
              <a:t>Answer</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 Option 2: The </a:t>
            </a:r>
            <a:r>
              <a:rPr lang="en-US" sz="1000" dirty="0" err="1" smtClean="0">
                <a:solidFill>
                  <a:prstClr val="black"/>
                </a:solidFill>
                <a:latin typeface="Arial"/>
                <a:ea typeface="Calibri"/>
                <a:cs typeface="Times New Roman"/>
              </a:rPr>
              <a:t>FileStream</a:t>
            </a:r>
            <a:r>
              <a:rPr lang="en-US" sz="1000" dirty="0" smtClean="0">
                <a:solidFill>
                  <a:prstClr val="black"/>
                </a:solidFill>
                <a:latin typeface="Arial"/>
                <a:ea typeface="Calibri"/>
                <a:cs typeface="Times New Roman"/>
              </a:rPr>
              <a:t>, </a:t>
            </a:r>
            <a:r>
              <a:rPr lang="en-US" sz="1000" dirty="0" err="1" smtClean="0">
                <a:solidFill>
                  <a:prstClr val="black"/>
                </a:solidFill>
                <a:latin typeface="Arial"/>
                <a:ea typeface="Calibri"/>
                <a:cs typeface="Times New Roman"/>
              </a:rPr>
              <a:t>BinaryReader</a:t>
            </a:r>
            <a:r>
              <a:rPr lang="en-US" sz="1000" dirty="0" smtClean="0">
                <a:solidFill>
                  <a:prstClr val="black"/>
                </a:solidFill>
                <a:latin typeface="Arial"/>
                <a:ea typeface="Calibri"/>
                <a:cs typeface="Times New Roman"/>
              </a:rPr>
              <a:t> and </a:t>
            </a:r>
            <a:r>
              <a:rPr lang="en-US" sz="1000" dirty="0" err="1" smtClean="0">
                <a:solidFill>
                  <a:prstClr val="black"/>
                </a:solidFill>
                <a:latin typeface="Arial"/>
                <a:ea typeface="Calibri"/>
                <a:cs typeface="Times New Roman"/>
              </a:rPr>
              <a:t>BinaryWriter</a:t>
            </a:r>
            <a:r>
              <a:rPr lang="en-US" sz="1000" dirty="0" smtClean="0">
                <a:solidFill>
                  <a:prstClr val="black"/>
                </a:solidFill>
                <a:latin typeface="Arial"/>
                <a:ea typeface="Calibri"/>
                <a:cs typeface="Times New Roman"/>
              </a:rPr>
              <a:t> classes.</a:t>
            </a:r>
            <a:endParaRPr lang="en-US" sz="1000" dirty="0" smtClean="0"/>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smtClean="0">
                <a:latin typeface="Arial"/>
                <a:ea typeface="Calibri"/>
                <a:cs typeface="Segoe UI"/>
              </a:rPr>
              <a:t>Discuss the importance for applications to read and write data to the local file system. Use the example of a Windows service, which does not have a user interface, but still requires the ability to log information for someone or some other system to consume.</a:t>
            </a:r>
            <a:endParaRPr lang="en-US" sz="1000" dirty="0" smtClean="0">
              <a:latin typeface="Arial"/>
              <a:ea typeface="Calibri"/>
              <a:cs typeface="Times New Roman"/>
            </a:endParaRPr>
          </a:p>
          <a:p>
            <a:pPr marL="171450" indent="-171450">
              <a:lnSpc>
                <a:spcPct val="115000"/>
              </a:lnSpc>
              <a:spcAft>
                <a:spcPts val="1000"/>
              </a:spcAft>
              <a:buFont typeface="Arial" pitchFamily="34" charset="0"/>
              <a:buChar char="•"/>
            </a:pPr>
            <a:r>
              <a:rPr lang="en-US" sz="1000" dirty="0" smtClean="0">
                <a:latin typeface="Arial"/>
                <a:ea typeface="Calibri"/>
                <a:cs typeface="Segoe UI"/>
              </a:rPr>
              <a:t>Discuss that for some I/O operations, atomic techniques will suffice. For example, reading small files into memory or getting a list of files from a directory. Alternatively, to manipulate large files, you would typically use streams, which provide the benefit of not having the entire file in memory at any given moment. </a:t>
            </a:r>
            <a:endParaRPr lang="en-US" sz="1000" dirty="0" smtClean="0">
              <a:latin typeface="Arial"/>
              <a:ea typeface="Calibri"/>
              <a:cs typeface="Times New Roman"/>
            </a:endParaRPr>
          </a:p>
          <a:p>
            <a:pPr marL="171450" indent="-171450">
              <a:lnSpc>
                <a:spcPct val="115000"/>
              </a:lnSpc>
              <a:spcAft>
                <a:spcPts val="1000"/>
              </a:spcAft>
              <a:buFont typeface="Arial" pitchFamily="34" charset="0"/>
              <a:buChar char="•"/>
            </a:pPr>
            <a:r>
              <a:rPr lang="en-US" sz="1000" dirty="0" smtClean="0">
                <a:latin typeface="Arial"/>
                <a:ea typeface="Calibri"/>
                <a:cs typeface="Segoe UI"/>
              </a:rPr>
              <a:t>Describe how applications can use serialization/deserialization to persist and read objects from files, typically in binary, Extensible Markup Language (XML), or JavaScript Object Notation (JSON) format.</a:t>
            </a:r>
            <a:endParaRPr lang="en-US" sz="1000" dirty="0" smtClean="0">
              <a:latin typeface="Arial"/>
              <a:ea typeface="Calibri"/>
              <a:cs typeface="Times New Roman"/>
            </a:endParaRPr>
          </a:p>
          <a:p>
            <a:pPr marL="0" indent="0">
              <a:lnSpc>
                <a:spcPct val="115000"/>
              </a:lnSpc>
              <a:spcAft>
                <a:spcPts val="1000"/>
              </a:spcAft>
              <a:buFont typeface="Arial" pitchFamily="34" charset="0"/>
              <a:buNone/>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.NET Framework provides several classes that you can use to interact with files, directories, and paths. These classes include the following: </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FileInfo</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Directory</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DirectoryInfo</a:t>
            </a:r>
            <a:r>
              <a:rPr lang="en-US" sz="1000" dirty="0" smtClean="0">
                <a:effectLst/>
                <a:latin typeface="Arial"/>
                <a:ea typeface="Times New Roman"/>
                <a:cs typeface="Times New Roman"/>
              </a:rPr>
              <a:t> class.</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t>
            </a:r>
            <a:r>
              <a:rPr lang="en-US" sz="1000" b="1" dirty="0" smtClean="0">
                <a:effectLst/>
                <a:latin typeface="Arial"/>
                <a:ea typeface="Times New Roman"/>
                <a:cs typeface="Times New Roman"/>
              </a:rPr>
              <a:t>Path</a:t>
            </a:r>
            <a:r>
              <a:rPr lang="en-US" sz="1000" dirty="0" smtClean="0">
                <a:solidFill>
                  <a:srgbClr val="000000"/>
                </a:solidFill>
                <a:effectLst/>
                <a:latin typeface="Arial"/>
                <a:ea typeface="Times New Roman"/>
                <a:cs typeface="Segoe UI"/>
              </a:rPr>
              <a:t> class.</a:t>
            </a:r>
            <a:r>
              <a:rPr lang="en-US" sz="1000" dirty="0" smtClean="0">
                <a:effectLst/>
                <a:latin typeface="Arial"/>
                <a:ea typeface="Times New Roman"/>
                <a:cs typeface="Segoe UI"/>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4158192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The </a:t>
            </a:r>
            <a:r>
              <a:rPr lang="en-US" sz="1000" b="1" dirty="0">
                <a:latin typeface="Arial"/>
                <a:ea typeface="Calibri"/>
                <a:cs typeface="Times New Roman"/>
              </a:rPr>
              <a:t>File</a:t>
            </a:r>
            <a:r>
              <a:rPr lang="en-US" sz="1000" dirty="0">
                <a:latin typeface="Arial"/>
                <a:ea typeface="Calibri"/>
                <a:cs typeface="Times New Roman"/>
              </a:rPr>
              <a:t> class provides various static methods that enable you to perform atomic read and write operations.</a:t>
            </a:r>
            <a:r>
              <a:rPr lang="en-US" sz="1000" dirty="0">
                <a:latin typeface="Arial"/>
                <a:ea typeface="Times New Roman"/>
                <a:cs typeface="Times New Roman"/>
              </a:rPr>
              <a:t> The methods are</a:t>
            </a:r>
            <a:r>
              <a:rPr lang="en-US" sz="1000" dirty="0">
                <a:latin typeface="Arial"/>
                <a:ea typeface="Calibri"/>
                <a:cs typeface="Times New Roman"/>
              </a:rPr>
              <a:t> atomic because they wrap several low-level functions into a single, convenient method call.</a:t>
            </a:r>
          </a:p>
          <a:p>
            <a:pPr>
              <a:lnSpc>
                <a:spcPct val="115000"/>
              </a:lnSpc>
              <a:spcAft>
                <a:spcPts val="1000"/>
              </a:spcAft>
            </a:pPr>
            <a:r>
              <a:rPr lang="en-US" sz="1000" dirty="0">
                <a:latin typeface="Arial"/>
                <a:ea typeface="Calibri"/>
                <a:cs typeface="Times New Roman"/>
              </a:rPr>
              <a:t>Provide a brief description of the </a:t>
            </a:r>
            <a:r>
              <a:rPr lang="en-US" sz="1000" b="1" dirty="0">
                <a:latin typeface="Arial"/>
                <a:ea typeface="Calibri"/>
                <a:cs typeface="Times New Roman"/>
              </a:rPr>
              <a:t>ReadAllText</a:t>
            </a:r>
            <a:r>
              <a:rPr lang="en-US" sz="1000" dirty="0">
                <a:latin typeface="Arial"/>
                <a:ea typeface="Calibri"/>
                <a:cs typeface="Times New Roman"/>
              </a:rPr>
              <a:t>, </a:t>
            </a:r>
            <a:r>
              <a:rPr lang="en-US" sz="1000" b="1" dirty="0">
                <a:latin typeface="Arial"/>
                <a:ea typeface="Calibri"/>
                <a:cs typeface="Times New Roman"/>
              </a:rPr>
              <a:t>ReadAllLines</a:t>
            </a:r>
            <a:r>
              <a:rPr lang="en-US" sz="1000" dirty="0">
                <a:latin typeface="Arial"/>
                <a:ea typeface="Calibri"/>
                <a:cs typeface="Times New Roman"/>
              </a:rPr>
              <a:t>, and </a:t>
            </a:r>
            <a:r>
              <a:rPr lang="en-US" sz="1000" b="1" dirty="0">
                <a:latin typeface="Arial"/>
                <a:ea typeface="Calibri"/>
                <a:cs typeface="Times New Roman"/>
              </a:rPr>
              <a:t>ReadAllByte </a:t>
            </a:r>
            <a:r>
              <a:rPr lang="en-US" sz="1000" dirty="0">
                <a:latin typeface="Arial"/>
                <a:ea typeface="Calibri"/>
                <a:cs typeface="Times New Roman"/>
              </a:rPr>
              <a:t>methods.</a:t>
            </a:r>
          </a:p>
          <a:p>
            <a:pPr>
              <a:lnSpc>
                <a:spcPct val="115000"/>
              </a:lnSpc>
              <a:spcAft>
                <a:spcPts val="1000"/>
              </a:spcAft>
            </a:pPr>
            <a:r>
              <a:rPr lang="en-US" sz="1000" dirty="0">
                <a:latin typeface="Arial"/>
                <a:ea typeface="Calibri"/>
                <a:cs typeface="Times New Roman"/>
              </a:rPr>
              <a:t>Explain that the write methods provide the following two options:</a:t>
            </a:r>
          </a:p>
          <a:p>
            <a:pPr marL="342900" lvl="0" indent="-342900">
              <a:lnSpc>
                <a:spcPct val="115000"/>
              </a:lnSpc>
              <a:spcAft>
                <a:spcPts val="995"/>
              </a:spcAft>
              <a:buFont typeface="Symbol"/>
              <a:buChar char=""/>
            </a:pPr>
            <a:r>
              <a:rPr lang="en-US" sz="1000" b="1" dirty="0" smtClean="0">
                <a:effectLst/>
                <a:latin typeface="Arial"/>
                <a:ea typeface="Times New Roman"/>
                <a:cs typeface="Times New Roman"/>
              </a:rPr>
              <a:t>Write</a:t>
            </a:r>
            <a:r>
              <a:rPr lang="en-US" sz="1000" i="1" dirty="0" smtClean="0">
                <a:effectLst/>
                <a:latin typeface="Arial"/>
                <a:ea typeface="Times New Roman"/>
                <a:cs typeface="Times New Roman"/>
              </a:rPr>
              <a:t>xxx</a:t>
            </a:r>
            <a:r>
              <a:rPr lang="en-US" sz="1000" dirty="0" smtClean="0">
                <a:effectLst/>
                <a:latin typeface="Arial"/>
                <a:ea typeface="Times New Roman"/>
                <a:cs typeface="Times New Roman"/>
              </a:rPr>
              <a:t> methods that will either create a new file or overwrite an existing file. Briefly describe the </a:t>
            </a:r>
            <a:r>
              <a:rPr lang="en-US" sz="1000" b="1" dirty="0" smtClean="0">
                <a:effectLst/>
                <a:latin typeface="Arial"/>
                <a:ea typeface="Times New Roman"/>
                <a:cs typeface="Times New Roman"/>
              </a:rPr>
              <a:t>WriteAllText</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WriteAllLines</a:t>
            </a:r>
            <a:r>
              <a:rPr lang="en-US" sz="1000" dirty="0" smtClean="0">
                <a:effectLst/>
                <a:latin typeface="Arial"/>
                <a:ea typeface="Times New Roman"/>
                <a:cs typeface="Times New Roman"/>
              </a:rPr>
              <a:t>, and </a:t>
            </a:r>
            <a:r>
              <a:rPr lang="en-US" sz="1000" b="1" dirty="0" smtClean="0">
                <a:effectLst/>
                <a:latin typeface="Arial"/>
                <a:ea typeface="Times New Roman"/>
                <a:cs typeface="Times New Roman"/>
              </a:rPr>
              <a:t>WriteAllBytes</a:t>
            </a:r>
            <a:r>
              <a:rPr lang="en-US" sz="1000" dirty="0" smtClean="0">
                <a:effectLst/>
                <a:latin typeface="Arial"/>
                <a:ea typeface="Times New Roman"/>
                <a:cs typeface="Times New Roman"/>
              </a:rPr>
              <a:t> methods.</a:t>
            </a:r>
          </a:p>
          <a:p>
            <a:pPr marL="342900" lvl="0" indent="-342900">
              <a:lnSpc>
                <a:spcPct val="115000"/>
              </a:lnSpc>
              <a:spcAft>
                <a:spcPts val="995"/>
              </a:spcAft>
              <a:buFont typeface="Symbol"/>
              <a:buChar char=""/>
            </a:pPr>
            <a:r>
              <a:rPr lang="en-US" sz="1000" b="1" dirty="0" smtClean="0">
                <a:effectLst/>
                <a:latin typeface="Arial"/>
                <a:ea typeface="Times New Roman"/>
                <a:cs typeface="Times New Roman"/>
              </a:rPr>
              <a:t>Append</a:t>
            </a:r>
            <a:r>
              <a:rPr lang="en-US" sz="1000" i="1" dirty="0" smtClean="0">
                <a:effectLst/>
                <a:latin typeface="Arial"/>
                <a:ea typeface="Times New Roman"/>
                <a:cs typeface="Times New Roman"/>
              </a:rPr>
              <a:t>xxx</a:t>
            </a:r>
            <a:r>
              <a:rPr lang="en-US" sz="1000" dirty="0" smtClean="0">
                <a:effectLst/>
                <a:latin typeface="Arial"/>
                <a:ea typeface="Times New Roman"/>
                <a:cs typeface="Times New Roman"/>
              </a:rPr>
              <a:t> methods that will either create a new file, or append the new data to the end of an existing file. Briefly describe the </a:t>
            </a:r>
            <a:r>
              <a:rPr lang="en-US" sz="1000" b="1" dirty="0" smtClean="0">
                <a:effectLst/>
                <a:latin typeface="Arial"/>
                <a:ea typeface="Times New Roman"/>
                <a:cs typeface="Times New Roman"/>
              </a:rPr>
              <a:t>AppendAllText</a:t>
            </a:r>
            <a:r>
              <a:rPr lang="en-US" sz="1000" dirty="0" smtClean="0">
                <a:effectLst/>
                <a:latin typeface="Arial"/>
                <a:ea typeface="Times New Roman"/>
                <a:cs typeface="Times New Roman"/>
              </a:rPr>
              <a:t>, and </a:t>
            </a:r>
            <a:r>
              <a:rPr lang="en-US" sz="1000" b="1" dirty="0" smtClean="0">
                <a:effectLst/>
                <a:latin typeface="Arial"/>
                <a:ea typeface="Times New Roman"/>
                <a:cs typeface="Times New Roman"/>
              </a:rPr>
              <a:t>AppendAllLines</a:t>
            </a:r>
            <a:r>
              <a:rPr lang="en-US" sz="1000" dirty="0" smtClean="0">
                <a:effectLst/>
                <a:latin typeface="Arial"/>
                <a:ea typeface="Times New Roman"/>
                <a:cs typeface="Times New Roman"/>
              </a:rPr>
              <a:t> methods.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CB97BA-FE33-4003-9187-81FFC637A21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06: Reading and Writing Local Data</a:t>
            </a:r>
            <a:endParaRPr lang="en-US" sz="1200" b="1" dirty="0">
              <a:solidFill>
                <a:srgbClr val="336699"/>
              </a:solidFill>
              <a:latin typeface="Arial"/>
            </a:endParaRPr>
          </a:p>
        </p:txBody>
      </p:sp>
    </p:spTree>
    <p:extLst>
      <p:ext uri="{BB962C8B-B14F-4D97-AF65-F5344CB8AC3E}">
        <p14:creationId xmlns:p14="http://schemas.microsoft.com/office/powerpoint/2010/main" val="24022696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3</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and Writing Data by Using the File Class</a:t>
            </a:r>
            <a:endParaRPr lang="en-US" dirty="0"/>
          </a:p>
        </p:txBody>
      </p:sp>
      <p:sp>
        <p:nvSpPr>
          <p:cNvPr id="4" name="Content Placeholder 2"/>
          <p:cNvSpPr>
            <a:spLocks noGrp="1"/>
          </p:cNvSpPr>
          <p:nvPr/>
        </p:nvSpPr>
        <p:spPr bwMode="auto">
          <a:xfrm>
            <a:off x="458788" y="992188"/>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System.IO </a:t>
            </a:r>
            <a:r>
              <a:rPr lang="en-US" b="1" dirty="0"/>
              <a:t>namespace </a:t>
            </a:r>
            <a:r>
              <a:rPr lang="en-US" dirty="0"/>
              <a:t>contains classes for manipulating files and </a:t>
            </a:r>
            <a:r>
              <a:rPr lang="en-US" dirty="0" smtClean="0"/>
              <a:t>directories</a:t>
            </a:r>
          </a:p>
          <a:p>
            <a:pPr marL="0" indent="0">
              <a:buNone/>
            </a:pPr>
            <a:endParaRPr lang="en-US" dirty="0" smtClean="0"/>
          </a:p>
          <a:p>
            <a:r>
              <a:rPr lang="en-US" dirty="0" smtClean="0"/>
              <a:t>The </a:t>
            </a:r>
            <a:r>
              <a:rPr lang="en-US" b="1" dirty="0"/>
              <a:t>File</a:t>
            </a:r>
            <a:r>
              <a:rPr lang="en-US" dirty="0"/>
              <a:t> class contains atomic read </a:t>
            </a:r>
            <a:r>
              <a:rPr lang="en-US" dirty="0" smtClean="0"/>
              <a:t>methods, including:</a:t>
            </a:r>
            <a:endParaRPr lang="en-US" dirty="0"/>
          </a:p>
          <a:p>
            <a:pPr lvl="1"/>
            <a:r>
              <a:rPr lang="en-US" b="1" dirty="0"/>
              <a:t>ReadAllText(...)</a:t>
            </a:r>
          </a:p>
          <a:p>
            <a:pPr lvl="1"/>
            <a:r>
              <a:rPr lang="en-US" b="1" dirty="0"/>
              <a:t>ReadAllLines</a:t>
            </a:r>
            <a:r>
              <a:rPr lang="en-US" b="1" dirty="0" smtClean="0"/>
              <a:t>(...)</a:t>
            </a:r>
          </a:p>
          <a:p>
            <a:pPr marL="0" indent="0">
              <a:buNone/>
            </a:pPr>
            <a:endParaRPr lang="en-US" b="1" dirty="0" smtClean="0"/>
          </a:p>
          <a:p>
            <a:r>
              <a:rPr lang="en-US" dirty="0" smtClean="0"/>
              <a:t>The </a:t>
            </a:r>
            <a:r>
              <a:rPr lang="en-US" b="1" dirty="0"/>
              <a:t>File</a:t>
            </a:r>
            <a:r>
              <a:rPr lang="en-US" dirty="0"/>
              <a:t> class contains atomic write </a:t>
            </a:r>
            <a:r>
              <a:rPr lang="en-US" dirty="0" smtClean="0"/>
              <a:t>methods, including:</a:t>
            </a:r>
            <a:endParaRPr lang="en-US" dirty="0"/>
          </a:p>
          <a:p>
            <a:pPr lvl="1"/>
            <a:r>
              <a:rPr lang="en-US" b="1" dirty="0"/>
              <a:t>WriteAllText(...)</a:t>
            </a:r>
          </a:p>
          <a:p>
            <a:pPr lvl="1"/>
            <a:r>
              <a:rPr lang="en-US" b="1" dirty="0"/>
              <a:t>AppendAllText</a:t>
            </a:r>
            <a:r>
              <a:rPr lang="en-US" b="1" dirty="0" smtClean="0"/>
              <a:t>(...)</a:t>
            </a:r>
            <a:endParaRPr lang="en-US" dirty="0" smtClean="0"/>
          </a:p>
        </p:txBody>
      </p:sp>
    </p:spTree>
    <p:extLst>
      <p:ext uri="{BB962C8B-B14F-4D97-AF65-F5344CB8AC3E}">
        <p14:creationId xmlns:p14="http://schemas.microsoft.com/office/powerpoint/2010/main" val="294774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Files</a:t>
            </a:r>
            <a:endParaRPr lang="en-US" dirty="0"/>
          </a:p>
        </p:txBody>
      </p:sp>
      <p:sp>
        <p:nvSpPr>
          <p:cNvPr id="4" name="TextBox 6"/>
          <p:cNvSpPr txBox="1"/>
          <p:nvPr/>
        </p:nvSpPr>
        <p:spPr>
          <a:xfrm>
            <a:off x="675249" y="17526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File.Delete(...);</a:t>
            </a:r>
          </a:p>
          <a:p>
            <a:r>
              <a:rPr lang="en-GB" b="0" dirty="0">
                <a:latin typeface="Lucida Sans Unicode" pitchFamily="34" charset="0"/>
                <a:cs typeface="Lucida Sans Unicode" pitchFamily="34" charset="0"/>
              </a:rPr>
              <a:t>bool exists = File.Exists(...);</a:t>
            </a:r>
          </a:p>
          <a:p>
            <a:r>
              <a:rPr lang="en-GB" b="0" dirty="0">
                <a:latin typeface="Lucida Sans Unicode" pitchFamily="34" charset="0"/>
                <a:cs typeface="Lucida Sans Unicode" pitchFamily="34" charset="0"/>
              </a:rPr>
              <a:t>DateTime createdOn = File.GetCreationTime(…);</a:t>
            </a:r>
          </a:p>
        </p:txBody>
      </p:sp>
      <p:sp>
        <p:nvSpPr>
          <p:cNvPr id="5" name="TextBox 6"/>
          <p:cNvSpPr txBox="1"/>
          <p:nvPr/>
        </p:nvSpPr>
        <p:spPr>
          <a:xfrm>
            <a:off x="685800" y="4343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FileInfo file = new FileInfo(...);</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string name = file.DirectoryName;</a:t>
            </a:r>
          </a:p>
          <a:p>
            <a:r>
              <a:rPr lang="en-GB" b="0" dirty="0">
                <a:latin typeface="Lucida Sans Unicode" pitchFamily="34" charset="0"/>
                <a:cs typeface="Lucida Sans Unicode" pitchFamily="34" charset="0"/>
              </a:rPr>
              <a:t>bool exists = file.Exists;</a:t>
            </a:r>
          </a:p>
          <a:p>
            <a:r>
              <a:rPr lang="en-GB" b="0" dirty="0">
                <a:latin typeface="Lucida Sans Unicode" pitchFamily="34" charset="0"/>
                <a:cs typeface="Lucida Sans Unicode" pitchFamily="34" charset="0"/>
              </a:rPr>
              <a:t>file.Delete();</a:t>
            </a:r>
          </a:p>
        </p:txBody>
      </p:sp>
      <p:sp>
        <p:nvSpPr>
          <p:cNvPr id="6" name="Content Placeholder 2"/>
          <p:cNvSpPr>
            <a:spLocks noGrp="1"/>
          </p:cNvSpPr>
          <p:nvPr/>
        </p:nvSpPr>
        <p:spPr bwMode="auto">
          <a:xfrm>
            <a:off x="458788" y="992188"/>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a:t>File</a:t>
            </a:r>
            <a:r>
              <a:rPr lang="en-US" dirty="0"/>
              <a:t> class provides static </a:t>
            </a:r>
            <a:r>
              <a:rPr lang="en-US" dirty="0" smtClean="0"/>
              <a:t>members</a:t>
            </a:r>
          </a:p>
          <a:p>
            <a:endParaRPr lang="en-US" dirty="0" smtClean="0"/>
          </a:p>
          <a:p>
            <a:endParaRPr lang="en-US" dirty="0" smtClean="0"/>
          </a:p>
          <a:p>
            <a:endParaRPr lang="en-US" dirty="0" smtClean="0"/>
          </a:p>
          <a:p>
            <a:endParaRPr lang="en-US" dirty="0" smtClean="0"/>
          </a:p>
          <a:p>
            <a:r>
              <a:rPr lang="en-US" dirty="0" smtClean="0"/>
              <a:t>The </a:t>
            </a:r>
            <a:r>
              <a:rPr lang="en-US" b="1" dirty="0" smtClean="0"/>
              <a:t>FileInfo</a:t>
            </a:r>
            <a:r>
              <a:rPr lang="en-US" dirty="0" smtClean="0"/>
              <a:t> class provides instance members</a:t>
            </a:r>
          </a:p>
          <a:p>
            <a:endParaRPr lang="en-US" dirty="0"/>
          </a:p>
        </p:txBody>
      </p:sp>
    </p:spTree>
    <p:extLst>
      <p:ext uri="{BB962C8B-B14F-4D97-AF65-F5344CB8AC3E}">
        <p14:creationId xmlns:p14="http://schemas.microsoft.com/office/powerpoint/2010/main" val="148484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Directories</a:t>
            </a:r>
            <a:endParaRPr lang="en-US" dirty="0"/>
          </a:p>
        </p:txBody>
      </p:sp>
      <p:sp>
        <p:nvSpPr>
          <p:cNvPr id="4" name="Content Placeholder 2"/>
          <p:cNvSpPr>
            <a:spLocks noGrp="1"/>
          </p:cNvSpPr>
          <p:nvPr/>
        </p:nvSpPr>
        <p:spPr bwMode="auto">
          <a:xfrm>
            <a:off x="458788" y="992188"/>
            <a:ext cx="7751762" cy="3884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Directory </a:t>
            </a:r>
            <a:r>
              <a:rPr lang="en-US" dirty="0" smtClean="0"/>
              <a:t>class </a:t>
            </a:r>
            <a:r>
              <a:rPr lang="en-US" dirty="0"/>
              <a:t>provides static </a:t>
            </a:r>
            <a:r>
              <a:rPr lang="en-US" dirty="0" smtClean="0"/>
              <a:t>members</a:t>
            </a:r>
          </a:p>
          <a:p>
            <a:endParaRPr lang="en-US" dirty="0" smtClean="0"/>
          </a:p>
          <a:p>
            <a:endParaRPr lang="en-US" dirty="0" smtClean="0"/>
          </a:p>
          <a:p>
            <a:endParaRPr lang="en-US" dirty="0" smtClean="0"/>
          </a:p>
          <a:p>
            <a:endParaRPr lang="en-US" dirty="0" smtClean="0"/>
          </a:p>
          <a:p>
            <a:r>
              <a:rPr lang="en-US" dirty="0" smtClean="0"/>
              <a:t>The </a:t>
            </a:r>
            <a:r>
              <a:rPr lang="en-US" b="1" dirty="0" smtClean="0"/>
              <a:t>DirectoryInfo</a:t>
            </a:r>
            <a:r>
              <a:rPr lang="en-US" dirty="0" smtClean="0"/>
              <a:t> class provides instance members</a:t>
            </a:r>
          </a:p>
          <a:p>
            <a:endParaRPr lang="en-US" dirty="0"/>
          </a:p>
        </p:txBody>
      </p:sp>
      <p:sp>
        <p:nvSpPr>
          <p:cNvPr id="5" name="TextBox 6"/>
          <p:cNvSpPr txBox="1"/>
          <p:nvPr/>
        </p:nvSpPr>
        <p:spPr>
          <a:xfrm>
            <a:off x="675249" y="17526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Directory.Delete(</a:t>
            </a:r>
            <a:r>
              <a:rPr lang="en-US" b="0" dirty="0">
                <a:latin typeface="Lucida Sans Unicode" pitchFamily="34" charset="0"/>
                <a:cs typeface="Lucida Sans Unicode" pitchFamily="34" charset="0"/>
              </a:rPr>
              <a: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bool exists = Directory.Exists(</a:t>
            </a:r>
            <a:r>
              <a:rPr lang="en-US" b="0" dirty="0">
                <a:latin typeface="Lucida Sans Unicode" pitchFamily="34" charset="0"/>
                <a:cs typeface="Lucida Sans Unicode" pitchFamily="34" charset="0"/>
              </a:rPr>
              <a:t>...</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string[] </a:t>
            </a:r>
            <a:r>
              <a:rPr lang="en-GB" b="0" dirty="0">
                <a:latin typeface="Lucida Sans Unicode" pitchFamily="34" charset="0"/>
                <a:cs typeface="Lucida Sans Unicode" pitchFamily="34" charset="0"/>
              </a:rPr>
              <a:t>files = Directory.GetFiles</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6"/>
          <p:cNvSpPr txBox="1"/>
          <p:nvPr/>
        </p:nvSpPr>
        <p:spPr>
          <a:xfrm>
            <a:off x="685800" y="4618672"/>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DirectoryInfo directory = new DirectoryInfo(...);</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string path = directory.FullName;</a:t>
            </a:r>
          </a:p>
          <a:p>
            <a:r>
              <a:rPr lang="en-US" b="0" dirty="0">
                <a:latin typeface="Lucida Sans Unicode" pitchFamily="34" charset="0"/>
                <a:cs typeface="Lucida Sans Unicode" pitchFamily="34" charset="0"/>
              </a:rPr>
              <a:t>bool exists = directory.Exists;</a:t>
            </a:r>
          </a:p>
          <a:p>
            <a:r>
              <a:rPr lang="en-US" b="0" dirty="0">
                <a:latin typeface="Lucida Sans Unicode" pitchFamily="34" charset="0"/>
                <a:cs typeface="Lucida Sans Unicode" pitchFamily="34" charset="0"/>
              </a:rPr>
              <a:t>FileInfo[] files = directory.GetFiles();</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5452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Manipulating File and Directory Paths</a:t>
            </a:r>
            <a:endParaRPr lang="en-US" dirty="0"/>
          </a:p>
        </p:txBody>
      </p:sp>
      <p:sp>
        <p:nvSpPr>
          <p:cNvPr id="4" name="TextBox 6"/>
          <p:cNvSpPr txBox="1"/>
          <p:nvPr/>
        </p:nvSpPr>
        <p:spPr>
          <a:xfrm>
            <a:off x="718284" y="2004856"/>
            <a:ext cx="7793502"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settingsPath  = "..could be anything here..";</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Check to see if path has an extension.</a:t>
            </a:r>
          </a:p>
          <a:p>
            <a:r>
              <a:rPr lang="en-US" b="0" dirty="0">
                <a:latin typeface="Lucida Sans Unicode" pitchFamily="34" charset="0"/>
                <a:cs typeface="Lucida Sans Unicode" pitchFamily="34" charset="0"/>
              </a:rPr>
              <a:t>bool hasExtension = Path.HasExtension(settingsPath);</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Get the extension from the path.</a:t>
            </a:r>
          </a:p>
          <a:p>
            <a:r>
              <a:rPr lang="en-US" b="0" dirty="0">
                <a:latin typeface="Lucida Sans Unicode" pitchFamily="34" charset="0"/>
                <a:cs typeface="Lucida Sans Unicode" pitchFamily="34" charset="0"/>
              </a:rPr>
              <a:t>string pathExt = Path.GetExtension(settingsPath);</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Get path to temp file.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string tempPath = Path.GetTempFileName();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Returns C:\</a:t>
            </a:r>
            <a:r>
              <a:rPr lang="en-US" b="0" dirty="0" smtClean="0">
                <a:latin typeface="Lucida Sans Unicode" pitchFamily="34" charset="0"/>
                <a:cs typeface="Lucida Sans Unicode" pitchFamily="34" charset="0"/>
              </a:rPr>
              <a:t>Users\LeonidsP\AppData\Local\Temp\ABC.tmp</a:t>
            </a:r>
            <a:endParaRPr lang="en-GB" b="0" dirty="0">
              <a:latin typeface="Lucida Sans Unicode" pitchFamily="34" charset="0"/>
              <a:cs typeface="Lucida Sans Unicode" pitchFamily="34" charset="0"/>
            </a:endParaRP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The </a:t>
            </a:r>
            <a:r>
              <a:rPr lang="en-GB" b="1" dirty="0"/>
              <a:t>Path</a:t>
            </a:r>
            <a:r>
              <a:rPr lang="en-GB" dirty="0"/>
              <a:t> class </a:t>
            </a:r>
            <a:r>
              <a:rPr lang="en-US" dirty="0"/>
              <a:t>encapsulates file system utility </a:t>
            </a:r>
            <a:r>
              <a:rPr lang="en-US" dirty="0" smtClean="0"/>
              <a:t>functions</a:t>
            </a:r>
            <a:endParaRPr lang="en-US" dirty="0"/>
          </a:p>
        </p:txBody>
      </p:sp>
    </p:spTree>
    <p:extLst>
      <p:ext uri="{BB962C8B-B14F-4D97-AF65-F5344CB8AC3E}">
        <p14:creationId xmlns:p14="http://schemas.microsoft.com/office/powerpoint/2010/main" val="353054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Serializing and Deserializing Data</a:t>
            </a:r>
            <a:endParaRPr lang="en-US" dirty="0"/>
          </a:p>
        </p:txBody>
      </p:sp>
      <p:sp>
        <p:nvSpPr>
          <p:cNvPr id="3" name="Text Placeholder 2"/>
          <p:cNvSpPr>
            <a:spLocks noGrp="1"/>
          </p:cNvSpPr>
          <p:nvPr>
            <p:ph type="body" idx="1"/>
          </p:nvPr>
        </p:nvSpPr>
        <p:spPr/>
        <p:txBody>
          <a:bodyPr/>
          <a:lstStyle/>
          <a:p>
            <a:r>
              <a:rPr lang="en-GB" dirty="0" smtClean="0"/>
              <a:t>What Is Serialization?
Creating a Serializable Type
Serializing Objects as Binary
Serializing Objects as XML
Serializing Objects as JSON
Creating a Custom Serializer
Demonstration: Serializing to XML</a:t>
            </a:r>
            <a:endParaRPr lang="en-US" dirty="0"/>
          </a:p>
        </p:txBody>
      </p:sp>
    </p:spTree>
    <p:extLst>
      <p:ext uri="{BB962C8B-B14F-4D97-AF65-F5344CB8AC3E}">
        <p14:creationId xmlns:p14="http://schemas.microsoft.com/office/powerpoint/2010/main" val="242686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Serialization?</a:t>
            </a:r>
            <a:endParaRPr lang="en-US" dirty="0"/>
          </a:p>
        </p:txBody>
      </p:sp>
      <p:sp>
        <p:nvSpPr>
          <p:cNvPr id="4" name="Content Placeholder 2"/>
          <p:cNvSpPr>
            <a:spLocks noGrp="1"/>
          </p:cNvSpPr>
          <p:nvPr/>
        </p:nvSpPr>
        <p:spPr bwMode="auto">
          <a:xfrm>
            <a:off x="458788" y="992188"/>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Binary</a:t>
            </a:r>
          </a:p>
          <a:p>
            <a:endParaRPr lang="en-US" dirty="0" smtClean="0"/>
          </a:p>
          <a:p>
            <a:pPr marL="0" indent="0">
              <a:buNone/>
            </a:pPr>
            <a:endParaRPr lang="en-US" dirty="0" smtClean="0"/>
          </a:p>
          <a:p>
            <a:r>
              <a:rPr lang="en-US" dirty="0" smtClean="0"/>
              <a:t>XML</a:t>
            </a:r>
          </a:p>
          <a:p>
            <a:endParaRPr lang="en-US" dirty="0"/>
          </a:p>
          <a:p>
            <a:endParaRPr lang="en-US" dirty="0" smtClean="0"/>
          </a:p>
          <a:p>
            <a:pPr marL="0" indent="0">
              <a:buNone/>
            </a:pPr>
            <a:endParaRPr lang="en-US" dirty="0" smtClean="0"/>
          </a:p>
          <a:p>
            <a:pPr marL="0" indent="0">
              <a:buNone/>
            </a:pPr>
            <a:endParaRPr lang="en-US" sz="1000" dirty="0" smtClean="0"/>
          </a:p>
          <a:p>
            <a:r>
              <a:rPr lang="en-US" dirty="0" smtClean="0"/>
              <a:t>JSON</a:t>
            </a:r>
          </a:p>
          <a:p>
            <a:endParaRPr lang="en-US" dirty="0"/>
          </a:p>
        </p:txBody>
      </p:sp>
      <p:sp>
        <p:nvSpPr>
          <p:cNvPr id="5" name="TextBox 6"/>
          <p:cNvSpPr txBox="1"/>
          <p:nvPr/>
        </p:nvSpPr>
        <p:spPr>
          <a:xfrm>
            <a:off x="675249" y="15240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Typewriter" pitchFamily="49" charset="0"/>
                <a:cs typeface="Lucida Sans Unicode" pitchFamily="34" charset="0"/>
              </a:rPr>
              <a:t>1010101010101111101011010101011010111111101010110110001</a:t>
            </a:r>
            <a:endParaRPr lang="en-GB" b="0" dirty="0">
              <a:latin typeface="Lucida Sans Typewriter" pitchFamily="49" charset="0"/>
              <a:cs typeface="Lucida Sans Unicode" pitchFamily="34" charset="0"/>
            </a:endParaRPr>
          </a:p>
        </p:txBody>
      </p:sp>
      <p:sp>
        <p:nvSpPr>
          <p:cNvPr id="6" name="TextBox 6"/>
          <p:cNvSpPr txBox="1"/>
          <p:nvPr/>
        </p:nvSpPr>
        <p:spPr>
          <a:xfrm>
            <a:off x="685800" y="29718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&lt;SOAP-ENV:Envelope ...&gt;</a:t>
            </a:r>
          </a:p>
          <a:p>
            <a:r>
              <a:rPr lang="en-GB" b="0" dirty="0">
                <a:latin typeface="Lucida Sans Unicode" pitchFamily="34" charset="0"/>
                <a:cs typeface="Lucida Sans Unicode" pitchFamily="34" charset="0"/>
              </a:rPr>
              <a:t>   &lt;SOAP-ENV:Body&gt;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&lt;/SOAP-ENV:Body&gt;</a:t>
            </a:r>
          </a:p>
          <a:p>
            <a:r>
              <a:rPr lang="en-GB" b="0" dirty="0">
                <a:latin typeface="Lucida Sans Unicode" pitchFamily="34" charset="0"/>
                <a:cs typeface="Lucida Sans Unicode" pitchFamily="34" charset="0"/>
              </a:rPr>
              <a:t>&lt;/SOAP-ENV:Envelope&gt; </a:t>
            </a:r>
          </a:p>
        </p:txBody>
      </p:sp>
      <p:sp>
        <p:nvSpPr>
          <p:cNvPr id="7" name="TextBox 6"/>
          <p:cNvSpPr txBox="1"/>
          <p:nvPr/>
        </p:nvSpPr>
        <p:spPr>
          <a:xfrm>
            <a:off x="685800" y="5257800"/>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"ConfigName":"FourthCoffee_Default",</a:t>
            </a:r>
          </a:p>
          <a:p>
            <a:r>
              <a:rPr lang="en-GB" b="0" dirty="0">
                <a:latin typeface="Lucida Sans Unicode" pitchFamily="34" charset="0"/>
                <a:cs typeface="Lucida Sans Unicode" pitchFamily="34" charset="0"/>
              </a:rPr>
              <a:t>   "DatabaseHostName":"</a:t>
            </a:r>
            <a:r>
              <a:rPr lang="en-GB" b="0" dirty="0" smtClean="0">
                <a:latin typeface="Lucida Sans Unicode" pitchFamily="34" charset="0"/>
                <a:cs typeface="Lucida Sans Unicode" pitchFamily="34" charset="0"/>
              </a:rPr>
              <a:t>database209.fourthcoffee.com"</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p>
        </p:txBody>
      </p:sp>
    </p:spTree>
    <p:extLst>
      <p:ext uri="{BB962C8B-B14F-4D97-AF65-F5344CB8AC3E}">
        <p14:creationId xmlns:p14="http://schemas.microsoft.com/office/powerpoint/2010/main" val="161433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Serializable Type</a:t>
            </a:r>
            <a:endParaRPr lang="en-US" dirty="0"/>
          </a:p>
        </p:txBody>
      </p:sp>
      <p:sp>
        <p:nvSpPr>
          <p:cNvPr id="4" name="TextBox 6"/>
          <p:cNvSpPr txBox="1"/>
          <p:nvPr/>
        </p:nvSpPr>
        <p:spPr>
          <a:xfrm>
            <a:off x="718284" y="1800285"/>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[Serializable]</a:t>
            </a:r>
          </a:p>
          <a:p>
            <a:r>
              <a:rPr lang="en-GB" b="0" dirty="0">
                <a:latin typeface="Lucida Sans Unicode" pitchFamily="34" charset="0"/>
                <a:cs typeface="Lucida Sans Unicode" pitchFamily="34" charset="0"/>
              </a:rPr>
              <a:t>public class ServiceConfiguration : ISerializable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public ServiceConfiguration(</a:t>
            </a:r>
          </a:p>
          <a:p>
            <a:r>
              <a:rPr lang="en-GB" b="0" dirty="0">
                <a:latin typeface="Lucida Sans Unicode" pitchFamily="34" charset="0"/>
                <a:cs typeface="Lucida Sans Unicode" pitchFamily="34" charset="0"/>
              </a:rPr>
              <a:t>      SerializationInfo info, StreamingContext ctxt)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void GetObjectData(</a:t>
            </a:r>
          </a:p>
          <a:p>
            <a:r>
              <a:rPr lang="en-GB" b="0" dirty="0">
                <a:latin typeface="Lucida Sans Unicode" pitchFamily="34" charset="0"/>
                <a:cs typeface="Lucida Sans Unicode" pitchFamily="34" charset="0"/>
              </a:rPr>
              <a:t>      SerializationInfo info, StreamingContext context)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Implement the </a:t>
            </a:r>
            <a:r>
              <a:rPr lang="en-GB" b="1" dirty="0"/>
              <a:t>ISerializable </a:t>
            </a:r>
            <a:r>
              <a:rPr lang="en-GB" dirty="0"/>
              <a:t>interface</a:t>
            </a:r>
          </a:p>
        </p:txBody>
      </p:sp>
    </p:spTree>
    <p:extLst>
      <p:ext uri="{BB962C8B-B14F-4D97-AF65-F5344CB8AC3E}">
        <p14:creationId xmlns:p14="http://schemas.microsoft.com/office/powerpoint/2010/main" val="339771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Serializing Objects as Binary</a:t>
            </a:r>
            <a:endParaRPr lang="en-US" dirty="0"/>
          </a:p>
        </p:txBody>
      </p:sp>
      <p:sp>
        <p:nvSpPr>
          <p:cNvPr id="4" name="TextBox 6"/>
          <p:cNvSpPr txBox="1"/>
          <p:nvPr/>
        </p:nvSpPr>
        <p:spPr>
          <a:xfrm>
            <a:off x="675249" y="18288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ServiceConfiguration config = ServiceConfiguration.Default;</a:t>
            </a:r>
          </a:p>
          <a:p>
            <a:r>
              <a:rPr lang="en-GB" b="0" dirty="0">
                <a:latin typeface="Lucida Sans Unicode" pitchFamily="34" charset="0"/>
                <a:cs typeface="Lucida Sans Unicode" pitchFamily="34" charset="0"/>
              </a:rPr>
              <a:t>IFormatter formatter = new </a:t>
            </a:r>
            <a:r>
              <a:rPr lang="en-GB" dirty="0">
                <a:latin typeface="Lucida Sans Unicode" pitchFamily="34" charset="0"/>
                <a:cs typeface="Lucida Sans Unicode" pitchFamily="34" charset="0"/>
              </a:rPr>
              <a:t>BinaryFormatter</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File.Create("C:\\fourthcoffee\\config.txt");</a:t>
            </a:r>
          </a:p>
          <a:p>
            <a:r>
              <a:rPr lang="en-GB" b="0" dirty="0">
                <a:latin typeface="Lucida Sans Unicode" pitchFamily="34" charset="0"/>
                <a:cs typeface="Lucida Sans Unicode" pitchFamily="34" charset="0"/>
              </a:rPr>
              <a:t>formatter.Serialize(buffer, config);</a:t>
            </a:r>
          </a:p>
          <a:p>
            <a:r>
              <a:rPr lang="en-GB" b="0" dirty="0">
                <a:latin typeface="Lucida Sans Unicode" pitchFamily="34" charset="0"/>
                <a:cs typeface="Lucida Sans Unicode" pitchFamily="34" charset="0"/>
              </a:rPr>
              <a:t>buffer.Close();</a:t>
            </a:r>
            <a:endParaRPr lang="en-GB" dirty="0">
              <a:latin typeface="Lucida Sans Unicode" pitchFamily="34" charset="0"/>
              <a:cs typeface="Lucida Sans Unicode" pitchFamily="34" charset="0"/>
            </a:endParaRPr>
          </a:p>
        </p:txBody>
      </p:sp>
      <p:sp>
        <p:nvSpPr>
          <p:cNvPr id="5" name="TextBox 6"/>
          <p:cNvSpPr txBox="1"/>
          <p:nvPr/>
        </p:nvSpPr>
        <p:spPr>
          <a:xfrm>
            <a:off x="685800" y="4343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IFormatter formatter = new </a:t>
            </a:r>
            <a:r>
              <a:rPr lang="en-GB" dirty="0">
                <a:latin typeface="Lucida Sans Unicode" pitchFamily="34" charset="0"/>
                <a:cs typeface="Lucida Sans Unicode" pitchFamily="34" charset="0"/>
              </a:rPr>
              <a:t>BinaryFormatter</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File.OpenRead("C:\\fourthcoffee\\config.txt");</a:t>
            </a:r>
          </a:p>
          <a:p>
            <a:r>
              <a:rPr lang="en-GB" b="0" dirty="0">
                <a:latin typeface="Lucida Sans Unicode" pitchFamily="34" charset="0"/>
                <a:cs typeface="Lucida Sans Unicode" pitchFamily="34" charset="0"/>
              </a:rPr>
              <a:t>ServiceConfiguration config </a:t>
            </a:r>
          </a:p>
          <a:p>
            <a:r>
              <a:rPr lang="en-GB" b="0" dirty="0">
                <a:latin typeface="Lucida Sans Unicode" pitchFamily="34" charset="0"/>
                <a:cs typeface="Lucida Sans Unicode" pitchFamily="34" charset="0"/>
              </a:rPr>
              <a:t>   = formatter.Deserialize(buffer) as ServiceConfiguration;</a:t>
            </a:r>
          </a:p>
          <a:p>
            <a:r>
              <a:rPr lang="en-GB" b="0" dirty="0">
                <a:latin typeface="Lucida Sans Unicode" pitchFamily="34" charset="0"/>
                <a:cs typeface="Lucida Sans Unicode" pitchFamily="34" charset="0"/>
              </a:rPr>
              <a:t>buffer.Close();</a:t>
            </a:r>
          </a:p>
        </p:txBody>
      </p:sp>
      <p:sp>
        <p:nvSpPr>
          <p:cNvPr id="6" name="Content Placeholder 2"/>
          <p:cNvSpPr>
            <a:spLocks noGrp="1"/>
          </p:cNvSpPr>
          <p:nvPr/>
        </p:nvSpPr>
        <p:spPr bwMode="auto">
          <a:xfrm>
            <a:off x="458788" y="1296988"/>
            <a:ext cx="7751762" cy="3732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t>
            </a:r>
            <a:r>
              <a:rPr lang="en-GB" dirty="0" smtClean="0"/>
              <a:t>as binary</a:t>
            </a:r>
            <a:endParaRPr lang="en-GB" dirty="0"/>
          </a:p>
          <a:p>
            <a:endParaRPr lang="en-US" dirty="0" smtClean="0"/>
          </a:p>
          <a:p>
            <a:pPr marL="0" indent="0">
              <a:buNone/>
            </a:pPr>
            <a:endParaRPr lang="en-US" dirty="0" smtClean="0"/>
          </a:p>
          <a:p>
            <a:pPr marL="0" indent="0">
              <a:buNone/>
            </a:pPr>
            <a:endParaRPr lang="en-US" dirty="0"/>
          </a:p>
          <a:p>
            <a:pPr marL="0" indent="0">
              <a:buNone/>
            </a:pPr>
            <a:endParaRPr lang="en-US" dirty="0" smtClean="0"/>
          </a:p>
          <a:p>
            <a:r>
              <a:rPr lang="en-US" dirty="0" smtClean="0"/>
              <a:t>Deserialize from binary</a:t>
            </a:r>
            <a:endParaRPr lang="en-US" dirty="0"/>
          </a:p>
        </p:txBody>
      </p:sp>
    </p:spTree>
    <p:extLst>
      <p:ext uri="{BB962C8B-B14F-4D97-AF65-F5344CB8AC3E}">
        <p14:creationId xmlns:p14="http://schemas.microsoft.com/office/powerpoint/2010/main" val="100891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Serializing Objects as XML</a:t>
            </a:r>
            <a:endParaRPr lang="en-US" dirty="0"/>
          </a:p>
        </p:txBody>
      </p:sp>
      <p:sp>
        <p:nvSpPr>
          <p:cNvPr id="4" name="TextBox 6"/>
          <p:cNvSpPr txBox="1"/>
          <p:nvPr/>
        </p:nvSpPr>
        <p:spPr>
          <a:xfrm>
            <a:off x="675249" y="18288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ServiceConfiguration config = ServiceConfiguration.Default;</a:t>
            </a:r>
          </a:p>
          <a:p>
            <a:r>
              <a:rPr lang="en-GB" b="0" dirty="0">
                <a:latin typeface="Lucida Sans Unicode" pitchFamily="34" charset="0"/>
                <a:cs typeface="Lucida Sans Unicode" pitchFamily="34" charset="0"/>
              </a:rPr>
              <a:t>IFormatter formatter = new </a:t>
            </a:r>
            <a:r>
              <a:rPr lang="en-GB" dirty="0">
                <a:latin typeface="Lucida Sans Unicode" pitchFamily="34" charset="0"/>
                <a:cs typeface="Lucida Sans Unicode" pitchFamily="34" charset="0"/>
              </a:rPr>
              <a:t>SoapFormatter</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File.Create("C:\\fourthcoffee\\config.xml");</a:t>
            </a:r>
          </a:p>
          <a:p>
            <a:r>
              <a:rPr lang="en-GB" b="0" dirty="0">
                <a:latin typeface="Lucida Sans Unicode" pitchFamily="34" charset="0"/>
                <a:cs typeface="Lucida Sans Unicode" pitchFamily="34" charset="0"/>
              </a:rPr>
              <a:t>formatter.Serialize(buffer, config);</a:t>
            </a:r>
          </a:p>
          <a:p>
            <a:r>
              <a:rPr lang="en-GB" b="0" dirty="0">
                <a:latin typeface="Lucida Sans Unicode" pitchFamily="34" charset="0"/>
                <a:cs typeface="Lucida Sans Unicode" pitchFamily="34" charset="0"/>
              </a:rPr>
              <a:t>buffer.Close</a:t>
            </a:r>
            <a:r>
              <a:rPr lang="en-GB" b="0" dirty="0" smtClean="0">
                <a:latin typeface="Lucida Sans Unicode" pitchFamily="34" charset="0"/>
                <a:cs typeface="Lucida Sans Unicode" pitchFamily="34" charset="0"/>
              </a:rPr>
              <a:t>();</a:t>
            </a:r>
            <a:endParaRPr lang="en-GB" dirty="0">
              <a:latin typeface="Lucida Sans Unicode" pitchFamily="34" charset="0"/>
              <a:cs typeface="Lucida Sans Unicode" pitchFamily="34" charset="0"/>
            </a:endParaRPr>
          </a:p>
        </p:txBody>
      </p:sp>
      <p:sp>
        <p:nvSpPr>
          <p:cNvPr id="5" name="TextBox 6"/>
          <p:cNvSpPr txBox="1"/>
          <p:nvPr/>
        </p:nvSpPr>
        <p:spPr>
          <a:xfrm>
            <a:off x="685800" y="4343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IFormatter formatter = new </a:t>
            </a:r>
            <a:r>
              <a:rPr lang="en-GB" dirty="0">
                <a:latin typeface="Lucida Sans Unicode" pitchFamily="34" charset="0"/>
                <a:cs typeface="Lucida Sans Unicode" pitchFamily="34" charset="0"/>
              </a:rPr>
              <a:t>SoapFormatter</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File.OpenRead("C:\\fourthcoffee\\config.xml");</a:t>
            </a:r>
          </a:p>
          <a:p>
            <a:r>
              <a:rPr lang="en-GB" b="0" dirty="0">
                <a:latin typeface="Lucida Sans Unicode" pitchFamily="34" charset="0"/>
                <a:cs typeface="Lucida Sans Unicode" pitchFamily="34" charset="0"/>
              </a:rPr>
              <a:t>ServiceConfiguration config </a:t>
            </a:r>
          </a:p>
          <a:p>
            <a:r>
              <a:rPr lang="en-GB" b="0" dirty="0">
                <a:latin typeface="Lucida Sans Unicode" pitchFamily="34" charset="0"/>
                <a:cs typeface="Lucida Sans Unicode" pitchFamily="34" charset="0"/>
              </a:rPr>
              <a:t>   = formatter.Deserialize(buffer) as ServiceConfiguration;</a:t>
            </a:r>
          </a:p>
          <a:p>
            <a:r>
              <a:rPr lang="en-GB" b="0" dirty="0">
                <a:latin typeface="Lucida Sans Unicode" pitchFamily="34" charset="0"/>
                <a:cs typeface="Lucida Sans Unicode" pitchFamily="34" charset="0"/>
              </a:rPr>
              <a:t>buffer.Close();</a:t>
            </a:r>
          </a:p>
        </p:txBody>
      </p:sp>
      <p:sp>
        <p:nvSpPr>
          <p:cNvPr id="6" name="Content Placeholder 2"/>
          <p:cNvSpPr>
            <a:spLocks noGrp="1"/>
          </p:cNvSpPr>
          <p:nvPr/>
        </p:nvSpPr>
        <p:spPr bwMode="auto">
          <a:xfrm>
            <a:off x="458788" y="1296988"/>
            <a:ext cx="7751762" cy="3732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t>
            </a:r>
            <a:r>
              <a:rPr lang="en-GB" dirty="0" smtClean="0"/>
              <a:t>as XML</a:t>
            </a:r>
            <a:endParaRPr lang="en-GB" dirty="0"/>
          </a:p>
          <a:p>
            <a:endParaRPr lang="en-US" dirty="0" smtClean="0"/>
          </a:p>
          <a:p>
            <a:pPr marL="0" indent="0">
              <a:buNone/>
            </a:pPr>
            <a:endParaRPr lang="en-US" dirty="0" smtClean="0"/>
          </a:p>
          <a:p>
            <a:pPr marL="0" indent="0">
              <a:buNone/>
            </a:pPr>
            <a:endParaRPr lang="en-US" dirty="0"/>
          </a:p>
          <a:p>
            <a:pPr marL="0" indent="0">
              <a:buNone/>
            </a:pPr>
            <a:endParaRPr lang="en-US" dirty="0" smtClean="0"/>
          </a:p>
          <a:p>
            <a:r>
              <a:rPr lang="en-US" dirty="0" smtClean="0"/>
              <a:t>Deserialize from XML</a:t>
            </a:r>
            <a:endParaRPr lang="en-US" dirty="0"/>
          </a:p>
        </p:txBody>
      </p:sp>
    </p:spTree>
    <p:extLst>
      <p:ext uri="{BB962C8B-B14F-4D97-AF65-F5344CB8AC3E}">
        <p14:creationId xmlns:p14="http://schemas.microsoft.com/office/powerpoint/2010/main" val="414935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Serializing Objects as JSON</a:t>
            </a:r>
            <a:endParaRPr lang="en-US" dirty="0"/>
          </a:p>
        </p:txBody>
      </p:sp>
      <p:sp>
        <p:nvSpPr>
          <p:cNvPr id="4" name="TextBox 6"/>
          <p:cNvSpPr txBox="1"/>
          <p:nvPr/>
        </p:nvSpPr>
        <p:spPr>
          <a:xfrm>
            <a:off x="675249" y="1534878"/>
            <a:ext cx="7793502" cy="1754326"/>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ServiceConfiguration config = ServiceConfiguration.Default;</a:t>
            </a:r>
          </a:p>
          <a:p>
            <a:r>
              <a:rPr lang="en-GB" b="0" dirty="0">
                <a:latin typeface="Lucida Sans Unicode" pitchFamily="34" charset="0"/>
                <a:cs typeface="Lucida Sans Unicode" pitchFamily="34" charset="0"/>
              </a:rPr>
              <a:t>DataContractJsonSerializer jsonSerializer </a:t>
            </a:r>
          </a:p>
          <a:p>
            <a:r>
              <a:rPr lang="en-GB" b="0" dirty="0">
                <a:latin typeface="Lucida Sans Unicode" pitchFamily="34" charset="0"/>
                <a:cs typeface="Lucida Sans Unicode" pitchFamily="34" charset="0"/>
              </a:rPr>
              <a:t>   = new </a:t>
            </a:r>
            <a:r>
              <a:rPr lang="en-GB" dirty="0">
                <a:latin typeface="Lucida Sans Unicode" pitchFamily="34" charset="0"/>
                <a:cs typeface="Lucida Sans Unicode" pitchFamily="34" charset="0"/>
              </a:rPr>
              <a:t>DataContractJsonSerializer(config.GetType());</a:t>
            </a:r>
          </a:p>
          <a:p>
            <a:r>
              <a:rPr lang="en-GB" b="0" dirty="0">
                <a:latin typeface="Lucida Sans Unicode" pitchFamily="34" charset="0"/>
                <a:cs typeface="Lucida Sans Unicode" pitchFamily="34" charset="0"/>
              </a:rPr>
              <a:t>FileStream buffer = File.Create("C:\\fourthcoffee\\config.txt");</a:t>
            </a:r>
          </a:p>
          <a:p>
            <a:r>
              <a:rPr lang="en-GB" b="0" dirty="0">
                <a:latin typeface="Lucida Sans Unicode" pitchFamily="34" charset="0"/>
                <a:cs typeface="Lucida Sans Unicode" pitchFamily="34" charset="0"/>
              </a:rPr>
              <a:t>jsonSerializer.WriteObject(buffer, config);</a:t>
            </a:r>
          </a:p>
          <a:p>
            <a:r>
              <a:rPr lang="en-GB" b="0" dirty="0">
                <a:latin typeface="Lucida Sans Unicode" pitchFamily="34" charset="0"/>
                <a:cs typeface="Lucida Sans Unicode" pitchFamily="34" charset="0"/>
              </a:rPr>
              <a:t>buffer.Close</a:t>
            </a:r>
            <a:r>
              <a:rPr lang="en-GB" b="0" dirty="0" smtClean="0">
                <a:latin typeface="Lucida Sans Unicode" pitchFamily="34" charset="0"/>
                <a:cs typeface="Lucida Sans Unicode" pitchFamily="34" charset="0"/>
              </a:rPr>
              <a:t>();</a:t>
            </a:r>
            <a:endParaRPr lang="en-GB" dirty="0">
              <a:latin typeface="Lucida Sans Unicode" pitchFamily="34" charset="0"/>
              <a:cs typeface="Lucida Sans Unicode" pitchFamily="34" charset="0"/>
            </a:endParaRPr>
          </a:p>
        </p:txBody>
      </p:sp>
      <p:sp>
        <p:nvSpPr>
          <p:cNvPr id="5" name="TextBox 6"/>
          <p:cNvSpPr txBox="1"/>
          <p:nvPr/>
        </p:nvSpPr>
        <p:spPr>
          <a:xfrm>
            <a:off x="685800" y="4049478"/>
            <a:ext cx="7793502" cy="203132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DataContractJsonSerializer jsonSerializer </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new </a:t>
            </a:r>
            <a:r>
              <a:rPr lang="en-GB" b="0" dirty="0" smtClean="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r>
              <a:rPr lang="en-GB" dirty="0" smtClean="0">
                <a:latin typeface="Lucida Sans Unicode" pitchFamily="34" charset="0"/>
                <a:cs typeface="Lucida Sans Unicode" pitchFamily="34" charset="0"/>
              </a:rPr>
              <a:t>DataContractJsonSerializer(</a:t>
            </a:r>
          </a:p>
          <a:p>
            <a:r>
              <a:rPr lang="en-GB" dirty="0" smtClean="0">
                <a:latin typeface="Lucida Sans Unicode" pitchFamily="34" charset="0"/>
                <a:cs typeface="Lucida Sans Unicode" pitchFamily="34" charset="0"/>
              </a:rPr>
              <a:t>      typeof(ServiceConfiguration</a:t>
            </a:r>
            <a:r>
              <a:rPr lang="en-GB"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FileStream buffer = File.OpenRead("C:\\fourthcoffee\\config.txt");</a:t>
            </a:r>
          </a:p>
          <a:p>
            <a:r>
              <a:rPr lang="en-GB" b="0" dirty="0">
                <a:latin typeface="Lucida Sans Unicode" pitchFamily="34" charset="0"/>
                <a:cs typeface="Lucida Sans Unicode" pitchFamily="34" charset="0"/>
              </a:rPr>
              <a:t>ServiceConfiguration config = jsonSerializer.ReadObject(buffer)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as </a:t>
            </a:r>
            <a:r>
              <a:rPr lang="en-GB" b="0" dirty="0">
                <a:latin typeface="Lucida Sans Unicode" pitchFamily="34" charset="0"/>
                <a:cs typeface="Lucida Sans Unicode" pitchFamily="34" charset="0"/>
              </a:rPr>
              <a:t>ServiceConfiguration;</a:t>
            </a:r>
          </a:p>
          <a:p>
            <a:r>
              <a:rPr lang="en-GB" b="0" dirty="0">
                <a:latin typeface="Lucida Sans Unicode" pitchFamily="34" charset="0"/>
                <a:cs typeface="Lucida Sans Unicode" pitchFamily="34" charset="0"/>
              </a:rPr>
              <a:t>buffer.Close();</a:t>
            </a:r>
          </a:p>
        </p:txBody>
      </p:sp>
      <p:sp>
        <p:nvSpPr>
          <p:cNvPr id="6" name="Content Placeholder 2"/>
          <p:cNvSpPr>
            <a:spLocks noGrp="1"/>
          </p:cNvSpPr>
          <p:nvPr/>
        </p:nvSpPr>
        <p:spPr bwMode="auto">
          <a:xfrm>
            <a:off x="458788" y="1003066"/>
            <a:ext cx="7751762" cy="3046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Serialize </a:t>
            </a:r>
            <a:r>
              <a:rPr lang="en-GB" dirty="0" smtClean="0"/>
              <a:t>as JSON</a:t>
            </a:r>
            <a:endParaRPr lang="en-GB" dirty="0"/>
          </a:p>
          <a:p>
            <a:endParaRPr lang="en-US" dirty="0" smtClean="0"/>
          </a:p>
          <a:p>
            <a:pPr marL="0" indent="0">
              <a:buNone/>
            </a:pPr>
            <a:endParaRPr lang="en-US" dirty="0" smtClean="0"/>
          </a:p>
          <a:p>
            <a:pPr marL="0" indent="0">
              <a:buNone/>
            </a:pPr>
            <a:endParaRPr lang="en-US" dirty="0"/>
          </a:p>
          <a:p>
            <a:pPr marL="0" indent="0">
              <a:buNone/>
            </a:pPr>
            <a:endParaRPr lang="en-US" dirty="0" smtClean="0"/>
          </a:p>
          <a:p>
            <a:r>
              <a:rPr lang="en-US" dirty="0" smtClean="0"/>
              <a:t>Deserialize from JSON</a:t>
            </a:r>
            <a:endParaRPr lang="en-US" dirty="0"/>
          </a:p>
        </p:txBody>
      </p:sp>
    </p:spTree>
    <p:extLst>
      <p:ext uri="{BB962C8B-B14F-4D97-AF65-F5344CB8AC3E}">
        <p14:creationId xmlns:p14="http://schemas.microsoft.com/office/powerpoint/2010/main" val="62959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Serializer</a:t>
            </a:r>
            <a:endParaRPr lang="en-US" dirty="0"/>
          </a:p>
        </p:txBody>
      </p:sp>
      <p:sp>
        <p:nvSpPr>
          <p:cNvPr id="4" name="TextBox 6"/>
          <p:cNvSpPr txBox="1"/>
          <p:nvPr/>
        </p:nvSpPr>
        <p:spPr>
          <a:xfrm>
            <a:off x="718284" y="1800285"/>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class IniFormatter : IFormatter</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public ISurrogateSelector SurrogateSelector { get; set; }</a:t>
            </a:r>
          </a:p>
          <a:p>
            <a:r>
              <a:rPr lang="en-GB" b="0" dirty="0">
                <a:latin typeface="Lucida Sans Unicode" pitchFamily="34" charset="0"/>
                <a:cs typeface="Lucida Sans Unicode" pitchFamily="34" charset="0"/>
              </a:rPr>
              <a:t>   public SerializationBinder Binder { get; set; }</a:t>
            </a:r>
          </a:p>
          <a:p>
            <a:r>
              <a:rPr lang="en-GB" b="0" dirty="0">
                <a:latin typeface="Lucida Sans Unicode" pitchFamily="34" charset="0"/>
                <a:cs typeface="Lucida Sans Unicode" pitchFamily="34" charset="0"/>
              </a:rPr>
              <a:t>   public StreamingContext Context { get; set;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object Deserialize(Stream serializationStream)</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void Serialize(Stream serializationStream, object graph)</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Implement the </a:t>
            </a:r>
            <a:r>
              <a:rPr lang="en-GB" b="1" dirty="0"/>
              <a:t>IFormatter</a:t>
            </a:r>
            <a:r>
              <a:rPr lang="en-GB" dirty="0"/>
              <a:t> interface</a:t>
            </a:r>
          </a:p>
        </p:txBody>
      </p:sp>
    </p:spTree>
    <p:extLst>
      <p:ext uri="{BB962C8B-B14F-4D97-AF65-F5344CB8AC3E}">
        <p14:creationId xmlns:p14="http://schemas.microsoft.com/office/powerpoint/2010/main" val="1151888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Performing I/O by Using Streams</a:t>
            </a:r>
            <a:endParaRPr lang="en-US" dirty="0"/>
          </a:p>
        </p:txBody>
      </p:sp>
      <p:sp>
        <p:nvSpPr>
          <p:cNvPr id="3" name="Text Placeholder 2"/>
          <p:cNvSpPr>
            <a:spLocks noGrp="1"/>
          </p:cNvSpPr>
          <p:nvPr>
            <p:ph type="body" idx="1"/>
          </p:nvPr>
        </p:nvSpPr>
        <p:spPr/>
        <p:txBody>
          <a:bodyPr/>
          <a:lstStyle/>
          <a:p>
            <a:r>
              <a:rPr lang="en-GB" dirty="0" smtClean="0"/>
              <a:t>What are Streams?
Types of Streams in the .NET Framework
Reading and Writing Binary Data by Using Streams
Reading and Writing Text Data by Using Streams
Demonstration: Generating the Grades Report Lab</a:t>
            </a:r>
            <a:endParaRPr lang="en-US" dirty="0"/>
          </a:p>
        </p:txBody>
      </p:sp>
    </p:spTree>
    <p:extLst>
      <p:ext uri="{BB962C8B-B14F-4D97-AF65-F5344CB8AC3E}">
        <p14:creationId xmlns:p14="http://schemas.microsoft.com/office/powerpoint/2010/main" val="406991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Streams?</a:t>
            </a:r>
            <a:endParaRPr lang="en-US" dirty="0"/>
          </a:p>
        </p:txBody>
      </p:sp>
      <p:sp>
        <p:nvSpPr>
          <p:cNvPr id="4" name="Content Placeholder 2"/>
          <p:cNvSpPr>
            <a:spLocks noGrp="1"/>
          </p:cNvSpPr>
          <p:nvPr/>
        </p:nvSpPr>
        <p:spPr bwMode="auto">
          <a:xfrm>
            <a:off x="458788" y="1066800"/>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System.IO </a:t>
            </a:r>
            <a:r>
              <a:rPr lang="en-US" b="1" dirty="0"/>
              <a:t>namespace </a:t>
            </a:r>
            <a:r>
              <a:rPr lang="en-US" dirty="0"/>
              <a:t>contains </a:t>
            </a:r>
            <a:r>
              <a:rPr lang="en-US" dirty="0" smtClean="0"/>
              <a:t>a number of stream classes, including:</a:t>
            </a:r>
          </a:p>
          <a:p>
            <a:pPr lvl="1"/>
            <a:r>
              <a:rPr lang="en-US" dirty="0" smtClean="0"/>
              <a:t>The abstract </a:t>
            </a:r>
            <a:r>
              <a:rPr lang="en-US" b="1" dirty="0" smtClean="0"/>
              <a:t>Stream</a:t>
            </a:r>
            <a:r>
              <a:rPr lang="en-US" dirty="0" smtClean="0"/>
              <a:t> base class</a:t>
            </a:r>
          </a:p>
          <a:p>
            <a:pPr lvl="1"/>
            <a:r>
              <a:rPr lang="en-US" dirty="0" smtClean="0"/>
              <a:t>The </a:t>
            </a:r>
            <a:r>
              <a:rPr lang="en-US" b="1" dirty="0" smtClean="0"/>
              <a:t>FileStream</a:t>
            </a:r>
            <a:r>
              <a:rPr lang="en-US" dirty="0" smtClean="0"/>
              <a:t> class</a:t>
            </a:r>
          </a:p>
          <a:p>
            <a:pPr lvl="1"/>
            <a:r>
              <a:rPr lang="en-US" dirty="0" smtClean="0"/>
              <a:t>The </a:t>
            </a:r>
            <a:r>
              <a:rPr lang="en-US" b="1" dirty="0" smtClean="0"/>
              <a:t>MemoryStream</a:t>
            </a:r>
            <a:r>
              <a:rPr lang="en-US" dirty="0" smtClean="0"/>
              <a:t> class</a:t>
            </a:r>
          </a:p>
          <a:p>
            <a:pPr marL="0" indent="0">
              <a:buNone/>
            </a:pPr>
            <a:endParaRPr lang="en-US" dirty="0" smtClean="0"/>
          </a:p>
          <a:p>
            <a:r>
              <a:rPr lang="en-US" dirty="0" smtClean="0"/>
              <a:t>Typical stream operations include:</a:t>
            </a:r>
            <a:endParaRPr lang="en-US" dirty="0"/>
          </a:p>
          <a:p>
            <a:pPr lvl="1"/>
            <a:r>
              <a:rPr lang="en-US" dirty="0" smtClean="0"/>
              <a:t>Reading chunks of data from a stream</a:t>
            </a:r>
          </a:p>
          <a:p>
            <a:pPr lvl="1"/>
            <a:r>
              <a:rPr lang="en-US" dirty="0" smtClean="0"/>
              <a:t>Writing chunks of data to a stream </a:t>
            </a:r>
          </a:p>
          <a:p>
            <a:pPr lvl="1"/>
            <a:r>
              <a:rPr lang="en-US" dirty="0" smtClean="0"/>
              <a:t>Querying the position of the stream</a:t>
            </a:r>
            <a:endParaRPr lang="en-US" b="1" dirty="0" smtClean="0"/>
          </a:p>
        </p:txBody>
      </p:sp>
    </p:spTree>
    <p:extLst>
      <p:ext uri="{BB962C8B-B14F-4D97-AF65-F5344CB8AC3E}">
        <p14:creationId xmlns:p14="http://schemas.microsoft.com/office/powerpoint/2010/main" val="1690617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Streams in the .NET Framework</a:t>
            </a:r>
            <a:endParaRPr lang="en-US" dirty="0"/>
          </a:p>
        </p:txBody>
      </p:sp>
      <p:graphicFrame>
        <p:nvGraphicFramePr>
          <p:cNvPr id="4" name="Table 3"/>
          <p:cNvGraphicFramePr>
            <a:graphicFrameLocks noGrp="1"/>
          </p:cNvGraphicFramePr>
          <p:nvPr>
            <p:extLst/>
          </p:nvPr>
        </p:nvGraphicFramePr>
        <p:xfrm>
          <a:off x="304800" y="1981200"/>
          <a:ext cx="8561439" cy="1478280"/>
        </p:xfrm>
        <a:graphic>
          <a:graphicData uri="http://schemas.openxmlformats.org/drawingml/2006/table">
            <a:tbl>
              <a:tblPr firstRow="1" bandRow="1">
                <a:tableStyleId>{21E4AEA4-8DFA-4A89-87EB-49C32662AFE0}</a:tableStyleId>
              </a:tblPr>
              <a:tblGrid>
                <a:gridCol w="2313039"/>
                <a:gridCol w="6248400"/>
              </a:tblGrid>
              <a:tr h="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b="1" dirty="0" smtClean="0"/>
                        <a:t>FileStream</a:t>
                      </a:r>
                      <a:endParaRPr lang="en-GB" b="1" dirty="0"/>
                    </a:p>
                  </a:txBody>
                  <a:tcPr/>
                </a:tc>
                <a:tc>
                  <a:txBody>
                    <a:bodyPr/>
                    <a:lstStyle/>
                    <a:p>
                      <a:r>
                        <a:rPr lang="en-GB" dirty="0" smtClean="0"/>
                        <a:t>Exposes a stream to a</a:t>
                      </a:r>
                      <a:r>
                        <a:rPr lang="en-GB" baseline="0" dirty="0" smtClean="0"/>
                        <a:t> file on the file system.</a:t>
                      </a:r>
                      <a:endParaRPr lang="en-GB" dirty="0"/>
                    </a:p>
                  </a:txBody>
                  <a:tcPr/>
                </a:tc>
              </a:tr>
              <a:tr h="370840">
                <a:tc>
                  <a:txBody>
                    <a:bodyPr/>
                    <a:lstStyle/>
                    <a:p>
                      <a:r>
                        <a:rPr lang="en-GB" b="1" dirty="0" smtClean="0"/>
                        <a:t>MemoryStream</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Exposes a stream to a</a:t>
                      </a:r>
                      <a:r>
                        <a:rPr lang="en-GB" baseline="0" dirty="0" smtClean="0"/>
                        <a:t> memory location.</a:t>
                      </a:r>
                      <a:endParaRPr lang="en-GB" dirty="0"/>
                    </a:p>
                  </a:txBody>
                  <a:tcPr/>
                </a:tc>
              </a:tr>
              <a:tr h="370840">
                <a:tc>
                  <a:txBody>
                    <a:bodyPr/>
                    <a:lstStyle/>
                    <a:p>
                      <a:r>
                        <a:rPr lang="en-GB" b="1" dirty="0" smtClean="0"/>
                        <a:t>NetworkStream</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Exposes a stream to a</a:t>
                      </a:r>
                      <a:r>
                        <a:rPr lang="en-GB" baseline="0" dirty="0" smtClean="0"/>
                        <a:t> network location.</a:t>
                      </a:r>
                      <a:endParaRPr lang="en-GB" dirty="0" smtClean="0"/>
                    </a:p>
                  </a:txBody>
                  <a:tcPr/>
                </a:tc>
              </a:tr>
            </a:tbl>
          </a:graphicData>
        </a:graphic>
      </p:graphicFrame>
      <p:graphicFrame>
        <p:nvGraphicFramePr>
          <p:cNvPr id="5" name="Table 4"/>
          <p:cNvGraphicFramePr>
            <a:graphicFrameLocks noGrp="1"/>
          </p:cNvGraphicFramePr>
          <p:nvPr>
            <p:extLst/>
          </p:nvPr>
        </p:nvGraphicFramePr>
        <p:xfrm>
          <a:off x="304800" y="4704080"/>
          <a:ext cx="8561439" cy="1849120"/>
        </p:xfrm>
        <a:graphic>
          <a:graphicData uri="http://schemas.openxmlformats.org/drawingml/2006/table">
            <a:tbl>
              <a:tblPr firstRow="1" bandRow="1">
                <a:tableStyleId>{21E4AEA4-8DFA-4A89-87EB-49C32662AFE0}</a:tableStyleId>
              </a:tblPr>
              <a:tblGrid>
                <a:gridCol w="2313039"/>
                <a:gridCol w="6248400"/>
              </a:tblGrid>
              <a:tr h="13716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b="1" dirty="0" smtClean="0"/>
                        <a:t>StreamReader</a:t>
                      </a:r>
                      <a:endParaRPr lang="en-GB" b="1" dirty="0"/>
                    </a:p>
                  </a:txBody>
                  <a:tcPr/>
                </a:tc>
                <a:tc>
                  <a:txBody>
                    <a:bodyPr/>
                    <a:lstStyle/>
                    <a:p>
                      <a:r>
                        <a:rPr lang="en-GB" dirty="0" smtClean="0"/>
                        <a:t>Read</a:t>
                      </a:r>
                      <a:r>
                        <a:rPr lang="en-GB" baseline="0" dirty="0" smtClean="0"/>
                        <a:t> textual data from a source stream.</a:t>
                      </a:r>
                      <a:endParaRPr lang="en-GB" dirty="0"/>
                    </a:p>
                  </a:txBody>
                  <a:tcPr/>
                </a:tc>
              </a:tr>
              <a:tr h="370840">
                <a:tc>
                  <a:txBody>
                    <a:bodyPr/>
                    <a:lstStyle/>
                    <a:p>
                      <a:r>
                        <a:rPr lang="en-GB" b="1" dirty="0" smtClean="0"/>
                        <a:t>StreamWriter</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Write </a:t>
                      </a:r>
                      <a:r>
                        <a:rPr lang="en-GB" baseline="0" dirty="0" smtClean="0"/>
                        <a:t>textual data to a source stream.</a:t>
                      </a:r>
                      <a:endParaRPr lang="en-GB" dirty="0"/>
                    </a:p>
                  </a:txBody>
                  <a:tcPr/>
                </a:tc>
              </a:tr>
              <a:tr h="370840">
                <a:tc>
                  <a:txBody>
                    <a:bodyPr/>
                    <a:lstStyle/>
                    <a:p>
                      <a:r>
                        <a:rPr lang="en-GB" b="1" dirty="0" smtClean="0"/>
                        <a:t>BinaryReader</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Read</a:t>
                      </a:r>
                      <a:r>
                        <a:rPr lang="en-GB" baseline="0" dirty="0" smtClean="0"/>
                        <a:t> binary data from a source stream.</a:t>
                      </a:r>
                      <a:endParaRPr lang="en-GB" dirty="0"/>
                    </a:p>
                  </a:txBody>
                  <a:tcPr/>
                </a:tc>
              </a:tr>
              <a:tr h="370840">
                <a:tc>
                  <a:txBody>
                    <a:bodyPr/>
                    <a:lstStyle/>
                    <a:p>
                      <a:r>
                        <a:rPr lang="en-GB" b="1" dirty="0" smtClean="0"/>
                        <a:t>BinaryWriter</a:t>
                      </a:r>
                      <a:endParaRPr lang="en-GB"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Write binary data</a:t>
                      </a:r>
                      <a:r>
                        <a:rPr lang="en-GB" baseline="0" dirty="0" smtClean="0"/>
                        <a:t> to a source stream.</a:t>
                      </a:r>
                      <a:endParaRPr lang="en-GB" dirty="0"/>
                    </a:p>
                  </a:txBody>
                  <a:tcPr/>
                </a:tc>
              </a:tr>
            </a:tbl>
          </a:graphicData>
        </a:graphic>
      </p:graphicFrame>
      <p:sp>
        <p:nvSpPr>
          <p:cNvPr id="6" name="Content Placeholder 2"/>
          <p:cNvSpPr>
            <a:spLocks noGrp="1"/>
          </p:cNvSpPr>
          <p:nvPr/>
        </p:nvSpPr>
        <p:spPr bwMode="auto">
          <a:xfrm>
            <a:off x="458788" y="990600"/>
            <a:ext cx="775176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Classes that enable access to data sources include:</a:t>
            </a:r>
          </a:p>
          <a:p>
            <a:endParaRPr lang="en-US" b="1" dirty="0"/>
          </a:p>
          <a:p>
            <a:endParaRPr lang="en-US" b="1" dirty="0" smtClean="0"/>
          </a:p>
          <a:p>
            <a:endParaRPr lang="en-US" b="1" dirty="0"/>
          </a:p>
          <a:p>
            <a:endParaRPr lang="en-US" sz="1050" b="1" dirty="0" smtClean="0"/>
          </a:p>
          <a:p>
            <a:r>
              <a:rPr lang="en-US" dirty="0" smtClean="0"/>
              <a:t>Classes that </a:t>
            </a:r>
            <a:r>
              <a:rPr lang="en-US" dirty="0"/>
              <a:t>enable </a:t>
            </a:r>
            <a:r>
              <a:rPr lang="en-US" dirty="0" smtClean="0"/>
              <a:t>reading and writing to and from data source streams </a:t>
            </a:r>
            <a:r>
              <a:rPr lang="en-US" dirty="0"/>
              <a:t>include:</a:t>
            </a:r>
            <a:endParaRPr lang="en-US" b="1" dirty="0"/>
          </a:p>
          <a:p>
            <a:endParaRPr lang="en-US" b="1" dirty="0" smtClean="0"/>
          </a:p>
        </p:txBody>
      </p:sp>
    </p:spTree>
    <p:extLst>
      <p:ext uri="{BB962C8B-B14F-4D97-AF65-F5344CB8AC3E}">
        <p14:creationId xmlns:p14="http://schemas.microsoft.com/office/powerpoint/2010/main" val="228808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Reading and Writing Binary Data by Using Streams</a:t>
            </a:r>
            <a:endParaRPr lang="en-US" dirty="0"/>
          </a:p>
        </p:txBody>
      </p:sp>
      <p:sp>
        <p:nvSpPr>
          <p:cNvPr id="4" name="TextBox 6"/>
          <p:cNvSpPr txBox="1"/>
          <p:nvPr/>
        </p:nvSpPr>
        <p:spPr>
          <a:xfrm>
            <a:off x="718284" y="2168146"/>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filePath = “C:\\fourthcoffee\\applicationdata\\settings.txt";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Underlying stream to file on the file system.</a:t>
            </a:r>
          </a:p>
          <a:p>
            <a:r>
              <a:rPr lang="en-US" b="0" dirty="0">
                <a:latin typeface="Lucida Sans Unicode" pitchFamily="34" charset="0"/>
                <a:cs typeface="Lucida Sans Unicode" pitchFamily="34" charset="0"/>
              </a:rPr>
              <a:t>FileStream file = new FileStream(filePath);</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BinaryReader</a:t>
            </a:r>
            <a:r>
              <a:rPr lang="en-US" b="0" dirty="0">
                <a:latin typeface="Lucida Sans Unicode" pitchFamily="34" charset="0"/>
                <a:cs typeface="Lucida Sans Unicode" pitchFamily="34" charset="0"/>
              </a:rPr>
              <a:t> object exposes read operations on the underlying </a:t>
            </a: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BinaryReader reader = new BinaryReader(file);</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BinaryWriter</a:t>
            </a:r>
            <a:r>
              <a:rPr lang="en-US" b="0" dirty="0">
                <a:latin typeface="Lucida Sans Unicode" pitchFamily="34" charset="0"/>
                <a:cs typeface="Lucida Sans Unicode" pitchFamily="34" charset="0"/>
              </a:rPr>
              <a:t> object exposes write operations on the underlying </a:t>
            </a: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BinaryWriter writer = new BinaryWriter(file);</a:t>
            </a:r>
            <a:endParaRPr lang="en-GB" b="0" i="1" dirty="0">
              <a:latin typeface="Lucida Sans Unicode" pitchFamily="34" charset="0"/>
              <a:cs typeface="Lucida Sans Unicode" pitchFamily="34" charset="0"/>
            </a:endParaRP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the </a:t>
            </a:r>
            <a:r>
              <a:rPr lang="en-GB" b="1" dirty="0"/>
              <a:t>BinaryReader</a:t>
            </a:r>
            <a:r>
              <a:rPr lang="en-GB" dirty="0"/>
              <a:t> and </a:t>
            </a:r>
            <a:r>
              <a:rPr lang="en-GB" b="1" dirty="0"/>
              <a:t>BinaryWriter</a:t>
            </a:r>
            <a:r>
              <a:rPr lang="en-GB" dirty="0"/>
              <a:t> classes to </a:t>
            </a:r>
            <a:r>
              <a:rPr lang="en-GB" dirty="0" smtClean="0"/>
              <a:t>stream </a:t>
            </a:r>
            <a:r>
              <a:rPr lang="en-GB" dirty="0"/>
              <a:t>binary </a:t>
            </a:r>
            <a:r>
              <a:rPr lang="en-GB" dirty="0" smtClean="0"/>
              <a:t>data</a:t>
            </a:r>
            <a:endParaRPr lang="en-GB" dirty="0"/>
          </a:p>
        </p:txBody>
      </p:sp>
    </p:spTree>
    <p:extLst>
      <p:ext uri="{BB962C8B-B14F-4D97-AF65-F5344CB8AC3E}">
        <p14:creationId xmlns:p14="http://schemas.microsoft.com/office/powerpoint/2010/main" val="231270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and Writing Text Data by Using Streams</a:t>
            </a:r>
            <a:endParaRPr lang="en-US" dirty="0"/>
          </a:p>
        </p:txBody>
      </p:sp>
      <p:sp>
        <p:nvSpPr>
          <p:cNvPr id="4" name="TextBox 6"/>
          <p:cNvSpPr txBox="1"/>
          <p:nvPr/>
        </p:nvSpPr>
        <p:spPr>
          <a:xfrm>
            <a:off x="718284" y="2168146"/>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filePath = “C:\\fourthcoffee\\applicationdata\\settings.txt";</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Underlying stream to file on the file system.</a:t>
            </a:r>
          </a:p>
          <a:p>
            <a:r>
              <a:rPr lang="en-US" b="0" dirty="0">
                <a:latin typeface="Lucida Sans Unicode" pitchFamily="34" charset="0"/>
                <a:cs typeface="Lucida Sans Unicode" pitchFamily="34" charset="0"/>
              </a:rPr>
              <a:t>FileStream file = new FileStream(filePath);</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StreamReader</a:t>
            </a:r>
            <a:r>
              <a:rPr lang="en-US" b="0" dirty="0">
                <a:latin typeface="Lucida Sans Unicode" pitchFamily="34" charset="0"/>
                <a:cs typeface="Lucida Sans Unicode" pitchFamily="34" charset="0"/>
              </a:rPr>
              <a:t> object exposes read operations on the underlying </a:t>
            </a: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StreamReader reader = new StreamReader(file);</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StreamWriter</a:t>
            </a:r>
            <a:r>
              <a:rPr lang="en-US" b="0" dirty="0">
                <a:latin typeface="Lucida Sans Unicode" pitchFamily="34" charset="0"/>
                <a:cs typeface="Lucida Sans Unicode" pitchFamily="34" charset="0"/>
              </a:rPr>
              <a:t> object exposes write operations on the underlying </a:t>
            </a:r>
          </a:p>
          <a:p>
            <a:r>
              <a:rPr lang="en-US" b="0" dirty="0">
                <a:latin typeface="Lucida Sans Unicode" pitchFamily="34" charset="0"/>
                <a:cs typeface="Lucida Sans Unicode" pitchFamily="34" charset="0"/>
              </a:rPr>
              <a:t>// </a:t>
            </a:r>
            <a:r>
              <a:rPr lang="en-US" dirty="0">
                <a:latin typeface="Lucida Sans Unicode" pitchFamily="34" charset="0"/>
                <a:cs typeface="Lucida Sans Unicode" pitchFamily="34" charset="0"/>
              </a:rPr>
              <a:t>FileStream</a:t>
            </a:r>
            <a:r>
              <a:rPr lang="en-US" b="0" dirty="0">
                <a:latin typeface="Lucida Sans Unicode" pitchFamily="34" charset="0"/>
                <a:cs typeface="Lucida Sans Unicode" pitchFamily="34" charset="0"/>
              </a:rPr>
              <a:t> object.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StreamWriter writer = new StreamWriter(file);</a:t>
            </a:r>
            <a:endParaRPr lang="en-GB" b="0" i="1" dirty="0">
              <a:latin typeface="Lucida Sans Unicode" pitchFamily="34" charset="0"/>
              <a:cs typeface="Lucida Sans Unicode" pitchFamily="34" charset="0"/>
            </a:endParaRPr>
          </a:p>
        </p:txBody>
      </p:sp>
      <p:sp>
        <p:nvSpPr>
          <p:cNvPr id="5" name="Content Placeholder 2"/>
          <p:cNvSpPr>
            <a:spLocks noGrp="1"/>
          </p:cNvSpPr>
          <p:nvPr/>
        </p:nvSpPr>
        <p:spPr bwMode="auto">
          <a:xfrm>
            <a:off x="675249" y="992188"/>
            <a:ext cx="7751762" cy="978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the </a:t>
            </a:r>
            <a:r>
              <a:rPr lang="en-GB" b="1" dirty="0"/>
              <a:t>StreamReader</a:t>
            </a:r>
            <a:r>
              <a:rPr lang="en-GB" dirty="0"/>
              <a:t> and </a:t>
            </a:r>
            <a:r>
              <a:rPr lang="en-GB" b="1" dirty="0"/>
              <a:t>StreamWriter</a:t>
            </a:r>
            <a:r>
              <a:rPr lang="en-GB" dirty="0"/>
              <a:t> classes to </a:t>
            </a:r>
            <a:r>
              <a:rPr lang="en-GB" dirty="0" smtClean="0"/>
              <a:t>stream </a:t>
            </a:r>
            <a:r>
              <a:rPr lang="en-GB" dirty="0"/>
              <a:t>plain </a:t>
            </a:r>
            <a:r>
              <a:rPr lang="en-GB" dirty="0" smtClean="0"/>
              <a:t>text</a:t>
            </a:r>
            <a:endParaRPr lang="en-GB" dirty="0"/>
          </a:p>
        </p:txBody>
      </p:sp>
    </p:spTree>
    <p:extLst>
      <p:ext uri="{BB962C8B-B14F-4D97-AF65-F5344CB8AC3E}">
        <p14:creationId xmlns:p14="http://schemas.microsoft.com/office/powerpoint/2010/main" val="2963069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96048"/>
            <a:ext cx="7773988" cy="740664"/>
          </a:xfrm>
        </p:spPr>
        <p:txBody>
          <a:bodyPr/>
          <a:lstStyle/>
          <a:p>
            <a:r>
              <a:rPr lang="es-VE" dirty="0"/>
              <a:t>Laboratorio: Generar el informe de calificaciones</a:t>
            </a:r>
            <a:endParaRPr lang="es-VE" dirty="0">
              <a:effectLst/>
            </a:endParaRPr>
          </a:p>
        </p:txBody>
      </p:sp>
      <p:sp>
        <p:nvSpPr>
          <p:cNvPr id="3" name="Text Placeholder 2"/>
          <p:cNvSpPr>
            <a:spLocks noGrp="1"/>
          </p:cNvSpPr>
          <p:nvPr>
            <p:ph type="body" idx="1"/>
          </p:nvPr>
        </p:nvSpPr>
        <p:spPr>
          <a:xfrm>
            <a:off x="460376" y="1772816"/>
            <a:ext cx="8119156" cy="2911841"/>
          </a:xfrm>
        </p:spPr>
        <p:txBody>
          <a:bodyPr/>
          <a:lstStyle/>
          <a:p>
            <a:r>
              <a:rPr lang="es-VE" dirty="0">
                <a:solidFill>
                  <a:srgbClr val="7030A0"/>
                </a:solidFill>
              </a:rPr>
              <a:t>Ejercicio 1: </a:t>
            </a:r>
            <a:r>
              <a:rPr lang="es-VE" dirty="0"/>
              <a:t>Serializando datos para el informe de calificaciones como </a:t>
            </a:r>
            <a:r>
              <a:rPr lang="es-VE" dirty="0" smtClean="0"/>
              <a:t>XML</a:t>
            </a:r>
          </a:p>
          <a:p>
            <a:endParaRPr lang="es-VE" dirty="0"/>
          </a:p>
          <a:p>
            <a:r>
              <a:rPr lang="es-VE" dirty="0">
                <a:solidFill>
                  <a:srgbClr val="7030A0"/>
                </a:solidFill>
              </a:rPr>
              <a:t>Ejercicio 2: </a:t>
            </a:r>
            <a:r>
              <a:rPr lang="es-VE" dirty="0"/>
              <a:t>Obtener una vista previa del informe de </a:t>
            </a:r>
            <a:r>
              <a:rPr lang="es-VE" dirty="0" smtClean="0"/>
              <a:t>calificaciones</a:t>
            </a:r>
          </a:p>
          <a:p>
            <a:endParaRPr lang="es-VE" dirty="0"/>
          </a:p>
          <a:p>
            <a:r>
              <a:rPr lang="es-VE" dirty="0">
                <a:solidFill>
                  <a:srgbClr val="7030A0"/>
                </a:solidFill>
              </a:rPr>
              <a:t>Ejercicio 3: </a:t>
            </a:r>
            <a:r>
              <a:rPr lang="es-VE" dirty="0"/>
              <a:t>Persistir los datos serializados grado a un archivo</a:t>
            </a:r>
            <a:endParaRPr lang="es-VE" dirty="0">
              <a:effectLst/>
            </a:endParaRPr>
          </a:p>
        </p:txBody>
      </p:sp>
    </p:spTree>
    <p:extLst>
      <p:ext uri="{BB962C8B-B14F-4D97-AF65-F5344CB8AC3E}">
        <p14:creationId xmlns:p14="http://schemas.microsoft.com/office/powerpoint/2010/main" val="297055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44274" y="1700808"/>
            <a:ext cx="8620213" cy="3456384"/>
          </a:xfrm>
        </p:spPr>
        <p:txBody>
          <a:bodyPr/>
          <a:lstStyle/>
          <a:p>
            <a:pPr marL="514350" indent="-514350">
              <a:buFont typeface="+mj-lt"/>
              <a:buAutoNum type="arabicPeriod"/>
            </a:pPr>
            <a:r>
              <a:rPr lang="es-VE" dirty="0"/>
              <a:t>Revisión de la sintaxis de C#</a:t>
            </a:r>
          </a:p>
          <a:p>
            <a:pPr marL="514350" indent="-514350">
              <a:buFont typeface="+mj-lt"/>
              <a:buAutoNum type="arabicPeriod"/>
            </a:pPr>
            <a:r>
              <a:rPr lang="es-VE" dirty="0"/>
              <a:t>Creación de métodos de control de excepciones y aplicaciones de control</a:t>
            </a:r>
          </a:p>
          <a:p>
            <a:pPr marL="514350" indent="-514350">
              <a:buFont typeface="+mj-lt"/>
              <a:buAutoNum type="arabicPeriod"/>
            </a:pPr>
            <a:r>
              <a:rPr lang="es-VE" dirty="0"/>
              <a:t>Desarrollar el código para una aplicación gráfica</a:t>
            </a:r>
          </a:p>
          <a:p>
            <a:pPr marL="514350" indent="-514350">
              <a:buFont typeface="+mj-lt"/>
              <a:buAutoNum type="arabicPeriod"/>
            </a:pPr>
            <a:r>
              <a:rPr lang="es-VE" dirty="0"/>
              <a:t>Creación de clases e implementación de seguridad de tipos colecciones</a:t>
            </a:r>
          </a:p>
          <a:p>
            <a:pPr marL="514350" indent="-514350">
              <a:buFont typeface="+mj-lt"/>
              <a:buAutoNum type="arabicPeriod"/>
            </a:pPr>
            <a:r>
              <a:rPr lang="es-VE" dirty="0"/>
              <a:t>Creación de una jerarquía de clases mediante herencia</a:t>
            </a:r>
          </a:p>
          <a:p>
            <a:pPr marL="514350" indent="-514350">
              <a:buFont typeface="+mj-lt"/>
              <a:buAutoNum type="arabicPeriod"/>
            </a:pPr>
            <a:r>
              <a:rPr lang="es-VE" dirty="0">
                <a:solidFill>
                  <a:srgbClr val="FF0000"/>
                </a:solidFill>
              </a:rPr>
              <a:t>Lectura y escritura de datos locales</a:t>
            </a:r>
            <a:endParaRPr lang="es-VE" dirty="0">
              <a:solidFill>
                <a:srgbClr val="FF0000"/>
              </a:solidFill>
            </a:endParaRP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smtClean="0"/>
              <a:t>Acceso </a:t>
            </a:r>
            <a:r>
              <a:rPr lang="es-VE" dirty="0"/>
              <a:t>a una base de </a:t>
            </a:r>
            <a:r>
              <a:rPr lang="es-VE" dirty="0" smtClean="0"/>
              <a:t>datos</a:t>
            </a:r>
          </a:p>
          <a:p>
            <a:pPr marL="514350" indent="-514350">
              <a:buFont typeface="+mj-lt"/>
              <a:buAutoNum type="arabicPeriod" startAt="7"/>
            </a:pPr>
            <a:r>
              <a:rPr lang="es-VE" dirty="0"/>
              <a:t>Acceso a datos remotos</a:t>
            </a:r>
          </a:p>
          <a:p>
            <a:pPr marL="514350" indent="-514350">
              <a:buFont typeface="+mj-lt"/>
              <a:buAutoNum type="arabicPeriod" startAt="7"/>
            </a:pPr>
            <a:r>
              <a:rPr lang="es-VE" dirty="0"/>
              <a:t>Diseño de la interfaz de usuario de una aplicación </a:t>
            </a:r>
            <a:r>
              <a:rPr lang="es-VE" dirty="0" smtClean="0"/>
              <a:t>gráfica</a:t>
            </a:r>
          </a:p>
          <a:p>
            <a:pPr marL="514350" indent="-514350">
              <a:buFont typeface="+mj-lt"/>
              <a:buAutoNum type="arabicPeriod" startAt="7"/>
            </a:pPr>
            <a:r>
              <a:rPr lang="es-VE" dirty="0"/>
              <a:t>Mejorar la capacidad de respuesta y rendimiento de las aplicaciones</a:t>
            </a:r>
          </a:p>
          <a:p>
            <a:pPr marL="514350" indent="-514350">
              <a:buFont typeface="+mj-lt"/>
              <a:buAutoNum type="arabicPeriod" startAt="7"/>
            </a:pPr>
            <a:r>
              <a:rPr lang="es-VE" dirty="0"/>
              <a:t>Integración con código no administrado</a:t>
            </a:r>
          </a:p>
          <a:p>
            <a:pPr marL="514350" indent="-514350">
              <a:buFont typeface="+mj-lt"/>
              <a:buAutoNum type="arabicPeriod" startAt="7"/>
            </a:pPr>
            <a:r>
              <a:rPr lang="es-VE" dirty="0"/>
              <a:t>Crear ensamblados y tipos </a:t>
            </a:r>
            <a:r>
              <a:rPr lang="es-VE" dirty="0" smtClean="0"/>
              <a:t>reutilizables</a:t>
            </a:r>
          </a:p>
          <a:p>
            <a:pPr marL="514350" indent="-514350">
              <a:buFont typeface="+mj-lt"/>
              <a:buAutoNum type="arabicPeriod" startAt="7"/>
            </a:pPr>
            <a:r>
              <a:rPr lang="es-VE" dirty="0"/>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548755" y="2443210"/>
            <a:ext cx="8102352" cy="1355725"/>
          </a:xfrm>
        </p:spPr>
        <p:txBody>
          <a:bodyPr vert="horz" wrap="square" lIns="45720" tIns="45720" rIns="45720" bIns="45720" numCol="1" anchor="ctr" anchorCtr="0" compatLnSpc="1">
            <a:prstTxWarp prst="textNoShape">
              <a:avLst/>
            </a:prstTxWarp>
            <a:noAutofit/>
          </a:bodyPr>
          <a:lstStyle/>
          <a:p>
            <a:pPr algn="r">
              <a:defRPr/>
            </a:pPr>
            <a:r>
              <a:rPr lang="es-VE" sz="3600" dirty="0"/>
              <a:t>Lectura y escritura de datos locales</a:t>
            </a:r>
            <a:br>
              <a:rPr lang="es-VE" sz="3600" dirty="0"/>
            </a:br>
            <a:r>
              <a:rPr lang="es-VE" sz="3600" dirty="0"/>
              <a:t/>
            </a:r>
            <a:br>
              <a:rPr lang="es-VE" sz="3600" dirty="0"/>
            </a:br>
            <a:r>
              <a:rPr lang="en-US" sz="3600" dirty="0" smtClean="0">
                <a:ln w="0"/>
                <a:solidFill>
                  <a:schemeClr val="tx1"/>
                </a:solidFill>
                <a:effectLst>
                  <a:outerShdw blurRad="38100" dist="19050" dir="2700000" algn="tl" rotWithShape="0">
                    <a:schemeClr val="dk1">
                      <a:alpha val="40000"/>
                    </a:schemeClr>
                  </a:outerShdw>
                </a:effectLst>
              </a:rPr>
              <a:t>(</a:t>
            </a:r>
            <a:r>
              <a:rPr lang="es-ES" sz="3600" dirty="0"/>
              <a:t>Reading and </a:t>
            </a:r>
            <a:r>
              <a:rPr lang="es-ES" sz="3600" dirty="0" err="1"/>
              <a:t>Writing</a:t>
            </a:r>
            <a:r>
              <a:rPr lang="es-ES" sz="3600" dirty="0"/>
              <a:t> Local Data</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467544" y="5301208"/>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a:t>
            </a:r>
            <a:r>
              <a:rPr lang="en-US" dirty="0" smtClean="0"/>
              <a:t>6</a:t>
            </a:r>
            <a:endParaRPr lang="en-US" dirty="0"/>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431843" y="1772816"/>
            <a:ext cx="8604688" cy="2664296"/>
          </a:xfrm>
        </p:spPr>
        <p:txBody>
          <a:bodyPr/>
          <a:lstStyle/>
          <a:p>
            <a:pPr marL="514350" indent="-514350">
              <a:buFont typeface="+mj-lt"/>
              <a:buAutoNum type="arabicPeriod"/>
            </a:pPr>
            <a:r>
              <a:rPr lang="es-VE" dirty="0"/>
              <a:t>Lectura y escritura de </a:t>
            </a:r>
            <a:r>
              <a:rPr lang="es-VE" dirty="0" smtClean="0"/>
              <a:t>archivos (</a:t>
            </a:r>
            <a:r>
              <a:rPr lang="en-GB" dirty="0"/>
              <a:t>Reading and Writing </a:t>
            </a:r>
            <a:r>
              <a:rPr lang="en-GB" dirty="0" smtClean="0"/>
              <a:t>Files)</a:t>
            </a:r>
          </a:p>
          <a:p>
            <a:pPr marL="514350" indent="-514350">
              <a:buFont typeface="+mj-lt"/>
              <a:buAutoNum type="arabicPeriod"/>
            </a:pPr>
            <a:endParaRPr lang="es-VE" dirty="0"/>
          </a:p>
          <a:p>
            <a:pPr marL="514350" indent="-514350">
              <a:buFont typeface="+mj-lt"/>
              <a:buAutoNum type="arabicPeriod"/>
            </a:pPr>
            <a:r>
              <a:rPr lang="es-VE" dirty="0"/>
              <a:t>Serializar y </a:t>
            </a:r>
            <a:r>
              <a:rPr lang="es-VE" dirty="0" err="1"/>
              <a:t>deserializar</a:t>
            </a:r>
            <a:r>
              <a:rPr lang="es-VE" dirty="0"/>
              <a:t> </a:t>
            </a:r>
            <a:r>
              <a:rPr lang="es-VE" dirty="0" smtClean="0"/>
              <a:t>datos (</a:t>
            </a:r>
            <a:r>
              <a:rPr lang="en-GB" dirty="0"/>
              <a:t>Serializing and </a:t>
            </a:r>
            <a:r>
              <a:rPr lang="en-GB" dirty="0" err="1"/>
              <a:t>Deserializing</a:t>
            </a:r>
            <a:r>
              <a:rPr lang="en-GB" dirty="0"/>
              <a:t> </a:t>
            </a:r>
            <a:r>
              <a:rPr lang="en-GB" dirty="0" smtClean="0"/>
              <a:t>Data)</a:t>
            </a:r>
          </a:p>
          <a:p>
            <a:pPr marL="514350" indent="-514350">
              <a:buFont typeface="+mj-lt"/>
              <a:buAutoNum type="arabicPeriod"/>
            </a:pPr>
            <a:endParaRPr lang="es-VE" dirty="0"/>
          </a:p>
          <a:p>
            <a:pPr marL="514350" indent="-514350">
              <a:buFont typeface="+mj-lt"/>
              <a:buAutoNum type="arabicPeriod"/>
            </a:pPr>
            <a:r>
              <a:rPr lang="es-VE" dirty="0"/>
              <a:t>Realizar i/os mediante </a:t>
            </a:r>
            <a:r>
              <a:rPr lang="es-VE" dirty="0" smtClean="0"/>
              <a:t>corrientes (</a:t>
            </a:r>
            <a:r>
              <a:rPr lang="en-GB" dirty="0" smtClean="0"/>
              <a:t>Performing </a:t>
            </a:r>
            <a:r>
              <a:rPr lang="en-GB" dirty="0"/>
              <a:t>I/O by Using </a:t>
            </a:r>
            <a:r>
              <a:rPr lang="en-GB" dirty="0" smtClean="0"/>
              <a:t>Streams)</a:t>
            </a:r>
            <a:endParaRPr lang="en-US" dirty="0"/>
          </a:p>
          <a:p>
            <a:pPr marL="514350" indent="-514350">
              <a:buFont typeface="+mj-lt"/>
              <a:buAutoNum type="arabicPeriod"/>
            </a:pPr>
            <a:endParaRPr lang="es-VE" dirty="0">
              <a:effectLst/>
            </a:endParaRPr>
          </a:p>
        </p:txBody>
      </p:sp>
    </p:spTree>
    <p:extLst>
      <p:ext uri="{BB962C8B-B14F-4D97-AF65-F5344CB8AC3E}">
        <p14:creationId xmlns:p14="http://schemas.microsoft.com/office/powerpoint/2010/main" val="2446139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Reading and Writing Files</a:t>
            </a:r>
            <a:endParaRPr lang="en-US" dirty="0"/>
          </a:p>
        </p:txBody>
      </p:sp>
      <p:sp>
        <p:nvSpPr>
          <p:cNvPr id="3" name="Text Placeholder 2"/>
          <p:cNvSpPr>
            <a:spLocks noGrp="1"/>
          </p:cNvSpPr>
          <p:nvPr>
            <p:ph type="body" idx="1"/>
          </p:nvPr>
        </p:nvSpPr>
        <p:spPr/>
        <p:txBody>
          <a:bodyPr/>
          <a:lstStyle/>
          <a:p>
            <a:r>
              <a:rPr lang="en-GB" dirty="0" smtClean="0"/>
              <a:t>Reading and Writing Data by Using the File Class
Manipulating Files
Manipulating Directories
Manipulating File and Directory Paths
Demonstration: Manipulating Files, Directories, and Paths</a:t>
            </a:r>
            <a:endParaRPr lang="en-US" dirty="0"/>
          </a:p>
        </p:txBody>
      </p:sp>
    </p:spTree>
    <p:extLst>
      <p:ext uri="{BB962C8B-B14F-4D97-AF65-F5344CB8AC3E}">
        <p14:creationId xmlns:p14="http://schemas.microsoft.com/office/powerpoint/2010/main" val="401552008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1665</TotalTime>
  <Words>3416</Words>
  <Application>Microsoft Office PowerPoint</Application>
  <PresentationFormat>Presentación en pantalla (4:3)</PresentationFormat>
  <Paragraphs>480</Paragraphs>
  <Slides>27</Slides>
  <Notes>26</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27</vt:i4>
      </vt:variant>
    </vt:vector>
  </HeadingPairs>
  <TitlesOfParts>
    <vt:vector size="38" baseType="lpstr">
      <vt:lpstr>Arial</vt:lpstr>
      <vt:lpstr>Calibri</vt:lpstr>
      <vt:lpstr>Lucida Sans Typewriter</vt:lpstr>
      <vt:lpstr>Lucida Sans Unicode</vt:lpstr>
      <vt:lpstr>Segoe UI</vt:lpstr>
      <vt:lpstr>Segoe UI Light</vt:lpstr>
      <vt:lpstr>Symbol</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Lectura y escritura de datos locales  (Reading and Writing Local Data)</vt:lpstr>
      <vt:lpstr>Temas</vt:lpstr>
      <vt:lpstr>Lesson 1: Reading and Writing Files</vt:lpstr>
      <vt:lpstr>Reading and Writing Data by Using the File Class</vt:lpstr>
      <vt:lpstr>Manipulating Files</vt:lpstr>
      <vt:lpstr>Manipulating Directories</vt:lpstr>
      <vt:lpstr>Manipulating File and Directory Paths</vt:lpstr>
      <vt:lpstr>Lesson 2: Serializing and Deserializing Data</vt:lpstr>
      <vt:lpstr>What Is Serialization?</vt:lpstr>
      <vt:lpstr>Creating a Serializable Type</vt:lpstr>
      <vt:lpstr>Serializing Objects as Binary</vt:lpstr>
      <vt:lpstr>Serializing Objects as XML</vt:lpstr>
      <vt:lpstr>Serializing Objects as JSON</vt:lpstr>
      <vt:lpstr>Creating a Custom Serializer</vt:lpstr>
      <vt:lpstr>Lesson 3: Performing I/O by Using Streams</vt:lpstr>
      <vt:lpstr>What are Streams?</vt:lpstr>
      <vt:lpstr>Types of Streams in the .NET Framework</vt:lpstr>
      <vt:lpstr>Reading and Writing Binary Data by Using Streams</vt:lpstr>
      <vt:lpstr>Reading and Writing Text Data by Using Streams</vt:lpstr>
      <vt:lpstr>Laboratorio: Generar el informe de calificaciones</vt:lpstr>
      <vt:lpstr>Revisión de módulo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65</cp:revision>
  <cp:lastPrinted>2012-08-28T00:39:50Z</cp:lastPrinted>
  <dcterms:created xsi:type="dcterms:W3CDTF">2012-10-15T15:17:00Z</dcterms:created>
  <dcterms:modified xsi:type="dcterms:W3CDTF">2015-02-20T15:19:53Z</dcterms:modified>
</cp:coreProperties>
</file>