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1"/>
  </p:notesMasterIdLst>
  <p:handoutMasterIdLst>
    <p:handoutMasterId r:id="rId22"/>
  </p:handoutMasterIdLst>
  <p:sldIdLst>
    <p:sldId id="315" r:id="rId2"/>
    <p:sldId id="285" r:id="rId3"/>
    <p:sldId id="342" r:id="rId4"/>
    <p:sldId id="343" r:id="rId5"/>
    <p:sldId id="282" r:id="rId6"/>
    <p:sldId id="344" r:id="rId7"/>
    <p:sldId id="286" r:id="rId8"/>
    <p:sldId id="316" r:id="rId9"/>
    <p:sldId id="346" r:id="rId10"/>
    <p:sldId id="347" r:id="rId11"/>
    <p:sldId id="348" r:id="rId12"/>
    <p:sldId id="352" r:id="rId13"/>
    <p:sldId id="353" r:id="rId14"/>
    <p:sldId id="356" r:id="rId15"/>
    <p:sldId id="357" r:id="rId16"/>
    <p:sldId id="360" r:id="rId17"/>
    <p:sldId id="363" r:id="rId18"/>
    <p:sldId id="367" r:id="rId19"/>
    <p:sldId id="341" r:id="rId20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 Stasio" initials="J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21815" autoAdjust="0"/>
    <p:restoredTop sz="59246" autoAdjust="0"/>
  </p:normalViewPr>
  <p:slideViewPr>
    <p:cSldViewPr>
      <p:cViewPr varScale="1">
        <p:scale>
          <a:sx n="44" d="100"/>
          <a:sy n="44" d="100"/>
        </p:scale>
        <p:origin x="2538" y="48"/>
      </p:cViewPr>
      <p:guideLst>
        <p:guide orient="horz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18"/>
    </p:cViewPr>
  </p:sorterViewPr>
  <p:notesViewPr>
    <p:cSldViewPr>
      <p:cViewPr varScale="1">
        <p:scale>
          <a:sx n="56" d="100"/>
          <a:sy n="56" d="100"/>
        </p:scale>
        <p:origin x="2802" y="42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65CA2D4-094E-48F7-9E06-42143F59D099}" type="datetimeFigureOut">
              <a:rPr lang="en-US" smtClean="0"/>
              <a:t>2/20/2015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1E7E98C-E50F-40A2-A561-002C91555AD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467C250-A218-43FB-AD95-3331D2A81DF1}" type="datetimeFigureOut">
              <a:rPr lang="en-US" smtClean="0"/>
              <a:t>2/20/2015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2FF7759-803D-4F76-9AEC-98B2D9A07B0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CA" sz="1000" dirty="0">
                <a:latin typeface="Arial"/>
                <a:ea typeface="Calibri"/>
                <a:cs typeface="Times New Roman"/>
              </a:rPr>
              <a:t> 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19950-95E5-4AD1-8CF8-47774C54A46C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20687B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1: Installing and Deploying Windows 8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3769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Do not worry about trying to describe all of the features of the tools during this topic, because students will see them in action in the following demonstration.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1367-F4D5-4BC5-BEA8-424DD30EA80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7: Accessing a Database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691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1000" dirty="0" smtClean="0">
                <a:latin typeface="Arial"/>
                <a:ea typeface="Calibri"/>
                <a:cs typeface="Segoe UI"/>
              </a:rPr>
              <a:t>Use </a:t>
            </a:r>
            <a:r>
              <a:rPr lang="en-US" sz="1000" dirty="0">
                <a:latin typeface="Arial"/>
                <a:ea typeface="Calibri"/>
                <a:cs typeface="Segoe UI"/>
              </a:rPr>
              <a:t>the code that the wizard generated in the previous demonstration to describe the auto-generated classes to students.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1000" dirty="0">
                <a:latin typeface="Arial"/>
                <a:ea typeface="Calibri"/>
                <a:cs typeface="Segoe UI"/>
              </a:rPr>
              <a:t>If time permits, you could add a partial class or a partial method to the model as shown in the code examples in the student notes.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1367-F4D5-4BC5-BEA8-424DD30EA80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7: Accessing a Database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2460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Use the code that the wizard generated in the previous demonstration to show students the </a:t>
            </a:r>
            <a:r>
              <a:rPr lang="en-US" sz="1000" b="1" dirty="0">
                <a:latin typeface="Arial"/>
                <a:ea typeface="Calibri"/>
                <a:cs typeface="Times New Roman"/>
              </a:rPr>
              <a:t>FourthCoffeeEntities</a:t>
            </a:r>
            <a:r>
              <a:rPr lang="en-US" sz="1000" dirty="0">
                <a:latin typeface="Arial"/>
                <a:ea typeface="Calibri"/>
                <a:cs typeface="Segoe UI"/>
              </a:rPr>
              <a:t> partial class.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1367-F4D5-4BC5-BEA8-424DD30EA80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7: Accessing a Database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6534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Remind students that they learned about Language-Integrated Query (LINQ) in Module 3 of this course. Therefore, this lesson covers the more advanced features of LINQ.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1367-F4D5-4BC5-BEA8-424DD30EA80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7: Accessing a Database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477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Do not spend too much time explaining the code examples in the student notes because they are all included in the following demonstration.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1367-F4D5-4BC5-BEA8-424DD30EA805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7: Accessing a Database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745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Do not spend too much time explaining the code examples in the student notes because they are all included in the following demonstration.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1367-F4D5-4BC5-BEA8-424DD30EA80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7: Accessing a Database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732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1367-F4D5-4BC5-BEA8-424DD30EA805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7: Accessing a Database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6130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1367-F4D5-4BC5-BEA8-424DD30EA805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7: Accessing a Database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178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b="1" dirty="0" smtClean="0">
                <a:latin typeface="Arial"/>
                <a:ea typeface="Calibri"/>
                <a:cs typeface="Times New Roman"/>
              </a:rPr>
              <a:t>Review Question(s)</a:t>
            </a:r>
            <a:endParaRPr lang="en-US" sz="10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b="1" dirty="0" smtClean="0">
                <a:latin typeface="Arial"/>
                <a:ea typeface="Calibri"/>
                <a:cs typeface="Times New Roman"/>
              </a:rPr>
              <a:t>Question</a:t>
            </a:r>
            <a:endParaRPr lang="en-US" sz="10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Segoe UI"/>
              </a:rPr>
              <a:t>What advantages does LINQ provide over traditional ways of querying data? </a:t>
            </a:r>
            <a:endParaRPr lang="en-US" sz="10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b="1" dirty="0" smtClean="0">
                <a:latin typeface="Arial"/>
                <a:ea typeface="Calibri"/>
                <a:cs typeface="Times New Roman"/>
              </a:rPr>
              <a:t>Answer</a:t>
            </a:r>
            <a:endParaRPr lang="en-US" sz="10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Segoe UI"/>
              </a:rPr>
              <a:t>LINQ provides compile-time syntax-checking and type-checking and IntelliSense support in Visual Studio.</a:t>
            </a:r>
            <a:endParaRPr lang="en-US" sz="10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b="1" dirty="0" smtClean="0">
                <a:latin typeface="Arial"/>
                <a:ea typeface="Calibri"/>
                <a:cs typeface="Times New Roman"/>
              </a:rPr>
              <a:t>Question</a:t>
            </a:r>
            <a:endParaRPr lang="en-US" sz="10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Segoe UI"/>
              </a:rPr>
              <a:t>Fourth Coffee wants you to add custom functionality to an existing EDM in its Coffee Sales application. You need to write a method for adding a new product to the application. In which of the following locations should you write your code?</a:t>
            </a:r>
            <a:endParaRPr lang="en-US" sz="10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Times New Roman"/>
              </a:rPr>
              <a:t>(   )Option 1: In the relevant generated class in the EDM project.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Times New Roman"/>
              </a:rPr>
              <a:t>(   )Option 2: In a partial class in the EDM project.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b="1" dirty="0" smtClean="0">
                <a:latin typeface="Arial"/>
                <a:ea typeface="Calibri"/>
                <a:cs typeface="Times New Roman"/>
              </a:rPr>
              <a:t>Answer</a:t>
            </a:r>
            <a:endParaRPr lang="en-US" sz="10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Times New Roman"/>
              </a:rPr>
              <a:t>(√) Option 2: In a partial class in the EDM project.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547AE-9459-47CE-8625-48F85F648187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01: Review of Visual C# Syntax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8890000"/>
            <a:ext cx="187102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000" dirty="0" smtClean="0">
                <a:latin typeface="Arial"/>
              </a:rPr>
              <a:t>(More notes on the next slide)</a:t>
            </a:r>
            <a:endParaRPr lang="en-US" sz="10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007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CA" sz="1000" dirty="0">
                <a:latin typeface="Arial"/>
                <a:ea typeface="Calibri"/>
                <a:cs typeface="Times New Roman"/>
              </a:rPr>
              <a:t> 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19950-95E5-4AD1-8CF8-47774C54A46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20687B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1: Installing and Deploying Windows 8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2175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CA" sz="1000" dirty="0">
                <a:latin typeface="Arial"/>
                <a:ea typeface="Calibri"/>
                <a:cs typeface="Times New Roman"/>
              </a:rPr>
              <a:t> 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19950-95E5-4AD1-8CF8-47774C54A46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20687B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1: Installing and Deploying Windows 8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7543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786EF8-D238-4B01-A405-F773317C8AC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Notes Placeholder 6"/>
          <p:cNvSpPr>
            <a:spLocks noGrp="1"/>
          </p:cNvSpPr>
          <p:nvPr/>
        </p:nvSpPr>
        <p:spPr bwMode="auto">
          <a:xfrm>
            <a:off x="314894" y="796425"/>
            <a:ext cx="6297889" cy="824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/>
          <a:p>
            <a:pPr algn="ctr" eaLnBrk="0" fontAlgn="base" hangingPunct="0">
              <a:spcBef>
                <a:spcPct val="0"/>
              </a:spcBef>
              <a:spcAft>
                <a:spcPct val="60000"/>
              </a:spcAft>
            </a:pPr>
            <a:endParaRPr lang="en-US" sz="1000" dirty="0">
              <a:solidFill>
                <a:prstClr val="black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33799" name="Rectangle 4"/>
          <p:cNvSpPr txBox="1">
            <a:spLocks noChangeArrowheads="1"/>
          </p:cNvSpPr>
          <p:nvPr/>
        </p:nvSpPr>
        <p:spPr bwMode="auto">
          <a:xfrm>
            <a:off x="362606" y="4654550"/>
            <a:ext cx="6297889" cy="167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60000"/>
              </a:spcAft>
            </a:pPr>
            <a:r>
              <a:rPr lang="en-US" sz="1000" b="0" dirty="0">
                <a:solidFill>
                  <a:prstClr val="black"/>
                </a:solidFill>
              </a:rPr>
              <a:t>Briefly describe each module and what students will learn. Be careful not to go into too much detail because the course is introduced in detail in Module 1.</a:t>
            </a:r>
          </a:p>
          <a:p>
            <a:pPr fontAlgn="base">
              <a:spcBef>
                <a:spcPct val="0"/>
              </a:spcBef>
              <a:spcAft>
                <a:spcPct val="60000"/>
              </a:spcAft>
            </a:pPr>
            <a:r>
              <a:rPr lang="en-US" sz="1000" b="0" dirty="0">
                <a:solidFill>
                  <a:prstClr val="black"/>
                </a:solidFill>
              </a:rPr>
              <a:t>Explain how this course will meet students’ expectations by relating the information that is covered in individual modules to their expectations.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238451"/>
            <a:ext cx="3043979" cy="3481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/>
                </a:solidFill>
              </a:rPr>
              <a:t>Module 0: Introduction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1" y="0"/>
            <a:ext cx="3043979" cy="222554"/>
          </a:xfrm>
        </p:spPr>
        <p:txBody>
          <a:bodyPr/>
          <a:lstStyle/>
          <a:p>
            <a:pPr algn="l">
              <a:defRPr/>
            </a:pPr>
            <a:r>
              <a:rPr lang="en-US" dirty="0" smtClean="0">
                <a:solidFill>
                  <a:prstClr val="black"/>
                </a:solidFill>
              </a:rPr>
              <a:t>Course 20687B</a:t>
            </a:r>
          </a:p>
        </p:txBody>
      </p:sp>
    </p:spTree>
    <p:extLst>
      <p:ext uri="{BB962C8B-B14F-4D97-AF65-F5344CB8AC3E}">
        <p14:creationId xmlns:p14="http://schemas.microsoft.com/office/powerpoint/2010/main" val="565543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786EF8-D238-4B01-A405-F773317C8AC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Notes Placeholder 6"/>
          <p:cNvSpPr>
            <a:spLocks noGrp="1"/>
          </p:cNvSpPr>
          <p:nvPr/>
        </p:nvSpPr>
        <p:spPr bwMode="auto">
          <a:xfrm>
            <a:off x="314894" y="796425"/>
            <a:ext cx="6297889" cy="824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/>
          <a:p>
            <a:pPr algn="ctr" eaLnBrk="0" fontAlgn="base" hangingPunct="0">
              <a:spcBef>
                <a:spcPct val="0"/>
              </a:spcBef>
              <a:spcAft>
                <a:spcPct val="60000"/>
              </a:spcAft>
            </a:pPr>
            <a:endParaRPr lang="en-US" sz="1000" dirty="0">
              <a:solidFill>
                <a:prstClr val="black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33799" name="Rectangle 4"/>
          <p:cNvSpPr txBox="1">
            <a:spLocks noChangeArrowheads="1"/>
          </p:cNvSpPr>
          <p:nvPr/>
        </p:nvSpPr>
        <p:spPr bwMode="auto">
          <a:xfrm>
            <a:off x="362606" y="4654550"/>
            <a:ext cx="6297889" cy="167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60000"/>
              </a:spcAft>
            </a:pPr>
            <a:r>
              <a:rPr lang="en-US" sz="1000" b="0" dirty="0">
                <a:solidFill>
                  <a:prstClr val="black"/>
                </a:solidFill>
              </a:rPr>
              <a:t>Briefly describe each module and what students will learn. Be careful not to go into too much detail because the course is introduced in detail in Module 1.</a:t>
            </a:r>
          </a:p>
          <a:p>
            <a:pPr fontAlgn="base">
              <a:spcBef>
                <a:spcPct val="0"/>
              </a:spcBef>
              <a:spcAft>
                <a:spcPct val="60000"/>
              </a:spcAft>
            </a:pPr>
            <a:r>
              <a:rPr lang="en-US" sz="1000" b="0" dirty="0">
                <a:solidFill>
                  <a:prstClr val="black"/>
                </a:solidFill>
              </a:rPr>
              <a:t>Explain how this course will meet students’ expectations by relating the information that is covered in individual modules to their expectations.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238451"/>
            <a:ext cx="3043979" cy="3481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/>
                </a:solidFill>
              </a:rPr>
              <a:t>Module 0: Introduction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1" y="0"/>
            <a:ext cx="3043979" cy="222554"/>
          </a:xfrm>
        </p:spPr>
        <p:txBody>
          <a:bodyPr/>
          <a:lstStyle/>
          <a:p>
            <a:pPr algn="l">
              <a:defRPr/>
            </a:pPr>
            <a:r>
              <a:rPr lang="en-US" dirty="0" smtClean="0">
                <a:solidFill>
                  <a:prstClr val="black"/>
                </a:solidFill>
              </a:rPr>
              <a:t>Course 20687B</a:t>
            </a:r>
          </a:p>
        </p:txBody>
      </p:sp>
    </p:spTree>
    <p:extLst>
      <p:ext uri="{BB962C8B-B14F-4D97-AF65-F5344CB8AC3E}">
        <p14:creationId xmlns:p14="http://schemas.microsoft.com/office/powerpoint/2010/main" val="2896891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71D876-3627-474A-8299-CFD5FA44DE3F}" type="slidenum">
              <a:rPr lang="en-US">
                <a:solidFill>
                  <a:prstClr val="black"/>
                </a:solidFill>
              </a:rPr>
              <a:pPr eaLnBrk="1" hangingPunct="1"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189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Font typeface="Arial" pitchFamily="34" charset="0"/>
              <a:buNone/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547AE-9459-47CE-8625-48F85F64818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01: Review of Visual C# Syntax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9986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1367-F4D5-4BC5-BEA8-424DD30EA80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7: Accessing a Database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3308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This topic is designed to give students a brief overview of the ADO.NET Entity Framework, so do not go into a great level of detail. The salient points are expanded upon later in the module. 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1367-F4D5-4BC5-BEA8-424DD30EA80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7: Accessing a Database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035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lumMod val="85000"/>
                <a:lumOff val="1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1" y="6248402"/>
            <a:ext cx="1413823" cy="230205"/>
          </a:xfrm>
          <a:prstGeom prst="rect">
            <a:avLst/>
          </a:prstGeom>
        </p:spPr>
      </p:pic>
      <p:sp>
        <p:nvSpPr>
          <p:cNvPr id="8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349074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Modulo: 1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34907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err="1" smtClean="0"/>
              <a:t>Instalación</a:t>
            </a:r>
            <a:r>
              <a:rPr lang="en-US" dirty="0" smtClean="0"/>
              <a:t>, </a:t>
            </a:r>
            <a:r>
              <a:rPr lang="en-US" dirty="0" err="1" smtClean="0"/>
              <a:t>Configuración</a:t>
            </a:r>
            <a:r>
              <a:rPr lang="en-US" dirty="0" smtClean="0"/>
              <a:t> y </a:t>
            </a:r>
            <a:r>
              <a:rPr lang="en-US" dirty="0" err="1" smtClean="0"/>
              <a:t>Administración</a:t>
            </a:r>
            <a:r>
              <a:rPr lang="en-US" dirty="0" smtClean="0"/>
              <a:t> de Windows 8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8" y="2514602"/>
            <a:ext cx="3286274" cy="25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4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2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9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74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19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193478"/>
            <a:ext cx="4710223" cy="1016322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5998845"/>
            <a:ext cx="1814119" cy="6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0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93914" y="-76200"/>
            <a:ext cx="9448800" cy="723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514602"/>
            <a:ext cx="6858000" cy="88174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3426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/>
          <p:nvPr userDrawn="1"/>
        </p:nvSpPr>
        <p:spPr>
          <a:xfrm>
            <a:off x="0" y="8950"/>
            <a:ext cx="9144000" cy="873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32pt Slide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324602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817231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pt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/>
          <p:nvPr userDrawn="1"/>
        </p:nvSpPr>
        <p:spPr>
          <a:xfrm>
            <a:off x="0" y="8950"/>
            <a:ext cx="9144000" cy="873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28 </a:t>
            </a:r>
            <a:r>
              <a:rPr lang="en-US" dirty="0" err="1" smtClean="0"/>
              <a:t>pt</a:t>
            </a:r>
            <a:r>
              <a:rPr lang="en-US" dirty="0" smtClean="0"/>
              <a:t> Slide Title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24602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814DA60-3BEE-4BCE-BEDB-E433FD97096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8192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/>
          <p:nvPr userDrawn="1"/>
        </p:nvSpPr>
        <p:spPr>
          <a:xfrm>
            <a:off x="0" y="8950"/>
            <a:ext cx="9144000" cy="873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24602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32pt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1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9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013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9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6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5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0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6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1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47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498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/>
          <p:nvPr userDrawn="1"/>
        </p:nvSpPr>
        <p:spPr>
          <a:xfrm>
            <a:off x="0" y="8950"/>
            <a:ext cx="9144000" cy="8737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40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6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9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968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8" r:id="rId12"/>
    <p:sldLayoutId id="2147483663" r:id="rId13"/>
    <p:sldLayoutId id="2147483664" r:id="rId14"/>
    <p:sldLayoutId id="2147483660" r:id="rId15"/>
    <p:sldLayoutId id="2147483661" r:id="rId16"/>
    <p:sldLayoutId id="2147483655" r:id="rId1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3327408" y="4414239"/>
            <a:ext cx="5207961" cy="1143000"/>
          </a:xfrm>
        </p:spPr>
        <p:txBody>
          <a:bodyPr/>
          <a:lstStyle/>
          <a:p>
            <a:pPr algn="ctr"/>
            <a:r>
              <a:rPr lang="es-VE" dirty="0"/>
              <a:t>Programación </a:t>
            </a:r>
            <a:r>
              <a:rPr lang="es-VE" dirty="0" smtClean="0"/>
              <a:t>en</a:t>
            </a:r>
            <a:endParaRPr lang="es-VE" dirty="0"/>
          </a:p>
        </p:txBody>
      </p:sp>
      <p:sp>
        <p:nvSpPr>
          <p:cNvPr id="5" name="Marcador de texto 1"/>
          <p:cNvSpPr txBox="1">
            <a:spLocks/>
          </p:cNvSpPr>
          <p:nvPr/>
        </p:nvSpPr>
        <p:spPr bwMode="auto">
          <a:xfrm>
            <a:off x="3851920" y="2852936"/>
            <a:ext cx="544769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8400" baseline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VE" kern="0" dirty="0"/>
              <a:t>Modulo 3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44" y="160577"/>
            <a:ext cx="3966964" cy="131384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88" y="81151"/>
            <a:ext cx="2454488" cy="73634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5" y="1474417"/>
            <a:ext cx="3349013" cy="45289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029200"/>
            <a:ext cx="1688371" cy="168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3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the ADO.NET 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ADO.NET Entity Framework provides:</a:t>
            </a:r>
          </a:p>
          <a:p>
            <a:pPr lvl="1"/>
            <a:r>
              <a:rPr lang="en-US" dirty="0"/>
              <a:t>EDMs</a:t>
            </a:r>
          </a:p>
          <a:p>
            <a:pPr lvl="1"/>
            <a:r>
              <a:rPr lang="en-US" dirty="0"/>
              <a:t>Entity SQL</a:t>
            </a:r>
          </a:p>
          <a:p>
            <a:pPr lvl="1"/>
            <a:r>
              <a:rPr lang="en-US" dirty="0"/>
              <a:t>Object Services</a:t>
            </a:r>
          </a:p>
          <a:p>
            <a:r>
              <a:rPr lang="en-US" dirty="0"/>
              <a:t>The ADO.NET Entity Framework supports:</a:t>
            </a:r>
          </a:p>
          <a:p>
            <a:pPr lvl="1"/>
            <a:r>
              <a:rPr lang="en-US" dirty="0"/>
              <a:t>Writing code against a conceptual model</a:t>
            </a:r>
          </a:p>
          <a:p>
            <a:pPr lvl="1"/>
            <a:r>
              <a:rPr lang="en-US" dirty="0"/>
              <a:t>Easy updating of applications to a different data source</a:t>
            </a:r>
          </a:p>
          <a:p>
            <a:pPr lvl="1"/>
            <a:r>
              <a:rPr lang="en-US" dirty="0"/>
              <a:t>Writing code that is independent from the storage system</a:t>
            </a:r>
          </a:p>
          <a:p>
            <a:pPr lvl="1"/>
            <a:r>
              <a:rPr lang="en-US" dirty="0"/>
              <a:t>Writing data access code that supports compile-time type-checking and syntax-checking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33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the ADO.NET Entity Data Model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support:</a:t>
            </a:r>
          </a:p>
          <a:p>
            <a:pPr lvl="1"/>
            <a:r>
              <a:rPr lang="en-US" dirty="0"/>
              <a:t>Database-first design by using the Entity Data Model Wizard</a:t>
            </a:r>
          </a:p>
          <a:p>
            <a:pPr lvl="1"/>
            <a:r>
              <a:rPr lang="en-US" dirty="0"/>
              <a:t>Code-first design by using the Generate Database Wizard</a:t>
            </a:r>
          </a:p>
          <a:p>
            <a:r>
              <a:rPr lang="en-US" dirty="0"/>
              <a:t>They also provide:</a:t>
            </a:r>
          </a:p>
          <a:p>
            <a:pPr lvl="1"/>
            <a:r>
              <a:rPr lang="en-US" dirty="0"/>
              <a:t>Designer pane for viewing, updating, and deleting entities and their relationships</a:t>
            </a:r>
          </a:p>
          <a:p>
            <a:pPr lvl="1"/>
            <a:r>
              <a:rPr lang="en-US" dirty="0"/>
              <a:t>Update Model Wizard for updating a model with changes that are made to the data source</a:t>
            </a:r>
          </a:p>
          <a:p>
            <a:pPr lvl="1"/>
            <a:r>
              <a:rPr lang="en-US" dirty="0"/>
              <a:t>Mapping Details pane for viewing, updating, and deleting mappings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7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Generated Classes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Do not modify the automatically generated classes in a model</a:t>
            </a:r>
          </a:p>
          <a:p>
            <a:r>
              <a:rPr lang="en-US" dirty="0" smtClean="0"/>
              <a:t>Use partial classes and partial methods to add business functionality to the generated classes</a:t>
            </a:r>
          </a:p>
          <a:p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675249" y="3222210"/>
            <a:ext cx="7793502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latin typeface="Lucida Sans Unicode" pitchFamily="34" charset="0"/>
                <a:cs typeface="Lucida Sans Unicode" pitchFamily="34" charset="0"/>
              </a:rPr>
              <a:t>public </a:t>
            </a:r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partial class Employee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{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    partial void OnDateOfBirthChanging(DateTime? value)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    {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        if (GetAge() &lt; 16)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        {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            throw new Exception("Employees must be 16 or over");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        }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    }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b="0" dirty="0" smtClean="0">
                <a:latin typeface="Lucida Sans Unicode" pitchFamily="34" charset="0"/>
                <a:cs typeface="Lucida Sans Unicode" pitchFamily="34" charset="0"/>
              </a:rPr>
              <a:t>}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76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and Modifying Data by Using the Entity Framework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Modifying data</a:t>
            </a:r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675249" y="1552120"/>
            <a:ext cx="779350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latin typeface="Lucida Sans Unicode" pitchFamily="34" charset="0"/>
                <a:cs typeface="Lucida Sans Unicode" pitchFamily="34" charset="0"/>
              </a:rPr>
              <a:t>FourthCoffeeEntities </a:t>
            </a:r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DBContext = new FourthCoffeeEntities();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 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// Print a list of employees.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foreach (FourthCoffee.Employees.Employee emp in DBContext.Employees)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{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    Console.WriteLine("{0} {1}", emp.FirstName, emp.LastName);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b="0" dirty="0" smtClean="0">
                <a:latin typeface="Lucida Sans Unicode" pitchFamily="34" charset="0"/>
                <a:cs typeface="Lucida Sans Unicode" pitchFamily="34" charset="0"/>
              </a:rPr>
              <a:t>}</a:t>
            </a:r>
            <a:endParaRPr lang="en-US" b="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675249" y="4586085"/>
            <a:ext cx="779350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latin typeface="Lucida Sans Unicode" pitchFamily="34" charset="0"/>
                <a:cs typeface="Lucida Sans Unicode" pitchFamily="34" charset="0"/>
              </a:rPr>
              <a:t>var </a:t>
            </a:r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emp = DBContext.Employees.First(e =&gt; e.LastName == "Prescott");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if (emp != null)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{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    emp.LastName = "Forsyth";</a:t>
            </a:r>
            <a:endParaRPr lang="en-GB" b="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b="0" dirty="0" smtClean="0">
                <a:latin typeface="Lucida Sans Unicode" pitchFamily="34" charset="0"/>
                <a:cs typeface="Lucida Sans Unicode" pitchFamily="34" charset="0"/>
              </a:rPr>
              <a:t>    DBContext.SaveChanges</a:t>
            </a:r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();</a:t>
            </a:r>
          </a:p>
          <a:p>
            <a:r>
              <a:rPr lang="en-US" b="0" dirty="0" smtClean="0">
                <a:latin typeface="Lucida Sans Unicode" pitchFamily="34" charset="0"/>
                <a:cs typeface="Lucida Sans Unicode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0710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2: Querying Data by Using LINQ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Querying Data
Demonstration: Querying Data
Querying Data by Using Anonymous Types
Demonstration: Querying Data by Using Anonymous Types
Forcing Query Execution
Demonstration: Retrieving and Modifying Grade Data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52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LINQ to query a range of data sources, including:</a:t>
            </a:r>
          </a:p>
          <a:p>
            <a:pPr lvl="1"/>
            <a:r>
              <a:rPr lang="en-US" dirty="0"/>
              <a:t>.NET Framework collections</a:t>
            </a:r>
          </a:p>
          <a:p>
            <a:pPr lvl="1"/>
            <a:r>
              <a:rPr lang="en-US" dirty="0"/>
              <a:t>SQL Server databases</a:t>
            </a:r>
          </a:p>
          <a:p>
            <a:pPr lvl="1"/>
            <a:r>
              <a:rPr lang="en-US" dirty="0"/>
              <a:t>ADO.NET data sets</a:t>
            </a:r>
          </a:p>
          <a:p>
            <a:pPr lvl="1"/>
            <a:r>
              <a:rPr lang="en-US" dirty="0"/>
              <a:t>XML documents</a:t>
            </a:r>
          </a:p>
          <a:p>
            <a:r>
              <a:rPr lang="en-US" dirty="0"/>
              <a:t>Use LINQ to:</a:t>
            </a:r>
          </a:p>
          <a:p>
            <a:pPr lvl="1"/>
            <a:r>
              <a:rPr lang="en-US" dirty="0"/>
              <a:t>Select data</a:t>
            </a:r>
          </a:p>
          <a:p>
            <a:pPr lvl="1"/>
            <a:r>
              <a:rPr lang="en-US" dirty="0"/>
              <a:t>Filter data by row</a:t>
            </a:r>
          </a:p>
          <a:p>
            <a:pPr lvl="1"/>
            <a:r>
              <a:rPr lang="en-US" dirty="0"/>
              <a:t>Filter data by column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23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Querying Data by Using Anonymous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LINQ and anonymous types to:</a:t>
            </a:r>
          </a:p>
          <a:p>
            <a:pPr lvl="1"/>
            <a:r>
              <a:rPr lang="en-US" dirty="0"/>
              <a:t>Filter data by column</a:t>
            </a:r>
          </a:p>
          <a:p>
            <a:pPr lvl="1"/>
            <a:r>
              <a:rPr lang="en-US" dirty="0"/>
              <a:t>Group data</a:t>
            </a:r>
          </a:p>
          <a:p>
            <a:pPr lvl="1"/>
            <a:r>
              <a:rPr lang="en-US" dirty="0"/>
              <a:t>Aggregate data</a:t>
            </a:r>
          </a:p>
          <a:p>
            <a:pPr lvl="1"/>
            <a:r>
              <a:rPr lang="en-US" dirty="0"/>
              <a:t>Navigate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54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Forcing Query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Deferred query execution</a:t>
            </a:r>
            <a:r>
              <a:rPr lang="en-US" dirty="0">
                <a:latin typeface="Arial"/>
                <a:cs typeface="Arial"/>
              </a:rPr>
              <a:t>—</a:t>
            </a:r>
            <a:r>
              <a:rPr lang="en-US" dirty="0"/>
              <a:t>default behavior for most queries</a:t>
            </a:r>
          </a:p>
          <a:p>
            <a:r>
              <a:rPr lang="en-US" dirty="0"/>
              <a:t>Immediate query execution</a:t>
            </a:r>
            <a:r>
              <a:rPr lang="en-US" dirty="0">
                <a:latin typeface="Arial"/>
                <a:cs typeface="Arial"/>
              </a:rPr>
              <a:t>—</a:t>
            </a:r>
            <a:r>
              <a:rPr lang="en-US" dirty="0"/>
              <a:t>default behavior for queries that return a singleton value</a:t>
            </a:r>
          </a:p>
          <a:p>
            <a:r>
              <a:rPr lang="en-US" dirty="0"/>
              <a:t>Forced query execution</a:t>
            </a:r>
            <a:r>
              <a:rPr lang="en-US" dirty="0">
                <a:latin typeface="Arial"/>
                <a:cs typeface="Arial"/>
              </a:rPr>
              <a:t>—</a:t>
            </a:r>
            <a:r>
              <a:rPr lang="en-US" dirty="0"/>
              <a:t>overrides deferred query execution:</a:t>
            </a:r>
          </a:p>
          <a:p>
            <a:pPr lvl="1"/>
            <a:r>
              <a:rPr lang="en-US" b="1" dirty="0"/>
              <a:t>ToArray</a:t>
            </a:r>
          </a:p>
          <a:p>
            <a:pPr lvl="1"/>
            <a:r>
              <a:rPr lang="en-US" b="1" dirty="0"/>
              <a:t>ToDictionary</a:t>
            </a:r>
          </a:p>
          <a:p>
            <a:pPr lvl="1"/>
            <a:r>
              <a:rPr lang="en-US" b="1" dirty="0"/>
              <a:t>ToList</a:t>
            </a:r>
          </a:p>
          <a:p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675249" y="5229200"/>
            <a:ext cx="779350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latin typeface="Lucida Sans Unicode" pitchFamily="34" charset="0"/>
                <a:cs typeface="Lucida Sans Unicode" pitchFamily="34" charset="0"/>
              </a:rPr>
              <a:t>IList&lt;Employee&gt; emp </a:t>
            </a:r>
            <a:r>
              <a:rPr lang="en-US" b="0" dirty="0">
                <a:latin typeface="Lucida Sans Unicode" pitchFamily="34" charset="0"/>
                <a:cs typeface="Lucida Sans Unicode" pitchFamily="34" charset="0"/>
              </a:rPr>
              <a:t>= </a:t>
            </a:r>
            <a:r>
              <a:rPr lang="en-US" b="0" dirty="0" smtClean="0">
                <a:latin typeface="Lucida Sans Unicode" pitchFamily="34" charset="0"/>
                <a:cs typeface="Lucida Sans Unicode" pitchFamily="34" charset="0"/>
              </a:rPr>
              <a:t>(from e in FCEntities.Employees</a:t>
            </a:r>
          </a:p>
          <a:p>
            <a:r>
              <a:rPr lang="en-US" b="0" dirty="0" smtClean="0">
                <a:latin typeface="Lucida Sans Unicode" pitchFamily="34" charset="0"/>
                <a:cs typeface="Lucida Sans Unicode" pitchFamily="34" charset="0"/>
              </a:rPr>
              <a:t>                                      orderby e.LastName</a:t>
            </a:r>
          </a:p>
          <a:p>
            <a:r>
              <a:rPr lang="en-US" b="0" dirty="0" smtClean="0">
                <a:latin typeface="Lucida Sans Unicode" pitchFamily="34" charset="0"/>
                <a:cs typeface="Lucida Sans Unicode" pitchFamily="34" charset="0"/>
              </a:rPr>
              <a:t>                                      select e).ToList();</a:t>
            </a:r>
          </a:p>
        </p:txBody>
      </p:sp>
    </p:spTree>
    <p:extLst>
      <p:ext uri="{BB962C8B-B14F-4D97-AF65-F5344CB8AC3E}">
        <p14:creationId xmlns:p14="http://schemas.microsoft.com/office/powerpoint/2010/main" val="3055505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6" y="0"/>
            <a:ext cx="8117569" cy="740664"/>
          </a:xfrm>
        </p:spPr>
        <p:txBody>
          <a:bodyPr/>
          <a:lstStyle/>
          <a:p>
            <a:r>
              <a:rPr lang="es-VE" dirty="0"/>
              <a:t>Laboratorio: Recuperar y modificar datos de grado</a:t>
            </a:r>
            <a:endParaRPr lang="es-VE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>
                <a:solidFill>
                  <a:srgbClr val="7030A0"/>
                </a:solidFill>
              </a:rPr>
              <a:t>Ejercicio 1: </a:t>
            </a:r>
            <a:r>
              <a:rPr lang="es-VE" dirty="0"/>
              <a:t>Crear un modelo de datos de la entidad desde la base de datos de la escuela de Bellas </a:t>
            </a:r>
            <a:r>
              <a:rPr lang="es-VE" dirty="0" smtClean="0"/>
              <a:t>Artes</a:t>
            </a:r>
          </a:p>
          <a:p>
            <a:endParaRPr lang="es-VE" dirty="0"/>
          </a:p>
          <a:p>
            <a:r>
              <a:rPr lang="es-VE" dirty="0">
                <a:solidFill>
                  <a:srgbClr val="7030A0"/>
                </a:solidFill>
              </a:rPr>
              <a:t>Ejercicio 2: </a:t>
            </a:r>
            <a:r>
              <a:rPr lang="es-VE" dirty="0"/>
              <a:t>Actualización de estudiante y grado datos usando </a:t>
            </a:r>
            <a:r>
              <a:rPr lang="es-VE" dirty="0" err="1"/>
              <a:t>Entity</a:t>
            </a:r>
            <a:r>
              <a:rPr lang="es-VE" dirty="0"/>
              <a:t> </a:t>
            </a:r>
            <a:r>
              <a:rPr lang="es-VE" dirty="0" smtClean="0"/>
              <a:t>Framework</a:t>
            </a:r>
          </a:p>
          <a:p>
            <a:endParaRPr lang="es-VE" dirty="0"/>
          </a:p>
          <a:p>
            <a:r>
              <a:rPr lang="es-VE" dirty="0">
                <a:solidFill>
                  <a:srgbClr val="7030A0"/>
                </a:solidFill>
              </a:rPr>
              <a:t>Ejercicio 3: </a:t>
            </a:r>
            <a:r>
              <a:rPr lang="es-VE" dirty="0"/>
              <a:t>Extender el </a:t>
            </a:r>
            <a:r>
              <a:rPr lang="es-VE" dirty="0" err="1"/>
              <a:t>Entity</a:t>
            </a:r>
            <a:r>
              <a:rPr lang="es-VE" dirty="0"/>
              <a:t> Data </a:t>
            </a:r>
            <a:r>
              <a:rPr lang="es-VE" dirty="0" err="1"/>
              <a:t>Model</a:t>
            </a:r>
            <a:r>
              <a:rPr lang="es-VE" dirty="0"/>
              <a:t> para validar los datos</a:t>
            </a:r>
            <a:endParaRPr lang="es-V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8794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Revisión </a:t>
            </a:r>
            <a:r>
              <a:rPr lang="es-VE" dirty="0"/>
              <a:t>de módulo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Inquietudes</a:t>
            </a:r>
          </a:p>
          <a:p>
            <a:r>
              <a:rPr lang="en-US" dirty="0" err="1" smtClean="0"/>
              <a:t>Preguntas</a:t>
            </a:r>
            <a:r>
              <a:rPr lang="en-US" dirty="0" smtClean="0"/>
              <a:t> y </a:t>
            </a:r>
            <a:r>
              <a:rPr lang="en-US" dirty="0" err="1" smtClean="0"/>
              <a:t>Respuestas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52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6" y="156035"/>
            <a:ext cx="7773988" cy="740664"/>
          </a:xfrm>
        </p:spPr>
        <p:txBody>
          <a:bodyPr/>
          <a:lstStyle/>
          <a:p>
            <a:r>
              <a:rPr lang="en-US" sz="3200" dirty="0" err="1" smtClean="0"/>
              <a:t>Objetivo</a:t>
            </a:r>
            <a:r>
              <a:rPr lang="en-US" sz="3200" dirty="0" smtClean="0"/>
              <a:t> Terminal del Modulo 3 </a:t>
            </a:r>
            <a:r>
              <a:rPr lang="en-US" sz="2000" b="1" dirty="0" smtClean="0"/>
              <a:t>(1/3)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8119156" cy="1152128"/>
          </a:xfrm>
        </p:spPr>
        <p:txBody>
          <a:bodyPr/>
          <a:lstStyle/>
          <a:p>
            <a:pPr marL="0" indent="0">
              <a:buNone/>
            </a:pPr>
            <a:r>
              <a:rPr lang="es-VE" sz="2400" dirty="0" smtClean="0"/>
              <a:t>Al finalizar este módulo, el participante estará en la capacidad de:</a:t>
            </a:r>
            <a:endParaRPr lang="es-VE" sz="24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83568" y="1957319"/>
            <a:ext cx="8404903" cy="1831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ES" sz="2000" dirty="0"/>
              <a:t>Describir la sintaxis de núcleo y las características de C#.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Crear y llamar a los métodos, atrapar y controlar excepciones y describir los requisitos de seguimiento de las aplicaciones a gran escala.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Implementar la estructura básica y los elementos esenciales de una aplicación de escritorio típico.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Crear clases, definir e implementar interfaces y crear y utilizar colecciones genéricas.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Utilizar la herencia para crear una jerarquía de clases, una clase de .NET Framework se extienden y crear métodos y clases genéricas. </a:t>
            </a:r>
          </a:p>
        </p:txBody>
      </p:sp>
    </p:spTree>
    <p:extLst>
      <p:ext uri="{BB962C8B-B14F-4D97-AF65-F5344CB8AC3E}">
        <p14:creationId xmlns:p14="http://schemas.microsoft.com/office/powerpoint/2010/main" val="358508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6" y="100286"/>
            <a:ext cx="7773988" cy="740664"/>
          </a:xfrm>
        </p:spPr>
        <p:txBody>
          <a:bodyPr/>
          <a:lstStyle/>
          <a:p>
            <a:r>
              <a:rPr lang="en-US" sz="3200" dirty="0" err="1" smtClean="0"/>
              <a:t>Objetivo</a:t>
            </a:r>
            <a:r>
              <a:rPr lang="en-US" sz="3200" dirty="0" smtClean="0"/>
              <a:t> Terminal del Modulo 3 </a:t>
            </a:r>
            <a:r>
              <a:rPr lang="en-US" sz="2000" b="1" dirty="0" smtClean="0"/>
              <a:t>(2/3</a:t>
            </a:r>
            <a:r>
              <a:rPr lang="en-US" sz="2000" b="1" dirty="0"/>
              <a:t>)</a:t>
            </a:r>
            <a:endParaRPr lang="en-US" sz="20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60376" y="1340768"/>
            <a:ext cx="8504112" cy="1831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ES" sz="2000" dirty="0" smtClean="0"/>
              <a:t>Leer </a:t>
            </a:r>
            <a:r>
              <a:rPr lang="es-ES" sz="2000" dirty="0"/>
              <a:t>y escribir datos mediante el uso de archivos de entrada/salida y arroyos y serializar y </a:t>
            </a:r>
            <a:r>
              <a:rPr lang="es-ES" sz="2000" dirty="0" err="1"/>
              <a:t>deserializar</a:t>
            </a:r>
            <a:r>
              <a:rPr lang="es-ES" sz="2000" dirty="0"/>
              <a:t> datos en diferentes formatos.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Crear y utilizar un modelo de datos de la entidad para acceder a una base de datos y utilizar LINQ para consultar y actualizar los datos.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Utilizar los tipos en el espacio de nombres </a:t>
            </a:r>
            <a:r>
              <a:rPr lang="es-ES" sz="2000" dirty="0" err="1"/>
              <a:t>System.Net</a:t>
            </a:r>
            <a:r>
              <a:rPr lang="es-ES" sz="2000" dirty="0"/>
              <a:t> y WCF Data </a:t>
            </a:r>
            <a:r>
              <a:rPr lang="es-ES" sz="2000" dirty="0" err="1"/>
              <a:t>Services</a:t>
            </a:r>
            <a:r>
              <a:rPr lang="es-ES" sz="2000" dirty="0"/>
              <a:t> para acceso y consulta de datos remotos.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Crear una interfaz gráfica de usuario mediante el uso de XAML.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Mejorar el tiempo de respuesta y rendimiento de las aplicaciones mediante el uso de tareas y operaciones asincrónicas. </a:t>
            </a:r>
          </a:p>
        </p:txBody>
      </p:sp>
    </p:spTree>
    <p:extLst>
      <p:ext uri="{BB962C8B-B14F-4D97-AF65-F5344CB8AC3E}">
        <p14:creationId xmlns:p14="http://schemas.microsoft.com/office/powerpoint/2010/main" val="364558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6" y="156035"/>
            <a:ext cx="7773988" cy="740664"/>
          </a:xfrm>
        </p:spPr>
        <p:txBody>
          <a:bodyPr/>
          <a:lstStyle/>
          <a:p>
            <a:r>
              <a:rPr lang="en-US" sz="3200" dirty="0" err="1" smtClean="0"/>
              <a:t>Objetivo</a:t>
            </a:r>
            <a:r>
              <a:rPr lang="en-US" sz="3200" dirty="0" smtClean="0"/>
              <a:t> Terminal del Modulo 3  </a:t>
            </a:r>
            <a:r>
              <a:rPr lang="en-US" sz="2000" b="1" dirty="0" smtClean="0"/>
              <a:t>(3/3</a:t>
            </a:r>
            <a:r>
              <a:rPr lang="en-US" sz="2000" b="1" dirty="0"/>
              <a:t>)</a:t>
            </a:r>
            <a:endParaRPr lang="en-US" sz="32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38712" y="1556792"/>
            <a:ext cx="8504112" cy="1831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ES" sz="2000" dirty="0" smtClean="0"/>
              <a:t>Integrar </a:t>
            </a:r>
            <a:r>
              <a:rPr lang="es-ES" sz="2000" dirty="0"/>
              <a:t>componentes dinámicos y bibliotecas no administradas en una aplicación de C#.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Examinar los metadatos de tipos mediante el uso de reflexión, crear y utilizar atributos personalizados, generar el código en tiempo de ejecución y gestionar las versiones en Asamblea.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Cifrar y descifrar datos mediante el uso de encriptación simétrica y asimétrica.</a:t>
            </a:r>
            <a:endParaRPr lang="es-E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135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4365" y="188640"/>
            <a:ext cx="7773988" cy="740664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Contenido</a:t>
            </a:r>
            <a:r>
              <a:rPr lang="en-US" sz="3200" dirty="0" smtClean="0"/>
              <a:t> de Modulo 3, por </a:t>
            </a:r>
            <a:r>
              <a:rPr lang="en-US" sz="3200" dirty="0" err="1" smtClean="0"/>
              <a:t>temas</a:t>
            </a:r>
            <a:endParaRPr lang="en-US" sz="32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44274" y="1700808"/>
            <a:ext cx="8620213" cy="345638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VE" dirty="0"/>
              <a:t>Revisión de la sintaxis de C#</a:t>
            </a:r>
          </a:p>
          <a:p>
            <a:pPr marL="514350" indent="-514350">
              <a:buFont typeface="+mj-lt"/>
              <a:buAutoNum type="arabicPeriod"/>
            </a:pPr>
            <a:r>
              <a:rPr lang="es-VE" dirty="0"/>
              <a:t>Creación de métodos de control de excepciones y aplicaciones de control</a:t>
            </a:r>
          </a:p>
          <a:p>
            <a:pPr marL="514350" indent="-514350">
              <a:buFont typeface="+mj-lt"/>
              <a:buAutoNum type="arabicPeriod"/>
            </a:pPr>
            <a:r>
              <a:rPr lang="es-VE" dirty="0"/>
              <a:t>Desarrollar el código para una aplicación gráfica</a:t>
            </a:r>
          </a:p>
          <a:p>
            <a:pPr marL="514350" indent="-514350">
              <a:buFont typeface="+mj-lt"/>
              <a:buAutoNum type="arabicPeriod"/>
            </a:pPr>
            <a:r>
              <a:rPr lang="es-VE" dirty="0"/>
              <a:t>Creación de clases e implementación de seguridad de tipos colecciones</a:t>
            </a:r>
          </a:p>
          <a:p>
            <a:pPr marL="514350" indent="-514350">
              <a:buFont typeface="+mj-lt"/>
              <a:buAutoNum type="arabicPeriod"/>
            </a:pPr>
            <a:r>
              <a:rPr lang="es-VE" dirty="0"/>
              <a:t>Creación de una jerarquía de clases mediante herencia</a:t>
            </a:r>
          </a:p>
          <a:p>
            <a:pPr marL="514350" indent="-514350">
              <a:buFont typeface="+mj-lt"/>
              <a:buAutoNum type="arabicPeriod"/>
            </a:pPr>
            <a:r>
              <a:rPr lang="es-VE" dirty="0"/>
              <a:t>Lectura y escritura de datos locales</a:t>
            </a:r>
          </a:p>
        </p:txBody>
      </p:sp>
    </p:spTree>
    <p:extLst>
      <p:ext uri="{BB962C8B-B14F-4D97-AF65-F5344CB8AC3E}">
        <p14:creationId xmlns:p14="http://schemas.microsoft.com/office/powerpoint/2010/main" val="420465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4365" y="188640"/>
            <a:ext cx="7773988" cy="740664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Contenido</a:t>
            </a:r>
            <a:r>
              <a:rPr lang="en-US" sz="3200" dirty="0" smtClean="0"/>
              <a:t> de Modulo 3, por </a:t>
            </a:r>
            <a:r>
              <a:rPr lang="en-US" sz="3200" dirty="0" err="1" smtClean="0"/>
              <a:t>temas</a:t>
            </a:r>
            <a:endParaRPr lang="en-US" sz="32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24365" y="1556792"/>
            <a:ext cx="8505700" cy="3456384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s-VE" dirty="0">
                <a:solidFill>
                  <a:srgbClr val="FF0000"/>
                </a:solidFill>
              </a:rPr>
              <a:t>Acceso </a:t>
            </a:r>
            <a:r>
              <a:rPr lang="es-VE" dirty="0">
                <a:solidFill>
                  <a:srgbClr val="FF0000"/>
                </a:solidFill>
              </a:rPr>
              <a:t>a una base de </a:t>
            </a:r>
            <a:r>
              <a:rPr lang="es-VE" dirty="0">
                <a:solidFill>
                  <a:srgbClr val="FF0000"/>
                </a:solidFill>
              </a:rPr>
              <a:t>datos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s-VE" dirty="0"/>
              <a:t>Acceso a datos remotos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s-VE" dirty="0"/>
              <a:t>Diseño de la interfaz de usuario de una aplicación </a:t>
            </a:r>
            <a:r>
              <a:rPr lang="es-VE" dirty="0" smtClean="0"/>
              <a:t>gráfica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s-VE" dirty="0"/>
              <a:t>Mejorar la capacidad de respuesta y rendimiento de las aplicaciones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s-VE" dirty="0"/>
              <a:t>Integración con código no administrado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s-VE" dirty="0"/>
              <a:t>Crear ensamblados y tipos </a:t>
            </a:r>
            <a:r>
              <a:rPr lang="es-VE" dirty="0" smtClean="0"/>
              <a:t>reutilizables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s-VE" dirty="0"/>
              <a:t>Cifrar y descifrar datos</a:t>
            </a:r>
          </a:p>
          <a:p>
            <a:pPr marL="514350" indent="-514350">
              <a:buFont typeface="+mj-lt"/>
              <a:buAutoNum type="arabicPeriod" startAt="7"/>
            </a:pPr>
            <a:endParaRPr lang="es-VE" dirty="0" smtClean="0"/>
          </a:p>
        </p:txBody>
      </p:sp>
    </p:spTree>
    <p:extLst>
      <p:ext uri="{BB962C8B-B14F-4D97-AF65-F5344CB8AC3E}">
        <p14:creationId xmlns:p14="http://schemas.microsoft.com/office/powerpoint/2010/main" val="17808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67544" y="1484784"/>
            <a:ext cx="8532813" cy="3272579"/>
          </a:xfrm>
          <a:prstGeom prst="roundRect">
            <a:avLst>
              <a:gd name="adj" fmla="val 2081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755" y="2443210"/>
            <a:ext cx="8102352" cy="1355725"/>
          </a:xfrm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r">
              <a:defRPr/>
            </a:pPr>
            <a:r>
              <a:rPr lang="es-VE" sz="3600" dirty="0" smtClean="0"/>
              <a:t>Acceso a una Base de Datos</a:t>
            </a:r>
            <a:r>
              <a:rPr lang="es-VE" sz="3600" dirty="0"/>
              <a:t/>
            </a:r>
            <a:br>
              <a:rPr lang="es-VE" sz="3600" dirty="0"/>
            </a:br>
            <a:r>
              <a:rPr lang="es-VE" sz="3600" dirty="0"/>
              <a:t/>
            </a:r>
            <a:br>
              <a:rPr lang="es-VE" sz="3600" dirty="0"/>
            </a:br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s-ES" sz="3600" dirty="0" err="1"/>
              <a:t>Accessing</a:t>
            </a:r>
            <a:r>
              <a:rPr lang="es-ES" sz="3600" dirty="0"/>
              <a:t> a </a:t>
            </a:r>
            <a:r>
              <a:rPr lang="es-ES" sz="3600" dirty="0" err="1"/>
              <a:t>Database</a:t>
            </a:r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55" name="Subtitle 2"/>
          <p:cNvSpPr>
            <a:spLocks noGrp="1"/>
          </p:cNvSpPr>
          <p:nvPr>
            <p:ph idx="1"/>
          </p:nvPr>
        </p:nvSpPr>
        <p:spPr>
          <a:xfrm>
            <a:off x="467544" y="5301208"/>
            <a:ext cx="8183563" cy="990600"/>
          </a:xfrm>
        </p:spPr>
        <p:txBody>
          <a:bodyPr vert="horz" wrap="square" lIns="182880" tIns="0" rIns="0" bIns="0" numCol="1" anchor="t" anchorCtr="0" compatLnSpc="1">
            <a:prstTxWarp prst="textNoShape">
              <a:avLst/>
            </a:prstTxWarp>
          </a:bodyPr>
          <a:lstStyle/>
          <a:p>
            <a:pPr marL="36513" indent="0" algn="r">
              <a:spcBef>
                <a:spcPct val="0"/>
              </a:spcBef>
              <a:buNone/>
            </a:pPr>
            <a:r>
              <a:rPr lang="en-US" dirty="0" smtClean="0"/>
              <a:t>Sub Modulo </a:t>
            </a: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9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6" y="25551"/>
            <a:ext cx="7773988" cy="740664"/>
          </a:xfrm>
        </p:spPr>
        <p:txBody>
          <a:bodyPr/>
          <a:lstStyle/>
          <a:p>
            <a:r>
              <a:rPr lang="en-US" dirty="0" err="1" smtClean="0"/>
              <a:t>Temas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43" y="1772816"/>
            <a:ext cx="8604688" cy="266429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VE" dirty="0"/>
              <a:t>Creación y uso de modelos de datos de la </a:t>
            </a:r>
            <a:r>
              <a:rPr lang="es-VE" dirty="0" smtClean="0"/>
              <a:t>entidad (</a:t>
            </a:r>
            <a:r>
              <a:rPr lang="en-US" dirty="0" smtClean="0"/>
              <a:t>Creating </a:t>
            </a:r>
            <a:r>
              <a:rPr lang="en-US" dirty="0"/>
              <a:t>and Using Entity Data </a:t>
            </a:r>
            <a:r>
              <a:rPr lang="en-US" dirty="0" smtClean="0"/>
              <a:t>Models)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s-VE" dirty="0" smtClean="0"/>
              <a:t>Consultar </a:t>
            </a:r>
            <a:r>
              <a:rPr lang="es-VE" dirty="0"/>
              <a:t>datos usando </a:t>
            </a:r>
            <a:r>
              <a:rPr lang="es-VE" dirty="0" smtClean="0"/>
              <a:t>LINQ (</a:t>
            </a:r>
            <a:r>
              <a:rPr lang="en-US" dirty="0" smtClean="0"/>
              <a:t>Querying </a:t>
            </a:r>
            <a:r>
              <a:rPr lang="en-US" dirty="0"/>
              <a:t>Data by Using </a:t>
            </a:r>
            <a:r>
              <a:rPr lang="en-US" dirty="0" smtClean="0"/>
              <a:t>LINQ)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446139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1: Creating and Using Entity Data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Introduction to the ADO.NET Entity Framework
Using the ADO.NET Entity Data Model Tools
Demonstration: Creating an Entity Data Model
Customizing Generated Classes
Reading and Modifying Data by Using the Entity Framework
Demonstration: Reading and Modifying Data in an EDM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0220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1688</TotalTime>
  <Words>1450</Words>
  <Application>Microsoft Office PowerPoint</Application>
  <PresentationFormat>Presentación en pantalla (4:3)</PresentationFormat>
  <Paragraphs>222</Paragraphs>
  <Slides>19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Calibri</vt:lpstr>
      <vt:lpstr>Lucida Sans Unicode</vt:lpstr>
      <vt:lpstr>Segoe UI</vt:lpstr>
      <vt:lpstr>Segoe UI Light</vt:lpstr>
      <vt:lpstr>Times New Roman</vt:lpstr>
      <vt:lpstr>Verdana</vt:lpstr>
      <vt:lpstr>Wingdings</vt:lpstr>
      <vt:lpstr>Presentation1</vt:lpstr>
      <vt:lpstr>Presentación de PowerPoint</vt:lpstr>
      <vt:lpstr>Objetivo Terminal del Modulo 3 (1/3)</vt:lpstr>
      <vt:lpstr>Objetivo Terminal del Modulo 3 (2/3)</vt:lpstr>
      <vt:lpstr>Objetivo Terminal del Modulo 3  (3/3)</vt:lpstr>
      <vt:lpstr>Contenido de Modulo 3, por temas</vt:lpstr>
      <vt:lpstr>Contenido de Modulo 3, por temas</vt:lpstr>
      <vt:lpstr>Acceso a una Base de Datos  (Accessing a Database)</vt:lpstr>
      <vt:lpstr>Temas</vt:lpstr>
      <vt:lpstr>Lesson 1: Creating and Using Entity Data Models</vt:lpstr>
      <vt:lpstr>Introduction to the ADO.NET Entity Framework</vt:lpstr>
      <vt:lpstr>Using the ADO.NET Entity Data Model Tools</vt:lpstr>
      <vt:lpstr>Customizing Generated Classes</vt:lpstr>
      <vt:lpstr>Reading and Modifying Data by Using the Entity Framework</vt:lpstr>
      <vt:lpstr>Lesson 2: Querying Data by Using LINQ</vt:lpstr>
      <vt:lpstr>Querying Data</vt:lpstr>
      <vt:lpstr>Querying Data by Using Anonymous Types</vt:lpstr>
      <vt:lpstr>Forcing Query Execution</vt:lpstr>
      <vt:lpstr>Laboratorio: Recuperar y modificar datos de grado</vt:lpstr>
      <vt:lpstr>Revisión de módulo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Lakshmy</dc:creator>
  <cp:lastModifiedBy>xiomara De Lucca</cp:lastModifiedBy>
  <cp:revision>67</cp:revision>
  <cp:lastPrinted>2012-08-28T00:39:50Z</cp:lastPrinted>
  <dcterms:created xsi:type="dcterms:W3CDTF">2012-10-15T15:17:00Z</dcterms:created>
  <dcterms:modified xsi:type="dcterms:W3CDTF">2015-02-20T15:47:00Z</dcterms:modified>
</cp:coreProperties>
</file>