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handoutMasterIdLst>
    <p:handoutMasterId r:id="rId26"/>
  </p:handoutMasterIdLst>
  <p:sldIdLst>
    <p:sldId id="315" r:id="rId2"/>
    <p:sldId id="285" r:id="rId3"/>
    <p:sldId id="342" r:id="rId4"/>
    <p:sldId id="343" r:id="rId5"/>
    <p:sldId id="282" r:id="rId6"/>
    <p:sldId id="344" r:id="rId7"/>
    <p:sldId id="286" r:id="rId8"/>
    <p:sldId id="316" r:id="rId9"/>
    <p:sldId id="346" r:id="rId10"/>
    <p:sldId id="347" r:id="rId11"/>
    <p:sldId id="348" r:id="rId12"/>
    <p:sldId id="349" r:id="rId13"/>
    <p:sldId id="350" r:id="rId14"/>
    <p:sldId id="351" r:id="rId15"/>
    <p:sldId id="356" r:id="rId16"/>
    <p:sldId id="357" r:id="rId17"/>
    <p:sldId id="358" r:id="rId18"/>
    <p:sldId id="359" r:id="rId19"/>
    <p:sldId id="360" r:id="rId20"/>
    <p:sldId id="361" r:id="rId21"/>
    <p:sldId id="362" r:id="rId22"/>
    <p:sldId id="365" r:id="rId23"/>
    <p:sldId id="341"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59246" autoAdjust="0"/>
  </p:normalViewPr>
  <p:slideViewPr>
    <p:cSldViewPr>
      <p:cViewPr varScale="1">
        <p:scale>
          <a:sx n="44" d="100"/>
          <a:sy n="44" d="100"/>
        </p:scale>
        <p:origin x="2538" y="48"/>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to students that web services can expose strongly typed composite objects.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code example on the slide, and point out that you use the </a:t>
            </a:r>
            <a:r>
              <a:rPr lang="en-US" sz="1000" b="1" dirty="0">
                <a:latin typeface="Arial"/>
                <a:ea typeface="Calibri"/>
                <a:cs typeface="Times New Roman"/>
              </a:rPr>
              <a:t>DataContract</a:t>
            </a:r>
            <a:r>
              <a:rPr lang="en-US" sz="1000" dirty="0">
                <a:latin typeface="Arial"/>
                <a:ea typeface="Calibri"/>
                <a:cs typeface="Segoe UI"/>
              </a:rPr>
              <a:t> attribute to decorate the type and the </a:t>
            </a:r>
            <a:r>
              <a:rPr lang="en-US" sz="1000" b="1" dirty="0">
                <a:latin typeface="Arial"/>
                <a:ea typeface="Calibri"/>
                <a:cs typeface="Times New Roman"/>
              </a:rPr>
              <a:t>DataMember</a:t>
            </a:r>
            <a:r>
              <a:rPr lang="en-US" sz="1000" dirty="0">
                <a:latin typeface="Arial"/>
                <a:ea typeface="Calibri"/>
                <a:cs typeface="Segoe UI"/>
              </a:rPr>
              <a:t> attribute to decorate the type members.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28900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process of creating a request and response object. Walk the students through the code example on the slide.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regardless of the request and response classes that you use, the same pattern applies.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that when you implement logic that calls a remote service, you should have code in place to handle any exceptions that could arise. Emphasize that when consuming services, you can never be sure that the service is online and ready to respond to your request.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706299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remote data sources are often secured to protect data and help to prevent unauthorized users from using the remote data source.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Explain the three approaches on the slide:</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Pass custom credentials.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Pass the credentials that the user logged on with. </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Pass an X509 certificate.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74589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the </a:t>
            </a:r>
            <a:r>
              <a:rPr lang="en-US" sz="1000" b="1" dirty="0">
                <a:latin typeface="Arial"/>
                <a:ea typeface="Calibri"/>
                <a:cs typeface="Times New Roman"/>
              </a:rPr>
              <a:t>GetRequestStream</a:t>
            </a:r>
            <a:r>
              <a:rPr lang="en-US" sz="1000" dirty="0">
                <a:latin typeface="Arial"/>
                <a:ea typeface="Calibri"/>
                <a:cs typeface="Segoe UI"/>
              </a:rPr>
              <a:t> and </a:t>
            </a:r>
            <a:r>
              <a:rPr lang="en-US" sz="1000" b="1" dirty="0">
                <a:latin typeface="Arial"/>
                <a:ea typeface="Calibri"/>
                <a:cs typeface="Times New Roman"/>
              </a:rPr>
              <a:t>GetResponseStream</a:t>
            </a:r>
            <a:r>
              <a:rPr lang="en-US" sz="1000" dirty="0">
                <a:latin typeface="Arial"/>
                <a:ea typeface="Calibri"/>
                <a:cs typeface="Segoe UI"/>
              </a:rPr>
              <a:t> methods that you can use to send and receive data.</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Walk students through the example on the slide that shows how to send a JavaScript Object Notation (JSON) string to a web service.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63270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describes how you can expose an EDM over the web by using WCF Data Services.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exercises use WCF Data Services.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379871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Emphasize that Representational State Transfer (REST) is an architectural model rather than a prescribed way of building web services; a REST web service can be implemented by using almost any web-enabled set of technologies. The key point is that data is associated with a URI, and REST provides a hierarchical model for organizing these URIs. The actual scheme and structure of these URIs is the choice of the organization that is implementing the web service.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WCF Data Services enables you to access your resources over a REST application programming interface (API) and supports the standard HTTP verbs: GET, PUT, POST, and DELETE.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380986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WCF Data Service, you need to use the generic </a:t>
            </a:r>
            <a:r>
              <a:rPr lang="en-US" sz="1000" b="1" dirty="0">
                <a:latin typeface="Arial"/>
                <a:ea typeface="Calibri"/>
                <a:cs typeface="Times New Roman"/>
              </a:rPr>
              <a:t>DataService</a:t>
            </a:r>
            <a:r>
              <a:rPr lang="en-US" sz="1000" dirty="0">
                <a:latin typeface="Arial"/>
                <a:ea typeface="Calibri"/>
                <a:cs typeface="Segoe UI"/>
              </a:rPr>
              <a:t> class in the </a:t>
            </a:r>
            <a:r>
              <a:rPr lang="en-US" sz="1000" b="1" dirty="0">
                <a:latin typeface="Arial"/>
                <a:ea typeface="Calibri"/>
                <a:cs typeface="Times New Roman"/>
              </a:rPr>
              <a:t>System.Data.Services</a:t>
            </a:r>
            <a:r>
              <a:rPr lang="en-US" sz="1000" dirty="0">
                <a:latin typeface="Arial"/>
                <a:ea typeface="Calibri"/>
                <a:cs typeface="Segoe UI"/>
              </a:rPr>
              <a:t> namespace.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the example on the slide creates a </a:t>
            </a:r>
            <a:r>
              <a:rPr lang="en-US" sz="1000" b="1" dirty="0">
                <a:latin typeface="Arial"/>
                <a:ea typeface="Calibri"/>
                <a:cs typeface="Times New Roman"/>
              </a:rPr>
              <a:t>DataService</a:t>
            </a:r>
            <a:r>
              <a:rPr lang="en-US" sz="1000" dirty="0">
                <a:latin typeface="Arial"/>
                <a:ea typeface="Calibri"/>
                <a:cs typeface="Segoe UI"/>
              </a:rPr>
              <a:t> class for the </a:t>
            </a:r>
            <a:r>
              <a:rPr lang="en-US" sz="1000" b="1" dirty="0">
                <a:latin typeface="Arial"/>
                <a:ea typeface="Calibri"/>
                <a:cs typeface="Times New Roman"/>
              </a:rPr>
              <a:t>FourthCoffee</a:t>
            </a:r>
            <a:r>
              <a:rPr lang="en-US" sz="1000" dirty="0">
                <a:latin typeface="Arial"/>
                <a:ea typeface="Calibri"/>
                <a:cs typeface="Segoe UI"/>
              </a:rPr>
              <a:t> entity data model (EDM). The SalesPersons URI retrieves an entity set containing all of the SalesPerson objects from the EDM.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84675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by default, when you define a WCF Data Service, no entities are exposed. Point out that you must use the </a:t>
            </a:r>
            <a:r>
              <a:rPr lang="en-US" sz="1000" b="1" dirty="0">
                <a:latin typeface="Arial"/>
                <a:ea typeface="Calibri"/>
                <a:cs typeface="Times New Roman"/>
              </a:rPr>
              <a:t>SetEntitySetAccessRule</a:t>
            </a:r>
            <a:r>
              <a:rPr lang="en-US" sz="1000" dirty="0">
                <a:latin typeface="Arial"/>
                <a:ea typeface="Calibri"/>
                <a:cs typeface="Segoe UI"/>
              </a:rPr>
              <a:t> method.</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the * value means all entities. Instead, you can replace this with the name of the entity if you want to set access rules for a particular entity.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774937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expose methods through a WCF Data Service. You might want to do this if you want to perform some custom logic and processing based on the results of a stored procedure.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code example on the slide, pointing out that you need to configure access to the method by using the </a:t>
            </a:r>
            <a:r>
              <a:rPr lang="en-US" sz="1000" b="1" dirty="0" smtClean="0">
                <a:latin typeface="Arial"/>
                <a:ea typeface="Calibri"/>
                <a:cs typeface="Times New Roman"/>
              </a:rPr>
              <a:t>SetServiceOperationAccessRule</a:t>
            </a:r>
            <a:r>
              <a:rPr lang="en-US" sz="1000" dirty="0">
                <a:latin typeface="Arial"/>
                <a:ea typeface="Calibri"/>
                <a:cs typeface="Segoe UI"/>
              </a:rPr>
              <a:t> </a:t>
            </a:r>
            <a:r>
              <a:rPr lang="en-US" sz="1000" dirty="0" smtClean="0">
                <a:latin typeface="Arial"/>
                <a:ea typeface="Calibri"/>
                <a:cs typeface="Segoe UI"/>
              </a:rPr>
              <a:t>method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865565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Explain </a:t>
            </a:r>
            <a:r>
              <a:rPr lang="en-US" sz="1000" dirty="0">
                <a:latin typeface="Arial"/>
                <a:ea typeface="Calibri"/>
                <a:cs typeface="Segoe UI"/>
              </a:rPr>
              <a:t>that a client library is just a proxy that enables you to interface with the WCF Data Service.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client library, you can use the </a:t>
            </a:r>
            <a:r>
              <a:rPr lang="en-US" sz="1000" b="1" dirty="0">
                <a:latin typeface="Arial"/>
                <a:ea typeface="Calibri"/>
                <a:cs typeface="Times New Roman"/>
              </a:rPr>
              <a:t>Add Service Reference</a:t>
            </a:r>
            <a:r>
              <a:rPr lang="en-US" sz="1000" dirty="0">
                <a:latin typeface="Arial"/>
                <a:ea typeface="Calibri"/>
                <a:cs typeface="Segoe UI"/>
              </a:rPr>
              <a:t> feature in Visual Studio or use the DataSvcUtil command-line tool.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42935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use the WCF Data Service context to load and modify entities in the same way you would with a local EDM, with the exception of the </a:t>
            </a:r>
            <a:r>
              <a:rPr lang="en-US" sz="1000" b="1" dirty="0">
                <a:latin typeface="Arial"/>
                <a:ea typeface="Calibri"/>
                <a:cs typeface="Times New Roman"/>
              </a:rPr>
              <a:t>UpdateObject</a:t>
            </a:r>
            <a:r>
              <a:rPr lang="en-US" sz="1000" dirty="0">
                <a:latin typeface="Arial"/>
                <a:ea typeface="Calibri"/>
                <a:cs typeface="Segoe UI"/>
              </a:rPr>
              <a:t> method, which you must use when modifying existing entities.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for entity collection, you get an </a:t>
            </a:r>
            <a:r>
              <a:rPr lang="en-US" sz="1000" b="1" dirty="0">
                <a:latin typeface="Arial"/>
                <a:ea typeface="Calibri"/>
                <a:cs typeface="Times New Roman"/>
              </a:rPr>
              <a:t>AddTo</a:t>
            </a:r>
            <a:r>
              <a:rPr lang="en-US" sz="1000" i="1" dirty="0">
                <a:latin typeface="Arial"/>
                <a:ea typeface="Calibri"/>
                <a:cs typeface="Times New Roman"/>
              </a:rPr>
              <a:t>XXXX</a:t>
            </a:r>
            <a:r>
              <a:rPr lang="en-US" sz="1000" dirty="0">
                <a:latin typeface="Arial"/>
                <a:ea typeface="Calibri"/>
                <a:cs typeface="Segoe UI"/>
              </a:rPr>
              <a:t> method, for example, for the </a:t>
            </a:r>
            <a:r>
              <a:rPr lang="en-US" sz="1000" b="1" dirty="0">
                <a:latin typeface="Arial"/>
                <a:ea typeface="Calibri"/>
                <a:cs typeface="Times New Roman"/>
              </a:rPr>
              <a:t>SalesPerson</a:t>
            </a:r>
            <a:r>
              <a:rPr lang="en-US" sz="1000" dirty="0">
                <a:latin typeface="Arial"/>
                <a:ea typeface="Calibri"/>
                <a:cs typeface="Segoe UI"/>
              </a:rPr>
              <a:t> entity, you get an </a:t>
            </a:r>
            <a:r>
              <a:rPr lang="en-US" sz="1000" b="1" dirty="0">
                <a:latin typeface="Arial"/>
                <a:ea typeface="Calibri"/>
                <a:cs typeface="Times New Roman"/>
              </a:rPr>
              <a:t>AddToSalesPersons</a:t>
            </a:r>
            <a:r>
              <a:rPr lang="en-US" sz="1000" dirty="0">
                <a:latin typeface="Arial"/>
                <a:ea typeface="Calibri"/>
                <a:cs typeface="Segoe UI"/>
              </a:rPr>
              <a:t> method.</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the difference between eager and explicit loading of entities.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You could sketch the model on the board to help students understand the relationships between entities in the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742881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16401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Which of the following correctly describes how to access data that is provided in an HTTP response?(   )Option 1: Invoke the </a:t>
            </a:r>
            <a:r>
              <a:rPr lang="en-US" sz="1000" dirty="0" err="1" smtClean="0">
                <a:latin typeface="Arial"/>
                <a:ea typeface="Calibri"/>
                <a:cs typeface="Segoe UI"/>
              </a:rPr>
              <a:t>GetResponseStream</a:t>
            </a:r>
            <a:r>
              <a:rPr lang="en-US" sz="1000" dirty="0" smtClean="0">
                <a:latin typeface="Arial"/>
                <a:ea typeface="Calibri"/>
                <a:cs typeface="Segoe UI"/>
              </a:rPr>
              <a:t> static method on the </a:t>
            </a:r>
            <a:r>
              <a:rPr lang="en-US" sz="1000" dirty="0" err="1" smtClean="0">
                <a:latin typeface="Arial"/>
                <a:ea typeface="Calibri"/>
                <a:cs typeface="Segoe UI"/>
              </a:rPr>
              <a:t>HttpWebResponse</a:t>
            </a:r>
            <a:r>
              <a:rPr lang="en-US" sz="1000" dirty="0" smtClean="0">
                <a:latin typeface="Arial"/>
                <a:ea typeface="Calibri"/>
                <a:cs typeface="Segoe UI"/>
              </a:rPr>
              <a:t> class.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2: Read the </a:t>
            </a:r>
            <a:r>
              <a:rPr lang="en-US" sz="1000" dirty="0" err="1" smtClean="0">
                <a:latin typeface="Arial"/>
                <a:ea typeface="Calibri"/>
                <a:cs typeface="Times New Roman"/>
              </a:rPr>
              <a:t>ContentLength</a:t>
            </a:r>
            <a:r>
              <a:rPr lang="en-US" sz="1000" dirty="0" smtClean="0">
                <a:latin typeface="Arial"/>
                <a:ea typeface="Calibri"/>
                <a:cs typeface="Times New Roman"/>
              </a:rPr>
              <a:t> instance property on the </a:t>
            </a:r>
            <a:r>
              <a:rPr lang="en-US" sz="1000" dirty="0" err="1" smtClean="0">
                <a:latin typeface="Arial"/>
                <a:ea typeface="Calibri"/>
                <a:cs typeface="Times New Roman"/>
              </a:rPr>
              <a:t>HttpWebResponse</a:t>
            </a:r>
            <a:r>
              <a:rPr lang="en-US" sz="1000" dirty="0" smtClean="0">
                <a:latin typeface="Arial"/>
                <a:ea typeface="Calibri"/>
                <a:cs typeface="Times New Roman"/>
              </a:rPr>
              <a:t> object.</a:t>
            </a:r>
          </a:p>
          <a:p>
            <a:pPr>
              <a:lnSpc>
                <a:spcPct val="115000"/>
              </a:lnSpc>
              <a:spcAft>
                <a:spcPts val="1000"/>
              </a:spcAft>
            </a:pPr>
            <a:r>
              <a:rPr lang="en-US" sz="1000" dirty="0" smtClean="0">
                <a:latin typeface="Arial"/>
                <a:ea typeface="Calibri"/>
                <a:cs typeface="Times New Roman"/>
              </a:rPr>
              <a:t>(   )Option 3: Invoke the </a:t>
            </a:r>
            <a:r>
              <a:rPr lang="en-US" sz="1000" dirty="0" err="1" smtClean="0">
                <a:latin typeface="Arial"/>
                <a:ea typeface="Calibri"/>
                <a:cs typeface="Times New Roman"/>
              </a:rPr>
              <a:t>GetRequestStream</a:t>
            </a:r>
            <a:r>
              <a:rPr lang="en-US" sz="1000" dirty="0" smtClean="0">
                <a:latin typeface="Arial"/>
                <a:ea typeface="Calibri"/>
                <a:cs typeface="Times New Roman"/>
              </a:rPr>
              <a:t> instance method on the </a:t>
            </a:r>
            <a:r>
              <a:rPr lang="en-US" sz="1000" dirty="0" err="1" smtClean="0">
                <a:latin typeface="Arial"/>
                <a:ea typeface="Calibri"/>
                <a:cs typeface="Times New Roman"/>
              </a:rPr>
              <a:t>HttpWebResponse</a:t>
            </a:r>
            <a:r>
              <a:rPr lang="en-US" sz="1000" dirty="0" smtClean="0">
                <a:latin typeface="Arial"/>
                <a:ea typeface="Calibri"/>
                <a:cs typeface="Times New Roman"/>
              </a:rPr>
              <a:t> object.</a:t>
            </a:r>
          </a:p>
          <a:p>
            <a:pPr>
              <a:lnSpc>
                <a:spcPct val="115000"/>
              </a:lnSpc>
              <a:spcAft>
                <a:spcPts val="1000"/>
              </a:spcAft>
            </a:pPr>
            <a:r>
              <a:rPr lang="en-US" sz="1000" dirty="0" smtClean="0">
                <a:latin typeface="Arial"/>
                <a:ea typeface="Calibri"/>
                <a:cs typeface="Times New Roman"/>
              </a:rPr>
              <a:t>(   )Option 4: Invoke the </a:t>
            </a:r>
            <a:r>
              <a:rPr lang="en-US" sz="1000" dirty="0" err="1" smtClean="0">
                <a:latin typeface="Arial"/>
                <a:ea typeface="Calibri"/>
                <a:cs typeface="Times New Roman"/>
              </a:rPr>
              <a:t>GetResponseStream</a:t>
            </a:r>
            <a:r>
              <a:rPr lang="en-US" sz="1000" dirty="0" smtClean="0">
                <a:latin typeface="Arial"/>
                <a:ea typeface="Calibri"/>
                <a:cs typeface="Times New Roman"/>
              </a:rPr>
              <a:t> instance method on the </a:t>
            </a:r>
            <a:r>
              <a:rPr lang="en-US" sz="1000" dirty="0" err="1" smtClean="0">
                <a:latin typeface="Arial"/>
                <a:ea typeface="Calibri"/>
                <a:cs typeface="Times New Roman"/>
              </a:rPr>
              <a:t>HttpWebResponse</a:t>
            </a:r>
            <a:r>
              <a:rPr lang="en-US" sz="1000" dirty="0" smtClean="0">
                <a:latin typeface="Arial"/>
                <a:ea typeface="Calibri"/>
                <a:cs typeface="Times New Roman"/>
              </a:rPr>
              <a:t> object.</a:t>
            </a:r>
          </a:p>
          <a:p>
            <a:pPr>
              <a:lnSpc>
                <a:spcPct val="115000"/>
              </a:lnSpc>
              <a:spcAft>
                <a:spcPts val="1000"/>
              </a:spcAft>
            </a:pPr>
            <a:r>
              <a:rPr lang="en-US" sz="1000" dirty="0" smtClean="0">
                <a:latin typeface="Arial"/>
                <a:ea typeface="Calibri"/>
                <a:cs typeface="Times New Roman"/>
              </a:rPr>
              <a:t>(   )Option 5: Invoke the </a:t>
            </a:r>
            <a:r>
              <a:rPr lang="en-US" sz="1000" dirty="0" err="1" smtClean="0">
                <a:latin typeface="Arial"/>
                <a:ea typeface="Calibri"/>
                <a:cs typeface="Times New Roman"/>
              </a:rPr>
              <a:t>GetResponseStream</a:t>
            </a:r>
            <a:r>
              <a:rPr lang="en-US" sz="1000" dirty="0" smtClean="0">
                <a:latin typeface="Arial"/>
                <a:ea typeface="Calibri"/>
                <a:cs typeface="Times New Roman"/>
              </a:rPr>
              <a:t> instance method on the </a:t>
            </a:r>
            <a:r>
              <a:rPr lang="en-US" sz="1000" dirty="0" err="1" smtClean="0">
                <a:latin typeface="Arial"/>
                <a:ea typeface="Calibri"/>
                <a:cs typeface="Times New Roman"/>
              </a:rPr>
              <a:t>HttpWebRequest</a:t>
            </a:r>
            <a:r>
              <a:rPr lang="en-US" sz="1000" dirty="0" smtClean="0">
                <a:latin typeface="Arial"/>
                <a:ea typeface="Calibri"/>
                <a:cs typeface="Times New Roman"/>
              </a:rPr>
              <a:t> object.</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4: Invoke the </a:t>
            </a:r>
            <a:r>
              <a:rPr lang="en-US" sz="1000" dirty="0" err="1" smtClean="0">
                <a:latin typeface="Arial"/>
                <a:ea typeface="Calibri"/>
                <a:cs typeface="Times New Roman"/>
              </a:rPr>
              <a:t>GetResponseStream</a:t>
            </a:r>
            <a:r>
              <a:rPr lang="en-US" sz="1000" dirty="0" smtClean="0">
                <a:latin typeface="Arial"/>
                <a:ea typeface="Calibri"/>
                <a:cs typeface="Times New Roman"/>
              </a:rPr>
              <a:t> instance method on the </a:t>
            </a:r>
            <a:r>
              <a:rPr lang="en-US" sz="1000" dirty="0" err="1" smtClean="0">
                <a:latin typeface="Arial"/>
                <a:ea typeface="Calibri"/>
                <a:cs typeface="Times New Roman"/>
              </a:rPr>
              <a:t>HttpWebResponse</a:t>
            </a:r>
            <a:r>
              <a:rPr lang="en-US" sz="1000" dirty="0" smtClean="0">
                <a:latin typeface="Arial"/>
                <a:ea typeface="Calibri"/>
                <a:cs typeface="Times New Roman"/>
              </a:rPr>
              <a:t> object.</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When you create a WCF Data Service to provide remote access to an EDM, how do you specify which entity sets the data service should make available to client applications?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Do nothing. All entity sets in the EDM are automatically available to client applications.</a:t>
            </a:r>
          </a:p>
          <a:p>
            <a:pPr>
              <a:lnSpc>
                <a:spcPct val="115000"/>
              </a:lnSpc>
              <a:spcAft>
                <a:spcPts val="1000"/>
              </a:spcAft>
            </a:pPr>
            <a:r>
              <a:rPr lang="en-US" sz="1000" dirty="0" smtClean="0">
                <a:latin typeface="Arial"/>
                <a:ea typeface="Calibri"/>
                <a:cs typeface="Times New Roman"/>
              </a:rPr>
              <a:t>(   )Option 2: In the </a:t>
            </a:r>
            <a:r>
              <a:rPr lang="en-US" sz="1000" dirty="0" err="1" smtClean="0">
                <a:latin typeface="Arial"/>
                <a:ea typeface="Calibri"/>
                <a:cs typeface="Times New Roman"/>
              </a:rPr>
              <a:t>InitializeService</a:t>
            </a:r>
            <a:r>
              <a:rPr lang="en-US" sz="1000" dirty="0" smtClean="0">
                <a:latin typeface="Arial"/>
                <a:ea typeface="Calibri"/>
                <a:cs typeface="Times New Roman"/>
              </a:rPr>
              <a:t> method of the data service, use the </a:t>
            </a:r>
            <a:r>
              <a:rPr lang="en-US" sz="1000" dirty="0" err="1" smtClean="0">
                <a:latin typeface="Arial"/>
                <a:ea typeface="Calibri"/>
                <a:cs typeface="Times New Roman"/>
              </a:rPr>
              <a:t>SetEntityAccessRule</a:t>
            </a:r>
            <a:r>
              <a:rPr lang="en-US" sz="1000" dirty="0" smtClean="0">
                <a:latin typeface="Arial"/>
                <a:ea typeface="Calibri"/>
                <a:cs typeface="Times New Roman"/>
              </a:rPr>
              <a:t> method of the </a:t>
            </a:r>
            <a:r>
              <a:rPr lang="en-US" sz="1000" dirty="0" err="1" smtClean="0">
                <a:latin typeface="Arial"/>
                <a:ea typeface="Calibri"/>
                <a:cs typeface="Times New Roman"/>
              </a:rPr>
              <a:t>DataServiceConfiguration</a:t>
            </a:r>
            <a:r>
              <a:rPr lang="en-US" sz="1000" dirty="0" smtClean="0">
                <a:latin typeface="Arial"/>
                <a:ea typeface="Calibri"/>
                <a:cs typeface="Times New Roman"/>
              </a:rPr>
              <a:t> object to specify which entity sets should be made available to client applications.</a:t>
            </a:r>
          </a:p>
          <a:p>
            <a:pPr>
              <a:lnSpc>
                <a:spcPct val="115000"/>
              </a:lnSpc>
              <a:spcAft>
                <a:spcPts val="1000"/>
              </a:spcAft>
            </a:pPr>
            <a:r>
              <a:rPr lang="en-US" sz="1000" dirty="0" smtClean="0">
                <a:latin typeface="Arial"/>
                <a:ea typeface="Calibri"/>
                <a:cs typeface="Times New Roman"/>
              </a:rPr>
              <a:t>(   )Option 3: Create a certificate for each client that can connect to the service. Configure the service to only allow authenticated clients to connect and retrieve data.</a:t>
            </a:r>
          </a:p>
          <a:p>
            <a:pPr>
              <a:lnSpc>
                <a:spcPct val="115000"/>
              </a:lnSpc>
              <a:spcAft>
                <a:spcPts val="1000"/>
              </a:spcAft>
            </a:pPr>
            <a:r>
              <a:rPr lang="en-US" sz="1000" dirty="0" smtClean="0">
                <a:latin typeface="Arial"/>
                <a:ea typeface="Calibri"/>
                <a:cs typeface="Times New Roman"/>
              </a:rPr>
              <a:t>(   )Option 4: Define a data contract for each entity set.</a:t>
            </a:r>
          </a:p>
          <a:p>
            <a:pPr>
              <a:lnSpc>
                <a:spcPct val="115000"/>
              </a:lnSpc>
              <a:spcAft>
                <a:spcPts val="1000"/>
              </a:spcAft>
            </a:pPr>
            <a:r>
              <a:rPr lang="en-US" sz="1000" dirty="0" smtClean="0">
                <a:latin typeface="Arial"/>
                <a:ea typeface="Calibri"/>
                <a:cs typeface="Times New Roman"/>
              </a:rPr>
              <a:t>(   )Option 5: Configure the service to enable HTTP GET requests for each entity set.</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dirty="0" smtClean="0">
                <a:latin typeface="Arial"/>
                <a:ea typeface="Calibri"/>
                <a:cs typeface="Times New Roman"/>
              </a:rPr>
              <a:t>(√) Option 2: In the </a:t>
            </a:r>
            <a:r>
              <a:rPr lang="en-US" sz="1000" dirty="0" err="1" smtClean="0">
                <a:latin typeface="Arial"/>
                <a:ea typeface="Calibri"/>
                <a:cs typeface="Times New Roman"/>
              </a:rPr>
              <a:t>InitializeService</a:t>
            </a:r>
            <a:r>
              <a:rPr lang="en-US" sz="1000" dirty="0" smtClean="0">
                <a:latin typeface="Arial"/>
                <a:ea typeface="Calibri"/>
                <a:cs typeface="Times New Roman"/>
              </a:rPr>
              <a:t> method of the data service, use the </a:t>
            </a:r>
            <a:r>
              <a:rPr lang="en-US" sz="1000" dirty="0" err="1" smtClean="0">
                <a:latin typeface="Arial"/>
                <a:ea typeface="Calibri"/>
                <a:cs typeface="Times New Roman"/>
              </a:rPr>
              <a:t>SetEntityAccessRule</a:t>
            </a:r>
            <a:r>
              <a:rPr lang="en-US" sz="1000" dirty="0" smtClean="0">
                <a:latin typeface="Arial"/>
                <a:ea typeface="Calibri"/>
                <a:cs typeface="Times New Roman"/>
              </a:rPr>
              <a:t> method of </a:t>
            </a:r>
            <a:r>
              <a:rPr lang="en-US" sz="1000" dirty="0" smtClean="0">
                <a:solidFill>
                  <a:prstClr val="black"/>
                </a:solidFill>
                <a:latin typeface="Arial"/>
                <a:ea typeface="Calibri"/>
                <a:cs typeface="Times New Roman"/>
              </a:rPr>
              <a:t>the </a:t>
            </a:r>
            <a:r>
              <a:rPr lang="en-US" sz="1000" dirty="0" err="1" smtClean="0">
                <a:solidFill>
                  <a:prstClr val="black"/>
                </a:solidFill>
                <a:latin typeface="Arial"/>
                <a:ea typeface="Calibri"/>
                <a:cs typeface="Times New Roman"/>
              </a:rPr>
              <a:t>DataServiceConfiguration</a:t>
            </a:r>
            <a:r>
              <a:rPr lang="en-US" sz="1000" dirty="0" smtClean="0">
                <a:solidFill>
                  <a:prstClr val="black"/>
                </a:solidFill>
                <a:latin typeface="Arial"/>
                <a:ea typeface="Calibri"/>
                <a:cs typeface="Times New Roman"/>
              </a:rPr>
              <a:t> object to specify which entity sets should be made available to client applications.</a:t>
            </a:r>
            <a:endParaRPr lang="en-US" sz="1000" dirty="0" smtClean="0"/>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Segoe UI"/>
              </a:rPr>
              <a:t>This module shows two approaches to connecting to and manipulating data over the web:</a:t>
            </a:r>
            <a:endParaRPr lang="en-US" sz="1000" dirty="0" smtClean="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Working with web services and other remote data sources, such as File Transfer Protocol (FTP) sites, by using the low-level request and response classes. This should give students a feel for how the communication between applications and remote data sources consists of request and response messages.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Working with entities in an EDM that are exposed through a Windows® Communication Foundation (WCF) Data Service. Highlight the fact that the WCF Data Service Framework abstracts the low-level details of creating requests and reading responses. </a:t>
            </a:r>
            <a:endParaRPr lang="en-US" sz="1000" dirty="0" smtClean="0">
              <a:effectLst/>
              <a:latin typeface="Arial"/>
              <a:ea typeface="Times New Roman"/>
              <a:cs typeface="Times New Roman"/>
            </a:endParaRPr>
          </a:p>
          <a:p>
            <a:pPr marL="0" indent="0">
              <a:lnSpc>
                <a:spcPct val="115000"/>
              </a:lnSpc>
              <a:spcAft>
                <a:spcPts val="1000"/>
              </a:spcAft>
              <a:buFont typeface="Arial" pitchFamily="34" charset="0"/>
              <a:buNone/>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Explain </a:t>
            </a:r>
            <a:r>
              <a:rPr lang="en-US" sz="1000" dirty="0">
                <a:latin typeface="Arial"/>
                <a:ea typeface="Calibri"/>
                <a:cs typeface="Segoe UI"/>
              </a:rPr>
              <a:t>that this lesson shows how the Microsoft</a:t>
            </a:r>
            <a:r>
              <a:rPr lang="en-US" sz="1000" dirty="0" smtClean="0">
                <a:effectLst/>
                <a:latin typeface="Arial"/>
                <a:ea typeface="Calibri"/>
                <a:cs typeface="Times New Roman"/>
              </a:rPr>
              <a:t>®</a:t>
            </a:r>
            <a:r>
              <a:rPr lang="en-US" sz="1000" dirty="0">
                <a:latin typeface="Arial"/>
                <a:ea typeface="Calibri"/>
                <a:cs typeface="Segoe UI"/>
              </a:rPr>
              <a:t> .NET Framework uses the request and response pattern to access resources over the web.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concentrates on the client-side—requesting data and handling the response. It does not show how to build a web service.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There is one demonstration at the end of this lesson that shows how to use the </a:t>
            </a:r>
            <a:r>
              <a:rPr lang="en-US" sz="1000" b="1" dirty="0">
                <a:latin typeface="Arial"/>
                <a:ea typeface="Calibri"/>
                <a:cs typeface="Times New Roman"/>
              </a:rPr>
              <a:t>HttpWebRequest</a:t>
            </a:r>
            <a:r>
              <a:rPr lang="en-US" sz="1000" dirty="0">
                <a:latin typeface="Arial"/>
                <a:ea typeface="Calibri"/>
                <a:cs typeface="Segoe UI"/>
              </a:rPr>
              <a:t> and </a:t>
            </a:r>
            <a:r>
              <a:rPr lang="en-US" sz="1000" b="1" dirty="0">
                <a:latin typeface="Arial"/>
                <a:ea typeface="Calibri"/>
                <a:cs typeface="Times New Roman"/>
              </a:rPr>
              <a:t>HttpWebResponse</a:t>
            </a:r>
            <a:r>
              <a:rPr lang="en-US" sz="1000" dirty="0">
                <a:latin typeface="Arial"/>
                <a:ea typeface="Calibri"/>
                <a:cs typeface="Segoe UI"/>
              </a:rPr>
              <a:t> classes.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89161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request and response pattern—you request something from a remote data source and then it sends a </a:t>
            </a:r>
            <a:r>
              <a:rPr lang="en-US" sz="1000" dirty="0" smtClean="0">
                <a:latin typeface="Arial"/>
                <a:ea typeface="Calibri"/>
                <a:cs typeface="Segoe UI"/>
              </a:rPr>
              <a:t>response.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Explain </a:t>
            </a:r>
            <a:r>
              <a:rPr lang="en-US" sz="1000" dirty="0">
                <a:latin typeface="Arial"/>
                <a:ea typeface="Calibri"/>
                <a:cs typeface="Segoe UI"/>
              </a:rPr>
              <a:t>that the .NET Framework provides several request and response classes (HTTP, FTP, file) that you can use to connect to a variety of data sources.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40621819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Overview of Web Connectivity in the .NET Framework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request and response pattern</a:t>
            </a:r>
          </a:p>
          <a:p>
            <a:r>
              <a:rPr lang="en-US" dirty="0" smtClean="0"/>
              <a:t>Use the classes in the </a:t>
            </a:r>
            <a:r>
              <a:rPr lang="en-US" b="1" dirty="0"/>
              <a:t>System.Net</a:t>
            </a:r>
            <a:r>
              <a:rPr lang="en-US" dirty="0"/>
              <a:t> </a:t>
            </a:r>
            <a:r>
              <a:rPr lang="en-US" dirty="0" smtClean="0"/>
              <a:t>namespace:</a:t>
            </a:r>
          </a:p>
          <a:p>
            <a:pPr lvl="1"/>
            <a:r>
              <a:rPr lang="en-US" b="1" dirty="0" smtClean="0"/>
              <a:t>WebRequest</a:t>
            </a:r>
            <a:r>
              <a:rPr lang="en-US" dirty="0" smtClean="0"/>
              <a:t> (abstract base class)</a:t>
            </a:r>
            <a:endParaRPr lang="en-US" dirty="0"/>
          </a:p>
          <a:p>
            <a:pPr lvl="1"/>
            <a:r>
              <a:rPr lang="en-US" b="1" dirty="0" smtClean="0"/>
              <a:t>WebResponse</a:t>
            </a:r>
            <a:r>
              <a:rPr lang="en-US" dirty="0"/>
              <a:t> (abstract base class)</a:t>
            </a:r>
          </a:p>
          <a:p>
            <a:pPr lvl="1"/>
            <a:r>
              <a:rPr lang="en-US" b="1" dirty="0" smtClean="0"/>
              <a:t>HttpWebRequest</a:t>
            </a:r>
          </a:p>
          <a:p>
            <a:pPr lvl="1"/>
            <a:r>
              <a:rPr lang="en-US" b="1" dirty="0" smtClean="0"/>
              <a:t>HttpWebResponse</a:t>
            </a:r>
          </a:p>
          <a:p>
            <a:pPr lvl="1"/>
            <a:r>
              <a:rPr lang="en-US" b="1" dirty="0" smtClean="0"/>
              <a:t>FtpWebRequest</a:t>
            </a:r>
            <a:r>
              <a:rPr lang="en-US" dirty="0" smtClean="0"/>
              <a:t>	</a:t>
            </a:r>
          </a:p>
          <a:p>
            <a:pPr lvl="1"/>
            <a:r>
              <a:rPr lang="en-US" b="1" dirty="0" smtClean="0"/>
              <a:t>FtpWebResponse</a:t>
            </a:r>
            <a:r>
              <a:rPr lang="en-US" dirty="0" smtClean="0"/>
              <a:t>	</a:t>
            </a:r>
          </a:p>
          <a:p>
            <a:pPr lvl="1"/>
            <a:r>
              <a:rPr lang="en-US" b="1" dirty="0" smtClean="0"/>
              <a:t>FileWebRequest</a:t>
            </a:r>
          </a:p>
          <a:p>
            <a:pPr lvl="1"/>
            <a:r>
              <a:rPr lang="en-US" b="1" dirty="0" smtClean="0"/>
              <a:t>FileWebResponse</a:t>
            </a:r>
          </a:p>
          <a:p>
            <a:pPr lvl="1"/>
            <a:endParaRPr lang="en-US" dirty="0" smtClean="0"/>
          </a:p>
          <a:p>
            <a:endParaRPr lang="en-US" dirty="0"/>
          </a:p>
          <a:p>
            <a:endParaRPr lang="en-US" dirty="0"/>
          </a:p>
        </p:txBody>
      </p:sp>
    </p:spTree>
    <p:extLst>
      <p:ext uri="{BB962C8B-B14F-4D97-AF65-F5344CB8AC3E}">
        <p14:creationId xmlns:p14="http://schemas.microsoft.com/office/powerpoint/2010/main" val="177849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Data Contract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the </a:t>
            </a:r>
            <a:r>
              <a:rPr lang="en-US" b="1" dirty="0" smtClean="0"/>
              <a:t>DataContract</a:t>
            </a:r>
            <a:r>
              <a:rPr lang="en-US" dirty="0" smtClean="0"/>
              <a:t> and </a:t>
            </a:r>
            <a:r>
              <a:rPr lang="en-US" b="1" dirty="0" smtClean="0"/>
              <a:t>DataMember</a:t>
            </a:r>
            <a:r>
              <a:rPr lang="en-US" dirty="0" smtClean="0"/>
              <a:t> attributes to expose types from a </a:t>
            </a:r>
            <a:r>
              <a:rPr lang="en-US" dirty="0"/>
              <a:t>w</a:t>
            </a:r>
            <a:r>
              <a:rPr lang="en-US" dirty="0" smtClean="0"/>
              <a:t>eb service</a:t>
            </a:r>
          </a:p>
          <a:p>
            <a:endParaRPr lang="en-US" dirty="0"/>
          </a:p>
          <a:p>
            <a:endParaRPr lang="en-US" dirty="0"/>
          </a:p>
        </p:txBody>
      </p:sp>
      <p:sp>
        <p:nvSpPr>
          <p:cNvPr id="5" name="TextBox 3"/>
          <p:cNvSpPr txBox="1"/>
          <p:nvPr/>
        </p:nvSpPr>
        <p:spPr>
          <a:xfrm>
            <a:off x="675249" y="2157340"/>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[DataContract()]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public class SalesPerson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FirstName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t>
            </a:r>
            <a:r>
              <a:rPr lang="en-US" b="0" dirty="0" smtClean="0">
                <a:latin typeface="Lucida Sans Unicode" pitchFamily="34" charset="0"/>
                <a:cs typeface="Lucida Sans Unicode" pitchFamily="34" charset="0"/>
              </a:rPr>
              <a:t>LastName </a:t>
            </a:r>
            <a:r>
              <a:rPr lang="en-US" b="0" dirty="0">
                <a:latin typeface="Lucida Sans Unicode" pitchFamily="34" charset="0"/>
                <a:cs typeface="Lucida Sans Unicode" pitchFamily="34" charset="0"/>
              </a:rPr>
              <a:t>{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Area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EmailAddress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6748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Request and Processing a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Get a URI</a:t>
            </a:r>
          </a:p>
          <a:p>
            <a:endParaRPr lang="en-US" dirty="0"/>
          </a:p>
          <a:p>
            <a:endParaRPr lang="en-US" dirty="0" smtClean="0"/>
          </a:p>
          <a:p>
            <a:r>
              <a:rPr lang="en-US" dirty="0" smtClean="0"/>
              <a:t>Create a request object</a:t>
            </a:r>
            <a:endParaRPr lang="en-US" dirty="0"/>
          </a:p>
          <a:p>
            <a:endParaRPr lang="en-US" dirty="0" smtClean="0"/>
          </a:p>
          <a:p>
            <a:r>
              <a:rPr lang="en-US" dirty="0" smtClean="0"/>
              <a:t>Get a response object from the request object</a:t>
            </a:r>
          </a:p>
          <a:p>
            <a:endParaRPr lang="en-US" dirty="0"/>
          </a:p>
          <a:p>
            <a:r>
              <a:rPr lang="en-US" dirty="0" smtClean="0"/>
              <a:t>Read the properties in the response object</a:t>
            </a:r>
          </a:p>
          <a:p>
            <a:endParaRPr lang="en-US" dirty="0"/>
          </a:p>
        </p:txBody>
      </p:sp>
      <p:sp>
        <p:nvSpPr>
          <p:cNvPr id="5" name="TextBox 4"/>
          <p:cNvSpPr txBox="1"/>
          <p:nvPr/>
        </p:nvSpPr>
        <p:spPr>
          <a:xfrm>
            <a:off x="675249" y="1643996"/>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uri = </a:t>
            </a:r>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http://sales.fourthcoffee.com/SalesService.svc/GetSalesPerson</a:t>
            </a:r>
            <a:r>
              <a:rPr lang="en-US" b="0" dirty="0" smtClean="0">
                <a:latin typeface="Lucida Sans Unicode" pitchFamily="34" charset="0"/>
                <a:cs typeface="Lucida Sans Unicode" pitchFamily="34" charset="0"/>
              </a:rPr>
              <a:t>";</a:t>
            </a:r>
          </a:p>
        </p:txBody>
      </p:sp>
      <p:sp>
        <p:nvSpPr>
          <p:cNvPr id="6" name="TextBox 5"/>
          <p:cNvSpPr txBox="1"/>
          <p:nvPr/>
        </p:nvSpPr>
        <p:spPr>
          <a:xfrm>
            <a:off x="680688" y="3086387"/>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request = WebRequest.Create(uri) as HttpWebRequest;</a:t>
            </a:r>
            <a:endParaRPr lang="en-US" b="0" dirty="0" smtClean="0">
              <a:latin typeface="Lucida Sans Unicode" pitchFamily="34" charset="0"/>
              <a:cs typeface="Lucida Sans Unicode" pitchFamily="34" charset="0"/>
            </a:endParaRPr>
          </a:p>
        </p:txBody>
      </p:sp>
      <p:sp>
        <p:nvSpPr>
          <p:cNvPr id="7" name="TextBox 6"/>
          <p:cNvSpPr txBox="1"/>
          <p:nvPr/>
        </p:nvSpPr>
        <p:spPr>
          <a:xfrm>
            <a:off x="686127" y="4120553"/>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b="0" dirty="0">
                <a:latin typeface="Lucida Sans Unicode" pitchFamily="34" charset="0"/>
                <a:cs typeface="Lucida Sans Unicode" pitchFamily="34" charset="0"/>
              </a:rPr>
              <a:t>var response = request.GetResponse() as HttpWebResponse;</a:t>
            </a:r>
            <a:endParaRPr lang="en-US" b="0" dirty="0" smtClean="0">
              <a:latin typeface="Lucida Sans Unicode" pitchFamily="34" charset="0"/>
              <a:cs typeface="Lucida Sans Unicode" pitchFamily="34" charset="0"/>
            </a:endParaRPr>
          </a:p>
        </p:txBody>
      </p:sp>
      <p:sp>
        <p:nvSpPr>
          <p:cNvPr id="8" name="TextBox 7"/>
          <p:cNvSpPr txBox="1"/>
          <p:nvPr/>
        </p:nvSpPr>
        <p:spPr>
          <a:xfrm>
            <a:off x="724224" y="5154719"/>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status = response.StatusCode; </a:t>
            </a:r>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Returns OK if </a:t>
            </a:r>
            <a:r>
              <a:rPr lang="en-GB" b="0" dirty="0" smtClean="0">
                <a:latin typeface="Lucida Sans Unicode" pitchFamily="34" charset="0"/>
                <a:cs typeface="Lucida Sans Unicode" pitchFamily="34" charset="0"/>
              </a:rPr>
              <a:t>a </a:t>
            </a:r>
            <a:r>
              <a:rPr lang="en-GB" b="0" dirty="0">
                <a:latin typeface="Lucida Sans Unicode" pitchFamily="34" charset="0"/>
                <a:cs typeface="Lucida Sans Unicode" pitchFamily="34" charset="0"/>
              </a:rPr>
              <a:t>response </a:t>
            </a:r>
            <a:r>
              <a:rPr lang="en-GB" b="0" dirty="0" smtClean="0">
                <a:latin typeface="Lucida Sans Unicode" pitchFamily="34" charset="0"/>
                <a:cs typeface="Lucida Sans Unicode" pitchFamily="34" charset="0"/>
              </a:rPr>
              <a:t>is </a:t>
            </a:r>
            <a:r>
              <a:rPr lang="en-GB" b="0" dirty="0">
                <a:latin typeface="Lucida Sans Unicode" pitchFamily="34" charset="0"/>
                <a:cs typeface="Lucida Sans Unicode" pitchFamily="34" charset="0"/>
              </a:rPr>
              <a:t>received.</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63105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a Web Request</a:t>
            </a:r>
            <a:endParaRPr lang="en-US" dirty="0"/>
          </a:p>
        </p:txBody>
      </p:sp>
      <p:sp>
        <p:nvSpPr>
          <p:cNvPr id="4" name="Content Placeholder 2"/>
          <p:cNvSpPr>
            <a:spLocks noGrp="1"/>
          </p:cNvSpPr>
          <p:nvPr/>
        </p:nvSpPr>
        <p:spPr bwMode="auto">
          <a:xfrm>
            <a:off x="458788" y="1280697"/>
            <a:ext cx="8119156" cy="4956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the request object</a:t>
            </a:r>
          </a:p>
          <a:p>
            <a:endParaRPr lang="en-US" dirty="0"/>
          </a:p>
          <a:p>
            <a:endParaRPr lang="en-US" dirty="0" smtClean="0"/>
          </a:p>
          <a:p>
            <a:pPr lvl="1"/>
            <a:r>
              <a:rPr lang="en-US" dirty="0" smtClean="0"/>
              <a:t>Use the </a:t>
            </a:r>
            <a:r>
              <a:rPr lang="en-US" b="1" dirty="0" smtClean="0"/>
              <a:t>NetworkCredential</a:t>
            </a:r>
            <a:r>
              <a:rPr lang="en-US" dirty="0" smtClean="0"/>
              <a:t> class</a:t>
            </a:r>
          </a:p>
          <a:p>
            <a:endParaRPr lang="en-US" dirty="0"/>
          </a:p>
          <a:p>
            <a:endParaRPr lang="en-US" dirty="0" smtClean="0"/>
          </a:p>
          <a:p>
            <a:pPr lvl="1"/>
            <a:r>
              <a:rPr lang="en-US" dirty="0"/>
              <a:t>Use the </a:t>
            </a:r>
            <a:r>
              <a:rPr lang="en-US" b="1" dirty="0"/>
              <a:t>CredentialCache</a:t>
            </a:r>
            <a:r>
              <a:rPr lang="en-US" dirty="0"/>
              <a:t> </a:t>
            </a:r>
            <a:r>
              <a:rPr lang="en-US" dirty="0" smtClean="0"/>
              <a:t>class</a:t>
            </a:r>
          </a:p>
          <a:p>
            <a:endParaRPr lang="en-US" dirty="0"/>
          </a:p>
          <a:p>
            <a:pPr lvl="1"/>
            <a:r>
              <a:rPr lang="en-US" dirty="0" smtClean="0"/>
              <a:t>Use the </a:t>
            </a:r>
            <a:r>
              <a:rPr lang="en-US" b="1" dirty="0" smtClean="0"/>
              <a:t>X509Certificate2</a:t>
            </a:r>
            <a:r>
              <a:rPr lang="en-US" dirty="0" smtClean="0"/>
              <a:t> class</a:t>
            </a:r>
            <a:endParaRPr lang="en-US" dirty="0"/>
          </a:p>
        </p:txBody>
      </p:sp>
      <p:sp>
        <p:nvSpPr>
          <p:cNvPr id="5" name="TextBox 4"/>
          <p:cNvSpPr txBox="1"/>
          <p:nvPr/>
        </p:nvSpPr>
        <p:spPr>
          <a:xfrm>
            <a:off x="691905" y="1746197"/>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uri = </a:t>
            </a:r>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http://sales.fourthcoffee.com/SalesService.svc/GetSalesPerson</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request = WebRequest.Create(uri) as HttpWebRequest</a:t>
            </a:r>
            <a:r>
              <a:rPr lang="en-US" b="0" dirty="0" smtClean="0">
                <a:latin typeface="Lucida Sans Unicode" pitchFamily="34" charset="0"/>
                <a:cs typeface="Lucida Sans Unicode" pitchFamily="34" charset="0"/>
              </a:rPr>
              <a:t>;</a:t>
            </a:r>
          </a:p>
        </p:txBody>
      </p:sp>
      <p:sp>
        <p:nvSpPr>
          <p:cNvPr id="6" name="TextBox 5"/>
          <p:cNvSpPr txBox="1"/>
          <p:nvPr/>
        </p:nvSpPr>
        <p:spPr>
          <a:xfrm>
            <a:off x="680688" y="3223531"/>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username = "jespera";</a:t>
            </a:r>
          </a:p>
          <a:p>
            <a:r>
              <a:rPr lang="en-US" b="0" dirty="0">
                <a:latin typeface="Lucida Sans Unicode" pitchFamily="34" charset="0"/>
                <a:cs typeface="Lucida Sans Unicode" pitchFamily="34" charset="0"/>
              </a:rPr>
              <a:t>var password = "Pa$$w0rd</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request.Credentials = new NetworkCredential(username, password); </a:t>
            </a:r>
            <a:endParaRPr lang="en-US" b="0" dirty="0" smtClean="0">
              <a:latin typeface="Lucida Sans Unicode" pitchFamily="34" charset="0"/>
              <a:cs typeface="Lucida Sans Unicode" pitchFamily="34" charset="0"/>
            </a:endParaRPr>
          </a:p>
        </p:txBody>
      </p:sp>
      <p:sp>
        <p:nvSpPr>
          <p:cNvPr id="7" name="TextBox 6"/>
          <p:cNvSpPr txBox="1"/>
          <p:nvPr/>
        </p:nvSpPr>
        <p:spPr>
          <a:xfrm>
            <a:off x="686127" y="466444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b="0" dirty="0">
                <a:latin typeface="Lucida Sans Unicode" pitchFamily="34" charset="0"/>
                <a:cs typeface="Lucida Sans Unicode" pitchFamily="34" charset="0"/>
              </a:rPr>
              <a:t>request.Credentials = CredentialCache.DefaultCredentials; </a:t>
            </a:r>
            <a:endParaRPr lang="en-US" b="0" dirty="0" smtClean="0">
              <a:latin typeface="Lucida Sans Unicode" pitchFamily="34" charset="0"/>
              <a:cs typeface="Lucida Sans Unicode" pitchFamily="34" charset="0"/>
            </a:endParaRPr>
          </a:p>
        </p:txBody>
      </p:sp>
      <p:sp>
        <p:nvSpPr>
          <p:cNvPr id="8" name="TextBox 7"/>
          <p:cNvSpPr txBox="1"/>
          <p:nvPr/>
        </p:nvSpPr>
        <p:spPr>
          <a:xfrm>
            <a:off x="724224" y="5649325"/>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certificate = </a:t>
            </a:r>
            <a:r>
              <a:rPr lang="en-GB" b="0" dirty="0" smtClean="0">
                <a:latin typeface="Lucida Sans Unicode" pitchFamily="34" charset="0"/>
                <a:cs typeface="Lucida Sans Unicode" pitchFamily="34" charset="0"/>
              </a:rPr>
              <a:t>FourthCoffeeCertificateServices.GetCertificate</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request.ClientCertificates.Add(certificate</a:t>
            </a:r>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41078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and Receiving Data</a:t>
            </a:r>
            <a:endParaRPr lang="en-US" dirty="0"/>
          </a:p>
        </p:txBody>
      </p:sp>
      <p:sp>
        <p:nvSpPr>
          <p:cNvPr id="4" name="Content Placeholder 2"/>
          <p:cNvSpPr>
            <a:spLocks noGrp="1"/>
          </p:cNvSpPr>
          <p:nvPr/>
        </p:nvSpPr>
        <p:spPr bwMode="auto">
          <a:xfrm>
            <a:off x="458788" y="939602"/>
            <a:ext cx="8119156" cy="3860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Send data</a:t>
            </a:r>
          </a:p>
          <a:p>
            <a:endParaRPr lang="en-US" dirty="0"/>
          </a:p>
          <a:p>
            <a:endParaRPr lang="en-US" dirty="0" smtClean="0"/>
          </a:p>
          <a:p>
            <a:endParaRPr lang="en-US" dirty="0"/>
          </a:p>
          <a:p>
            <a:endParaRPr lang="en-US" dirty="0" smtClean="0"/>
          </a:p>
          <a:p>
            <a:endParaRPr lang="en-US" dirty="0"/>
          </a:p>
          <a:p>
            <a:endParaRPr lang="en-US" dirty="0" smtClean="0"/>
          </a:p>
          <a:p>
            <a:endParaRPr lang="en-US" sz="1800" dirty="0"/>
          </a:p>
          <a:p>
            <a:r>
              <a:rPr lang="en-US" dirty="0" smtClean="0"/>
              <a:t>Process the response</a:t>
            </a:r>
          </a:p>
          <a:p>
            <a:endParaRPr lang="en-US" dirty="0"/>
          </a:p>
        </p:txBody>
      </p:sp>
      <p:sp>
        <p:nvSpPr>
          <p:cNvPr id="5" name="TextBox 5"/>
          <p:cNvSpPr txBox="1"/>
          <p:nvPr/>
        </p:nvSpPr>
        <p:spPr>
          <a:xfrm>
            <a:off x="680688" y="1371600"/>
            <a:ext cx="815851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uri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sales.fourthcoffee.com/SalesService.svc/GetSalesPerson</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rawData = </a:t>
            </a:r>
            <a:r>
              <a:rPr lang="en-US" b="0" dirty="0" smtClean="0">
                <a:latin typeface="Lucida Sans Unicode" pitchFamily="34" charset="0"/>
                <a:cs typeface="Lucida Sans Unicode" pitchFamily="34" charset="0"/>
              </a:rPr>
              <a:t>Encoding.Default.GetBytes(</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emailAddress\":\"jespera@fourthcoffee.com\"}");       </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request = WebRequest.Create(uri) as HttpWebRequest;</a:t>
            </a:r>
          </a:p>
          <a:p>
            <a:r>
              <a:rPr lang="en-US" b="0" dirty="0" smtClean="0">
                <a:latin typeface="Lucida Sans Unicode" pitchFamily="34" charset="0"/>
                <a:cs typeface="Lucida Sans Unicode" pitchFamily="34" charset="0"/>
              </a:rPr>
              <a:t>request.Method </a:t>
            </a:r>
            <a:r>
              <a:rPr lang="en-US" b="0" dirty="0">
                <a:latin typeface="Lucida Sans Unicode" pitchFamily="34" charset="0"/>
                <a:cs typeface="Lucida Sans Unicode" pitchFamily="34" charset="0"/>
              </a:rPr>
              <a:t>= "POST";</a:t>
            </a:r>
          </a:p>
          <a:p>
            <a:r>
              <a:rPr lang="en-US" b="0" dirty="0">
                <a:latin typeface="Lucida Sans Unicode" pitchFamily="34" charset="0"/>
                <a:cs typeface="Lucida Sans Unicode" pitchFamily="34" charset="0"/>
              </a:rPr>
              <a:t>request.ContentType = "application/json"; </a:t>
            </a:r>
          </a:p>
          <a:p>
            <a:r>
              <a:rPr lang="en-US" b="0" dirty="0">
                <a:latin typeface="Lucida Sans Unicode" pitchFamily="34" charset="0"/>
                <a:cs typeface="Lucida Sans Unicode" pitchFamily="34" charset="0"/>
              </a:rPr>
              <a:t>request.ContentLength = rawData.Length;</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dataStream = request.GetRequestStream();</a:t>
            </a:r>
          </a:p>
          <a:p>
            <a:r>
              <a:rPr lang="en-US" b="0" dirty="0">
                <a:latin typeface="Lucida Sans Unicode" pitchFamily="34" charset="0"/>
                <a:cs typeface="Lucida Sans Unicode" pitchFamily="34" charset="0"/>
              </a:rPr>
              <a:t>dataStream.Write(rawData, 0, rawData.Length);</a:t>
            </a:r>
          </a:p>
          <a:p>
            <a:r>
              <a:rPr lang="en-US" b="0" dirty="0">
                <a:latin typeface="Lucida Sans Unicode" pitchFamily="34" charset="0"/>
                <a:cs typeface="Lucida Sans Unicode" pitchFamily="34" charset="0"/>
              </a:rPr>
              <a:t>dataStream.Close();</a:t>
            </a:r>
          </a:p>
        </p:txBody>
      </p:sp>
      <p:sp>
        <p:nvSpPr>
          <p:cNvPr id="6" name="TextBox 8"/>
          <p:cNvSpPr txBox="1"/>
          <p:nvPr/>
        </p:nvSpPr>
        <p:spPr>
          <a:xfrm>
            <a:off x="680688" y="5257800"/>
            <a:ext cx="815851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response = request.GetResponse() as HttpWebResponse;</a:t>
            </a:r>
          </a:p>
          <a:p>
            <a:r>
              <a:rPr lang="en-GB" b="0" dirty="0">
                <a:latin typeface="Lucida Sans Unicode" pitchFamily="34" charset="0"/>
                <a:cs typeface="Lucida Sans Unicode" pitchFamily="34" charset="0"/>
              </a:rPr>
              <a:t>var stream = new StreamReader(response.GetResponseStream());</a:t>
            </a:r>
          </a:p>
          <a:p>
            <a:r>
              <a:rPr lang="en-GB" b="0" dirty="0">
                <a:latin typeface="Lucida Sans Unicode" pitchFamily="34" charset="0"/>
                <a:cs typeface="Lucida Sans Unicode" pitchFamily="34" charset="0"/>
              </a:rPr>
              <a:t>// Code to process the stream.</a:t>
            </a:r>
          </a:p>
          <a:p>
            <a:r>
              <a:rPr lang="en-GB" b="0" dirty="0">
                <a:latin typeface="Lucida Sans Unicode" pitchFamily="34" charset="0"/>
                <a:cs typeface="Lucida Sans Unicode" pitchFamily="34" charset="0"/>
              </a:rPr>
              <a:t>stream.Close();</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3161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Accessing Data in the Cloud</a:t>
            </a:r>
            <a:endParaRPr lang="en-US" dirty="0"/>
          </a:p>
        </p:txBody>
      </p:sp>
      <p:sp>
        <p:nvSpPr>
          <p:cNvPr id="3" name="Text Placeholder 2"/>
          <p:cNvSpPr>
            <a:spLocks noGrp="1"/>
          </p:cNvSpPr>
          <p:nvPr>
            <p:ph type="body" idx="1"/>
          </p:nvPr>
        </p:nvSpPr>
        <p:spPr/>
        <p:txBody>
          <a:bodyPr/>
          <a:lstStyle/>
          <a:p>
            <a:r>
              <a:rPr lang="en-US" dirty="0" smtClean="0"/>
              <a:t>What Is WCF Data Services?
Defining a WCF Data Service
Exposing a Data Model by Using WCF Data Services
Exposing Web Methods by Using WCF Data Services
Referencing a WCF Data Source
Retrieving and Updating Data in a WCF Data Service
Demonstration: Retrieving and Modifying Grade Data in the Cloud Lab</a:t>
            </a:r>
            <a:endParaRPr lang="en-US" dirty="0"/>
          </a:p>
        </p:txBody>
      </p:sp>
    </p:spTree>
    <p:extLst>
      <p:ext uri="{BB962C8B-B14F-4D97-AF65-F5344CB8AC3E}">
        <p14:creationId xmlns:p14="http://schemas.microsoft.com/office/powerpoint/2010/main" val="184451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WCF Data Services?</a:t>
            </a:r>
            <a:endParaRPr lang="en-US" dirty="0"/>
          </a:p>
        </p:txBody>
      </p:sp>
      <p:sp>
        <p:nvSpPr>
          <p:cNvPr id="4" name="Content Placeholder 2"/>
          <p:cNvSpPr>
            <a:spLocks noGrp="1"/>
          </p:cNvSpPr>
          <p:nvPr/>
        </p:nvSpPr>
        <p:spPr bwMode="auto">
          <a:xfrm>
            <a:off x="458788" y="1066800"/>
            <a:ext cx="8119156" cy="3124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WCF </a:t>
            </a:r>
            <a:r>
              <a:rPr lang="en-US" dirty="0"/>
              <a:t>Data </a:t>
            </a:r>
            <a:r>
              <a:rPr lang="en-US" dirty="0" smtClean="0"/>
              <a:t>Services:</a:t>
            </a:r>
          </a:p>
          <a:p>
            <a:pPr lvl="1"/>
            <a:r>
              <a:rPr lang="en-US" dirty="0" smtClean="0"/>
              <a:t>Enables you to create </a:t>
            </a:r>
            <a:r>
              <a:rPr lang="en-US" dirty="0"/>
              <a:t>highly flexible data </a:t>
            </a:r>
            <a:r>
              <a:rPr lang="en-US" dirty="0" smtClean="0"/>
              <a:t>services</a:t>
            </a:r>
          </a:p>
          <a:p>
            <a:pPr lvl="1"/>
            <a:r>
              <a:rPr lang="en-US" dirty="0" smtClean="0"/>
              <a:t>Uses the REST model for data access</a:t>
            </a:r>
          </a:p>
          <a:p>
            <a:pPr lvl="1"/>
            <a:endParaRPr lang="en-US" dirty="0"/>
          </a:p>
          <a:p>
            <a:pPr lvl="1"/>
            <a:endParaRPr lang="en-US" dirty="0" smtClean="0"/>
          </a:p>
          <a:p>
            <a:pPr lvl="1"/>
            <a:endParaRPr lang="en-US" dirty="0" smtClean="0"/>
          </a:p>
          <a:p>
            <a:pPr lvl="1"/>
            <a:r>
              <a:rPr lang="en-US" dirty="0" smtClean="0"/>
              <a:t>Enables you to query and modify data by using URIs with </a:t>
            </a:r>
            <a:r>
              <a:rPr lang="en-US" dirty="0"/>
              <a:t>standard HTTP </a:t>
            </a:r>
            <a:r>
              <a:rPr lang="en-US" dirty="0" smtClean="0"/>
              <a:t>verbs: </a:t>
            </a:r>
            <a:r>
              <a:rPr lang="en-US" dirty="0"/>
              <a:t>GET, PUT, POST, and </a:t>
            </a:r>
            <a:r>
              <a:rPr lang="en-US" dirty="0" smtClean="0"/>
              <a:t>DELETE</a:t>
            </a:r>
          </a:p>
        </p:txBody>
      </p:sp>
      <p:sp>
        <p:nvSpPr>
          <p:cNvPr id="5" name="TextBox 13"/>
          <p:cNvSpPr txBox="1"/>
          <p:nvPr/>
        </p:nvSpPr>
        <p:spPr>
          <a:xfrm>
            <a:off x="533400" y="2590800"/>
            <a:ext cx="7924800"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://FourthCoffee.com/SalesService.svc/SalesPersons</a:t>
            </a:r>
          </a:p>
          <a:p>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FourthCoffee.com/SalesService.svc/SalesPersons/99</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FourthCoffee.com/SalesService.svc/SalesPersons?top=10</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015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 WCF Data Service</a:t>
            </a:r>
            <a:endParaRPr lang="en-US" dirty="0"/>
          </a:p>
        </p:txBody>
      </p:sp>
      <p:sp>
        <p:nvSpPr>
          <p:cNvPr id="4" name="Rounded Rectangle 3"/>
          <p:cNvSpPr/>
          <p:nvPr/>
        </p:nvSpPr>
        <p:spPr bwMode="auto">
          <a:xfrm>
            <a:off x="990600" y="5181600"/>
            <a:ext cx="7010400" cy="1447800"/>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Content Placeholder 2"/>
          <p:cNvSpPr>
            <a:spLocks noGrp="1"/>
          </p:cNvSpPr>
          <p:nvPr/>
        </p:nvSpPr>
        <p:spPr bwMode="auto">
          <a:xfrm>
            <a:off x="458788" y="1066800"/>
            <a:ext cx="8119156" cy="518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WCF Data Services is based </a:t>
            </a:r>
            <a:r>
              <a:rPr lang="en-GB" dirty="0" smtClean="0"/>
              <a:t>on </a:t>
            </a:r>
            <a:r>
              <a:rPr lang="en-GB" dirty="0"/>
              <a:t>the </a:t>
            </a:r>
            <a:r>
              <a:rPr lang="en-GB" b="1" dirty="0"/>
              <a:t>System.Data.Services.DataService</a:t>
            </a:r>
            <a:r>
              <a:rPr lang="en-GB" dirty="0"/>
              <a:t> generic </a:t>
            </a:r>
            <a:r>
              <a:rPr lang="en-GB" dirty="0" smtClean="0"/>
              <a:t>class</a:t>
            </a:r>
          </a:p>
          <a:p>
            <a:endParaRPr lang="en-GB" dirty="0"/>
          </a:p>
          <a:p>
            <a:endParaRPr lang="en-GB" dirty="0" smtClean="0"/>
          </a:p>
          <a:p>
            <a:endParaRPr lang="en-GB" dirty="0" smtClean="0"/>
          </a:p>
          <a:p>
            <a:r>
              <a:rPr lang="en-GB" dirty="0" smtClean="0"/>
              <a:t>URIs are mapped to entity sets by a data service:</a:t>
            </a:r>
          </a:p>
          <a:p>
            <a:pPr marL="0" indent="0">
              <a:buNone/>
            </a:pPr>
            <a:endParaRPr lang="en-GB" dirty="0"/>
          </a:p>
          <a:p>
            <a:pPr marL="0" indent="0">
              <a:buNone/>
            </a:pPr>
            <a:endParaRPr lang="en-GB" dirty="0"/>
          </a:p>
          <a:p>
            <a:pPr marL="0" indent="0">
              <a:buNone/>
            </a:pPr>
            <a:endParaRPr lang="en-US" dirty="0" smtClean="0"/>
          </a:p>
        </p:txBody>
      </p:sp>
      <p:sp>
        <p:nvSpPr>
          <p:cNvPr id="6" name="TextBox 4"/>
          <p:cNvSpPr txBox="1"/>
          <p:nvPr/>
        </p:nvSpPr>
        <p:spPr>
          <a:xfrm>
            <a:off x="533400" y="2152471"/>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FourthCoffeeDataService : DataService&lt;FourthCoffee&gt;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7" name="TextBox 7"/>
          <p:cNvSpPr txBox="1"/>
          <p:nvPr/>
        </p:nvSpPr>
        <p:spPr>
          <a:xfrm>
            <a:off x="609600" y="4114800"/>
            <a:ext cx="7924800"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http://FourthCoffee.com/SalesService.svc/SalesPersons</a:t>
            </a:r>
            <a:endParaRPr lang="en-GB" b="0" dirty="0">
              <a:latin typeface="Lucida Sans Unicode" pitchFamily="34" charset="0"/>
              <a:cs typeface="Lucida Sans Unicode" pitchFamily="34" charset="0"/>
            </a:endParaRPr>
          </a:p>
        </p:txBody>
      </p:sp>
      <p:sp>
        <p:nvSpPr>
          <p:cNvPr id="8" name="Rounded Rectangle 7"/>
          <p:cNvSpPr/>
          <p:nvPr/>
        </p:nvSpPr>
        <p:spPr bwMode="auto">
          <a:xfrm>
            <a:off x="1295400" y="5486400"/>
            <a:ext cx="1295400" cy="914400"/>
          </a:xfrm>
          <a:prstGeom prst="roundRect">
            <a:avLst/>
          </a:prstGeom>
          <a:solidFill>
            <a:srgbClr val="E4CD9A"/>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a:t>
            </a:r>
            <a:r>
              <a:rPr kumimoji="0" lang="en-GB" sz="1600" b="0" i="0" u="none" strike="noStrike" cap="none" normalizeH="0" dirty="0" smtClean="0">
                <a:ln>
                  <a:noFill/>
                </a:ln>
                <a:solidFill>
                  <a:schemeClr val="tx1"/>
                </a:solidFill>
                <a:effectLst/>
                <a:latin typeface="Verdana" pitchFamily="34" charset="0"/>
              </a:rPr>
              <a:t> 1</a:t>
            </a:r>
            <a:endParaRPr kumimoji="0" lang="en-GB" sz="1600" b="0" i="0" u="none" strike="noStrike" cap="none" normalizeH="0" baseline="0" dirty="0" smtClean="0">
              <a:ln>
                <a:noFill/>
              </a:ln>
              <a:solidFill>
                <a:schemeClr val="tx1"/>
              </a:solidFill>
              <a:effectLst/>
              <a:latin typeface="Verdana" pitchFamily="34" charset="0"/>
            </a:endParaRPr>
          </a:p>
        </p:txBody>
      </p:sp>
      <p:sp>
        <p:nvSpPr>
          <p:cNvPr id="9" name="Rounded Rectangle 8"/>
          <p:cNvSpPr/>
          <p:nvPr/>
        </p:nvSpPr>
        <p:spPr bwMode="auto">
          <a:xfrm>
            <a:off x="2968171" y="5486400"/>
            <a:ext cx="1295400" cy="9144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 2</a:t>
            </a:r>
          </a:p>
        </p:txBody>
      </p:sp>
      <p:sp>
        <p:nvSpPr>
          <p:cNvPr id="10" name="Rounded Rectangle 9"/>
          <p:cNvSpPr/>
          <p:nvPr/>
        </p:nvSpPr>
        <p:spPr bwMode="auto">
          <a:xfrm>
            <a:off x="4640942" y="5486400"/>
            <a:ext cx="1295400" cy="914400"/>
          </a:xfrm>
          <a:prstGeom prst="roundRect">
            <a:avLst/>
          </a:prstGeom>
          <a:solidFill>
            <a:schemeClr val="bg2">
              <a:lumMod val="40000"/>
              <a:lumOff val="6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a:t>
            </a:r>
            <a:r>
              <a:rPr kumimoji="0" lang="en-GB" sz="1600" b="0" i="0" u="none" strike="noStrike" cap="none" normalizeH="0" dirty="0" smtClean="0">
                <a:ln>
                  <a:noFill/>
                </a:ln>
                <a:solidFill>
                  <a:schemeClr val="tx1"/>
                </a:solidFill>
                <a:effectLst/>
                <a:latin typeface="Verdana" pitchFamily="34" charset="0"/>
              </a:rPr>
              <a:t> 3</a:t>
            </a:r>
            <a:endParaRPr kumimoji="0" lang="en-GB" sz="1600" b="0" i="0" u="none" strike="noStrike" cap="none" normalizeH="0" baseline="0" dirty="0" smtClean="0">
              <a:ln>
                <a:noFill/>
              </a:ln>
              <a:solidFill>
                <a:schemeClr val="tx1"/>
              </a:solidFill>
              <a:effectLst/>
              <a:latin typeface="Verdana" pitchFamily="34" charset="0"/>
            </a:endParaRPr>
          </a:p>
        </p:txBody>
      </p:sp>
      <p:sp>
        <p:nvSpPr>
          <p:cNvPr id="11" name="Rounded Rectangle 10"/>
          <p:cNvSpPr/>
          <p:nvPr/>
        </p:nvSpPr>
        <p:spPr bwMode="auto">
          <a:xfrm>
            <a:off x="6313714" y="5486400"/>
            <a:ext cx="1295400" cy="914400"/>
          </a:xfrm>
          <a:prstGeom prst="roundRect">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 4</a:t>
            </a:r>
          </a:p>
        </p:txBody>
      </p:sp>
      <p:cxnSp>
        <p:nvCxnSpPr>
          <p:cNvPr id="12" name="Straight Arrow Connector 11"/>
          <p:cNvCxnSpPr/>
          <p:nvPr/>
        </p:nvCxnSpPr>
        <p:spPr bwMode="auto">
          <a:xfrm>
            <a:off x="3886200" y="4484132"/>
            <a:ext cx="0" cy="69746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a:outerShdw dist="35921" dir="2700000" algn="ctr" rotWithShape="0">
              <a:srgbClr val="AFAFAF"/>
            </a:outerShdw>
          </a:effectLst>
        </p:spPr>
      </p:cxnSp>
    </p:spTree>
    <p:extLst>
      <p:ext uri="{BB962C8B-B14F-4D97-AF65-F5344CB8AC3E}">
        <p14:creationId xmlns:p14="http://schemas.microsoft.com/office/powerpoint/2010/main" val="314365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Exposing a Data Model by Using WCF Data Services</a:t>
            </a:r>
            <a:endParaRPr lang="en-US" dirty="0"/>
          </a:p>
        </p:txBody>
      </p:sp>
      <p:sp>
        <p:nvSpPr>
          <p:cNvPr id="4" name="Content Placeholder 2"/>
          <p:cNvSpPr>
            <a:spLocks noGrp="1"/>
          </p:cNvSpPr>
          <p:nvPr/>
        </p:nvSpPr>
        <p:spPr bwMode="auto">
          <a:xfrm>
            <a:off x="458788" y="1066800"/>
            <a:ext cx="8119156" cy="518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Configure the access rules on the WCF Data Service</a:t>
            </a:r>
          </a:p>
          <a:p>
            <a:pPr marL="0" indent="0">
              <a:buNone/>
            </a:pPr>
            <a:r>
              <a:rPr lang="en-GB" dirty="0" smtClean="0"/>
              <a:t>by </a:t>
            </a:r>
            <a:r>
              <a:rPr lang="en-GB" dirty="0"/>
              <a:t>using the </a:t>
            </a:r>
            <a:r>
              <a:rPr lang="en-GB" b="1" dirty="0" smtClean="0"/>
              <a:t>SetEntitySetAccessRule</a:t>
            </a:r>
            <a:r>
              <a:rPr lang="en-GB" dirty="0" smtClean="0"/>
              <a:t> method</a:t>
            </a:r>
          </a:p>
          <a:p>
            <a:pPr marL="0" indent="0">
              <a:buNone/>
            </a:pPr>
            <a:endParaRPr lang="en-GB" dirty="0"/>
          </a:p>
          <a:p>
            <a:pPr marL="0" indent="0">
              <a:buNone/>
            </a:pPr>
            <a:endParaRPr lang="en-GB" dirty="0"/>
          </a:p>
          <a:p>
            <a:pPr marL="0" indent="0">
              <a:buNone/>
            </a:pPr>
            <a:endParaRPr lang="en-US" dirty="0" smtClean="0"/>
          </a:p>
        </p:txBody>
      </p:sp>
      <p:sp>
        <p:nvSpPr>
          <p:cNvPr id="5" name="TextBox 4"/>
          <p:cNvSpPr txBox="1"/>
          <p:nvPr/>
        </p:nvSpPr>
        <p:spPr>
          <a:xfrm>
            <a:off x="609600" y="2631835"/>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FourthCoffeeDataService : </a:t>
            </a:r>
            <a:r>
              <a:rPr lang="en-US" b="0" dirty="0" smtClean="0">
                <a:latin typeface="Lucida Sans Unicode" pitchFamily="34" charset="0"/>
                <a:cs typeface="Lucida Sans Unicode" pitchFamily="34" charset="0"/>
              </a:rPr>
              <a:t>DataService&lt;FourthCoffee</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public </a:t>
            </a:r>
            <a:r>
              <a:rPr lang="en-US" b="0" dirty="0">
                <a:latin typeface="Lucida Sans Unicode" pitchFamily="34" charset="0"/>
                <a:cs typeface="Lucida Sans Unicode" pitchFamily="34" charset="0"/>
              </a:rPr>
              <a:t>static void InitializeService</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DataServiceConfiguration </a:t>
            </a:r>
            <a:r>
              <a:rPr lang="en-US" b="0" dirty="0">
                <a:latin typeface="Lucida Sans Unicode" pitchFamily="34" charset="0"/>
                <a:cs typeface="Lucida Sans Unicode" pitchFamily="34" charset="0"/>
              </a:rPr>
              <a:t>config)</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config.SetEntitySetAccessRule</a:t>
            </a:r>
            <a:r>
              <a:rPr lang="en-US" b="0" dirty="0">
                <a:latin typeface="Lucida Sans Unicode" pitchFamily="34" charset="0"/>
                <a:cs typeface="Lucida Sans Unicode" pitchFamily="34" charset="0"/>
              </a:rPr>
              <a:t>("*", EntitySetRights.All);</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0421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Exposing Web Methods by Using WCF Data Services</a:t>
            </a:r>
            <a:endParaRPr lang="en-US" dirty="0"/>
          </a:p>
        </p:txBody>
      </p:sp>
      <p:sp>
        <p:nvSpPr>
          <p:cNvPr id="4" name="Content Placeholder 2"/>
          <p:cNvSpPr>
            <a:spLocks noGrp="1"/>
          </p:cNvSpPr>
          <p:nvPr/>
        </p:nvSpPr>
        <p:spPr bwMode="auto">
          <a:xfrm>
            <a:off x="458788" y="1036820"/>
            <a:ext cx="8119156" cy="1361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Expose operations by using the </a:t>
            </a:r>
            <a:r>
              <a:rPr lang="en-GB" b="1" dirty="0" smtClean="0"/>
              <a:t>WebGet</a:t>
            </a:r>
            <a:r>
              <a:rPr lang="en-GB" dirty="0" smtClean="0"/>
              <a:t> and </a:t>
            </a:r>
            <a:r>
              <a:rPr lang="en-GB" b="1" dirty="0" smtClean="0"/>
              <a:t>WebInvoke</a:t>
            </a:r>
            <a:r>
              <a:rPr lang="en-GB" dirty="0" smtClean="0"/>
              <a:t> attributes</a:t>
            </a:r>
          </a:p>
          <a:p>
            <a:pPr marL="0" indent="0">
              <a:buNone/>
            </a:pPr>
            <a:endParaRPr lang="en-US" dirty="0" smtClean="0"/>
          </a:p>
        </p:txBody>
      </p:sp>
      <p:sp>
        <p:nvSpPr>
          <p:cNvPr id="5" name="TextBox 4"/>
          <p:cNvSpPr txBox="1"/>
          <p:nvPr/>
        </p:nvSpPr>
        <p:spPr>
          <a:xfrm>
            <a:off x="489679" y="2157707"/>
            <a:ext cx="8069705"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FourthCoffeeDataService : DataService&lt;FourthCoffee&gt;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public static void </a:t>
            </a:r>
            <a:r>
              <a:rPr lang="en-US" b="0" dirty="0" smtClean="0">
                <a:latin typeface="Lucida Sans Unicode" pitchFamily="34" charset="0"/>
                <a:cs typeface="Lucida Sans Unicode" pitchFamily="34" charset="0"/>
              </a:rPr>
              <a:t>InitializeService(DataServiceConfiguration config</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       config.SetServiceOperationAccessRule</a:t>
            </a:r>
            <a:r>
              <a:rPr lang="en-US" b="0" dirty="0">
                <a:latin typeface="Lucida Sans Unicode" pitchFamily="34" charset="0"/>
                <a:cs typeface="Lucida Sans Unicode" pitchFamily="34" charset="0"/>
              </a:rPr>
              <a:t>("SalesPersonByEmail", </a:t>
            </a:r>
          </a:p>
          <a:p>
            <a:r>
              <a:rPr lang="en-US" b="0" dirty="0">
                <a:latin typeface="Lucida Sans Unicode" pitchFamily="34" charset="0"/>
                <a:cs typeface="Lucida Sans Unicode" pitchFamily="34" charset="0"/>
              </a:rPr>
              <a:t>            ServiceOperationRights.ReadMultiple);        </a:t>
            </a:r>
          </a:p>
          <a:p>
            <a:r>
              <a:rPr lang="en-US" b="0" dirty="0">
                <a:latin typeface="Lucida Sans Unicode" pitchFamily="34" charset="0"/>
                <a:cs typeface="Lucida Sans Unicode" pitchFamily="34" charset="0"/>
              </a:rPr>
              <a:t>    }</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WebGet]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SingleResult]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public SalesPerson SalesPersonByEmail(string </a:t>
            </a:r>
            <a:r>
              <a:rPr lang="en-US" b="0" dirty="0">
                <a:latin typeface="Lucida Sans Unicode" pitchFamily="34" charset="0"/>
                <a:cs typeface="Lucida Sans Unicode" pitchFamily="34" charset="0"/>
              </a:rPr>
              <a:t>emailAddress)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2717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Referencing a WCF Data Source</a:t>
            </a:r>
            <a:endParaRPr lang="en-US" dirty="0"/>
          </a:p>
        </p:txBody>
      </p:sp>
      <p:sp>
        <p:nvSpPr>
          <p:cNvPr id="4" name="Content Placeholder 2"/>
          <p:cNvSpPr>
            <a:spLocks noGrp="1"/>
          </p:cNvSpPr>
          <p:nvPr/>
        </p:nvSpPr>
        <p:spPr bwMode="auto">
          <a:xfrm>
            <a:off x="458788" y="1036820"/>
            <a:ext cx="8119156" cy="53789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a:t>
            </a:r>
            <a:r>
              <a:rPr lang="en-GB" dirty="0" smtClean="0"/>
              <a:t>lient libraries:</a:t>
            </a:r>
          </a:p>
          <a:p>
            <a:r>
              <a:rPr lang="en-GB" dirty="0" smtClean="0"/>
              <a:t>Are derived from the </a:t>
            </a:r>
            <a:r>
              <a:rPr lang="en-GB" b="1" dirty="0"/>
              <a:t>DataServiceContext</a:t>
            </a:r>
            <a:r>
              <a:rPr lang="en-GB" dirty="0"/>
              <a:t> </a:t>
            </a:r>
            <a:r>
              <a:rPr lang="en-GB" dirty="0" smtClean="0"/>
              <a:t> class</a:t>
            </a:r>
          </a:p>
          <a:p>
            <a:r>
              <a:rPr lang="en-GB" dirty="0" smtClean="0"/>
              <a:t>Expose entities that the </a:t>
            </a:r>
            <a:r>
              <a:rPr lang="en-GB" b="1" dirty="0" smtClean="0"/>
              <a:t>DataServiceQuery</a:t>
            </a:r>
            <a:r>
              <a:rPr lang="en-GB" dirty="0" smtClean="0"/>
              <a:t> </a:t>
            </a:r>
            <a:r>
              <a:rPr lang="en-GB" dirty="0"/>
              <a:t>collection </a:t>
            </a:r>
            <a:r>
              <a:rPr lang="en-GB" dirty="0" smtClean="0"/>
              <a:t>contains</a:t>
            </a:r>
          </a:p>
          <a:p>
            <a:endParaRPr lang="en-GB" dirty="0"/>
          </a:p>
          <a:p>
            <a:pPr marL="0" indent="0">
              <a:buNone/>
            </a:pPr>
            <a:r>
              <a:rPr lang="en-GB" dirty="0" smtClean="0"/>
              <a:t>Create a client library by using:</a:t>
            </a:r>
          </a:p>
          <a:p>
            <a:r>
              <a:rPr lang="en-GB" dirty="0" smtClean="0"/>
              <a:t>The </a:t>
            </a:r>
            <a:r>
              <a:rPr lang="en-GB" b="1" dirty="0" smtClean="0"/>
              <a:t>Add Service Reference </a:t>
            </a:r>
            <a:r>
              <a:rPr lang="en-GB" dirty="0" smtClean="0"/>
              <a:t>function in Visual Studio</a:t>
            </a:r>
          </a:p>
          <a:p>
            <a:r>
              <a:rPr lang="en-GB" dirty="0" smtClean="0"/>
              <a:t>The </a:t>
            </a:r>
            <a:r>
              <a:rPr lang="en-GB" b="1" dirty="0" smtClean="0"/>
              <a:t>DataSvcUtil</a:t>
            </a:r>
            <a:r>
              <a:rPr lang="en-GB" dirty="0" smtClean="0"/>
              <a:t> command line utility</a:t>
            </a:r>
          </a:p>
          <a:p>
            <a:endParaRPr lang="en-GB" dirty="0" smtClean="0"/>
          </a:p>
          <a:p>
            <a:endParaRPr lang="en-GB" dirty="0" smtClean="0"/>
          </a:p>
          <a:p>
            <a:pPr marL="0" indent="0">
              <a:buNone/>
            </a:pPr>
            <a:endParaRPr lang="en-US" dirty="0" smtClean="0"/>
          </a:p>
        </p:txBody>
      </p:sp>
    </p:spTree>
    <p:extLst>
      <p:ext uri="{BB962C8B-B14F-4D97-AF65-F5344CB8AC3E}">
        <p14:creationId xmlns:p14="http://schemas.microsoft.com/office/powerpoint/2010/main" val="377386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Retrieving and Updating Data in a WCF Data Service</a:t>
            </a:r>
            <a:endParaRPr lang="en-US" dirty="0"/>
          </a:p>
        </p:txBody>
      </p:sp>
      <p:sp>
        <p:nvSpPr>
          <p:cNvPr id="4" name="Content Placeholder 2"/>
          <p:cNvSpPr>
            <a:spLocks noGrp="1"/>
          </p:cNvSpPr>
          <p:nvPr/>
        </p:nvSpPr>
        <p:spPr bwMode="auto">
          <a:xfrm>
            <a:off x="458788" y="1052736"/>
            <a:ext cx="8119156"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Retrieve entities:</a:t>
            </a:r>
          </a:p>
          <a:p>
            <a:pPr lvl="1"/>
            <a:r>
              <a:rPr lang="en-GB" dirty="0" smtClean="0"/>
              <a:t>Use the properties that are exposed by the context</a:t>
            </a:r>
            <a:endParaRPr lang="en-GB" dirty="0"/>
          </a:p>
          <a:p>
            <a:pPr lvl="1"/>
            <a:r>
              <a:rPr lang="en-GB" dirty="0" smtClean="0"/>
              <a:t>Invoke custom service operations</a:t>
            </a:r>
          </a:p>
          <a:p>
            <a:pPr lvl="1"/>
            <a:r>
              <a:rPr lang="en-GB" dirty="0" smtClean="0"/>
              <a:t>Use eager or explicit loading to get related entities</a:t>
            </a:r>
          </a:p>
          <a:p>
            <a:pPr marL="288925" lvl="1" indent="0">
              <a:buNone/>
            </a:pPr>
            <a:endParaRPr lang="en-GB" dirty="0" smtClean="0"/>
          </a:p>
          <a:p>
            <a:r>
              <a:rPr lang="en-GB" dirty="0" smtClean="0"/>
              <a:t>Modify entities:</a:t>
            </a:r>
          </a:p>
          <a:p>
            <a:pPr lvl="1"/>
            <a:r>
              <a:rPr lang="en-GB" dirty="0" smtClean="0"/>
              <a:t>Use the </a:t>
            </a:r>
            <a:r>
              <a:rPr lang="en-GB" b="1" dirty="0" smtClean="0"/>
              <a:t>AddTo</a:t>
            </a:r>
            <a:r>
              <a:rPr lang="en-GB" i="1" dirty="0" smtClean="0"/>
              <a:t>XXXX</a:t>
            </a:r>
            <a:r>
              <a:rPr lang="en-GB" dirty="0" smtClean="0"/>
              <a:t> method to add a new entity</a:t>
            </a:r>
          </a:p>
          <a:p>
            <a:pPr lvl="1"/>
            <a:r>
              <a:rPr lang="en-GB" dirty="0" smtClean="0"/>
              <a:t>Use the </a:t>
            </a:r>
            <a:r>
              <a:rPr lang="en-GB" b="1" dirty="0" smtClean="0"/>
              <a:t>DeleteObject</a:t>
            </a:r>
            <a:r>
              <a:rPr lang="en-GB" dirty="0" smtClean="0"/>
              <a:t> method to remove an existing entity</a:t>
            </a:r>
          </a:p>
          <a:p>
            <a:pPr lvl="1"/>
            <a:r>
              <a:rPr lang="en-GB" dirty="0" smtClean="0"/>
              <a:t>Use the </a:t>
            </a:r>
            <a:r>
              <a:rPr lang="en-GB" b="1" dirty="0" smtClean="0"/>
              <a:t>UpdateObject</a:t>
            </a:r>
            <a:r>
              <a:rPr lang="en-GB" dirty="0" smtClean="0"/>
              <a:t> method to modify an existing entity</a:t>
            </a:r>
          </a:p>
          <a:p>
            <a:pPr marL="0" indent="0">
              <a:buNone/>
            </a:pPr>
            <a:endParaRPr lang="en-GB" dirty="0" smtClean="0"/>
          </a:p>
          <a:p>
            <a:pPr marL="0" indent="0">
              <a:buNone/>
            </a:pPr>
            <a:endParaRPr lang="en-US" dirty="0" smtClean="0"/>
          </a:p>
        </p:txBody>
      </p:sp>
    </p:spTree>
    <p:extLst>
      <p:ext uri="{BB962C8B-B14F-4D97-AF65-F5344CB8AC3E}">
        <p14:creationId xmlns:p14="http://schemas.microsoft.com/office/powerpoint/2010/main" val="2692789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3" y="116632"/>
            <a:ext cx="7773988" cy="740664"/>
          </a:xfrm>
        </p:spPr>
        <p:txBody>
          <a:bodyPr/>
          <a:lstStyle/>
          <a:p>
            <a:r>
              <a:rPr lang="es-VE" dirty="0"/>
              <a:t>Laboratorio: Recuperar y modificar datos de grado en la nube</a:t>
            </a:r>
            <a:endParaRPr lang="es-VE" dirty="0">
              <a:effectLst/>
            </a:endParaRPr>
          </a:p>
        </p:txBody>
      </p:sp>
      <p:sp>
        <p:nvSpPr>
          <p:cNvPr id="3" name="Text Placeholder 2"/>
          <p:cNvSpPr>
            <a:spLocks noGrp="1"/>
          </p:cNvSpPr>
          <p:nvPr>
            <p:ph type="body" idx="1"/>
          </p:nvPr>
        </p:nvSpPr>
        <p:spPr>
          <a:xfrm>
            <a:off x="458789" y="1700808"/>
            <a:ext cx="8119156" cy="3991961"/>
          </a:xfrm>
        </p:spPr>
        <p:txBody>
          <a:bodyPr/>
          <a:lstStyle/>
          <a:p>
            <a:r>
              <a:rPr lang="es-VE" dirty="0">
                <a:solidFill>
                  <a:srgbClr val="7030A0"/>
                </a:solidFill>
              </a:rPr>
              <a:t>Ejercicio 1: </a:t>
            </a:r>
            <a:r>
              <a:rPr lang="es-VE" dirty="0"/>
              <a:t>Crear un servicio de WCF datos para la base de datos </a:t>
            </a:r>
            <a:r>
              <a:rPr lang="es-VE" dirty="0" err="1" smtClean="0"/>
              <a:t>SchoolGrades</a:t>
            </a:r>
            <a:endParaRPr lang="es-VE" dirty="0" smtClean="0"/>
          </a:p>
          <a:p>
            <a:endParaRPr lang="es-VE" dirty="0"/>
          </a:p>
          <a:p>
            <a:r>
              <a:rPr lang="es-VE" dirty="0">
                <a:solidFill>
                  <a:srgbClr val="7030A0"/>
                </a:solidFill>
              </a:rPr>
              <a:t>Ejercicio 2: </a:t>
            </a:r>
            <a:r>
              <a:rPr lang="es-VE" dirty="0"/>
              <a:t>Integrar el servicio de datos en la </a:t>
            </a:r>
            <a:r>
              <a:rPr lang="es-VE" dirty="0" smtClean="0"/>
              <a:t>aplicación</a:t>
            </a:r>
          </a:p>
          <a:p>
            <a:endParaRPr lang="es-VE" dirty="0"/>
          </a:p>
          <a:p>
            <a:r>
              <a:rPr lang="es-VE" dirty="0">
                <a:solidFill>
                  <a:srgbClr val="7030A0"/>
                </a:solidFill>
              </a:rPr>
              <a:t>Ejercicio 3: </a:t>
            </a:r>
            <a:r>
              <a:rPr lang="es-VE" dirty="0"/>
              <a:t>Recuperar las fotografías de estudiantes en la Web (si el tiempo lo permite)</a:t>
            </a:r>
            <a:endParaRPr lang="es-VE" dirty="0">
              <a:effectLst/>
            </a:endParaRPr>
          </a:p>
        </p:txBody>
      </p:sp>
    </p:spTree>
    <p:extLst>
      <p:ext uri="{BB962C8B-B14F-4D97-AF65-F5344CB8AC3E}">
        <p14:creationId xmlns:p14="http://schemas.microsoft.com/office/powerpoint/2010/main" val="1288813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t>Lectura y escritura de datos locales</a:t>
            </a: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a:t>Acceso a una base de datos</a:t>
            </a:r>
          </a:p>
          <a:p>
            <a:pPr marL="514350" indent="-514350">
              <a:buFont typeface="+mj-lt"/>
              <a:buAutoNum type="arabicPeriod" startAt="7"/>
            </a:pPr>
            <a:r>
              <a:rPr lang="es-VE" dirty="0">
                <a:solidFill>
                  <a:srgbClr val="FF0000"/>
                </a:solidFill>
              </a:rPr>
              <a:t>Acceso a datos remotos</a:t>
            </a:r>
          </a:p>
          <a:p>
            <a:pPr marL="514350" indent="-514350">
              <a:buFont typeface="+mj-lt"/>
              <a:buAutoNum type="arabicPeriod" startAt="7"/>
            </a:pPr>
            <a:r>
              <a:rPr lang="es-VE" dirty="0"/>
              <a:t>Diseño de la interfaz de usuario de una aplicación </a:t>
            </a:r>
            <a:r>
              <a:rPr lang="es-VE" dirty="0" smtClean="0"/>
              <a:t>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548755" y="2443210"/>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smtClean="0"/>
              <a:t>Acceso a </a:t>
            </a:r>
            <a:r>
              <a:rPr lang="es-VE" sz="3600" dirty="0" smtClean="0"/>
              <a:t>Datos Remotos</a:t>
            </a:r>
            <a:r>
              <a:rPr lang="es-VE" sz="3600" dirty="0"/>
              <a:t/>
            </a:r>
            <a:br>
              <a:rPr lang="es-VE" sz="3600" dirty="0"/>
            </a:br>
            <a:r>
              <a:rPr lang="es-VE" sz="3600" dirty="0"/>
              <a:t/>
            </a:r>
            <a:br>
              <a:rPr lang="es-VE" sz="3600" dirty="0"/>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Accessing</a:t>
            </a:r>
            <a:r>
              <a:rPr lang="es-ES" sz="3600" dirty="0"/>
              <a:t> </a:t>
            </a:r>
            <a:r>
              <a:rPr lang="es-ES" sz="3600" dirty="0" err="1"/>
              <a:t>Remote</a:t>
            </a:r>
            <a:r>
              <a:rPr lang="es-ES" sz="3600" dirty="0"/>
              <a:t> Data</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8</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31843" y="1772816"/>
            <a:ext cx="8604688" cy="2664296"/>
          </a:xfrm>
        </p:spPr>
        <p:txBody>
          <a:bodyPr/>
          <a:lstStyle/>
          <a:p>
            <a:pPr marL="514350" indent="-514350">
              <a:buFont typeface="+mj-lt"/>
              <a:buAutoNum type="arabicPeriod"/>
            </a:pPr>
            <a:r>
              <a:rPr lang="es-VE" dirty="0" smtClean="0"/>
              <a:t>Acceso </a:t>
            </a:r>
            <a:r>
              <a:rPr lang="es-VE" dirty="0"/>
              <a:t>a datos a través de la </a:t>
            </a:r>
            <a:r>
              <a:rPr lang="es-VE" dirty="0" smtClean="0"/>
              <a:t>Web </a:t>
            </a:r>
            <a:r>
              <a:rPr lang="es-VE" dirty="0" smtClean="0"/>
              <a:t>(</a:t>
            </a:r>
            <a:r>
              <a:rPr lang="en-GB" dirty="0"/>
              <a:t>Accessing Data Across the Web</a:t>
            </a:r>
            <a:r>
              <a:rPr lang="en-US" dirty="0" smtClean="0"/>
              <a:t>)</a:t>
            </a:r>
          </a:p>
          <a:p>
            <a:pPr marL="514350" indent="-514350">
              <a:buFont typeface="+mj-lt"/>
              <a:buAutoNum type="arabicPeriod"/>
            </a:pPr>
            <a:endParaRPr lang="en-US" dirty="0"/>
          </a:p>
          <a:p>
            <a:pPr marL="514350" indent="-514350">
              <a:buFont typeface="+mj-lt"/>
              <a:buAutoNum type="arabicPeriod"/>
            </a:pPr>
            <a:r>
              <a:rPr lang="es-VE" dirty="0" smtClean="0"/>
              <a:t>Acceso </a:t>
            </a:r>
            <a:r>
              <a:rPr lang="es-VE" dirty="0"/>
              <a:t>a datos en la </a:t>
            </a:r>
            <a:r>
              <a:rPr lang="es-VE" dirty="0" smtClean="0"/>
              <a:t>nube </a:t>
            </a:r>
            <a:r>
              <a:rPr lang="es-VE" dirty="0" smtClean="0"/>
              <a:t>(</a:t>
            </a:r>
            <a:r>
              <a:rPr lang="en-GB" dirty="0"/>
              <a:t>Accessing Data in the </a:t>
            </a:r>
            <a:r>
              <a:rPr lang="en-GB" dirty="0" smtClean="0"/>
              <a:t>Cloud</a:t>
            </a:r>
            <a:r>
              <a:rPr lang="en-US" dirty="0" smtClean="0"/>
              <a:t>)</a:t>
            </a:r>
            <a:endParaRPr lang="es-VE" dirty="0"/>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Accessing Data Across the Web</a:t>
            </a:r>
            <a:endParaRPr lang="en-US" dirty="0"/>
          </a:p>
        </p:txBody>
      </p:sp>
      <p:sp>
        <p:nvSpPr>
          <p:cNvPr id="3" name="Text Placeholder 2"/>
          <p:cNvSpPr>
            <a:spLocks noGrp="1"/>
          </p:cNvSpPr>
          <p:nvPr>
            <p:ph type="body" idx="1"/>
          </p:nvPr>
        </p:nvSpPr>
        <p:spPr/>
        <p:txBody>
          <a:bodyPr/>
          <a:lstStyle/>
          <a:p>
            <a:r>
              <a:rPr lang="en-GB" dirty="0" smtClean="0"/>
              <a:t>Overview of Web Connectivity in the .NET Framework
Defining a Data Contract
Creating a Request and Processing a Response
Authenticating a Web Request
Sending and Receiving Data
Demonstration: Consuming a Web Service</a:t>
            </a:r>
            <a:endParaRPr lang="en-US" dirty="0"/>
          </a:p>
        </p:txBody>
      </p:sp>
    </p:spTree>
    <p:extLst>
      <p:ext uri="{BB962C8B-B14F-4D97-AF65-F5344CB8AC3E}">
        <p14:creationId xmlns:p14="http://schemas.microsoft.com/office/powerpoint/2010/main" val="420786680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TotalTime>
  <Words>2673</Words>
  <Application>Microsoft Office PowerPoint</Application>
  <PresentationFormat>Presentación en pantalla (4:3)</PresentationFormat>
  <Paragraphs>357</Paragraphs>
  <Slides>23</Slides>
  <Notes>22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23</vt:i4>
      </vt:variant>
    </vt:vector>
  </HeadingPairs>
  <TitlesOfParts>
    <vt:vector size="33"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Acceso a Datos Remotos  (Accessing Remote Data)</vt:lpstr>
      <vt:lpstr>Temas</vt:lpstr>
      <vt:lpstr>Lesson 1: Accessing Data Across the Web</vt:lpstr>
      <vt:lpstr>Overview of Web Connectivity in the .NET Framework</vt:lpstr>
      <vt:lpstr>Defining a Data Contract</vt:lpstr>
      <vt:lpstr>Creating a Request and Processing a Response</vt:lpstr>
      <vt:lpstr>Authenticating a Web Request</vt:lpstr>
      <vt:lpstr>Sending and Receiving Data</vt:lpstr>
      <vt:lpstr>Lesson 2: Accessing Data in the Cloud</vt:lpstr>
      <vt:lpstr>What Is WCF Data Services?</vt:lpstr>
      <vt:lpstr>Defining a WCF Data Service</vt:lpstr>
      <vt:lpstr>Exposing a Data Model by Using WCF Data Services</vt:lpstr>
      <vt:lpstr>Exposing Web Methods by Using WCF Data Services</vt:lpstr>
      <vt:lpstr>Referencing a WCF Data Source</vt:lpstr>
      <vt:lpstr>Retrieving and Updating Data in a WCF Data Service</vt:lpstr>
      <vt:lpstr>Laboratorio: Recuperar y modificar datos de grado en la nube</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68</cp:revision>
  <cp:lastPrinted>2012-08-28T00:39:50Z</cp:lastPrinted>
  <dcterms:created xsi:type="dcterms:W3CDTF">2012-10-15T15:17:00Z</dcterms:created>
  <dcterms:modified xsi:type="dcterms:W3CDTF">2015-02-20T15:55:25Z</dcterms:modified>
</cp:coreProperties>
</file>