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9"/>
  </p:notesMasterIdLst>
  <p:handoutMasterIdLst>
    <p:handoutMasterId r:id="rId30"/>
  </p:handoutMasterIdLst>
  <p:sldIdLst>
    <p:sldId id="315" r:id="rId2"/>
    <p:sldId id="285" r:id="rId3"/>
    <p:sldId id="342" r:id="rId4"/>
    <p:sldId id="343" r:id="rId5"/>
    <p:sldId id="282" r:id="rId6"/>
    <p:sldId id="344" r:id="rId7"/>
    <p:sldId id="286" r:id="rId8"/>
    <p:sldId id="316" r:id="rId9"/>
    <p:sldId id="369" r:id="rId10"/>
    <p:sldId id="370" r:id="rId11"/>
    <p:sldId id="371" r:id="rId12"/>
    <p:sldId id="372" r:id="rId13"/>
    <p:sldId id="373" r:id="rId14"/>
    <p:sldId id="374"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41" r:id="rId2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87612" autoAdjust="0"/>
  </p:normalViewPr>
  <p:slideViewPr>
    <p:cSldViewPr>
      <p:cViewPr varScale="1">
        <p:scale>
          <a:sx n="65" d="100"/>
          <a:sy n="65" d="100"/>
        </p:scale>
        <p:origin x="1938" y="72"/>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topic only lists the most basic controls available for building a XAML UI. Most of these controls are self-explanatory, and students should be familiar with the concepts that these controls implement.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controls shown on the slide are </a:t>
            </a:r>
            <a:r>
              <a:rPr lang="en-US" sz="1000" b="1" dirty="0">
                <a:latin typeface="Arial"/>
                <a:ea typeface="Calibri"/>
                <a:cs typeface="Times New Roman"/>
              </a:rPr>
              <a:t>Label</a:t>
            </a:r>
            <a:r>
              <a:rPr lang="en-US" sz="1000" dirty="0">
                <a:latin typeface="Arial"/>
                <a:ea typeface="Calibri"/>
                <a:cs typeface="Segoe UI"/>
              </a:rPr>
              <a:t>, </a:t>
            </a:r>
            <a:r>
              <a:rPr lang="en-US" sz="1000" b="1" dirty="0">
                <a:latin typeface="Arial"/>
                <a:ea typeface="Calibri"/>
                <a:cs typeface="Times New Roman"/>
              </a:rPr>
              <a:t>ComboBox</a:t>
            </a:r>
            <a:r>
              <a:rPr lang="en-US" sz="1000" dirty="0">
                <a:latin typeface="Arial"/>
                <a:ea typeface="Calibri"/>
                <a:cs typeface="Segoe UI"/>
              </a:rPr>
              <a:t>, </a:t>
            </a:r>
            <a:r>
              <a:rPr lang="en-US" sz="1000" b="1" dirty="0">
                <a:latin typeface="Arial"/>
                <a:ea typeface="Calibri"/>
                <a:cs typeface="Times New Roman"/>
              </a:rPr>
              <a:t>RadioButton</a:t>
            </a:r>
            <a:r>
              <a:rPr lang="en-US" sz="1000" dirty="0">
                <a:latin typeface="Arial"/>
                <a:ea typeface="Calibri"/>
                <a:cs typeface="Segoe UI"/>
              </a:rPr>
              <a:t>, </a:t>
            </a:r>
            <a:r>
              <a:rPr lang="en-US" sz="1000" b="1" dirty="0">
                <a:latin typeface="Arial"/>
                <a:ea typeface="Calibri"/>
                <a:cs typeface="Times New Roman"/>
              </a:rPr>
              <a:t>CheckBox</a:t>
            </a:r>
            <a:r>
              <a:rPr lang="en-US" sz="1000" dirty="0">
                <a:latin typeface="Arial"/>
                <a:ea typeface="Calibri"/>
                <a:cs typeface="Segoe UI"/>
              </a:rPr>
              <a:t>, </a:t>
            </a:r>
            <a:r>
              <a:rPr lang="en-US" sz="1000" b="1" dirty="0">
                <a:latin typeface="Arial"/>
                <a:ea typeface="Calibri"/>
                <a:cs typeface="Times New Roman"/>
              </a:rPr>
              <a:t>TextBlock</a:t>
            </a:r>
            <a:r>
              <a:rPr lang="en-US" sz="1000" dirty="0">
                <a:latin typeface="Arial"/>
                <a:ea typeface="Calibri"/>
                <a:cs typeface="Segoe UI"/>
              </a:rPr>
              <a:t>, and </a:t>
            </a:r>
            <a:r>
              <a:rPr lang="en-US" sz="1000" b="1" dirty="0">
                <a:latin typeface="Arial"/>
                <a:ea typeface="Calibri"/>
                <a:cs typeface="Times New Roman"/>
              </a:rPr>
              <a:t>Button</a:t>
            </a:r>
            <a:r>
              <a:rPr lang="en-US" sz="1000" dirty="0">
                <a:latin typeface="Arial"/>
                <a:ea typeface="Calibri"/>
                <a:cs typeface="Segoe UI"/>
              </a:rPr>
              <a: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allows, mention that there are numerous other controls available, such as </a:t>
            </a:r>
            <a:r>
              <a:rPr lang="en-US" sz="1000" b="1" dirty="0">
                <a:latin typeface="Arial"/>
                <a:ea typeface="Calibri"/>
                <a:cs typeface="Times New Roman"/>
              </a:rPr>
              <a:t>ProgressBar</a:t>
            </a:r>
            <a:r>
              <a:rPr lang="en-US" sz="1000" dirty="0">
                <a:latin typeface="Arial"/>
                <a:ea typeface="Calibri"/>
                <a:cs typeface="Segoe UI"/>
              </a:rPr>
              <a:t>, </a:t>
            </a:r>
            <a:r>
              <a:rPr lang="en-US" sz="1000" b="1" dirty="0">
                <a:latin typeface="Arial"/>
                <a:ea typeface="Calibri"/>
                <a:cs typeface="Times New Roman"/>
              </a:rPr>
              <a:t>Slider</a:t>
            </a:r>
            <a:r>
              <a:rPr lang="en-US" sz="1000" dirty="0">
                <a:latin typeface="Arial"/>
                <a:ea typeface="Calibri"/>
                <a:cs typeface="Segoe UI"/>
              </a:rPr>
              <a:t>, </a:t>
            </a:r>
            <a:r>
              <a:rPr lang="en-US" sz="1000" b="1" dirty="0">
                <a:latin typeface="Arial"/>
                <a:ea typeface="Calibri"/>
                <a:cs typeface="Times New Roman"/>
              </a:rPr>
              <a:t>DatePicker</a:t>
            </a:r>
            <a:r>
              <a:rPr lang="en-US" sz="1000" dirty="0">
                <a:latin typeface="Arial"/>
                <a:ea typeface="Calibri"/>
                <a:cs typeface="Segoe UI"/>
              </a:rPr>
              <a:t>, </a:t>
            </a:r>
            <a:r>
              <a:rPr lang="en-US" sz="1000" b="1" dirty="0">
                <a:latin typeface="Arial"/>
                <a:ea typeface="Calibri"/>
                <a:cs typeface="Times New Roman"/>
              </a:rPr>
              <a:t>DataGrid</a:t>
            </a:r>
            <a:r>
              <a:rPr lang="en-US" sz="1000" dirty="0">
                <a:latin typeface="Arial"/>
                <a:ea typeface="Calibri"/>
                <a:cs typeface="Segoe UI"/>
              </a:rPr>
              <a:t>, </a:t>
            </a:r>
            <a:r>
              <a:rPr lang="en-US" sz="1000" b="1" dirty="0">
                <a:latin typeface="Arial"/>
                <a:ea typeface="Calibri"/>
                <a:cs typeface="Times New Roman"/>
              </a:rPr>
              <a:t>Toolbar</a:t>
            </a:r>
            <a:r>
              <a:rPr lang="en-US" sz="1000" dirty="0">
                <a:latin typeface="Arial"/>
                <a:ea typeface="Calibri"/>
                <a:cs typeface="Segoe UI"/>
              </a:rPr>
              <a:t>, </a:t>
            </a:r>
            <a:r>
              <a:rPr lang="en-US" sz="1000" b="1" dirty="0">
                <a:latin typeface="Arial"/>
                <a:ea typeface="Calibri"/>
                <a:cs typeface="Times New Roman"/>
              </a:rPr>
              <a:t>TreeViewer</a:t>
            </a:r>
            <a:r>
              <a:rPr lang="en-US" sz="1000" dirty="0">
                <a:latin typeface="Arial"/>
                <a:ea typeface="Calibri"/>
                <a:cs typeface="Segoe UI"/>
              </a:rPr>
              <a:t>, and </a:t>
            </a:r>
            <a:r>
              <a:rPr lang="en-US" sz="1000" b="1" dirty="0">
                <a:latin typeface="Arial"/>
                <a:ea typeface="Calibri"/>
                <a:cs typeface="Times New Roman"/>
              </a:rPr>
              <a:t>WebBrowser</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00530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Don't go into too much detail about </a:t>
            </a:r>
            <a:r>
              <a:rPr lang="en-US" sz="1000" b="1" dirty="0">
                <a:latin typeface="Arial"/>
                <a:ea typeface="Calibri"/>
                <a:cs typeface="Times New Roman"/>
              </a:rPr>
              <a:t>LinearGradientBrush</a:t>
            </a:r>
            <a:r>
              <a:rPr lang="en-US" sz="1000" dirty="0">
                <a:latin typeface="Arial"/>
                <a:ea typeface="Calibri"/>
                <a:cs typeface="Segoe UI"/>
              </a:rPr>
              <a:t>, </a:t>
            </a:r>
            <a:r>
              <a:rPr lang="en-US" sz="1000" b="1" dirty="0">
                <a:latin typeface="Arial"/>
                <a:ea typeface="Calibri"/>
                <a:cs typeface="Times New Roman"/>
              </a:rPr>
              <a:t>GradientStop</a:t>
            </a:r>
            <a:r>
              <a:rPr lang="en-US" sz="1000" dirty="0">
                <a:latin typeface="Arial"/>
                <a:ea typeface="Calibri"/>
                <a:cs typeface="Segoe UI"/>
              </a:rPr>
              <a:t>, etc. These are covered in the final lesson in this module. In this topic, we are just using them to illustrate property element syntax.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36439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Note that the </a:t>
            </a:r>
            <a:r>
              <a:rPr lang="en-US" sz="1000" b="1" dirty="0">
                <a:latin typeface="Arial"/>
                <a:ea typeface="Calibri"/>
                <a:cs typeface="Times New Roman"/>
              </a:rPr>
              <a:t>Name</a:t>
            </a:r>
            <a:r>
              <a:rPr lang="en-US" sz="1000" dirty="0">
                <a:latin typeface="Arial"/>
                <a:ea typeface="Calibri"/>
                <a:cs typeface="Segoe UI"/>
              </a:rPr>
              <a:t> properties have an </a:t>
            </a:r>
            <a:r>
              <a:rPr lang="en-US" sz="1000" b="1" dirty="0">
                <a:latin typeface="Arial"/>
                <a:ea typeface="Calibri"/>
                <a:cs typeface="Times New Roman"/>
              </a:rPr>
              <a:t>x</a:t>
            </a:r>
            <a:r>
              <a:rPr lang="en-US" sz="1000" dirty="0">
                <a:latin typeface="Arial"/>
                <a:ea typeface="Calibri"/>
                <a:cs typeface="Segoe UI"/>
              </a:rPr>
              <a:t> prefix (such as. </a:t>
            </a:r>
            <a:r>
              <a:rPr lang="en-US" sz="1000" b="1" dirty="0">
                <a:latin typeface="Arial"/>
                <a:ea typeface="Calibri"/>
                <a:cs typeface="Times New Roman"/>
              </a:rPr>
              <a:t>x:Name</a:t>
            </a:r>
            <a:r>
              <a:rPr lang="en-US" sz="1000" dirty="0">
                <a:latin typeface="Arial"/>
                <a:ea typeface="Calibri"/>
                <a:cs typeface="Segoe UI"/>
              </a:rPr>
              <a:t>), and explain that this just indicates the XML namespace that defines the </a:t>
            </a:r>
            <a:r>
              <a:rPr lang="en-US" sz="1000" b="1" dirty="0">
                <a:latin typeface="Arial"/>
                <a:ea typeface="Calibri"/>
                <a:cs typeface="Times New Roman"/>
              </a:rPr>
              <a:t>Name</a:t>
            </a:r>
            <a:r>
              <a:rPr lang="en-US" sz="1000" dirty="0">
                <a:latin typeface="Arial"/>
                <a:ea typeface="Calibri"/>
                <a:cs typeface="Segoe UI"/>
              </a:rPr>
              <a:t> property. The </a:t>
            </a:r>
            <a:r>
              <a:rPr lang="en-US" sz="1000" b="1" dirty="0">
                <a:latin typeface="Arial"/>
                <a:ea typeface="Calibri"/>
                <a:cs typeface="Times New Roman"/>
              </a:rPr>
              <a:t>x</a:t>
            </a:r>
            <a:r>
              <a:rPr lang="en-US" sz="1000" dirty="0">
                <a:latin typeface="Arial"/>
                <a:ea typeface="Calibri"/>
                <a:cs typeface="Segoe UI"/>
              </a:rPr>
              <a:t> prefix maps to the http://schemas.microsoft.com/winfx/2006/xaml namespace, which is the namespace that supports XAML language constructs. Visual Studio automatically adds the prefix when you wire up the event handler.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event-bubbling mechanism used by routed events in WPF.</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9390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Ensure that students understand the difference between numerical units, auto, and star ratios for width and height.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31455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that Visual Studio includes a template for WPF user controls. This automatically creates the top-level element, the code-behind file, and the class constructor.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class inherits from the </a:t>
            </a:r>
            <a:r>
              <a:rPr lang="en-US" sz="1000" b="1" dirty="0">
                <a:latin typeface="Arial"/>
                <a:ea typeface="Calibri"/>
                <a:cs typeface="Times New Roman"/>
              </a:rPr>
              <a:t>UserControl</a:t>
            </a:r>
            <a:r>
              <a:rPr lang="en-US" sz="1000" dirty="0">
                <a:latin typeface="Arial"/>
                <a:ea typeface="Calibri"/>
                <a:cs typeface="Segoe UI"/>
              </a:rPr>
              <a:t> class. This base class, together with the (automatically added) </a:t>
            </a:r>
            <a:r>
              <a:rPr lang="en-US" sz="1000" b="1" dirty="0">
                <a:latin typeface="Arial"/>
                <a:ea typeface="Calibri"/>
                <a:cs typeface="Times New Roman"/>
              </a:rPr>
              <a:t>InitializeComponent</a:t>
            </a:r>
            <a:r>
              <a:rPr lang="en-US" sz="1000" dirty="0">
                <a:latin typeface="Arial"/>
                <a:ea typeface="Calibri"/>
                <a:cs typeface="Segoe UI"/>
              </a:rPr>
              <a:t> method call in the default constructor, enables WPF to render your user control.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738025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353644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reach the code example, mention that creating static resources is explained in the next topic. When you cover the </a:t>
            </a:r>
            <a:r>
              <a:rPr lang="en-US" sz="1000" b="1" dirty="0">
                <a:latin typeface="Arial"/>
                <a:ea typeface="Calibri"/>
                <a:cs typeface="Times New Roman"/>
              </a:rPr>
              <a:t>Mode</a:t>
            </a:r>
            <a:r>
              <a:rPr lang="en-US" sz="1000" dirty="0">
                <a:latin typeface="Arial"/>
                <a:ea typeface="Calibri"/>
                <a:cs typeface="Segoe UI"/>
              </a:rPr>
              <a:t> options, mention that </a:t>
            </a:r>
            <a:r>
              <a:rPr lang="en-US" sz="1000" b="1" dirty="0">
                <a:latin typeface="Arial"/>
                <a:ea typeface="Calibri"/>
                <a:cs typeface="Times New Roman"/>
              </a:rPr>
              <a:t>DataContext</a:t>
            </a:r>
            <a:r>
              <a:rPr lang="en-US" sz="1000" dirty="0">
                <a:latin typeface="Arial"/>
                <a:ea typeface="Calibri"/>
                <a:cs typeface="Segoe UI"/>
              </a:rPr>
              <a:t> is explained later in the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889998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234047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486324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topic has potential to engender lengthy discussion, but due to time constraints you should try to keep to the main points described in the notes and refer students who require more information to the additional reading links. Subjects such as the </a:t>
            </a:r>
            <a:r>
              <a:rPr lang="en-US" sz="1000" b="1" dirty="0">
                <a:latin typeface="Arial"/>
                <a:ea typeface="Calibri"/>
                <a:cs typeface="Times New Roman"/>
              </a:rPr>
              <a:t>INotifyPropertyChanged</a:t>
            </a:r>
            <a:r>
              <a:rPr lang="en-US" sz="1000" dirty="0">
                <a:latin typeface="Arial"/>
                <a:ea typeface="Calibri"/>
                <a:cs typeface="Segoe UI"/>
              </a:rPr>
              <a:t> interface and the </a:t>
            </a:r>
            <a:r>
              <a:rPr lang="en-US" sz="1000" b="1" dirty="0">
                <a:latin typeface="Arial"/>
                <a:ea typeface="Calibri"/>
                <a:cs typeface="Times New Roman"/>
              </a:rPr>
              <a:t>ObservableCollection&lt;T&gt;</a:t>
            </a:r>
            <a:r>
              <a:rPr lang="en-US" sz="1000" dirty="0">
                <a:latin typeface="Arial"/>
                <a:ea typeface="Calibri"/>
                <a:cs typeface="Segoe UI"/>
              </a:rPr>
              <a:t> class are key to building Windows Store applications, and these items are covered in more detail in course 20484A.</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When you discuss the </a:t>
            </a:r>
            <a:r>
              <a:rPr lang="en-US" sz="1000" b="1" dirty="0">
                <a:latin typeface="Arial"/>
                <a:ea typeface="Calibri"/>
                <a:cs typeface="Times New Roman"/>
              </a:rPr>
              <a:t>DisplayMemberPath</a:t>
            </a:r>
            <a:r>
              <a:rPr lang="en-US" sz="1000" dirty="0">
                <a:latin typeface="Arial"/>
                <a:ea typeface="Calibri"/>
                <a:cs typeface="Segoe UI"/>
              </a:rPr>
              <a:t> property, mention that it's not the only approach. You can also create a </a:t>
            </a:r>
            <a:r>
              <a:rPr lang="en-US" sz="1000" b="1" dirty="0">
                <a:latin typeface="Arial"/>
                <a:ea typeface="Calibri"/>
                <a:cs typeface="Times New Roman"/>
              </a:rPr>
              <a:t>DataTemplate</a:t>
            </a:r>
            <a:r>
              <a:rPr lang="en-US" sz="1000" dirty="0">
                <a:latin typeface="Arial"/>
                <a:ea typeface="Calibri"/>
                <a:cs typeface="Segoe UI"/>
              </a:rPr>
              <a:t> to provide more control over how collection members are rendered. This is covered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417098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you can also create reusable data templates as resources. The next lesson covers creating reusable resources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5849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647663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998548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if you want to apply styles to multiple different types of controls, you can target parent types such as the </a:t>
            </a:r>
            <a:r>
              <a:rPr lang="en-US" sz="1000" b="1" dirty="0">
                <a:latin typeface="Arial"/>
                <a:ea typeface="Calibri"/>
                <a:cs typeface="Times New Roman"/>
              </a:rPr>
              <a:t>Control</a:t>
            </a:r>
            <a:r>
              <a:rPr lang="en-US" sz="1000" dirty="0">
                <a:latin typeface="Arial"/>
                <a:ea typeface="Calibri"/>
                <a:cs typeface="Segoe UI"/>
              </a:rPr>
              <a:t> type. Emphasize that if you don't set an </a:t>
            </a:r>
            <a:r>
              <a:rPr lang="en-US" sz="1000" b="1" dirty="0">
                <a:latin typeface="Arial"/>
                <a:ea typeface="Calibri"/>
                <a:cs typeface="Times New Roman"/>
              </a:rPr>
              <a:t>x:Key</a:t>
            </a:r>
            <a:r>
              <a:rPr lang="en-US" sz="1000" dirty="0">
                <a:latin typeface="Arial"/>
                <a:ea typeface="Calibri"/>
                <a:cs typeface="Segoe UI"/>
              </a:rPr>
              <a:t>, the style will be applied to every control of the specified type.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516313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830819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112375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want to use rows and columns to lay out a UI. Which container control should you use?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The Canvas control.</a:t>
            </a:r>
          </a:p>
          <a:p>
            <a:pPr>
              <a:lnSpc>
                <a:spcPct val="115000"/>
              </a:lnSpc>
              <a:spcAft>
                <a:spcPts val="1000"/>
              </a:spcAft>
            </a:pPr>
            <a:r>
              <a:rPr lang="en-US" sz="1000" dirty="0" smtClean="0">
                <a:latin typeface="Arial"/>
                <a:ea typeface="Calibri"/>
                <a:cs typeface="Times New Roman"/>
              </a:rPr>
              <a:t>(   )Option 2: The </a:t>
            </a:r>
            <a:r>
              <a:rPr lang="en-US" sz="1000" dirty="0" err="1" smtClean="0">
                <a:latin typeface="Arial"/>
                <a:ea typeface="Calibri"/>
                <a:cs typeface="Times New Roman"/>
              </a:rPr>
              <a:t>DockPanel</a:t>
            </a:r>
            <a:r>
              <a:rPr lang="en-US" sz="1000" dirty="0" smtClean="0">
                <a:latin typeface="Arial"/>
                <a:ea typeface="Calibri"/>
                <a:cs typeface="Times New Roman"/>
              </a:rPr>
              <a:t> control.</a:t>
            </a:r>
          </a:p>
          <a:p>
            <a:pPr>
              <a:lnSpc>
                <a:spcPct val="115000"/>
              </a:lnSpc>
              <a:spcAft>
                <a:spcPts val="1000"/>
              </a:spcAft>
            </a:pPr>
            <a:r>
              <a:rPr lang="en-US" sz="1000" dirty="0" smtClean="0">
                <a:latin typeface="Arial"/>
                <a:ea typeface="Calibri"/>
                <a:cs typeface="Times New Roman"/>
              </a:rPr>
              <a:t>(   )Option 3: The Grid control.</a:t>
            </a:r>
          </a:p>
          <a:p>
            <a:pPr>
              <a:lnSpc>
                <a:spcPct val="115000"/>
              </a:lnSpc>
              <a:spcAft>
                <a:spcPts val="1000"/>
              </a:spcAft>
            </a:pPr>
            <a:r>
              <a:rPr lang="en-US" sz="1000" dirty="0" smtClean="0">
                <a:latin typeface="Arial"/>
                <a:ea typeface="Calibri"/>
                <a:cs typeface="Times New Roman"/>
              </a:rPr>
              <a:t>(   )Option 4: The </a:t>
            </a:r>
            <a:r>
              <a:rPr lang="en-US" sz="1000" dirty="0" err="1" smtClean="0">
                <a:latin typeface="Arial"/>
                <a:ea typeface="Calibri"/>
                <a:cs typeface="Times New Roman"/>
              </a:rPr>
              <a:t>StackPanel</a:t>
            </a:r>
            <a:r>
              <a:rPr lang="en-US" sz="1000" dirty="0" smtClean="0">
                <a:latin typeface="Arial"/>
                <a:ea typeface="Calibri"/>
                <a:cs typeface="Times New Roman"/>
              </a:rPr>
              <a:t> control.</a:t>
            </a:r>
          </a:p>
          <a:p>
            <a:pPr>
              <a:lnSpc>
                <a:spcPct val="115000"/>
              </a:lnSpc>
              <a:spcAft>
                <a:spcPts val="1000"/>
              </a:spcAft>
            </a:pPr>
            <a:r>
              <a:rPr lang="en-US" sz="1000" dirty="0" smtClean="0">
                <a:latin typeface="Arial"/>
                <a:ea typeface="Calibri"/>
                <a:cs typeface="Times New Roman"/>
              </a:rPr>
              <a:t>(   )Option 5: The </a:t>
            </a:r>
            <a:r>
              <a:rPr lang="en-US" sz="1000" dirty="0" err="1" smtClean="0">
                <a:latin typeface="Arial"/>
                <a:ea typeface="Calibri"/>
                <a:cs typeface="Times New Roman"/>
              </a:rPr>
              <a:t>WrapPanel</a:t>
            </a:r>
            <a:r>
              <a:rPr lang="en-US" sz="1000" dirty="0" smtClean="0">
                <a:latin typeface="Arial"/>
                <a:ea typeface="Calibri"/>
                <a:cs typeface="Times New Roman"/>
              </a:rPr>
              <a:t> control.</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3: The Grid control.</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are creating an application that enables users to place orders for coffees. The application should allow users to select the drink they want from a list. Each list item should display the name of the coffee, the description, the price, and an image of the coffee. How should you proceed?</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Create a </a:t>
            </a:r>
            <a:r>
              <a:rPr lang="en-US" sz="1000" dirty="0" err="1" smtClean="0">
                <a:latin typeface="Arial"/>
                <a:ea typeface="Calibri"/>
                <a:cs typeface="Times New Roman"/>
              </a:rPr>
              <a:t>ListBox</a:t>
            </a:r>
            <a:r>
              <a:rPr lang="en-US" sz="1000" dirty="0" smtClean="0">
                <a:latin typeface="Arial"/>
                <a:ea typeface="Calibri"/>
                <a:cs typeface="Times New Roman"/>
              </a:rPr>
              <a:t> control. Add child controls to the </a:t>
            </a:r>
            <a:r>
              <a:rPr lang="en-US" sz="1000" dirty="0" err="1" smtClean="0">
                <a:latin typeface="Arial"/>
                <a:ea typeface="Calibri"/>
                <a:cs typeface="Times New Roman"/>
              </a:rPr>
              <a:t>ListBox</a:t>
            </a:r>
            <a:r>
              <a:rPr lang="en-US" sz="1000" dirty="0" smtClean="0">
                <a:latin typeface="Arial"/>
                <a:ea typeface="Calibri"/>
                <a:cs typeface="Times New Roman"/>
              </a:rPr>
              <a:t> control to represent each field.</a:t>
            </a:r>
          </a:p>
          <a:p>
            <a:pPr>
              <a:lnSpc>
                <a:spcPct val="115000"/>
              </a:lnSpc>
              <a:spcAft>
                <a:spcPts val="1000"/>
              </a:spcAft>
            </a:pPr>
            <a:r>
              <a:rPr lang="en-US" sz="1000" dirty="0" smtClean="0">
                <a:latin typeface="Arial"/>
                <a:ea typeface="Calibri"/>
                <a:cs typeface="Times New Roman"/>
              </a:rPr>
              <a:t>(   )Option 2: Create a </a:t>
            </a:r>
            <a:r>
              <a:rPr lang="en-US" sz="1000" dirty="0" err="1" smtClean="0">
                <a:latin typeface="Arial"/>
                <a:ea typeface="Calibri"/>
                <a:cs typeface="Times New Roman"/>
              </a:rPr>
              <a:t>ListBox</a:t>
            </a:r>
            <a:r>
              <a:rPr lang="en-US" sz="1000" dirty="0" smtClean="0">
                <a:latin typeface="Arial"/>
                <a:ea typeface="Calibri"/>
                <a:cs typeface="Times New Roman"/>
              </a:rPr>
              <a:t> control. Use a </a:t>
            </a:r>
            <a:r>
              <a:rPr lang="en-US" sz="1000" dirty="0" err="1" smtClean="0">
                <a:latin typeface="Arial"/>
                <a:ea typeface="Calibri"/>
                <a:cs typeface="Times New Roman"/>
              </a:rPr>
              <a:t>DataTemplate</a:t>
            </a:r>
            <a:r>
              <a:rPr lang="en-US" sz="1000" dirty="0" smtClean="0">
                <a:latin typeface="Arial"/>
                <a:ea typeface="Calibri"/>
                <a:cs typeface="Times New Roman"/>
              </a:rPr>
              <a:t> to specify how each field is displayed within a list item.</a:t>
            </a:r>
          </a:p>
          <a:p>
            <a:pPr>
              <a:lnSpc>
                <a:spcPct val="115000"/>
              </a:lnSpc>
              <a:spcAft>
                <a:spcPts val="1000"/>
              </a:spcAft>
            </a:pPr>
            <a:r>
              <a:rPr lang="en-US" sz="1000" dirty="0" smtClean="0">
                <a:latin typeface="Arial"/>
                <a:ea typeface="Calibri"/>
                <a:cs typeface="Times New Roman"/>
              </a:rPr>
              <a:t>(   )Option 3: Create a </a:t>
            </a:r>
            <a:r>
              <a:rPr lang="en-US" sz="1000" dirty="0" err="1" smtClean="0">
                <a:latin typeface="Arial"/>
                <a:ea typeface="Calibri"/>
                <a:cs typeface="Times New Roman"/>
              </a:rPr>
              <a:t>ListBox</a:t>
            </a:r>
            <a:r>
              <a:rPr lang="en-US" sz="1000" dirty="0" smtClean="0">
                <a:latin typeface="Arial"/>
                <a:ea typeface="Calibri"/>
                <a:cs typeface="Times New Roman"/>
              </a:rPr>
              <a:t> control. Create a custom control that inherits from </a:t>
            </a:r>
            <a:r>
              <a:rPr lang="en-US" sz="1000" dirty="0" err="1" smtClean="0">
                <a:latin typeface="Arial"/>
                <a:ea typeface="Calibri"/>
                <a:cs typeface="Times New Roman"/>
              </a:rPr>
              <a:t>ListBoxItem</a:t>
            </a:r>
            <a:r>
              <a:rPr lang="en-US" sz="1000" dirty="0" smtClean="0">
                <a:latin typeface="Arial"/>
                <a:ea typeface="Calibri"/>
                <a:cs typeface="Times New Roman"/>
              </a:rPr>
              <a:t>, and use this custom control to specify how each field is displayed.</a:t>
            </a:r>
          </a:p>
          <a:p>
            <a:pPr>
              <a:lnSpc>
                <a:spcPct val="115000"/>
              </a:lnSpc>
              <a:spcAft>
                <a:spcPts val="1000"/>
              </a:spcAft>
            </a:pPr>
            <a:r>
              <a:rPr lang="en-US" sz="1000" dirty="0" smtClean="0">
                <a:latin typeface="Arial"/>
                <a:ea typeface="Calibri"/>
                <a:cs typeface="Times New Roman"/>
              </a:rPr>
              <a:t>(   )Option 4: Create a </a:t>
            </a:r>
            <a:r>
              <a:rPr lang="en-US" sz="1000" dirty="0" err="1" smtClean="0">
                <a:latin typeface="Arial"/>
                <a:ea typeface="Calibri"/>
                <a:cs typeface="Times New Roman"/>
              </a:rPr>
              <a:t>ListBox</a:t>
            </a:r>
            <a:r>
              <a:rPr lang="en-US" sz="1000" dirty="0" smtClean="0">
                <a:latin typeface="Arial"/>
                <a:ea typeface="Calibri"/>
                <a:cs typeface="Times New Roman"/>
              </a:rPr>
              <a:t> control. Use the </a:t>
            </a:r>
            <a:r>
              <a:rPr lang="en-US" sz="1000" dirty="0" err="1" smtClean="0">
                <a:latin typeface="Arial"/>
                <a:ea typeface="Calibri"/>
                <a:cs typeface="Times New Roman"/>
              </a:rPr>
              <a:t>DisplayMemberPath</a:t>
            </a:r>
            <a:r>
              <a:rPr lang="en-US" sz="1000" dirty="0" smtClean="0">
                <a:latin typeface="Arial"/>
                <a:ea typeface="Calibri"/>
                <a:cs typeface="Times New Roman"/>
              </a:rPr>
              <a:t> property to specify the fields you want to display in each list item.</a:t>
            </a:r>
          </a:p>
          <a:p>
            <a:pPr>
              <a:lnSpc>
                <a:spcPct val="115000"/>
              </a:lnSpc>
              <a:spcAft>
                <a:spcPts val="1000"/>
              </a:spcAft>
            </a:pPr>
            <a:r>
              <a:rPr lang="en-US" sz="1000" dirty="0" smtClean="0">
                <a:latin typeface="Arial"/>
                <a:ea typeface="Calibri"/>
                <a:cs typeface="Times New Roman"/>
              </a:rPr>
              <a:t>(   )Option 5: Create a </a:t>
            </a:r>
            <a:r>
              <a:rPr lang="en-US" sz="1000" dirty="0" err="1" smtClean="0">
                <a:latin typeface="Arial"/>
                <a:ea typeface="Calibri"/>
                <a:cs typeface="Times New Roman"/>
              </a:rPr>
              <a:t>ListBox</a:t>
            </a:r>
            <a:r>
              <a:rPr lang="en-US" sz="1000" dirty="0" smtClean="0">
                <a:latin typeface="Arial"/>
                <a:ea typeface="Calibri"/>
                <a:cs typeface="Times New Roman"/>
              </a:rPr>
              <a:t> control. Use a Style to specify how each field is displayed within a list item.</a:t>
            </a:r>
          </a:p>
          <a:p>
            <a:pPr>
              <a:lnSpc>
                <a:spcPct val="115000"/>
              </a:lnSpc>
              <a:spcAft>
                <a:spcPts val="1000"/>
              </a:spcAft>
            </a:pPr>
            <a:r>
              <a:rPr lang="en-US" sz="1000" b="1" dirty="0" smtClean="0">
                <a:latin typeface="Arial"/>
                <a:ea typeface="Calibri"/>
                <a:cs typeface="Times New Roman"/>
              </a:rPr>
              <a:t>Answer</a:t>
            </a:r>
          </a:p>
          <a:p>
            <a:pPr lvl="0">
              <a:lnSpc>
                <a:spcPct val="115000"/>
              </a:lnSpc>
              <a:spcAft>
                <a:spcPts val="1000"/>
              </a:spcAft>
            </a:pPr>
            <a:r>
              <a:rPr lang="en-US" sz="1000" dirty="0" smtClean="0">
                <a:solidFill>
                  <a:prstClr val="black"/>
                </a:solidFill>
                <a:latin typeface="Arial"/>
                <a:ea typeface="Calibri"/>
                <a:cs typeface="Times New Roman"/>
              </a:rPr>
              <a:t>(√) Option 2: Create a </a:t>
            </a:r>
            <a:r>
              <a:rPr lang="en-US" sz="1000" dirty="0" err="1" smtClean="0">
                <a:solidFill>
                  <a:prstClr val="black"/>
                </a:solidFill>
                <a:latin typeface="Arial"/>
                <a:ea typeface="Calibri"/>
                <a:cs typeface="Times New Roman"/>
              </a:rPr>
              <a:t>ListBox</a:t>
            </a:r>
            <a:r>
              <a:rPr lang="en-US" sz="1000" dirty="0" smtClean="0">
                <a:solidFill>
                  <a:prstClr val="black"/>
                </a:solidFill>
                <a:latin typeface="Arial"/>
                <a:ea typeface="Calibri"/>
                <a:cs typeface="Times New Roman"/>
              </a:rPr>
              <a:t> control. Use a </a:t>
            </a:r>
            <a:r>
              <a:rPr lang="en-US" sz="1000" dirty="0" err="1" smtClean="0">
                <a:solidFill>
                  <a:prstClr val="black"/>
                </a:solidFill>
                <a:latin typeface="Arial"/>
                <a:ea typeface="Calibri"/>
                <a:cs typeface="Times New Roman"/>
              </a:rPr>
              <a:t>DataTemplate</a:t>
            </a:r>
            <a:r>
              <a:rPr lang="en-US" sz="1000" dirty="0" smtClean="0">
                <a:solidFill>
                  <a:prstClr val="black"/>
                </a:solidFill>
                <a:latin typeface="Arial"/>
                <a:ea typeface="Calibri"/>
                <a:cs typeface="Times New Roman"/>
              </a:rPr>
              <a:t> to specify how each field is displayed within a list item.</a:t>
            </a:r>
          </a:p>
          <a:p>
            <a:pPr lvl="0">
              <a:lnSpc>
                <a:spcPct val="115000"/>
              </a:lnSpc>
              <a:spcAft>
                <a:spcPts val="1000"/>
              </a:spcAft>
            </a:pPr>
            <a:r>
              <a:rPr lang="en-US" sz="1000" b="1" dirty="0" smtClean="0">
                <a:solidFill>
                  <a:prstClr val="black"/>
                </a:solidFill>
                <a:latin typeface="Arial"/>
                <a:ea typeface="Calibri"/>
                <a:cs typeface="Times New Roman"/>
              </a:rPr>
              <a:t>Question</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Segoe UI"/>
              </a:rPr>
              <a:t>You want to apply a highlighting effect to selected items in a </a:t>
            </a:r>
            <a:r>
              <a:rPr lang="en-US" sz="1000" dirty="0" err="1" smtClean="0">
                <a:solidFill>
                  <a:prstClr val="black"/>
                </a:solidFill>
                <a:latin typeface="Arial"/>
                <a:ea typeface="Calibri"/>
                <a:cs typeface="Segoe UI"/>
              </a:rPr>
              <a:t>ListBox</a:t>
            </a:r>
            <a:r>
              <a:rPr lang="en-US" sz="1000" dirty="0" smtClean="0">
                <a:solidFill>
                  <a:prstClr val="black"/>
                </a:solidFill>
                <a:latin typeface="Arial"/>
                <a:ea typeface="Calibri"/>
                <a:cs typeface="Segoe UI"/>
              </a:rPr>
              <a:t>. How should you proceed?</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)Option 1: Create a Style element and set the </a:t>
            </a:r>
            <a:r>
              <a:rPr lang="en-US" sz="1000" dirty="0" err="1" smtClean="0">
                <a:solidFill>
                  <a:prstClr val="black"/>
                </a:solidFill>
                <a:latin typeface="Arial"/>
                <a:ea typeface="Calibri"/>
                <a:cs typeface="Times New Roman"/>
              </a:rPr>
              <a:t>TargetType</a:t>
            </a:r>
            <a:r>
              <a:rPr lang="en-US" sz="1000" dirty="0" smtClean="0">
                <a:solidFill>
                  <a:prstClr val="black"/>
                </a:solidFill>
                <a:latin typeface="Arial"/>
                <a:ea typeface="Calibri"/>
                <a:cs typeface="Times New Roman"/>
              </a:rPr>
              <a:t> attribute to </a:t>
            </a:r>
            <a:r>
              <a:rPr lang="en-US" sz="1000" dirty="0" err="1" smtClean="0">
                <a:solidFill>
                  <a:prstClr val="black"/>
                </a:solidFill>
                <a:latin typeface="Arial"/>
                <a:ea typeface="Calibri"/>
                <a:cs typeface="Times New Roman"/>
              </a:rPr>
              <a:t>ListBox</a:t>
            </a:r>
            <a:r>
              <a:rPr lang="en-US" sz="1000" dirty="0" smtClean="0">
                <a:solidFill>
                  <a:prstClr val="black"/>
                </a:solidFill>
                <a:latin typeface="Arial"/>
                <a:ea typeface="Calibri"/>
                <a:cs typeface="Times New Roman"/>
              </a:rPr>
              <a:t>. Use a Setter element to apply the highlighting effect.</a:t>
            </a:r>
          </a:p>
          <a:p>
            <a:pPr lvl="0">
              <a:lnSpc>
                <a:spcPct val="115000"/>
              </a:lnSpc>
              <a:spcAft>
                <a:spcPts val="1000"/>
              </a:spcAft>
            </a:pPr>
            <a:r>
              <a:rPr lang="en-US" sz="1000" dirty="0" smtClean="0">
                <a:solidFill>
                  <a:prstClr val="black"/>
                </a:solidFill>
                <a:latin typeface="Arial"/>
                <a:ea typeface="Calibri"/>
                <a:cs typeface="Times New Roman"/>
              </a:rPr>
              <a:t>(   )Option 2: Create a Style element and set the </a:t>
            </a:r>
            <a:r>
              <a:rPr lang="en-US" sz="1000" dirty="0" err="1" smtClean="0">
                <a:solidFill>
                  <a:prstClr val="black"/>
                </a:solidFill>
                <a:latin typeface="Arial"/>
                <a:ea typeface="Calibri"/>
                <a:cs typeface="Times New Roman"/>
              </a:rPr>
              <a:t>TargetType</a:t>
            </a:r>
            <a:r>
              <a:rPr lang="en-US" sz="1000" dirty="0" smtClean="0">
                <a:solidFill>
                  <a:prstClr val="black"/>
                </a:solidFill>
                <a:latin typeface="Arial"/>
                <a:ea typeface="Calibri"/>
                <a:cs typeface="Times New Roman"/>
              </a:rPr>
              <a:t> attribute to </a:t>
            </a:r>
            <a:r>
              <a:rPr lang="en-US" sz="1000" dirty="0" err="1" smtClean="0">
                <a:solidFill>
                  <a:prstClr val="black"/>
                </a:solidFill>
                <a:latin typeface="Arial"/>
                <a:ea typeface="Calibri"/>
                <a:cs typeface="Times New Roman"/>
              </a:rPr>
              <a:t>ListBox</a:t>
            </a:r>
            <a:r>
              <a:rPr lang="en-US" sz="1000" dirty="0" smtClean="0">
                <a:solidFill>
                  <a:prstClr val="black"/>
                </a:solidFill>
                <a:latin typeface="Arial"/>
                <a:ea typeface="Calibri"/>
                <a:cs typeface="Times New Roman"/>
              </a:rPr>
              <a:t>. Use a Trigger element to apply the highlighting effect when a list box item is selected.</a:t>
            </a:r>
          </a:p>
          <a:p>
            <a:pPr lvl="0">
              <a:lnSpc>
                <a:spcPct val="115000"/>
              </a:lnSpc>
              <a:spcAft>
                <a:spcPts val="1000"/>
              </a:spcAft>
            </a:pPr>
            <a:r>
              <a:rPr lang="en-US" sz="1000" dirty="0" smtClean="0">
                <a:solidFill>
                  <a:prstClr val="black"/>
                </a:solidFill>
                <a:latin typeface="Arial"/>
                <a:ea typeface="Calibri"/>
                <a:cs typeface="Times New Roman"/>
              </a:rPr>
              <a:t>(   )Option 3: Create a Style element and set the </a:t>
            </a:r>
            <a:r>
              <a:rPr lang="en-US" sz="1000" dirty="0" err="1" smtClean="0">
                <a:solidFill>
                  <a:prstClr val="black"/>
                </a:solidFill>
                <a:latin typeface="Arial"/>
                <a:ea typeface="Calibri"/>
                <a:cs typeface="Times New Roman"/>
              </a:rPr>
              <a:t>TargetType</a:t>
            </a:r>
            <a:r>
              <a:rPr lang="en-US" sz="1000" dirty="0" smtClean="0">
                <a:solidFill>
                  <a:prstClr val="black"/>
                </a:solidFill>
                <a:latin typeface="Arial"/>
                <a:ea typeface="Calibri"/>
                <a:cs typeface="Times New Roman"/>
              </a:rPr>
              <a:t> attribute to </a:t>
            </a:r>
            <a:r>
              <a:rPr lang="en-US" sz="1000" dirty="0" err="1" smtClean="0">
                <a:solidFill>
                  <a:prstClr val="black"/>
                </a:solidFill>
                <a:latin typeface="Arial"/>
                <a:ea typeface="Calibri"/>
                <a:cs typeface="Times New Roman"/>
              </a:rPr>
              <a:t>ListBox</a:t>
            </a:r>
            <a:r>
              <a:rPr lang="en-US" sz="1000" dirty="0" smtClean="0">
                <a:solidFill>
                  <a:prstClr val="black"/>
                </a:solidFill>
                <a:latin typeface="Arial"/>
                <a:ea typeface="Calibri"/>
                <a:cs typeface="Times New Roman"/>
              </a:rPr>
              <a:t>. Use an </a:t>
            </a:r>
            <a:r>
              <a:rPr lang="en-US" sz="1000" dirty="0" err="1" smtClean="0">
                <a:solidFill>
                  <a:prstClr val="black"/>
                </a:solidFill>
                <a:latin typeface="Arial"/>
                <a:ea typeface="Calibri"/>
                <a:cs typeface="Times New Roman"/>
              </a:rPr>
              <a:t>EventTrigger</a:t>
            </a:r>
            <a:r>
              <a:rPr lang="en-US" sz="1000" dirty="0" smtClean="0">
                <a:solidFill>
                  <a:prstClr val="black"/>
                </a:solidFill>
                <a:latin typeface="Arial"/>
                <a:ea typeface="Calibri"/>
                <a:cs typeface="Times New Roman"/>
              </a:rPr>
              <a:t> element to apply the highlighting effect when a list box item is selected.</a:t>
            </a:r>
          </a:p>
          <a:p>
            <a:pPr lvl="0">
              <a:lnSpc>
                <a:spcPct val="115000"/>
              </a:lnSpc>
              <a:spcAft>
                <a:spcPts val="1000"/>
              </a:spcAft>
            </a:pPr>
            <a:r>
              <a:rPr lang="en-US" sz="1000" dirty="0" smtClean="0">
                <a:solidFill>
                  <a:prstClr val="black"/>
                </a:solidFill>
                <a:latin typeface="Arial"/>
                <a:ea typeface="Calibri"/>
                <a:cs typeface="Times New Roman"/>
              </a:rPr>
              <a:t>(   )Option 4: Create a Style element and set the </a:t>
            </a:r>
            <a:r>
              <a:rPr lang="en-US" sz="1000" dirty="0" err="1" smtClean="0">
                <a:solidFill>
                  <a:prstClr val="black"/>
                </a:solidFill>
                <a:latin typeface="Arial"/>
                <a:ea typeface="Calibri"/>
                <a:cs typeface="Times New Roman"/>
              </a:rPr>
              <a:t>TargetType</a:t>
            </a:r>
            <a:r>
              <a:rPr lang="en-US" sz="1000" dirty="0" smtClean="0">
                <a:solidFill>
                  <a:prstClr val="black"/>
                </a:solidFill>
                <a:latin typeface="Arial"/>
                <a:ea typeface="Calibri"/>
                <a:cs typeface="Times New Roman"/>
              </a:rPr>
              <a:t> attribute to </a:t>
            </a:r>
            <a:r>
              <a:rPr lang="en-US" sz="1000" dirty="0" err="1" smtClean="0">
                <a:solidFill>
                  <a:prstClr val="black"/>
                </a:solidFill>
                <a:latin typeface="Arial"/>
                <a:ea typeface="Calibri"/>
                <a:cs typeface="Times New Roman"/>
              </a:rPr>
              <a:t>ListBox</a:t>
            </a:r>
            <a:r>
              <a:rPr lang="en-US" sz="1000" dirty="0" smtClean="0">
                <a:solidFill>
                  <a:prstClr val="black"/>
                </a:solidFill>
                <a:latin typeface="Arial"/>
                <a:ea typeface="Calibri"/>
                <a:cs typeface="Times New Roman"/>
              </a:rPr>
              <a:t>. Use a Storyboard element to apply the highlighting effect when a list box item is selected.</a:t>
            </a:r>
          </a:p>
          <a:p>
            <a:pPr lvl="0">
              <a:lnSpc>
                <a:spcPct val="115000"/>
              </a:lnSpc>
              <a:spcAft>
                <a:spcPts val="1000"/>
              </a:spcAft>
            </a:pPr>
            <a:r>
              <a:rPr lang="en-US" sz="1000" dirty="0" smtClean="0">
                <a:solidFill>
                  <a:prstClr val="black"/>
                </a:solidFill>
                <a:latin typeface="Arial"/>
                <a:ea typeface="Calibri"/>
                <a:cs typeface="Times New Roman"/>
              </a:rPr>
              <a:t>(   )Option 5: Create a Style element and set the </a:t>
            </a:r>
            <a:r>
              <a:rPr lang="en-US" sz="1000" dirty="0" err="1" smtClean="0">
                <a:solidFill>
                  <a:prstClr val="black"/>
                </a:solidFill>
                <a:latin typeface="Arial"/>
                <a:ea typeface="Calibri"/>
                <a:cs typeface="Times New Roman"/>
              </a:rPr>
              <a:t>TargetType</a:t>
            </a:r>
            <a:r>
              <a:rPr lang="en-US" sz="1000" dirty="0" smtClean="0">
                <a:solidFill>
                  <a:prstClr val="black"/>
                </a:solidFill>
                <a:latin typeface="Arial"/>
                <a:ea typeface="Calibri"/>
                <a:cs typeface="Times New Roman"/>
              </a:rPr>
              <a:t> attribute to </a:t>
            </a:r>
            <a:r>
              <a:rPr lang="en-US" sz="1000" dirty="0" err="1" smtClean="0">
                <a:solidFill>
                  <a:prstClr val="black"/>
                </a:solidFill>
                <a:latin typeface="Arial"/>
                <a:ea typeface="Calibri"/>
                <a:cs typeface="Times New Roman"/>
              </a:rPr>
              <a:t>ListBox</a:t>
            </a:r>
            <a:r>
              <a:rPr lang="en-US" sz="1000" dirty="0" smtClean="0">
                <a:solidFill>
                  <a:prstClr val="black"/>
                </a:solidFill>
                <a:latin typeface="Arial"/>
                <a:ea typeface="Calibri"/>
                <a:cs typeface="Times New Roman"/>
              </a:rPr>
              <a:t>. Use a </a:t>
            </a:r>
            <a:r>
              <a:rPr lang="en-US" sz="1000" dirty="0" err="1" smtClean="0">
                <a:solidFill>
                  <a:prstClr val="black"/>
                </a:solidFill>
                <a:latin typeface="Arial"/>
                <a:ea typeface="Calibri"/>
                <a:cs typeface="Times New Roman"/>
              </a:rPr>
              <a:t>DoubleAnimation</a:t>
            </a:r>
            <a:r>
              <a:rPr lang="en-US" sz="1000" dirty="0" smtClean="0">
                <a:solidFill>
                  <a:prstClr val="black"/>
                </a:solidFill>
                <a:latin typeface="Arial"/>
                <a:ea typeface="Calibri"/>
                <a:cs typeface="Times New Roman"/>
              </a:rPr>
              <a:t> element to apply the highlighting effect when a list box item is selected.</a:t>
            </a:r>
          </a:p>
          <a:p>
            <a:pPr lvl="0">
              <a:lnSpc>
                <a:spcPct val="115000"/>
              </a:lnSpc>
              <a:spcAft>
                <a:spcPts val="1000"/>
              </a:spcAft>
            </a:pPr>
            <a:r>
              <a:rPr lang="en-US" sz="1000" b="1" dirty="0" smtClean="0">
                <a:solidFill>
                  <a:prstClr val="black"/>
                </a:solidFill>
                <a:latin typeface="Arial"/>
                <a:ea typeface="Calibri"/>
                <a:cs typeface="Times New Roman"/>
              </a:rPr>
              <a:t>Answer</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Option 2: Create a Style element and set the </a:t>
            </a:r>
            <a:r>
              <a:rPr lang="en-US" sz="1000" dirty="0" err="1" smtClean="0">
                <a:solidFill>
                  <a:prstClr val="black"/>
                </a:solidFill>
                <a:latin typeface="Arial"/>
                <a:ea typeface="Calibri"/>
                <a:cs typeface="Times New Roman"/>
              </a:rPr>
              <a:t>TargetType</a:t>
            </a:r>
            <a:r>
              <a:rPr lang="en-US" sz="1000" dirty="0" smtClean="0">
                <a:solidFill>
                  <a:prstClr val="black"/>
                </a:solidFill>
                <a:latin typeface="Arial"/>
                <a:ea typeface="Calibri"/>
                <a:cs typeface="Times New Roman"/>
              </a:rPr>
              <a:t> attribute to </a:t>
            </a:r>
            <a:r>
              <a:rPr lang="en-US" sz="1000" dirty="0" err="1" smtClean="0">
                <a:solidFill>
                  <a:prstClr val="black"/>
                </a:solidFill>
                <a:latin typeface="Arial"/>
                <a:ea typeface="Calibri"/>
                <a:cs typeface="Times New Roman"/>
              </a:rPr>
              <a:t>ListBox</a:t>
            </a:r>
            <a:r>
              <a:rPr lang="en-US" sz="1000" dirty="0" smtClean="0">
                <a:solidFill>
                  <a:prstClr val="black"/>
                </a:solidFill>
                <a:latin typeface="Arial"/>
                <a:ea typeface="Calibri"/>
                <a:cs typeface="Times New Roman"/>
              </a:rPr>
              <a:t>. Use a Trigger element to apply the highlighting effect when a list box item is selected.</a:t>
            </a:r>
            <a:endParaRPr lang="en-US" sz="1000" dirty="0" smtClean="0"/>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 typeface="Arial" pitchFamily="34" charset="0"/>
              <a:buNone/>
              <a:tabLst/>
              <a:defRPr/>
            </a:pPr>
            <a:r>
              <a:rPr lang="en-US" sz="1000" dirty="0" smtClean="0">
                <a:latin typeface="Arial"/>
                <a:ea typeface="Calibri"/>
                <a:cs typeface="Segoe UI"/>
              </a:rPr>
              <a:t>This module introduces students to XAML. It covers a lot of ground, but there is insufficient time to go into depth on many of the aspects of XAML. Avoid going into more detail than the basic coverage provided in this module, but make sure that students have sufficient information to complete the lab.</a:t>
            </a:r>
            <a:endParaRPr lang="en-US" sz="1000" dirty="0" smtClean="0">
              <a:latin typeface="Arial"/>
              <a:ea typeface="Calibri"/>
              <a:cs typeface="Times New Roman"/>
            </a:endParaRPr>
          </a:p>
          <a:p>
            <a:pPr marL="0" indent="0">
              <a:lnSpc>
                <a:spcPct val="115000"/>
              </a:lnSpc>
              <a:spcAft>
                <a:spcPts val="1000"/>
              </a:spcAft>
              <a:buFont typeface="Arial" pitchFamily="34" charset="0"/>
              <a:buNone/>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544071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to students that Visual Studio integrates with Expression Blend to enable graphic designers to create user interfaces and developers to write the code behind. This method of working is becoming increasingly popular in larger software houses; however it is still important that developers understand the XAML code that generates the UI and are able to work with it for their own requirements.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449226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XML elements to create controls</a:t>
            </a:r>
          </a:p>
          <a:p>
            <a:r>
              <a:rPr lang="en-US" dirty="0" smtClean="0"/>
              <a:t>Use attributes to set control properties</a:t>
            </a:r>
          </a:p>
          <a:p>
            <a:r>
              <a:rPr lang="en-US" dirty="0" smtClean="0"/>
              <a:t>Create hierarchies to represent parent controls and child controls</a:t>
            </a:r>
          </a:p>
          <a:p>
            <a:endParaRPr lang="en-US" dirty="0" smtClean="0"/>
          </a:p>
          <a:p>
            <a:endParaRPr lang="en-US" dirty="0" smtClean="0"/>
          </a:p>
        </p:txBody>
      </p:sp>
    </p:spTree>
    <p:extLst>
      <p:ext uri="{BB962C8B-B14F-4D97-AF65-F5344CB8AC3E}">
        <p14:creationId xmlns:p14="http://schemas.microsoft.com/office/powerpoint/2010/main" val="71804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Controls</a:t>
            </a:r>
            <a:endParaRPr lang="en-US" dirty="0"/>
          </a:p>
        </p:txBody>
      </p:sp>
      <p:pic>
        <p:nvPicPr>
          <p:cNvPr id="4" name="Picture 3" descr="C:\Work In Progress\Microsoft\M3072 and M3073\3072\Modules and Labs\Images\Contr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46" y="2619346"/>
            <a:ext cx="8093693" cy="41997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nvSpPr>
        <p:spPr bwMode="auto">
          <a:xfrm>
            <a:off x="422338" y="1070025"/>
            <a:ext cx="39243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Button</a:t>
            </a:r>
          </a:p>
          <a:p>
            <a:r>
              <a:rPr lang="en-US" dirty="0" smtClean="0"/>
              <a:t>Checkbox</a:t>
            </a:r>
          </a:p>
          <a:p>
            <a:r>
              <a:rPr lang="en-US" dirty="0" smtClean="0"/>
              <a:t>ComboBox</a:t>
            </a:r>
          </a:p>
        </p:txBody>
      </p:sp>
      <p:sp>
        <p:nvSpPr>
          <p:cNvPr id="6" name="Content Placeholder 2"/>
          <p:cNvSpPr txBox="1">
            <a:spLocks/>
          </p:cNvSpPr>
          <p:nvPr/>
        </p:nvSpPr>
        <p:spPr bwMode="auto">
          <a:xfrm>
            <a:off x="6464803" y="1070025"/>
            <a:ext cx="39243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TabControl</a:t>
            </a:r>
          </a:p>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TextBlock</a:t>
            </a:r>
          </a:p>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TextBox</a:t>
            </a:r>
            <a:endParaRPr lang="en-US" sz="2800" b="0" dirty="0">
              <a:latin typeface="Segoe UI" pitchFamily="34" charset="0"/>
              <a:ea typeface="Segoe UI" pitchFamily="34" charset="0"/>
              <a:cs typeface="Segoe UI" pitchFamily="34" charset="0"/>
            </a:endParaRPr>
          </a:p>
        </p:txBody>
      </p:sp>
      <p:sp>
        <p:nvSpPr>
          <p:cNvPr id="7" name="Content Placeholder 2"/>
          <p:cNvSpPr txBox="1">
            <a:spLocks/>
          </p:cNvSpPr>
          <p:nvPr/>
        </p:nvSpPr>
        <p:spPr bwMode="auto">
          <a:xfrm>
            <a:off x="3443571" y="1070025"/>
            <a:ext cx="39243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Label</a:t>
            </a:r>
          </a:p>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ListBox</a:t>
            </a:r>
          </a:p>
          <a:p>
            <a:pPr marL="285750" indent="-285750">
              <a:buClr>
                <a:srgbClr val="0070C0"/>
              </a:buClr>
              <a:buFont typeface="Arial" pitchFamily="34" charset="0"/>
              <a:buChar char="•"/>
            </a:pPr>
            <a:r>
              <a:rPr lang="en-US" sz="2800" b="0" dirty="0">
                <a:latin typeface="Segoe UI" pitchFamily="34" charset="0"/>
                <a:ea typeface="Segoe UI" pitchFamily="34" charset="0"/>
                <a:cs typeface="Segoe UI" pitchFamily="34" charset="0"/>
              </a:rPr>
              <a:t>RadioButton</a:t>
            </a:r>
          </a:p>
          <a:p>
            <a:pPr marL="0" indent="0">
              <a:buNone/>
            </a:pPr>
            <a:endParaRPr lang="en-US" sz="2800" b="0" dirty="0" smtClean="0"/>
          </a:p>
        </p:txBody>
      </p:sp>
    </p:spTree>
    <p:extLst>
      <p:ext uri="{BB962C8B-B14F-4D97-AF65-F5344CB8AC3E}">
        <p14:creationId xmlns:p14="http://schemas.microsoft.com/office/powerpoint/2010/main" val="163499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Control Properties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attribute syntax to define simple property values</a:t>
            </a:r>
          </a:p>
          <a:p>
            <a:endParaRPr lang="en-US" dirty="0"/>
          </a:p>
          <a:p>
            <a:endParaRPr lang="en-US" dirty="0" smtClean="0"/>
          </a:p>
          <a:p>
            <a:r>
              <a:rPr lang="en-US" dirty="0" smtClean="0"/>
              <a:t>Use property element syntax to define complex property values</a:t>
            </a:r>
            <a:endParaRPr lang="en-US" dirty="0"/>
          </a:p>
        </p:txBody>
      </p:sp>
      <p:sp>
        <p:nvSpPr>
          <p:cNvPr id="5" name="TextBox 3"/>
          <p:cNvSpPr txBox="1"/>
          <p:nvPr/>
        </p:nvSpPr>
        <p:spPr>
          <a:xfrm>
            <a:off x="685800" y="2057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&lt;Button Content</a:t>
            </a:r>
            <a:r>
              <a:rPr lang="en-GB" sz="2000" b="0" dirty="0" smtClean="0">
                <a:latin typeface="Lucida Sans Unicode" pitchFamily="34" charset="0"/>
                <a:cs typeface="Lucida Sans Unicode" pitchFamily="34" charset="0"/>
              </a:rPr>
              <a:t>=“Click Me" Background="Yellow" /&gt;</a:t>
            </a:r>
            <a:endParaRPr lang="en-GB" sz="2000" b="0" dirty="0">
              <a:latin typeface="Lucida Sans Unicode" pitchFamily="34" charset="0"/>
              <a:cs typeface="Lucida Sans Unicode" pitchFamily="34" charset="0"/>
            </a:endParaRPr>
          </a:p>
        </p:txBody>
      </p:sp>
      <p:sp>
        <p:nvSpPr>
          <p:cNvPr id="6" name="TextBox 4"/>
          <p:cNvSpPr txBox="1"/>
          <p:nvPr/>
        </p:nvSpPr>
        <p:spPr>
          <a:xfrm>
            <a:off x="685800" y="3919478"/>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&lt;Button Content</a:t>
            </a:r>
            <a:r>
              <a:rPr lang="en-GB" sz="2000" b="0" dirty="0" smtClean="0">
                <a:latin typeface="Lucida Sans Unicode" pitchFamily="34" charset="0"/>
                <a:cs typeface="Lucida Sans Unicode" pitchFamily="34" charset="0"/>
              </a:rPr>
              <a:t>=“Click Me"</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Button.Background&gt;</a:t>
            </a:r>
          </a:p>
          <a:p>
            <a:r>
              <a:rPr lang="en-GB" sz="2000" b="0" dirty="0">
                <a:latin typeface="Lucida Sans Unicode" pitchFamily="34" charset="0"/>
                <a:cs typeface="Lucida Sans Unicode" pitchFamily="34" charset="0"/>
              </a:rPr>
              <a:t>      &lt;LinearGradientBrush StartPoint="0.5, 0.5"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EndPoint</a:t>
            </a:r>
            <a:r>
              <a:rPr lang="en-GB" sz="2000" b="0" dirty="0">
                <a:latin typeface="Lucida Sans Unicode" pitchFamily="34" charset="0"/>
                <a:cs typeface="Lucida Sans Unicode" pitchFamily="34" charset="0"/>
              </a:rPr>
              <a:t>="1.5, 1.5</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&lt;GradientStop Color="AliceBlue" Offset="0" /&gt;</a:t>
            </a:r>
          </a:p>
          <a:p>
            <a:r>
              <a:rPr lang="en-GB" sz="2000" b="0" dirty="0">
                <a:latin typeface="Lucida Sans Unicode" pitchFamily="34" charset="0"/>
                <a:cs typeface="Lucida Sans Unicode" pitchFamily="34" charset="0"/>
              </a:rPr>
              <a:t>         &lt;GradientStop Color="Aqua" Offset="0.5" /&gt;</a:t>
            </a:r>
          </a:p>
          <a:p>
            <a:r>
              <a:rPr lang="en-GB" sz="2000" b="0" dirty="0">
                <a:latin typeface="Lucida Sans Unicode" pitchFamily="34" charset="0"/>
                <a:cs typeface="Lucida Sans Unicode" pitchFamily="34" charset="0"/>
              </a:rPr>
              <a:t>      &lt;/LinearGradientBrush&gt;</a:t>
            </a:r>
          </a:p>
          <a:p>
            <a:r>
              <a:rPr lang="en-GB" sz="2000" b="0" dirty="0">
                <a:latin typeface="Lucida Sans Unicode" pitchFamily="34" charset="0"/>
                <a:cs typeface="Lucida Sans Unicode" pitchFamily="34" charset="0"/>
              </a:rPr>
              <a:t>   &lt;/Button.Background&gt;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Button&gt;</a:t>
            </a:r>
          </a:p>
        </p:txBody>
      </p:sp>
    </p:spTree>
    <p:extLst>
      <p:ext uri="{BB962C8B-B14F-4D97-AF65-F5344CB8AC3E}">
        <p14:creationId xmlns:p14="http://schemas.microsoft.com/office/powerpoint/2010/main" val="215349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Specify the event handler method in XAML</a:t>
            </a:r>
          </a:p>
          <a:p>
            <a:endParaRPr lang="en-US" dirty="0"/>
          </a:p>
          <a:p>
            <a:endParaRPr lang="en-US" dirty="0" smtClean="0"/>
          </a:p>
          <a:p>
            <a:endParaRPr lang="en-US" dirty="0" smtClean="0"/>
          </a:p>
          <a:p>
            <a:r>
              <a:rPr lang="en-US" dirty="0" smtClean="0"/>
              <a:t>Handle the event in the code-behind class</a:t>
            </a:r>
          </a:p>
          <a:p>
            <a:endParaRPr lang="en-US" dirty="0"/>
          </a:p>
          <a:p>
            <a:endParaRPr lang="en-US" dirty="0" smtClean="0"/>
          </a:p>
          <a:p>
            <a:endParaRPr lang="en-US" dirty="0"/>
          </a:p>
          <a:p>
            <a:endParaRPr lang="en-US" dirty="0" smtClean="0"/>
          </a:p>
          <a:p>
            <a:r>
              <a:rPr lang="en-US" dirty="0" smtClean="0"/>
              <a:t>Events are bubbled to parent controls</a:t>
            </a:r>
            <a:endParaRPr lang="en-US" dirty="0"/>
          </a:p>
        </p:txBody>
      </p:sp>
      <p:sp>
        <p:nvSpPr>
          <p:cNvPr id="5" name="TextBox 3"/>
          <p:cNvSpPr txBox="1"/>
          <p:nvPr/>
        </p:nvSpPr>
        <p:spPr>
          <a:xfrm>
            <a:off x="685800" y="16764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&lt;Button x:Name="btnMakeCoffee" </a:t>
            </a:r>
          </a:p>
          <a:p>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Content="Make Me a Coffee!" </a:t>
            </a:r>
          </a:p>
          <a:p>
            <a:r>
              <a:rPr lang="en-GB" sz="2000" b="0" dirty="0">
                <a:latin typeface="Lucida Sans Unicode" pitchFamily="34" charset="0"/>
                <a:cs typeface="Lucida Sans Unicode" pitchFamily="34" charset="0"/>
              </a:rPr>
              <a:t>              Click="btnMakeCoffee_Click" /&gt;</a:t>
            </a:r>
          </a:p>
        </p:txBody>
      </p:sp>
      <p:sp>
        <p:nvSpPr>
          <p:cNvPr id="6" name="TextBox 4"/>
          <p:cNvSpPr txBox="1"/>
          <p:nvPr/>
        </p:nvSpPr>
        <p:spPr>
          <a:xfrm>
            <a:off x="685800" y="370873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void btnMakeCoffee_Click(object sender,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RoutedEventArgs </a:t>
            </a:r>
            <a:r>
              <a:rPr lang="en-GB" sz="2000" b="0" dirty="0">
                <a:latin typeface="Lucida Sans Unicode" pitchFamily="34" charset="0"/>
                <a:cs typeface="Lucida Sans Unicode" pitchFamily="34" charset="0"/>
              </a:rPr>
              <a:t>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lblResult.Content = "Your coffee is on its way.";</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8764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Layout Controls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Canvas</a:t>
            </a:r>
          </a:p>
          <a:p>
            <a:r>
              <a:rPr lang="en-GB" dirty="0" smtClean="0"/>
              <a:t>DockPanel</a:t>
            </a:r>
          </a:p>
          <a:p>
            <a:r>
              <a:rPr lang="en-GB" dirty="0" smtClean="0"/>
              <a:t>Grid</a:t>
            </a:r>
          </a:p>
          <a:p>
            <a:r>
              <a:rPr lang="en-GB" dirty="0" smtClean="0"/>
              <a:t>StackPanel</a:t>
            </a:r>
          </a:p>
          <a:p>
            <a:r>
              <a:rPr lang="en-GB" dirty="0" smtClean="0"/>
              <a:t>VirtualizingStackPanel</a:t>
            </a:r>
          </a:p>
          <a:p>
            <a:r>
              <a:rPr lang="en-GB" dirty="0" smtClean="0"/>
              <a:t>WrapPanel</a:t>
            </a:r>
            <a:endParaRPr lang="en-GB" dirty="0"/>
          </a:p>
        </p:txBody>
      </p:sp>
    </p:spTree>
    <p:extLst>
      <p:ext uri="{BB962C8B-B14F-4D97-AF65-F5344CB8AC3E}">
        <p14:creationId xmlns:p14="http://schemas.microsoft.com/office/powerpoint/2010/main" val="283452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User Controls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create a user control:</a:t>
            </a:r>
          </a:p>
          <a:p>
            <a:r>
              <a:rPr lang="en-US" dirty="0" smtClean="0"/>
              <a:t>Define the control in XAML</a:t>
            </a:r>
          </a:p>
          <a:p>
            <a:r>
              <a:rPr lang="en-US" dirty="0" smtClean="0"/>
              <a:t>Expose properties and events in the code-behind class</a:t>
            </a:r>
          </a:p>
          <a:p>
            <a:pPr marL="0" indent="0">
              <a:buNone/>
            </a:pPr>
            <a:r>
              <a:rPr lang="en-US" dirty="0" smtClean="0"/>
              <a:t>To use a user control:</a:t>
            </a:r>
          </a:p>
          <a:p>
            <a:r>
              <a:rPr lang="en-US" dirty="0" smtClean="0"/>
              <a:t>Add an XML namespace prefix for the assembly and namespace</a:t>
            </a:r>
          </a:p>
          <a:p>
            <a:r>
              <a:rPr lang="en-US" dirty="0" smtClean="0"/>
              <a:t>Use the control like a standard XAML control</a:t>
            </a:r>
            <a:endParaRPr lang="en-US" dirty="0"/>
          </a:p>
        </p:txBody>
      </p:sp>
    </p:spTree>
    <p:extLst>
      <p:ext uri="{BB962C8B-B14F-4D97-AF65-F5344CB8AC3E}">
        <p14:creationId xmlns:p14="http://schemas.microsoft.com/office/powerpoint/2010/main" val="283824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Binding Controls to Data</a:t>
            </a:r>
            <a:endParaRPr lang="en-US" dirty="0"/>
          </a:p>
        </p:txBody>
      </p:sp>
      <p:sp>
        <p:nvSpPr>
          <p:cNvPr id="3" name="Text Placeholder 2"/>
          <p:cNvSpPr>
            <a:spLocks noGrp="1"/>
          </p:cNvSpPr>
          <p:nvPr>
            <p:ph type="body" idx="1"/>
          </p:nvPr>
        </p:nvSpPr>
        <p:spPr/>
        <p:txBody>
          <a:bodyPr/>
          <a:lstStyle/>
          <a:p>
            <a:r>
              <a:rPr lang="en-GB" dirty="0" smtClean="0"/>
              <a:t>Intoduction to Data Binding
Binding Controls to Data in XAML
Binding Controls to Data in Code
Binding Controls to Collections
Creating Data Templates</a:t>
            </a:r>
            <a:endParaRPr lang="en-US" dirty="0"/>
          </a:p>
        </p:txBody>
      </p:sp>
    </p:spTree>
    <p:extLst>
      <p:ext uri="{BB962C8B-B14F-4D97-AF65-F5344CB8AC3E}">
        <p14:creationId xmlns:p14="http://schemas.microsoft.com/office/powerpoint/2010/main" val="322158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 Binding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Data binding has three components:</a:t>
            </a:r>
          </a:p>
          <a:p>
            <a:pPr lvl="1"/>
            <a:r>
              <a:rPr lang="en-US" dirty="0"/>
              <a:t>B</a:t>
            </a:r>
            <a:r>
              <a:rPr lang="en-US" dirty="0" smtClean="0"/>
              <a:t>inding source</a:t>
            </a:r>
          </a:p>
          <a:p>
            <a:pPr lvl="1"/>
            <a:r>
              <a:rPr lang="en-US" dirty="0" smtClean="0"/>
              <a:t>Binding target</a:t>
            </a:r>
          </a:p>
          <a:p>
            <a:pPr lvl="1"/>
            <a:r>
              <a:rPr lang="en-US" dirty="0" smtClean="0"/>
              <a:t>Binding object</a:t>
            </a:r>
          </a:p>
          <a:p>
            <a:pPr lvl="1"/>
            <a:endParaRPr lang="en-US" dirty="0" smtClean="0"/>
          </a:p>
          <a:p>
            <a:r>
              <a:rPr lang="en-US" dirty="0" smtClean="0"/>
              <a:t>A data binding can be bidirectional or unidirectional:</a:t>
            </a:r>
          </a:p>
          <a:p>
            <a:pPr lvl="1"/>
            <a:r>
              <a:rPr lang="en-US" dirty="0" smtClean="0"/>
              <a:t>TwoWay</a:t>
            </a:r>
          </a:p>
          <a:p>
            <a:pPr lvl="1"/>
            <a:r>
              <a:rPr lang="en-US" dirty="0" smtClean="0"/>
              <a:t>OneWay</a:t>
            </a:r>
          </a:p>
          <a:p>
            <a:pPr lvl="1"/>
            <a:r>
              <a:rPr lang="en-US" dirty="0" smtClean="0"/>
              <a:t>OneTime</a:t>
            </a:r>
          </a:p>
          <a:p>
            <a:pPr lvl="1"/>
            <a:r>
              <a:rPr lang="en-US" dirty="0" smtClean="0"/>
              <a:t>OneWayToSource</a:t>
            </a:r>
          </a:p>
          <a:p>
            <a:pPr lvl="1"/>
            <a:r>
              <a:rPr lang="en-US" dirty="0" smtClean="0"/>
              <a:t>Default</a:t>
            </a:r>
          </a:p>
          <a:p>
            <a:pPr lvl="1"/>
            <a:endParaRPr lang="en-US" dirty="0" smtClean="0"/>
          </a:p>
          <a:p>
            <a:endParaRPr lang="en-US" dirty="0"/>
          </a:p>
          <a:p>
            <a:endParaRPr lang="en-US" dirty="0"/>
          </a:p>
        </p:txBody>
      </p:sp>
    </p:spTree>
    <p:extLst>
      <p:ext uri="{BB962C8B-B14F-4D97-AF65-F5344CB8AC3E}">
        <p14:creationId xmlns:p14="http://schemas.microsoft.com/office/powerpoint/2010/main" val="107900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Binding Controls to Data in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 binding expression to identify the source object and the source property</a:t>
            </a:r>
          </a:p>
          <a:p>
            <a:endParaRPr lang="en-US" dirty="0"/>
          </a:p>
          <a:p>
            <a:endParaRPr lang="en-US" dirty="0" smtClean="0"/>
          </a:p>
          <a:p>
            <a:endParaRPr lang="en-US" dirty="0" smtClean="0"/>
          </a:p>
          <a:p>
            <a:r>
              <a:rPr lang="en-US" dirty="0" smtClean="0"/>
              <a:t>Specify the data context on a parent control</a:t>
            </a:r>
            <a:endParaRPr lang="en-US" dirty="0"/>
          </a:p>
        </p:txBody>
      </p:sp>
      <p:sp>
        <p:nvSpPr>
          <p:cNvPr id="5" name="TextBox 3"/>
          <p:cNvSpPr txBox="1"/>
          <p:nvPr/>
        </p:nvSpPr>
        <p:spPr>
          <a:xfrm>
            <a:off x="685800" y="20574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&lt;TextBlock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Text</a:t>
            </a:r>
            <a:r>
              <a:rPr lang="en-GB" sz="2000" b="0" dirty="0">
                <a:latin typeface="Lucida Sans Unicode" pitchFamily="34" charset="0"/>
                <a:cs typeface="Lucida Sans Unicode" pitchFamily="34" charset="0"/>
              </a:rPr>
              <a:t>="{Binding Source={StaticResource coffee1},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Path=Bean</a:t>
            </a:r>
            <a:r>
              <a:rPr lang="en-GB" sz="2000" b="0" dirty="0">
                <a:latin typeface="Lucida Sans Unicode" pitchFamily="34" charset="0"/>
                <a:cs typeface="Lucida Sans Unicode" pitchFamily="34" charset="0"/>
              </a:rPr>
              <a:t>}" /&gt;</a:t>
            </a:r>
          </a:p>
        </p:txBody>
      </p:sp>
      <p:sp>
        <p:nvSpPr>
          <p:cNvPr id="6" name="TextBox 4"/>
          <p:cNvSpPr txBox="1"/>
          <p:nvPr/>
        </p:nvSpPr>
        <p:spPr>
          <a:xfrm>
            <a:off x="685800" y="4089737"/>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&lt;StackPanel&gt;</a:t>
            </a:r>
          </a:p>
          <a:p>
            <a:r>
              <a:rPr lang="en-GB" sz="2000" b="0" dirty="0">
                <a:latin typeface="Lucida Sans Unicode" pitchFamily="34" charset="0"/>
                <a:cs typeface="Lucida Sans Unicode" pitchFamily="34" charset="0"/>
              </a:rPr>
              <a:t>   &lt;StackPanel.DataContext&gt;</a:t>
            </a:r>
          </a:p>
          <a:p>
            <a:r>
              <a:rPr lang="en-GB" sz="2000" b="0" dirty="0">
                <a:latin typeface="Lucida Sans Unicode" pitchFamily="34" charset="0"/>
                <a:cs typeface="Lucida Sans Unicode" pitchFamily="34" charset="0"/>
              </a:rPr>
              <a:t>      &lt;Binding Source="{StaticResource coffee1}" /&gt;</a:t>
            </a:r>
          </a:p>
          <a:p>
            <a:r>
              <a:rPr lang="en-GB" sz="2000" b="0" dirty="0">
                <a:latin typeface="Lucida Sans Unicode" pitchFamily="34" charset="0"/>
                <a:cs typeface="Lucida Sans Unicode" pitchFamily="34" charset="0"/>
              </a:rPr>
              <a:t>   &lt;/StackPanel.DataContext&gt;</a:t>
            </a:r>
          </a:p>
          <a:p>
            <a:r>
              <a:rPr lang="en-GB" sz="2000" b="0" dirty="0">
                <a:latin typeface="Lucida Sans Unicode" pitchFamily="34" charset="0"/>
                <a:cs typeface="Lucida Sans Unicode" pitchFamily="34" charset="0"/>
              </a:rPr>
              <a:t>   &lt;TextBlock Text="{Binding Path=Name}" /&gt;</a:t>
            </a:r>
          </a:p>
          <a:p>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&lt;/StackPanel</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6566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Binding Controls to Data in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data binding entirely in code</a:t>
            </a:r>
          </a:p>
          <a:p>
            <a:r>
              <a:rPr lang="en-US" dirty="0" smtClean="0"/>
              <a:t>Create </a:t>
            </a:r>
            <a:r>
              <a:rPr lang="en-US" b="1" dirty="0" smtClean="0"/>
              <a:t>Path</a:t>
            </a:r>
            <a:r>
              <a:rPr lang="en-US" dirty="0" smtClean="0"/>
              <a:t> bindings in XAML and set the </a:t>
            </a:r>
            <a:r>
              <a:rPr lang="en-US" b="1" dirty="0" smtClean="0"/>
              <a:t>DataContext</a:t>
            </a:r>
            <a:r>
              <a:rPr lang="en-US" dirty="0" smtClean="0"/>
              <a:t> in code</a:t>
            </a:r>
            <a:endParaRPr lang="en-US" dirty="0"/>
          </a:p>
        </p:txBody>
      </p:sp>
      <p:sp>
        <p:nvSpPr>
          <p:cNvPr id="5" name="TextBox 3"/>
          <p:cNvSpPr txBox="1"/>
          <p:nvPr/>
        </p:nvSpPr>
        <p:spPr>
          <a:xfrm>
            <a:off x="685800" y="2670875"/>
            <a:ext cx="7620000" cy="19389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&lt;StackPanel x:Name="stackCoffee"&gt;</a:t>
            </a:r>
          </a:p>
          <a:p>
            <a:r>
              <a:rPr lang="en-GB" sz="2000" b="0" dirty="0">
                <a:latin typeface="Lucida Sans Unicode" pitchFamily="34" charset="0"/>
                <a:cs typeface="Lucida Sans Unicode" pitchFamily="34" charset="0"/>
              </a:rPr>
              <a:t>   &lt;TextBlock Text="{Binding Path=Name}" /&gt;</a:t>
            </a:r>
          </a:p>
          <a:p>
            <a:r>
              <a:rPr lang="en-GB" sz="2000" b="0" dirty="0">
                <a:latin typeface="Lucida Sans Unicode" pitchFamily="34" charset="0"/>
                <a:cs typeface="Lucida Sans Unicode" pitchFamily="34" charset="0"/>
              </a:rPr>
              <a:t>   &lt;TextBlock Text="{Binding Path=Bean}" /&gt;</a:t>
            </a:r>
          </a:p>
          <a:p>
            <a:r>
              <a:rPr lang="en-GB" sz="2000" b="0" dirty="0">
                <a:latin typeface="Lucida Sans Unicode" pitchFamily="34" charset="0"/>
                <a:cs typeface="Lucida Sans Unicode" pitchFamily="34" charset="0"/>
              </a:rPr>
              <a:t>   &lt;TextBlock Text="{Binding Path=CountryOfOrigin}" /&gt;</a:t>
            </a:r>
          </a:p>
          <a:p>
            <a:r>
              <a:rPr lang="en-GB" sz="2000" b="0" dirty="0">
                <a:latin typeface="Lucida Sans Unicode" pitchFamily="34" charset="0"/>
                <a:cs typeface="Lucida Sans Unicode" pitchFamily="34" charset="0"/>
              </a:rPr>
              <a:t>   &lt;TextBlock Text="{Binding Path=Strength}" /&gt;</a:t>
            </a:r>
          </a:p>
          <a:p>
            <a:r>
              <a:rPr lang="en-GB" sz="2000" b="0" dirty="0">
                <a:latin typeface="Lucida Sans Unicode" pitchFamily="34" charset="0"/>
                <a:cs typeface="Lucida Sans Unicode" pitchFamily="34" charset="0"/>
              </a:rPr>
              <a:t>&lt;/StackPanel</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
        <p:nvSpPr>
          <p:cNvPr id="6" name="TextBox 4"/>
          <p:cNvSpPr txBox="1"/>
          <p:nvPr/>
        </p:nvSpPr>
        <p:spPr>
          <a:xfrm>
            <a:off x="676150" y="495307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stackCoffee.DataContext = coffee1;</a:t>
            </a:r>
          </a:p>
        </p:txBody>
      </p:sp>
    </p:spTree>
    <p:extLst>
      <p:ext uri="{BB962C8B-B14F-4D97-AF65-F5344CB8AC3E}">
        <p14:creationId xmlns:p14="http://schemas.microsoft.com/office/powerpoint/2010/main" val="99317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Controls to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Set the </a:t>
            </a:r>
            <a:r>
              <a:rPr lang="en-US" b="1" dirty="0" smtClean="0"/>
              <a:t>ItemsSource</a:t>
            </a:r>
            <a:r>
              <a:rPr lang="en-US" dirty="0" smtClean="0"/>
              <a:t> property to bind to an </a:t>
            </a:r>
            <a:r>
              <a:rPr lang="en-US" b="1" dirty="0" smtClean="0"/>
              <a:t>IEnumerable</a:t>
            </a:r>
            <a:r>
              <a:rPr lang="en-US" dirty="0" smtClean="0"/>
              <a:t> collection</a:t>
            </a:r>
          </a:p>
          <a:p>
            <a:endParaRPr lang="en-US" dirty="0"/>
          </a:p>
          <a:p>
            <a:endParaRPr lang="en-US" dirty="0" smtClean="0"/>
          </a:p>
          <a:p>
            <a:r>
              <a:rPr lang="en-US" dirty="0" smtClean="0"/>
              <a:t>Use the </a:t>
            </a:r>
            <a:r>
              <a:rPr lang="en-US" b="1" dirty="0" smtClean="0"/>
              <a:t>DisplayMemberPath</a:t>
            </a:r>
            <a:r>
              <a:rPr lang="en-US" dirty="0" smtClean="0"/>
              <a:t> property to specify the source field to display</a:t>
            </a:r>
            <a:endParaRPr lang="en-US" dirty="0"/>
          </a:p>
        </p:txBody>
      </p:sp>
      <p:sp>
        <p:nvSpPr>
          <p:cNvPr id="5" name="TextBox 3"/>
          <p:cNvSpPr txBox="1"/>
          <p:nvPr/>
        </p:nvSpPr>
        <p:spPr>
          <a:xfrm>
            <a:off x="676150" y="214035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lstCoffees.ItemsSource = coffees;</a:t>
            </a:r>
          </a:p>
        </p:txBody>
      </p:sp>
      <p:sp>
        <p:nvSpPr>
          <p:cNvPr id="6" name="TextBox 4"/>
          <p:cNvSpPr txBox="1"/>
          <p:nvPr/>
        </p:nvSpPr>
        <p:spPr>
          <a:xfrm>
            <a:off x="678075" y="4047535"/>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&lt;ListBox x:Name="lstCoffees"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DisplayMemberPath</a:t>
            </a:r>
            <a:r>
              <a:rPr lang="en-GB" sz="2000" b="0" dirty="0">
                <a:latin typeface="Lucida Sans Unicode" pitchFamily="34" charset="0"/>
                <a:cs typeface="Lucida Sans Unicode" pitchFamily="34" charset="0"/>
              </a:rPr>
              <a:t>="Name" /&gt;</a:t>
            </a:r>
          </a:p>
        </p:txBody>
      </p:sp>
    </p:spTree>
    <p:extLst>
      <p:ext uri="{BB962C8B-B14F-4D97-AF65-F5344CB8AC3E}">
        <p14:creationId xmlns:p14="http://schemas.microsoft.com/office/powerpoint/2010/main" val="162229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 Templates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Specify how each item in a collection should be displayed</a:t>
            </a:r>
            <a:endParaRPr lang="en-US" dirty="0"/>
          </a:p>
        </p:txBody>
      </p:sp>
      <p:sp>
        <p:nvSpPr>
          <p:cNvPr id="5" name="TextBox 3"/>
          <p:cNvSpPr txBox="1"/>
          <p:nvPr/>
        </p:nvSpPr>
        <p:spPr>
          <a:xfrm>
            <a:off x="678075" y="2091360"/>
            <a:ext cx="7620000" cy="440120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&lt;DataTemplate&gt;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Grid</a:t>
            </a:r>
            <a:r>
              <a:rPr lang="en-GB" sz="2000" b="0" dirty="0" smtClean="0">
                <a:latin typeface="Lucida Sans Unicode" pitchFamily="34" charset="0"/>
                <a:cs typeface="Lucida Sans Unicode" pitchFamily="34" charset="0"/>
              </a:rPr>
              <a:t>&gt;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Path=Name}" Grid.Row="0"</a:t>
            </a:r>
          </a:p>
          <a:p>
            <a:r>
              <a:rPr lang="en-GB" sz="2000" b="0" dirty="0">
                <a:latin typeface="Lucida Sans Unicode" pitchFamily="34" charset="0"/>
                <a:cs typeface="Lucida Sans Unicode" pitchFamily="34" charset="0"/>
              </a:rPr>
              <a:t>                    FontSize="22" Background="Black"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Foreground</a:t>
            </a:r>
            <a:r>
              <a:rPr lang="en-GB" sz="2000" b="0" dirty="0">
                <a:latin typeface="Lucida Sans Unicode" pitchFamily="34" charset="0"/>
                <a:cs typeface="Lucida Sans Unicode" pitchFamily="34" charset="0"/>
              </a:rPr>
              <a:t>="White"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Path=Bean}"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Grid.Row</a:t>
            </a:r>
            <a:r>
              <a:rPr lang="en-GB" sz="2000" b="0" dirty="0">
                <a:latin typeface="Lucida Sans Unicode" pitchFamily="34" charset="0"/>
                <a:cs typeface="Lucida Sans Unicode" pitchFamily="34" charset="0"/>
              </a:rPr>
              <a:t>="1"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Path=CountryOfOrigin}"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Grid.Row</a:t>
            </a:r>
            <a:r>
              <a:rPr lang="en-GB" sz="2000" b="0" dirty="0">
                <a:latin typeface="Lucida Sans Unicode" pitchFamily="34" charset="0"/>
                <a:cs typeface="Lucida Sans Unicode" pitchFamily="34" charset="0"/>
              </a:rPr>
              <a:t>="2"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Path=Strength}"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Grid.Row</a:t>
            </a:r>
            <a:r>
              <a:rPr lang="en-GB" sz="2000" b="0" dirty="0">
                <a:latin typeface="Lucida Sans Unicode" pitchFamily="34" charset="0"/>
                <a:cs typeface="Lucida Sans Unicode" pitchFamily="34" charset="0"/>
              </a:rPr>
              <a:t>="3"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Grid&gt;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DataTemplate&gt;</a:t>
            </a:r>
          </a:p>
        </p:txBody>
      </p:sp>
    </p:spTree>
    <p:extLst>
      <p:ext uri="{BB962C8B-B14F-4D97-AF65-F5344CB8AC3E}">
        <p14:creationId xmlns:p14="http://schemas.microsoft.com/office/powerpoint/2010/main" val="2367818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Styling a UI</a:t>
            </a:r>
            <a:endParaRPr lang="en-US" dirty="0"/>
          </a:p>
        </p:txBody>
      </p:sp>
      <p:sp>
        <p:nvSpPr>
          <p:cNvPr id="3" name="Text Placeholder 2"/>
          <p:cNvSpPr>
            <a:spLocks noGrp="1"/>
          </p:cNvSpPr>
          <p:nvPr>
            <p:ph type="body" idx="1"/>
          </p:nvPr>
        </p:nvSpPr>
        <p:spPr/>
        <p:txBody>
          <a:bodyPr/>
          <a:lstStyle/>
          <a:p>
            <a:r>
              <a:rPr lang="en-GB" dirty="0" smtClean="0"/>
              <a:t>Creating Reusable Resources in XAML
Defining Styles as Resources
Using Property Triggers
Creating Dynamic Transformations
Demonstration: Customizing Student Photographs and Styling the Application Lab</a:t>
            </a:r>
            <a:endParaRPr lang="en-US" dirty="0"/>
          </a:p>
        </p:txBody>
      </p:sp>
    </p:spTree>
    <p:extLst>
      <p:ext uri="{BB962C8B-B14F-4D97-AF65-F5344CB8AC3E}">
        <p14:creationId xmlns:p14="http://schemas.microsoft.com/office/powerpoint/2010/main" val="4243842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Reusable Resources in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Define resources in a </a:t>
            </a:r>
            <a:r>
              <a:rPr lang="en-US" b="1" dirty="0" smtClean="0"/>
              <a:t>Resources</a:t>
            </a:r>
            <a:r>
              <a:rPr lang="en-US" dirty="0" smtClean="0"/>
              <a:t> collection</a:t>
            </a:r>
          </a:p>
          <a:p>
            <a:r>
              <a:rPr lang="en-US" dirty="0" smtClean="0"/>
              <a:t>Add an </a:t>
            </a:r>
            <a:r>
              <a:rPr lang="en-US" b="1" dirty="0" smtClean="0"/>
              <a:t>x:Key</a:t>
            </a:r>
            <a:r>
              <a:rPr lang="en-US" dirty="0" smtClean="0"/>
              <a:t> to uniquely identify the resource</a:t>
            </a:r>
          </a:p>
          <a:p>
            <a:endParaRPr lang="en-US" dirty="0"/>
          </a:p>
          <a:p>
            <a:endParaRPr lang="en-US" dirty="0" smtClean="0"/>
          </a:p>
          <a:p>
            <a:endParaRPr lang="en-US" dirty="0"/>
          </a:p>
          <a:p>
            <a:r>
              <a:rPr lang="en-US" dirty="0" smtClean="0"/>
              <a:t>Reference the resource in property values</a:t>
            </a:r>
          </a:p>
          <a:p>
            <a:endParaRPr lang="en-US" dirty="0"/>
          </a:p>
          <a:p>
            <a:endParaRPr lang="en-US" dirty="0" smtClean="0"/>
          </a:p>
          <a:p>
            <a:r>
              <a:rPr lang="en-US" dirty="0" smtClean="0"/>
              <a:t>Use a resource dictionary to manage large collections of resources</a:t>
            </a:r>
          </a:p>
        </p:txBody>
      </p:sp>
      <p:sp>
        <p:nvSpPr>
          <p:cNvPr id="5" name="TextBox 3"/>
          <p:cNvSpPr txBox="1"/>
          <p:nvPr/>
        </p:nvSpPr>
        <p:spPr>
          <a:xfrm>
            <a:off x="678075" y="2105561"/>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&lt;Window.Resources&gt;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SolidColorBrush x:Key="MyBrush" Color="Coral" /&gt;</a:t>
            </a:r>
          </a:p>
          <a:p>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Window.Resources&gt;</a:t>
            </a:r>
          </a:p>
        </p:txBody>
      </p:sp>
      <p:sp>
        <p:nvSpPr>
          <p:cNvPr id="6" name="TextBox 4"/>
          <p:cNvSpPr txBox="1"/>
          <p:nvPr/>
        </p:nvSpPr>
        <p:spPr>
          <a:xfrm>
            <a:off x="685800" y="4092714"/>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&lt;TextBlock Text="Foreground"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Foreground</a:t>
            </a:r>
            <a:r>
              <a:rPr lang="en-GB" sz="2000" b="0" dirty="0">
                <a:latin typeface="Lucida Sans Unicode" pitchFamily="34" charset="0"/>
                <a:cs typeface="Lucida Sans Unicode" pitchFamily="34" charset="0"/>
              </a:rPr>
              <a:t>="{StaticResource MyBrush}" /&gt;</a:t>
            </a:r>
          </a:p>
        </p:txBody>
      </p:sp>
    </p:spTree>
    <p:extLst>
      <p:ext uri="{BB962C8B-B14F-4D97-AF65-F5344CB8AC3E}">
        <p14:creationId xmlns:p14="http://schemas.microsoft.com/office/powerpoint/2010/main" val="2705128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Styles as Resources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Identify the target control type</a:t>
            </a:r>
          </a:p>
          <a:p>
            <a:r>
              <a:rPr lang="en-US" dirty="0" smtClean="0"/>
              <a:t>Provide an </a:t>
            </a:r>
            <a:r>
              <a:rPr lang="en-US" b="1" dirty="0" smtClean="0"/>
              <a:t>x:Key</a:t>
            </a:r>
            <a:r>
              <a:rPr lang="en-US" dirty="0" smtClean="0"/>
              <a:t> value if required</a:t>
            </a:r>
          </a:p>
          <a:p>
            <a:r>
              <a:rPr lang="en-US" dirty="0" smtClean="0"/>
              <a:t>Use </a:t>
            </a:r>
            <a:r>
              <a:rPr lang="en-US" b="1" dirty="0" smtClean="0"/>
              <a:t>Setter</a:t>
            </a:r>
            <a:r>
              <a:rPr lang="en-US" dirty="0" smtClean="0"/>
              <a:t> elements to specify property values</a:t>
            </a:r>
          </a:p>
          <a:p>
            <a:endParaRPr lang="en-US" dirty="0"/>
          </a:p>
          <a:p>
            <a:endParaRPr lang="en-US" dirty="0" smtClean="0"/>
          </a:p>
          <a:p>
            <a:endParaRPr lang="en-US" dirty="0"/>
          </a:p>
          <a:p>
            <a:endParaRPr lang="en-US" dirty="0" smtClean="0"/>
          </a:p>
          <a:p>
            <a:endParaRPr lang="en-US" dirty="0"/>
          </a:p>
          <a:p>
            <a:r>
              <a:rPr lang="en-US" dirty="0" smtClean="0"/>
              <a:t>Reference the style as a static resource</a:t>
            </a:r>
          </a:p>
          <a:p>
            <a:endParaRPr lang="en-US" dirty="0"/>
          </a:p>
        </p:txBody>
      </p:sp>
      <p:sp>
        <p:nvSpPr>
          <p:cNvPr id="5" name="TextBox 3"/>
          <p:cNvSpPr txBox="1"/>
          <p:nvPr/>
        </p:nvSpPr>
        <p:spPr>
          <a:xfrm>
            <a:off x="678075" y="281940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&lt;Style TargetType="TextBlock" x:Key="BlockStyle1"&gt;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Setter Property="FontSize" Value="20"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Setter Property="Background" Value="Black" </a:t>
            </a:r>
            <a:r>
              <a:rPr lang="en-GB" sz="2000" b="0" dirty="0" smtClean="0">
                <a:latin typeface="Lucida Sans Unicode" pitchFamily="34" charset="0"/>
                <a:cs typeface="Lucida Sans Unicode" pitchFamily="34" charset="0"/>
              </a:rPr>
              <a:t>/&gt;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smtClean="0">
                <a:latin typeface="Lucida Sans Unicode" pitchFamily="34" charset="0"/>
                <a:cs typeface="Lucida Sans Unicode" pitchFamily="34" charset="0"/>
              </a:rPr>
              <a:t>&lt;/Style&gt;</a:t>
            </a:r>
            <a:endParaRPr lang="en-GB" sz="2000" b="0" dirty="0">
              <a:latin typeface="Lucida Sans Unicode" pitchFamily="34" charset="0"/>
              <a:cs typeface="Lucida Sans Unicode" pitchFamily="34" charset="0"/>
            </a:endParaRPr>
          </a:p>
        </p:txBody>
      </p:sp>
      <p:sp>
        <p:nvSpPr>
          <p:cNvPr id="6" name="TextBox 4"/>
          <p:cNvSpPr txBox="1"/>
          <p:nvPr/>
        </p:nvSpPr>
        <p:spPr>
          <a:xfrm>
            <a:off x="685800" y="56388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&lt;TextBlock Text="Drink More Coffee"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Style</a:t>
            </a:r>
            <a:r>
              <a:rPr lang="en-GB" sz="2000" b="0" dirty="0">
                <a:latin typeface="Lucida Sans Unicode" pitchFamily="34" charset="0"/>
                <a:cs typeface="Lucida Sans Unicode" pitchFamily="34" charset="0"/>
              </a:rPr>
              <a:t>="{StaticResource BlockStyle1}" </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955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Property Triggers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triggers to apply style properties based on conditions:</a:t>
            </a:r>
          </a:p>
          <a:p>
            <a:r>
              <a:rPr lang="en-US" dirty="0" smtClean="0"/>
              <a:t>Use the </a:t>
            </a:r>
            <a:r>
              <a:rPr lang="en-US" b="1" dirty="0" smtClean="0"/>
              <a:t>Trigger </a:t>
            </a:r>
            <a:r>
              <a:rPr lang="en-US" dirty="0" smtClean="0"/>
              <a:t>element to identify the condition</a:t>
            </a:r>
          </a:p>
          <a:p>
            <a:r>
              <a:rPr lang="en-US" dirty="0" smtClean="0"/>
              <a:t>Use </a:t>
            </a:r>
            <a:r>
              <a:rPr lang="en-US" b="1" dirty="0" smtClean="0"/>
              <a:t>Setter</a:t>
            </a:r>
            <a:r>
              <a:rPr lang="en-US" dirty="0" smtClean="0"/>
              <a:t> elements apply the conditional changes</a:t>
            </a:r>
            <a:endParaRPr lang="en-US" dirty="0"/>
          </a:p>
        </p:txBody>
      </p:sp>
      <p:sp>
        <p:nvSpPr>
          <p:cNvPr id="5" name="TextBox 3"/>
          <p:cNvSpPr txBox="1"/>
          <p:nvPr/>
        </p:nvSpPr>
        <p:spPr>
          <a:xfrm>
            <a:off x="678075" y="3515085"/>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&lt;Style TargetType="Button"&gt;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Style.Triggers&gt;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Trigger Property="IsMouseOver" Value="True"&gt;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Setter Property="FontWeight" Value="Bold"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Trigger&gt;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Style.Triggers&gt;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Style&gt;</a:t>
            </a:r>
          </a:p>
        </p:txBody>
      </p:sp>
    </p:spTree>
    <p:extLst>
      <p:ext uri="{BB962C8B-B14F-4D97-AF65-F5344CB8AC3E}">
        <p14:creationId xmlns:p14="http://schemas.microsoft.com/office/powerpoint/2010/main" val="2709783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Dynamic Transformations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a:t>
            </a:r>
            <a:r>
              <a:rPr lang="en-US" b="1" dirty="0" smtClean="0"/>
              <a:t>EventTrigger</a:t>
            </a:r>
            <a:r>
              <a:rPr lang="en-US" dirty="0" smtClean="0"/>
              <a:t> to identify the event that starts the animation</a:t>
            </a:r>
          </a:p>
          <a:p>
            <a:r>
              <a:rPr lang="en-US" dirty="0" smtClean="0"/>
              <a:t>Use a </a:t>
            </a:r>
            <a:r>
              <a:rPr lang="en-US" b="1" dirty="0" smtClean="0"/>
              <a:t>Storyboard</a:t>
            </a:r>
            <a:r>
              <a:rPr lang="en-US" dirty="0" smtClean="0"/>
              <a:t> to identify the properties that should change</a:t>
            </a:r>
          </a:p>
          <a:p>
            <a:r>
              <a:rPr lang="en-US" dirty="0" smtClean="0"/>
              <a:t>Use a </a:t>
            </a:r>
            <a:r>
              <a:rPr lang="en-US" b="1" dirty="0" smtClean="0"/>
              <a:t>DoubleAnimation</a:t>
            </a:r>
            <a:r>
              <a:rPr lang="en-US" dirty="0" smtClean="0"/>
              <a:t> to define the changes</a:t>
            </a:r>
            <a:endParaRPr lang="en-US" dirty="0"/>
          </a:p>
        </p:txBody>
      </p:sp>
      <p:sp>
        <p:nvSpPr>
          <p:cNvPr id="5" name="TextBox 3"/>
          <p:cNvSpPr txBox="1"/>
          <p:nvPr/>
        </p:nvSpPr>
        <p:spPr>
          <a:xfrm>
            <a:off x="678075" y="3538478"/>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&lt;EventTrigger RoutedEvent="Image.MouseDown"&gt;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BeginStoryboard&gt;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Storyboard&gt;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DoubleAnimation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Storyboard.TargetProperty</a:t>
            </a:r>
            <a:r>
              <a:rPr lang="en-GB" sz="2000" b="0" dirty="0">
                <a:latin typeface="Lucida Sans Unicode" pitchFamily="34" charset="0"/>
                <a:cs typeface="Lucida Sans Unicode" pitchFamily="34" charset="0"/>
              </a:rPr>
              <a:t>="Height"</a:t>
            </a:r>
          </a:p>
          <a:p>
            <a:r>
              <a:rPr lang="en-GB" sz="2000" b="0" dirty="0" smtClean="0">
                <a:latin typeface="Lucida Sans Unicode" pitchFamily="34" charset="0"/>
                <a:cs typeface="Lucida Sans Unicode" pitchFamily="34" charset="0"/>
              </a:rPr>
              <a:t>               From</a:t>
            </a:r>
            <a:r>
              <a:rPr lang="en-GB" sz="2000" b="0" dirty="0">
                <a:latin typeface="Lucida Sans Unicode" pitchFamily="34" charset="0"/>
                <a:cs typeface="Lucida Sans Unicode" pitchFamily="34" charset="0"/>
              </a:rPr>
              <a:t>="200" To="300" Duration="0:0:2"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Storyboard&gt;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BeginStoryboard&gt;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EventTrigger&gt;</a:t>
            </a:r>
          </a:p>
        </p:txBody>
      </p:sp>
    </p:spTree>
    <p:extLst>
      <p:ext uri="{BB962C8B-B14F-4D97-AF65-F5344CB8AC3E}">
        <p14:creationId xmlns:p14="http://schemas.microsoft.com/office/powerpoint/2010/main" val="149096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herencia</a:t>
            </a:r>
          </a:p>
          <a:p>
            <a:pPr marL="514350" indent="-514350">
              <a:buFont typeface="+mj-lt"/>
              <a:buAutoNum type="arabicPeriod"/>
            </a:pPr>
            <a:r>
              <a:rPr lang="es-VE" dirty="0"/>
              <a:t>Lectura y escritura de datos locales</a:t>
            </a: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a:t>Acceso a una base de 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solidFill>
                  <a:srgbClr val="FF0000"/>
                </a:solidFill>
              </a:rPr>
              <a:t>Diseño de la interfaz de usuario de una aplicación </a:t>
            </a:r>
            <a:r>
              <a:rPr lang="es-VE" dirty="0">
                <a:solidFill>
                  <a:srgbClr val="FF0000"/>
                </a:solidFill>
              </a:rPr>
              <a:t>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898005" y="2204864"/>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smtClean="0"/>
              <a:t>Diseño </a:t>
            </a:r>
            <a:r>
              <a:rPr lang="es-VE" sz="3600" dirty="0"/>
              <a:t>de la interfaz de usuario de una aplicación gráfica</a:t>
            </a:r>
            <a:r>
              <a:rPr lang="es-VE" sz="3600" dirty="0">
                <a:solidFill>
                  <a:srgbClr val="FF0000"/>
                </a:solidFill>
              </a:rPr>
              <a:t/>
            </a:r>
            <a:br>
              <a:rPr lang="es-VE" sz="3600" dirty="0">
                <a:solidFill>
                  <a:srgbClr val="FF0000"/>
                </a:solidFill>
              </a:rPr>
            </a:br>
            <a:r>
              <a:rPr lang="es-VE" sz="3600" dirty="0"/>
              <a:t/>
            </a:r>
            <a:br>
              <a:rPr lang="es-VE" sz="3600" dirty="0"/>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Designing</a:t>
            </a:r>
            <a:r>
              <a:rPr lang="es-ES" sz="3600" dirty="0"/>
              <a:t> </a:t>
            </a:r>
            <a:r>
              <a:rPr lang="es-ES" sz="3600" dirty="0" err="1"/>
              <a:t>the</a:t>
            </a:r>
            <a:r>
              <a:rPr lang="es-ES" sz="3600" dirty="0"/>
              <a:t> </a:t>
            </a:r>
            <a:r>
              <a:rPr lang="es-ES" sz="3600" dirty="0" err="1"/>
              <a:t>User</a:t>
            </a:r>
            <a:r>
              <a:rPr lang="es-ES" sz="3600" dirty="0"/>
              <a:t> Interface </a:t>
            </a:r>
            <a:r>
              <a:rPr lang="es-ES" sz="3600" dirty="0" err="1"/>
              <a:t>for</a:t>
            </a:r>
            <a:r>
              <a:rPr lang="es-ES" sz="3600" dirty="0"/>
              <a:t> a </a:t>
            </a:r>
            <a:r>
              <a:rPr lang="es-ES" sz="3600" dirty="0" err="1"/>
              <a:t>Graphical</a:t>
            </a:r>
            <a:r>
              <a:rPr lang="es-ES" sz="3600" dirty="0"/>
              <a:t> </a:t>
            </a:r>
            <a:r>
              <a:rPr lang="es-ES" sz="3600" dirty="0" err="1"/>
              <a:t>Application</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467544" y="5301208"/>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smtClean="0"/>
              <a:t>9</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31843" y="1772816"/>
            <a:ext cx="8604688" cy="2664296"/>
          </a:xfrm>
        </p:spPr>
        <p:txBody>
          <a:bodyPr/>
          <a:lstStyle/>
          <a:p>
            <a:pPr marL="514350" indent="-514350">
              <a:buFont typeface="+mj-lt"/>
              <a:buAutoNum type="arabicPeriod"/>
            </a:pPr>
            <a:r>
              <a:rPr lang="es-VE" dirty="0"/>
              <a:t>Uso de XAML para diseñar una interfaz de </a:t>
            </a:r>
            <a:r>
              <a:rPr lang="es-VE" dirty="0" smtClean="0"/>
              <a:t>usuario (</a:t>
            </a:r>
            <a:r>
              <a:rPr lang="en-US" dirty="0"/>
              <a:t>Using XAML to Design a User Interface</a:t>
            </a:r>
            <a:r>
              <a:rPr lang="es-VE" dirty="0" smtClean="0"/>
              <a:t>)</a:t>
            </a:r>
            <a:endParaRPr lang="es-VE" dirty="0"/>
          </a:p>
          <a:p>
            <a:pPr marL="514350" indent="-514350">
              <a:buFont typeface="+mj-lt"/>
              <a:buAutoNum type="arabicPeriod"/>
            </a:pPr>
            <a:r>
              <a:rPr lang="es-VE" dirty="0"/>
              <a:t>Controles de enlace a datos (</a:t>
            </a:r>
            <a:r>
              <a:rPr lang="es-VE" dirty="0" err="1"/>
              <a:t>Binding</a:t>
            </a:r>
            <a:r>
              <a:rPr lang="es-VE" dirty="0"/>
              <a:t> </a:t>
            </a:r>
            <a:r>
              <a:rPr lang="es-VE" dirty="0" err="1"/>
              <a:t>Controls</a:t>
            </a:r>
            <a:r>
              <a:rPr lang="es-VE" dirty="0"/>
              <a:t> </a:t>
            </a:r>
            <a:r>
              <a:rPr lang="es-VE" dirty="0" err="1"/>
              <a:t>to</a:t>
            </a:r>
            <a:r>
              <a:rPr lang="es-VE" dirty="0"/>
              <a:t> Data)</a:t>
            </a:r>
          </a:p>
          <a:p>
            <a:pPr marL="514350" indent="-514350">
              <a:buFont typeface="+mj-lt"/>
              <a:buAutoNum type="arabicPeriod"/>
            </a:pPr>
            <a:r>
              <a:rPr lang="es-VE" dirty="0"/>
              <a:t>Una interfaz de usuario de estilo (</a:t>
            </a:r>
            <a:r>
              <a:rPr lang="es-VE" dirty="0" err="1"/>
              <a:t>Styling</a:t>
            </a:r>
            <a:r>
              <a:rPr lang="es-VE" dirty="0"/>
              <a:t> a UI)</a:t>
            </a:r>
            <a:endParaRPr lang="es-VE" dirty="0">
              <a:effectLst/>
            </a:endParaRPr>
          </a:p>
        </p:txBody>
      </p:sp>
    </p:spTree>
    <p:extLst>
      <p:ext uri="{BB962C8B-B14F-4D97-AF65-F5344CB8AC3E}">
        <p14:creationId xmlns:p14="http://schemas.microsoft.com/office/powerpoint/2010/main" val="244613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XAML to Design a User Interface</a:t>
            </a:r>
            <a:endParaRPr lang="en-US" dirty="0"/>
          </a:p>
        </p:txBody>
      </p:sp>
      <p:sp>
        <p:nvSpPr>
          <p:cNvPr id="3" name="Text Placeholder 2"/>
          <p:cNvSpPr>
            <a:spLocks noGrp="1"/>
          </p:cNvSpPr>
          <p:nvPr>
            <p:ph type="body" idx="1"/>
          </p:nvPr>
        </p:nvSpPr>
        <p:spPr/>
        <p:txBody>
          <a:bodyPr/>
          <a:lstStyle/>
          <a:p>
            <a:r>
              <a:rPr lang="en-GB" dirty="0" smtClean="0"/>
              <a:t>Introducing XAML
Common Controls
Setting Control Properties
Handling Events
Using Layout Controls
Demonstration: Using Design View to Create a XAML UI
Creating User Controls</a:t>
            </a:r>
            <a:endParaRPr lang="en-US" dirty="0"/>
          </a:p>
        </p:txBody>
      </p:sp>
    </p:spTree>
    <p:extLst>
      <p:ext uri="{BB962C8B-B14F-4D97-AF65-F5344CB8AC3E}">
        <p14:creationId xmlns:p14="http://schemas.microsoft.com/office/powerpoint/2010/main" val="2011962982"/>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1900</TotalTime>
  <Words>2889</Words>
  <Application>Microsoft Office PowerPoint</Application>
  <PresentationFormat>Presentación en pantalla (4:3)</PresentationFormat>
  <Paragraphs>378</Paragraphs>
  <Slides>27</Slides>
  <Notes>26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Diseño de la interfaz de usuario de una aplicación gráfica  (Designing the User Interface for a Graphical Application)</vt:lpstr>
      <vt:lpstr>Temas</vt:lpstr>
      <vt:lpstr>Lesson 1: Using XAML to Design a User Interface</vt:lpstr>
      <vt:lpstr>Introducing XAML</vt:lpstr>
      <vt:lpstr>Common Controls</vt:lpstr>
      <vt:lpstr>Setting Control Properties</vt:lpstr>
      <vt:lpstr>Handling Events</vt:lpstr>
      <vt:lpstr>Using Layout Controls</vt:lpstr>
      <vt:lpstr>Creating User Controls</vt:lpstr>
      <vt:lpstr>Lesson 2: Binding Controls to Data</vt:lpstr>
      <vt:lpstr>Introduction to Data Binding</vt:lpstr>
      <vt:lpstr>Binding Controls to Data in XAML</vt:lpstr>
      <vt:lpstr>Binding Controls to Data in Code</vt:lpstr>
      <vt:lpstr>Binding Controls to Collections</vt:lpstr>
      <vt:lpstr>Creating Data Templates</vt:lpstr>
      <vt:lpstr>Lesson 3: Styling a UI</vt:lpstr>
      <vt:lpstr>Creating Reusable Resources in XAML</vt:lpstr>
      <vt:lpstr>Defining Styles as Resources</vt:lpstr>
      <vt:lpstr>Using Property Triggers</vt:lpstr>
      <vt:lpstr>Creating Dynamic Transformations</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70</cp:revision>
  <cp:lastPrinted>2012-08-28T00:39:50Z</cp:lastPrinted>
  <dcterms:created xsi:type="dcterms:W3CDTF">2012-10-15T15:17:00Z</dcterms:created>
  <dcterms:modified xsi:type="dcterms:W3CDTF">2015-02-20T19:21:46Z</dcterms:modified>
</cp:coreProperties>
</file>