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1"/>
  </p:notesMasterIdLst>
  <p:handoutMasterIdLst>
    <p:handoutMasterId r:id="rId32"/>
  </p:handoutMasterIdLst>
  <p:sldIdLst>
    <p:sldId id="315" r:id="rId2"/>
    <p:sldId id="285" r:id="rId3"/>
    <p:sldId id="342" r:id="rId4"/>
    <p:sldId id="343" r:id="rId5"/>
    <p:sldId id="282" r:id="rId6"/>
    <p:sldId id="344" r:id="rId7"/>
    <p:sldId id="286" r:id="rId8"/>
    <p:sldId id="316" r:id="rId9"/>
    <p:sldId id="391" r:id="rId10"/>
    <p:sldId id="392" r:id="rId11"/>
    <p:sldId id="393" r:id="rId12"/>
    <p:sldId id="394" r:id="rId13"/>
    <p:sldId id="395" r:id="rId14"/>
    <p:sldId id="396" r:id="rId15"/>
    <p:sldId id="397" r:id="rId16"/>
    <p:sldId id="398" r:id="rId17"/>
    <p:sldId id="399" r:id="rId18"/>
    <p:sldId id="400" r:id="rId19"/>
    <p:sldId id="401" r:id="rId20"/>
    <p:sldId id="402" r:id="rId21"/>
    <p:sldId id="403" r:id="rId22"/>
    <p:sldId id="404" r:id="rId23"/>
    <p:sldId id="407" r:id="rId24"/>
    <p:sldId id="408" r:id="rId25"/>
    <p:sldId id="409" r:id="rId26"/>
    <p:sldId id="412" r:id="rId27"/>
    <p:sldId id="413" r:id="rId28"/>
    <p:sldId id="417" r:id="rId29"/>
    <p:sldId id="341" r:id="rId30"/>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21815" autoAdjust="0"/>
    <p:restoredTop sz="84919" autoAdjust="0"/>
  </p:normalViewPr>
  <p:slideViewPr>
    <p:cSldViewPr>
      <p:cViewPr varScale="1">
        <p:scale>
          <a:sx n="63" d="100"/>
          <a:sy n="63" d="100"/>
        </p:scale>
        <p:origin x="1998" y="72"/>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2/20/2015</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2/20/2015</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1038001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1882865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catching exceptions that tasks throw is covered later in this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6A8517-0A4D-41DA-BDAB-A7FE535383F2}"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4087063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3761475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4294688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3165978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Understanding how the </a:t>
            </a:r>
            <a:r>
              <a:rPr lang="en-US" sz="1000" b="1" dirty="0">
                <a:latin typeface="Arial"/>
                <a:ea typeface="Calibri"/>
                <a:cs typeface="Times New Roman"/>
              </a:rPr>
              <a:t>async</a:t>
            </a:r>
            <a:r>
              <a:rPr lang="en-US" sz="1000" dirty="0">
                <a:latin typeface="Arial"/>
                <a:ea typeface="Calibri"/>
                <a:cs typeface="Segoe UI"/>
              </a:rPr>
              <a:t> method modifier and the </a:t>
            </a:r>
            <a:r>
              <a:rPr lang="en-US" sz="1000" b="1" dirty="0">
                <a:latin typeface="Arial"/>
                <a:ea typeface="Calibri"/>
                <a:cs typeface="Times New Roman"/>
              </a:rPr>
              <a:t>await</a:t>
            </a:r>
            <a:r>
              <a:rPr lang="en-US" sz="1000" dirty="0">
                <a:latin typeface="Arial"/>
                <a:ea typeface="Calibri"/>
                <a:cs typeface="Segoe UI"/>
              </a:rPr>
              <a:t> operator work is crucial to writing Windows Store apps for Windows 8. Make sure that students understand the purpose of these keywords and how to use them.</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6A8517-0A4D-41DA-BDAB-A7FE535383F2}"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1068867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Clarify that all UI elements are created—and therefore ”owned”—by the UI thread.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6A8517-0A4D-41DA-BDAB-A7FE535383F2}"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1208196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1863599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Point out that all event handlers must return </a:t>
            </a:r>
            <a:r>
              <a:rPr lang="en-US" sz="1000" b="1" dirty="0">
                <a:latin typeface="Arial"/>
                <a:ea typeface="Calibri"/>
                <a:cs typeface="Times New Roman"/>
              </a:rPr>
              <a:t>void</a:t>
            </a:r>
            <a:r>
              <a:rPr lang="en-US" sz="1000" dirty="0">
                <a:latin typeface="Arial"/>
                <a:ea typeface="Calibri"/>
                <a:cs typeface="Segoe UI"/>
              </a:rPr>
              <a:t>. This is the reason why you cannot return a </a:t>
            </a:r>
            <a:r>
              <a:rPr lang="en-US" sz="1000" b="1" dirty="0">
                <a:latin typeface="Arial"/>
                <a:ea typeface="Calibri"/>
                <a:cs typeface="Times New Roman"/>
              </a:rPr>
              <a:t>Task</a:t>
            </a:r>
            <a:r>
              <a:rPr lang="en-US" sz="1000" dirty="0">
                <a:latin typeface="Arial"/>
                <a:ea typeface="Calibri"/>
                <a:cs typeface="Segoe UI"/>
              </a:rPr>
              <a:t> object from an asynchronous event </a:t>
            </a:r>
            <a:r>
              <a:rPr lang="en-US" sz="1000" dirty="0" smtClean="0">
                <a:latin typeface="Arial"/>
                <a:ea typeface="Calibri"/>
                <a:cs typeface="Segoe UI"/>
              </a:rPr>
              <a:t>handler.</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smtClean="0">
                <a:latin typeface="Arial"/>
                <a:ea typeface="Calibri"/>
                <a:cs typeface="Segoe UI"/>
              </a:rPr>
              <a:t>Mention </a:t>
            </a:r>
            <a:r>
              <a:rPr lang="en-US" sz="1000" dirty="0">
                <a:latin typeface="Arial"/>
                <a:ea typeface="Calibri"/>
                <a:cs typeface="Segoe UI"/>
              </a:rPr>
              <a:t>that i</a:t>
            </a:r>
            <a:r>
              <a:rPr lang="en-US" sz="1000" dirty="0">
                <a:solidFill>
                  <a:srgbClr val="000000"/>
                </a:solidFill>
                <a:latin typeface="Arial"/>
                <a:ea typeface="Calibri"/>
                <a:cs typeface="Segoe UI"/>
              </a:rPr>
              <a:t>f you want to convert a synchronous method with no return type to an asynchronous method, you should change the return type from </a:t>
            </a:r>
            <a:r>
              <a:rPr lang="en-US" sz="1000" b="1" dirty="0">
                <a:latin typeface="Arial"/>
                <a:ea typeface="Calibri"/>
                <a:cs typeface="Times New Roman"/>
              </a:rPr>
              <a:t>void</a:t>
            </a:r>
            <a:r>
              <a:rPr lang="en-US" sz="1000" dirty="0">
                <a:solidFill>
                  <a:srgbClr val="000000"/>
                </a:solidFill>
                <a:latin typeface="Arial"/>
                <a:ea typeface="Calibri"/>
                <a:cs typeface="Segoe UI"/>
              </a:rPr>
              <a:t> to </a:t>
            </a:r>
            <a:r>
              <a:rPr lang="en-US" sz="1000" b="1" dirty="0">
                <a:latin typeface="Arial"/>
                <a:ea typeface="Calibri"/>
                <a:cs typeface="Times New Roman"/>
              </a:rPr>
              <a:t>Task</a:t>
            </a:r>
            <a:r>
              <a:rPr lang="en-US" sz="1000" dirty="0">
                <a:solidFill>
                  <a:srgbClr val="000000"/>
                </a:solidFill>
                <a:latin typeface="Arial"/>
                <a:ea typeface="Calibri"/>
                <a:cs typeface="Segoe UI"/>
              </a:rPr>
              <a:t>. The method body still should not include a </a:t>
            </a:r>
            <a:r>
              <a:rPr lang="en-US" sz="1000" b="1" dirty="0">
                <a:latin typeface="Arial"/>
                <a:ea typeface="Calibri"/>
                <a:cs typeface="Times New Roman"/>
              </a:rPr>
              <a:t>return</a:t>
            </a:r>
            <a:r>
              <a:rPr lang="en-US" sz="1000" dirty="0">
                <a:solidFill>
                  <a:srgbClr val="000000"/>
                </a:solidFill>
                <a:latin typeface="Arial"/>
                <a:ea typeface="Calibri"/>
                <a:cs typeface="Segoe UI"/>
              </a:rPr>
              <a:t> statement.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6A8517-0A4D-41DA-BDAB-A7FE535383F2}"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3606265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3780207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You may want to point out that the next topic demonstrates the difference between the classic </a:t>
            </a:r>
            <a:r>
              <a:rPr lang="en-US" sz="1000" dirty="0">
                <a:solidFill>
                  <a:srgbClr val="000000"/>
                </a:solidFill>
                <a:latin typeface="Arial"/>
                <a:ea typeface="Calibri"/>
                <a:cs typeface="Segoe UI"/>
              </a:rPr>
              <a:t>Asynchronous Programming Model (</a:t>
            </a:r>
            <a:r>
              <a:rPr lang="en-US" sz="1000" dirty="0">
                <a:latin typeface="Arial"/>
                <a:ea typeface="Calibri"/>
                <a:cs typeface="Segoe UI"/>
              </a:rPr>
              <a:t>APM) approach and the </a:t>
            </a:r>
            <a:r>
              <a:rPr lang="en-US" sz="1000" b="1" dirty="0">
                <a:latin typeface="Arial"/>
                <a:ea typeface="Calibri"/>
                <a:cs typeface="Times New Roman"/>
              </a:rPr>
              <a:t>TaskFactory.FromAsync</a:t>
            </a:r>
            <a:r>
              <a:rPr lang="en-US" sz="1000" dirty="0">
                <a:latin typeface="Arial"/>
                <a:ea typeface="Calibri"/>
                <a:cs typeface="Segoe UI"/>
              </a:rPr>
              <a:t> method approach in more detail.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6A8517-0A4D-41DA-BDAB-A7FE535383F2}"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23790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4157432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2533672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3304191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2770951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6A8517-0A4D-41DA-BDAB-A7FE535383F2}"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41431608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6A8517-0A4D-41DA-BDAB-A7FE535383F2}"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946149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smtClean="0">
                <a:latin typeface="Arial"/>
                <a:ea typeface="Calibri"/>
                <a:cs typeface="Times New Roman"/>
              </a:rPr>
              <a:t>Review Question(s)</a:t>
            </a:r>
            <a:endParaRPr lang="en-US" sz="1000"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You create and start three tasks named task1, task2, and task3. You want to block the joining thread until all of these tasks are complete. Which code example should you use to accomplish this?</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1: task1.Wait();</a:t>
            </a:r>
          </a:p>
          <a:p>
            <a:pPr>
              <a:lnSpc>
                <a:spcPct val="115000"/>
              </a:lnSpc>
              <a:spcAft>
                <a:spcPts val="1000"/>
              </a:spcAft>
            </a:pPr>
            <a:r>
              <a:rPr lang="en-US" sz="1000" dirty="0" smtClean="0">
                <a:latin typeface="Arial"/>
                <a:ea typeface="Calibri"/>
                <a:cs typeface="Times New Roman"/>
              </a:rPr>
              <a:t>task2.Wait();</a:t>
            </a:r>
          </a:p>
          <a:p>
            <a:pPr>
              <a:lnSpc>
                <a:spcPct val="115000"/>
              </a:lnSpc>
              <a:spcAft>
                <a:spcPts val="1000"/>
              </a:spcAft>
            </a:pPr>
            <a:r>
              <a:rPr lang="en-US" sz="1000" dirty="0" smtClean="0">
                <a:latin typeface="Arial"/>
                <a:ea typeface="Calibri"/>
                <a:cs typeface="Times New Roman"/>
              </a:rPr>
              <a:t>task3.Wait();</a:t>
            </a:r>
          </a:p>
          <a:p>
            <a:pPr>
              <a:lnSpc>
                <a:spcPct val="115000"/>
              </a:lnSpc>
              <a:spcAft>
                <a:spcPts val="1000"/>
              </a:spcAft>
            </a:pPr>
            <a:r>
              <a:rPr lang="en-US" sz="1000" dirty="0" smtClean="0">
                <a:latin typeface="Arial"/>
                <a:ea typeface="Calibri"/>
                <a:cs typeface="Times New Roman"/>
              </a:rPr>
              <a:t>(   )Option 2: </a:t>
            </a:r>
            <a:r>
              <a:rPr lang="en-US" sz="1000" dirty="0" err="1" smtClean="0">
                <a:latin typeface="Arial"/>
                <a:ea typeface="Calibri"/>
                <a:cs typeface="Times New Roman"/>
              </a:rPr>
              <a:t>Task.WaitAll</a:t>
            </a:r>
            <a:r>
              <a:rPr lang="en-US" sz="1000" dirty="0" smtClean="0">
                <a:latin typeface="Arial"/>
                <a:ea typeface="Calibri"/>
                <a:cs typeface="Times New Roman"/>
              </a:rPr>
              <a:t>(task1, task2, task3);</a:t>
            </a:r>
          </a:p>
          <a:p>
            <a:pPr>
              <a:lnSpc>
                <a:spcPct val="115000"/>
              </a:lnSpc>
              <a:spcAft>
                <a:spcPts val="1000"/>
              </a:spcAft>
            </a:pPr>
            <a:r>
              <a:rPr lang="en-US" sz="1000" dirty="0" smtClean="0">
                <a:latin typeface="Arial"/>
                <a:ea typeface="Calibri"/>
                <a:cs typeface="Times New Roman"/>
              </a:rPr>
              <a:t>(   )Option 3: </a:t>
            </a:r>
            <a:r>
              <a:rPr lang="en-US" sz="1000" dirty="0" err="1" smtClean="0">
                <a:latin typeface="Arial"/>
                <a:ea typeface="Calibri"/>
                <a:cs typeface="Times New Roman"/>
              </a:rPr>
              <a:t>Task.WaitAny</a:t>
            </a:r>
            <a:r>
              <a:rPr lang="en-US" sz="1000" dirty="0" smtClean="0">
                <a:latin typeface="Arial"/>
                <a:ea typeface="Calibri"/>
                <a:cs typeface="Times New Roman"/>
              </a:rPr>
              <a:t>(task1, task2, task3);</a:t>
            </a:r>
          </a:p>
          <a:p>
            <a:pPr>
              <a:lnSpc>
                <a:spcPct val="115000"/>
              </a:lnSpc>
              <a:spcAft>
                <a:spcPts val="1000"/>
              </a:spcAft>
            </a:pPr>
            <a:r>
              <a:rPr lang="en-US" sz="1000" dirty="0" smtClean="0">
                <a:latin typeface="Arial"/>
                <a:ea typeface="Calibri"/>
                <a:cs typeface="Times New Roman"/>
              </a:rPr>
              <a:t>(   )Option 4: </a:t>
            </a:r>
            <a:r>
              <a:rPr lang="en-US" sz="1000" dirty="0" err="1" smtClean="0">
                <a:latin typeface="Arial"/>
                <a:ea typeface="Calibri"/>
                <a:cs typeface="Times New Roman"/>
              </a:rPr>
              <a:t>Task.WhenAll</a:t>
            </a:r>
            <a:r>
              <a:rPr lang="en-US" sz="1000" dirty="0" smtClean="0">
                <a:latin typeface="Arial"/>
                <a:ea typeface="Calibri"/>
                <a:cs typeface="Times New Roman"/>
              </a:rPr>
              <a:t>(task1, task2, task3);</a:t>
            </a:r>
          </a:p>
          <a:p>
            <a:pPr>
              <a:lnSpc>
                <a:spcPct val="115000"/>
              </a:lnSpc>
              <a:spcAft>
                <a:spcPts val="1000"/>
              </a:spcAft>
            </a:pPr>
            <a:r>
              <a:rPr lang="en-US" sz="1000" dirty="0" smtClean="0">
                <a:latin typeface="Arial"/>
                <a:ea typeface="Calibri"/>
                <a:cs typeface="Times New Roman"/>
              </a:rPr>
              <a:t>(   )Option 5: </a:t>
            </a:r>
            <a:r>
              <a:rPr lang="en-US" sz="1000" dirty="0" err="1" smtClean="0">
                <a:latin typeface="Arial"/>
                <a:ea typeface="Calibri"/>
                <a:cs typeface="Times New Roman"/>
              </a:rPr>
              <a:t>Task.WhenAny</a:t>
            </a:r>
            <a:r>
              <a:rPr lang="en-US" sz="1000" dirty="0" smtClean="0">
                <a:latin typeface="Arial"/>
                <a:ea typeface="Calibri"/>
                <a:cs typeface="Times New Roman"/>
              </a:rPr>
              <a:t>(task1, task2, task3);</a:t>
            </a:r>
          </a:p>
          <a:p>
            <a:pPr>
              <a:lnSpc>
                <a:spcPct val="115000"/>
              </a:lnSpc>
              <a:spcAft>
                <a:spcPts val="1000"/>
              </a:spcAft>
            </a:pPr>
            <a:r>
              <a:rPr lang="en-US" sz="1000" b="1" dirty="0" smtClean="0">
                <a:latin typeface="Arial"/>
                <a:ea typeface="Calibri"/>
                <a:cs typeface="Times New Roman"/>
              </a:rPr>
              <a:t>Answer</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2: </a:t>
            </a:r>
            <a:r>
              <a:rPr lang="en-US" sz="1000" dirty="0" err="1" smtClean="0">
                <a:latin typeface="Arial"/>
                <a:ea typeface="Calibri"/>
                <a:cs typeface="Times New Roman"/>
              </a:rPr>
              <a:t>Task.WaitAll</a:t>
            </a:r>
            <a:r>
              <a:rPr lang="en-US" sz="1000" dirty="0" smtClean="0">
                <a:latin typeface="Arial"/>
                <a:ea typeface="Calibri"/>
                <a:cs typeface="Times New Roman"/>
              </a:rPr>
              <a:t>(task1, task2, task3);</a:t>
            </a:r>
          </a:p>
          <a:p>
            <a:pPr>
              <a:lnSpc>
                <a:spcPct val="115000"/>
              </a:lnSpc>
              <a:spcAft>
                <a:spcPts val="1000"/>
              </a:spcAft>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You have a synchronous method with the following signature:</a:t>
            </a:r>
            <a:endParaRPr lang="en-US" sz="1000" dirty="0" smtClean="0">
              <a:latin typeface="Arial"/>
              <a:ea typeface="Calibri"/>
              <a:cs typeface="Times New Roman"/>
            </a:endParaRPr>
          </a:p>
          <a:p>
            <a:pPr marL="100330" marR="100330">
              <a:lnSpc>
                <a:spcPts val="1000"/>
              </a:lnSpc>
              <a:spcAft>
                <a:spcPts val="600"/>
              </a:spcAft>
            </a:pPr>
            <a:r>
              <a:rPr lang="en-US" sz="1000" dirty="0" smtClean="0">
                <a:effectLst/>
                <a:latin typeface="Arial"/>
                <a:ea typeface="Times New Roman"/>
                <a:cs typeface="Times New Roman"/>
              </a:rPr>
              <a:t>public </a:t>
            </a:r>
            <a:r>
              <a:rPr lang="en-US" sz="1000" dirty="0" err="1" smtClean="0">
                <a:effectLst/>
                <a:latin typeface="Arial"/>
                <a:ea typeface="Times New Roman"/>
                <a:cs typeface="Times New Roman"/>
              </a:rPr>
              <a:t>IEnumerable</a:t>
            </a:r>
            <a:r>
              <a:rPr lang="en-US" sz="1000" dirty="0" smtClean="0">
                <a:effectLst/>
                <a:latin typeface="Arial"/>
                <a:ea typeface="Times New Roman"/>
                <a:cs typeface="Times New Roman"/>
              </a:rPr>
              <a:t>&lt;string&gt; </a:t>
            </a:r>
            <a:r>
              <a:rPr lang="en-US" sz="1000" dirty="0" err="1" smtClean="0">
                <a:effectLst/>
                <a:latin typeface="Arial"/>
                <a:ea typeface="Times New Roman"/>
                <a:cs typeface="Times New Roman"/>
              </a:rPr>
              <a:t>GetCoffees</a:t>
            </a:r>
            <a:r>
              <a:rPr lang="en-US" sz="1000" dirty="0" smtClean="0">
                <a:effectLst/>
                <a:latin typeface="Arial"/>
                <a:ea typeface="Times New Roman"/>
                <a:cs typeface="Times New Roman"/>
              </a:rPr>
              <a:t>(string country, </a:t>
            </a:r>
            <a:r>
              <a:rPr lang="en-US" sz="1000" dirty="0" err="1" smtClean="0">
                <a:effectLst/>
                <a:latin typeface="Arial"/>
                <a:ea typeface="Times New Roman"/>
                <a:cs typeface="Times New Roman"/>
              </a:rPr>
              <a:t>int</a:t>
            </a:r>
            <a:r>
              <a:rPr lang="en-US" sz="1000" dirty="0" smtClean="0">
                <a:effectLst/>
                <a:latin typeface="Arial"/>
                <a:ea typeface="Times New Roman"/>
                <a:cs typeface="Times New Roman"/>
              </a:rPr>
              <a:t> strength)</a:t>
            </a:r>
          </a:p>
          <a:p>
            <a:pPr>
              <a:lnSpc>
                <a:spcPct val="115000"/>
              </a:lnSpc>
              <a:spcAft>
                <a:spcPts val="1000"/>
              </a:spcAft>
            </a:pPr>
            <a:r>
              <a:rPr lang="en-US" sz="1000" dirty="0" smtClean="0">
                <a:latin typeface="Arial"/>
                <a:ea typeface="Calibri"/>
                <a:cs typeface="Segoe UI"/>
              </a:rPr>
              <a:t>You want to convert this method to an asynchronous method. What should the signature of the asynchronous method be?(   )Option 1: public </a:t>
            </a:r>
            <a:r>
              <a:rPr lang="en-US" sz="1000" dirty="0" err="1" smtClean="0">
                <a:latin typeface="Arial"/>
                <a:ea typeface="Calibri"/>
                <a:cs typeface="Segoe UI"/>
              </a:rPr>
              <a:t>async</a:t>
            </a:r>
            <a:r>
              <a:rPr lang="en-US" sz="1000" dirty="0" smtClean="0">
                <a:latin typeface="Arial"/>
                <a:ea typeface="Calibri"/>
                <a:cs typeface="Segoe UI"/>
              </a:rPr>
              <a:t> </a:t>
            </a:r>
            <a:r>
              <a:rPr lang="en-US" sz="1000" dirty="0" err="1" smtClean="0">
                <a:latin typeface="Arial"/>
                <a:ea typeface="Calibri"/>
                <a:cs typeface="Segoe UI"/>
              </a:rPr>
              <a:t>IEnumerable</a:t>
            </a:r>
            <a:r>
              <a:rPr lang="en-US" sz="1000" dirty="0" smtClean="0">
                <a:latin typeface="Arial"/>
                <a:ea typeface="Calibri"/>
                <a:cs typeface="Segoe UI"/>
              </a:rPr>
              <a:t>&lt;string&gt; </a:t>
            </a:r>
            <a:r>
              <a:rPr lang="en-US" sz="1000" dirty="0" err="1" smtClean="0">
                <a:latin typeface="Arial"/>
                <a:ea typeface="Calibri"/>
                <a:cs typeface="Segoe UI"/>
              </a:rPr>
              <a:t>GetCoffees</a:t>
            </a:r>
            <a:r>
              <a:rPr lang="en-US" sz="1000" dirty="0" smtClean="0">
                <a:latin typeface="Arial"/>
                <a:ea typeface="Calibri"/>
                <a:cs typeface="Segoe UI"/>
              </a:rPr>
              <a:t>(string country, </a:t>
            </a:r>
            <a:r>
              <a:rPr lang="en-US" sz="1000" dirty="0" err="1" smtClean="0">
                <a:latin typeface="Arial"/>
                <a:ea typeface="Calibri"/>
                <a:cs typeface="Segoe UI"/>
              </a:rPr>
              <a:t>int</a:t>
            </a:r>
            <a:r>
              <a:rPr lang="en-US" sz="1000" dirty="0" smtClean="0">
                <a:latin typeface="Arial"/>
                <a:ea typeface="Calibri"/>
                <a:cs typeface="Segoe UI"/>
              </a:rPr>
              <a:t> strength)</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   )Option 2: public </a:t>
            </a:r>
            <a:r>
              <a:rPr lang="en-US" sz="1000" dirty="0" err="1" smtClean="0">
                <a:latin typeface="Arial"/>
                <a:ea typeface="Calibri"/>
                <a:cs typeface="Times New Roman"/>
              </a:rPr>
              <a:t>async</a:t>
            </a:r>
            <a:r>
              <a:rPr lang="en-US" sz="1000" dirty="0" smtClean="0">
                <a:latin typeface="Arial"/>
                <a:ea typeface="Calibri"/>
                <a:cs typeface="Times New Roman"/>
              </a:rPr>
              <a:t> Task&lt;string&gt; </a:t>
            </a:r>
            <a:r>
              <a:rPr lang="en-US" sz="1000" dirty="0" err="1" smtClean="0">
                <a:latin typeface="Arial"/>
                <a:ea typeface="Calibri"/>
                <a:cs typeface="Times New Roman"/>
              </a:rPr>
              <a:t>GetCoffees</a:t>
            </a:r>
            <a:r>
              <a:rPr lang="en-US" sz="1000" dirty="0" smtClean="0">
                <a:latin typeface="Arial"/>
                <a:ea typeface="Calibri"/>
                <a:cs typeface="Times New Roman"/>
              </a:rPr>
              <a:t>(string country, </a:t>
            </a:r>
            <a:r>
              <a:rPr lang="en-US" sz="1000" dirty="0" err="1" smtClean="0">
                <a:latin typeface="Arial"/>
                <a:ea typeface="Calibri"/>
                <a:cs typeface="Times New Roman"/>
              </a:rPr>
              <a:t>int</a:t>
            </a:r>
            <a:r>
              <a:rPr lang="en-US" sz="1000" dirty="0" smtClean="0">
                <a:latin typeface="Arial"/>
                <a:ea typeface="Calibri"/>
                <a:cs typeface="Times New Roman"/>
              </a:rPr>
              <a:t> strength)</a:t>
            </a:r>
          </a:p>
          <a:p>
            <a:pPr>
              <a:lnSpc>
                <a:spcPct val="115000"/>
              </a:lnSpc>
              <a:spcAft>
                <a:spcPts val="1000"/>
              </a:spcAft>
            </a:pPr>
            <a:r>
              <a:rPr lang="en-US" sz="1000" dirty="0" smtClean="0">
                <a:latin typeface="Arial"/>
                <a:ea typeface="Calibri"/>
                <a:cs typeface="Times New Roman"/>
              </a:rPr>
              <a:t>(   )Option 3: public </a:t>
            </a:r>
            <a:r>
              <a:rPr lang="en-US" sz="1000" dirty="0" err="1" smtClean="0">
                <a:latin typeface="Arial"/>
                <a:ea typeface="Calibri"/>
                <a:cs typeface="Times New Roman"/>
              </a:rPr>
              <a:t>async</a:t>
            </a:r>
            <a:r>
              <a:rPr lang="en-US" sz="1000" dirty="0" smtClean="0">
                <a:latin typeface="Arial"/>
                <a:ea typeface="Calibri"/>
                <a:cs typeface="Times New Roman"/>
              </a:rPr>
              <a:t> Task&lt;</a:t>
            </a:r>
            <a:r>
              <a:rPr lang="en-US" sz="1000" dirty="0" err="1" smtClean="0">
                <a:latin typeface="Arial"/>
                <a:ea typeface="Calibri"/>
                <a:cs typeface="Times New Roman"/>
              </a:rPr>
              <a:t>IEnumerable</a:t>
            </a:r>
            <a:r>
              <a:rPr lang="en-US" sz="1000" dirty="0" smtClean="0">
                <a:latin typeface="Arial"/>
                <a:ea typeface="Calibri"/>
                <a:cs typeface="Times New Roman"/>
              </a:rPr>
              <a:t>&lt;string&gt;&gt; </a:t>
            </a:r>
            <a:r>
              <a:rPr lang="en-US" sz="1000" dirty="0" err="1" smtClean="0">
                <a:latin typeface="Arial"/>
                <a:ea typeface="Calibri"/>
                <a:cs typeface="Times New Roman"/>
              </a:rPr>
              <a:t>GetCoffees</a:t>
            </a:r>
            <a:r>
              <a:rPr lang="en-US" sz="1000" dirty="0" smtClean="0">
                <a:latin typeface="Arial"/>
                <a:ea typeface="Calibri"/>
                <a:cs typeface="Times New Roman"/>
              </a:rPr>
              <a:t>(string country, </a:t>
            </a:r>
            <a:r>
              <a:rPr lang="en-US" sz="1000" dirty="0" err="1" smtClean="0">
                <a:latin typeface="Arial"/>
                <a:ea typeface="Calibri"/>
                <a:cs typeface="Times New Roman"/>
              </a:rPr>
              <a:t>int</a:t>
            </a:r>
            <a:r>
              <a:rPr lang="en-US" sz="1000" dirty="0" smtClean="0">
                <a:latin typeface="Arial"/>
                <a:ea typeface="Calibri"/>
                <a:cs typeface="Times New Roman"/>
              </a:rPr>
              <a:t> strength)</a:t>
            </a:r>
          </a:p>
          <a:p>
            <a:pPr lvl="0">
              <a:lnSpc>
                <a:spcPct val="115000"/>
              </a:lnSpc>
              <a:spcAft>
                <a:spcPts val="1000"/>
              </a:spcAft>
            </a:pPr>
            <a:r>
              <a:rPr lang="en-US" sz="1000" dirty="0" smtClean="0">
                <a:solidFill>
                  <a:prstClr val="black"/>
                </a:solidFill>
                <a:latin typeface="Arial"/>
                <a:ea typeface="Calibri"/>
                <a:cs typeface="Times New Roman"/>
              </a:rPr>
              <a:t>(   )Option 4: public </a:t>
            </a:r>
            <a:r>
              <a:rPr lang="en-US" sz="1000" dirty="0" err="1" smtClean="0">
                <a:solidFill>
                  <a:prstClr val="black"/>
                </a:solidFill>
                <a:latin typeface="Arial"/>
                <a:ea typeface="Calibri"/>
                <a:cs typeface="Times New Roman"/>
              </a:rPr>
              <a:t>async</a:t>
            </a:r>
            <a:r>
              <a:rPr lang="en-US" sz="1000" dirty="0" smtClean="0">
                <a:solidFill>
                  <a:prstClr val="black"/>
                </a:solidFill>
                <a:latin typeface="Arial"/>
                <a:ea typeface="Calibri"/>
                <a:cs typeface="Times New Roman"/>
              </a:rPr>
              <a:t> Task </a:t>
            </a:r>
            <a:r>
              <a:rPr lang="en-US" sz="1000" dirty="0" err="1" smtClean="0">
                <a:solidFill>
                  <a:prstClr val="black"/>
                </a:solidFill>
                <a:latin typeface="Arial"/>
                <a:ea typeface="Calibri"/>
                <a:cs typeface="Times New Roman"/>
              </a:rPr>
              <a:t>GetCoffees</a:t>
            </a:r>
            <a:r>
              <a:rPr lang="en-US" sz="1000" dirty="0" smtClean="0">
                <a:solidFill>
                  <a:prstClr val="black"/>
                </a:solidFill>
                <a:latin typeface="Arial"/>
                <a:ea typeface="Calibri"/>
                <a:cs typeface="Times New Roman"/>
              </a:rPr>
              <a:t>(string country, </a:t>
            </a:r>
            <a:r>
              <a:rPr lang="en-US" sz="1000" dirty="0" err="1" smtClean="0">
                <a:solidFill>
                  <a:prstClr val="black"/>
                </a:solidFill>
                <a:latin typeface="Arial"/>
                <a:ea typeface="Calibri"/>
                <a:cs typeface="Times New Roman"/>
              </a:rPr>
              <a:t>int</a:t>
            </a:r>
            <a:r>
              <a:rPr lang="en-US" sz="1000" dirty="0" smtClean="0">
                <a:solidFill>
                  <a:prstClr val="black"/>
                </a:solidFill>
                <a:latin typeface="Arial"/>
                <a:ea typeface="Calibri"/>
                <a:cs typeface="Times New Roman"/>
              </a:rPr>
              <a:t> strength, out string result)</a:t>
            </a:r>
          </a:p>
          <a:p>
            <a:pPr lvl="0">
              <a:lnSpc>
                <a:spcPct val="115000"/>
              </a:lnSpc>
              <a:spcAft>
                <a:spcPts val="1000"/>
              </a:spcAft>
            </a:pPr>
            <a:r>
              <a:rPr lang="en-US" sz="1000" dirty="0" smtClean="0">
                <a:solidFill>
                  <a:prstClr val="black"/>
                </a:solidFill>
                <a:latin typeface="Arial"/>
                <a:ea typeface="Calibri"/>
                <a:cs typeface="Times New Roman"/>
              </a:rPr>
              <a:t>(   )Option 5: public </a:t>
            </a:r>
            <a:r>
              <a:rPr lang="en-US" sz="1000" dirty="0" err="1" smtClean="0">
                <a:solidFill>
                  <a:prstClr val="black"/>
                </a:solidFill>
                <a:latin typeface="Arial"/>
                <a:ea typeface="Calibri"/>
                <a:cs typeface="Times New Roman"/>
              </a:rPr>
              <a:t>async</a:t>
            </a:r>
            <a:r>
              <a:rPr lang="en-US" sz="1000" dirty="0" smtClean="0">
                <a:solidFill>
                  <a:prstClr val="black"/>
                </a:solidFill>
                <a:latin typeface="Arial"/>
                <a:ea typeface="Calibri"/>
                <a:cs typeface="Times New Roman"/>
              </a:rPr>
              <a:t> Task </a:t>
            </a:r>
            <a:r>
              <a:rPr lang="en-US" sz="1000" dirty="0" err="1" smtClean="0">
                <a:solidFill>
                  <a:prstClr val="black"/>
                </a:solidFill>
                <a:latin typeface="Arial"/>
                <a:ea typeface="Calibri"/>
                <a:cs typeface="Times New Roman"/>
              </a:rPr>
              <a:t>GetCoffees</a:t>
            </a:r>
            <a:r>
              <a:rPr lang="en-US" sz="1000" dirty="0" smtClean="0">
                <a:solidFill>
                  <a:prstClr val="black"/>
                </a:solidFill>
                <a:latin typeface="Arial"/>
                <a:ea typeface="Calibri"/>
                <a:cs typeface="Times New Roman"/>
              </a:rPr>
              <a:t>(string country, </a:t>
            </a:r>
            <a:r>
              <a:rPr lang="en-US" sz="1000" dirty="0" err="1" smtClean="0">
                <a:solidFill>
                  <a:prstClr val="black"/>
                </a:solidFill>
                <a:latin typeface="Arial"/>
                <a:ea typeface="Calibri"/>
                <a:cs typeface="Times New Roman"/>
              </a:rPr>
              <a:t>int</a:t>
            </a:r>
            <a:r>
              <a:rPr lang="en-US" sz="1000" dirty="0" smtClean="0">
                <a:solidFill>
                  <a:prstClr val="black"/>
                </a:solidFill>
                <a:latin typeface="Arial"/>
                <a:ea typeface="Calibri"/>
                <a:cs typeface="Times New Roman"/>
              </a:rPr>
              <a:t> strength, out </a:t>
            </a:r>
            <a:r>
              <a:rPr lang="en-US" sz="1000" dirty="0" err="1" smtClean="0">
                <a:solidFill>
                  <a:prstClr val="black"/>
                </a:solidFill>
                <a:latin typeface="Arial"/>
                <a:ea typeface="Calibri"/>
                <a:cs typeface="Times New Roman"/>
              </a:rPr>
              <a:t>IEnumerable</a:t>
            </a:r>
            <a:r>
              <a:rPr lang="en-US" sz="1000" dirty="0" smtClean="0">
                <a:solidFill>
                  <a:prstClr val="black"/>
                </a:solidFill>
                <a:latin typeface="Arial"/>
                <a:ea typeface="Calibri"/>
                <a:cs typeface="Times New Roman"/>
              </a:rPr>
              <a:t>&lt;string&gt; result)</a:t>
            </a:r>
          </a:p>
          <a:p>
            <a:pPr lvl="0">
              <a:lnSpc>
                <a:spcPct val="115000"/>
              </a:lnSpc>
              <a:spcAft>
                <a:spcPts val="1000"/>
              </a:spcAft>
            </a:pPr>
            <a:r>
              <a:rPr lang="en-US" sz="1000" b="1" dirty="0" smtClean="0">
                <a:solidFill>
                  <a:prstClr val="black"/>
                </a:solidFill>
                <a:latin typeface="Arial"/>
                <a:ea typeface="Calibri"/>
                <a:cs typeface="Times New Roman"/>
              </a:rPr>
              <a:t>Answer</a:t>
            </a:r>
            <a:endParaRPr lang="en-US" sz="1000" dirty="0" smtClean="0">
              <a:solidFill>
                <a:prstClr val="black"/>
              </a:solidFill>
              <a:latin typeface="Arial"/>
              <a:ea typeface="Calibri"/>
              <a:cs typeface="Times New Roman"/>
            </a:endParaRPr>
          </a:p>
          <a:p>
            <a:pPr lvl="0">
              <a:lnSpc>
                <a:spcPct val="115000"/>
              </a:lnSpc>
              <a:spcAft>
                <a:spcPts val="1000"/>
              </a:spcAft>
            </a:pPr>
            <a:r>
              <a:rPr lang="en-US" sz="1000" dirty="0" smtClean="0">
                <a:solidFill>
                  <a:prstClr val="black"/>
                </a:solidFill>
                <a:latin typeface="Arial"/>
                <a:ea typeface="Calibri"/>
                <a:cs typeface="Times New Roman"/>
              </a:rPr>
              <a:t>(√) Option 3: public </a:t>
            </a:r>
            <a:r>
              <a:rPr lang="en-US" sz="1000" dirty="0" err="1" smtClean="0">
                <a:solidFill>
                  <a:prstClr val="black"/>
                </a:solidFill>
                <a:latin typeface="Arial"/>
                <a:ea typeface="Calibri"/>
                <a:cs typeface="Times New Roman"/>
              </a:rPr>
              <a:t>async</a:t>
            </a:r>
            <a:r>
              <a:rPr lang="en-US" sz="1000" dirty="0" smtClean="0">
                <a:solidFill>
                  <a:prstClr val="black"/>
                </a:solidFill>
                <a:latin typeface="Arial"/>
                <a:ea typeface="Calibri"/>
                <a:cs typeface="Times New Roman"/>
              </a:rPr>
              <a:t> Task&lt;</a:t>
            </a:r>
            <a:r>
              <a:rPr lang="en-US" sz="1000" dirty="0" err="1" smtClean="0">
                <a:solidFill>
                  <a:prstClr val="black"/>
                </a:solidFill>
                <a:latin typeface="Arial"/>
                <a:ea typeface="Calibri"/>
                <a:cs typeface="Times New Roman"/>
              </a:rPr>
              <a:t>IEnumerable</a:t>
            </a:r>
            <a:r>
              <a:rPr lang="en-US" sz="1000" dirty="0" smtClean="0">
                <a:solidFill>
                  <a:prstClr val="black"/>
                </a:solidFill>
                <a:latin typeface="Arial"/>
                <a:ea typeface="Calibri"/>
                <a:cs typeface="Times New Roman"/>
              </a:rPr>
              <a:t>&lt;string&gt;&gt; </a:t>
            </a:r>
            <a:r>
              <a:rPr lang="en-US" sz="1000" dirty="0" err="1" smtClean="0">
                <a:solidFill>
                  <a:prstClr val="black"/>
                </a:solidFill>
                <a:latin typeface="Arial"/>
                <a:ea typeface="Calibri"/>
                <a:cs typeface="Times New Roman"/>
              </a:rPr>
              <a:t>GetCoffees</a:t>
            </a:r>
            <a:r>
              <a:rPr lang="en-US" sz="1000" dirty="0" smtClean="0">
                <a:solidFill>
                  <a:prstClr val="black"/>
                </a:solidFill>
                <a:latin typeface="Arial"/>
                <a:ea typeface="Calibri"/>
                <a:cs typeface="Times New Roman"/>
              </a:rPr>
              <a:t>(string country, </a:t>
            </a:r>
            <a:r>
              <a:rPr lang="en-US" sz="1000" dirty="0" err="1" smtClean="0">
                <a:solidFill>
                  <a:prstClr val="black"/>
                </a:solidFill>
                <a:latin typeface="Arial"/>
                <a:ea typeface="Calibri"/>
                <a:cs typeface="Times New Roman"/>
              </a:rPr>
              <a:t>int</a:t>
            </a:r>
            <a:r>
              <a:rPr lang="en-US" sz="1000" dirty="0" smtClean="0">
                <a:solidFill>
                  <a:prstClr val="black"/>
                </a:solidFill>
                <a:latin typeface="Arial"/>
                <a:ea typeface="Calibri"/>
                <a:cs typeface="Times New Roman"/>
              </a:rPr>
              <a:t> strength)</a:t>
            </a:r>
          </a:p>
          <a:p>
            <a:pPr lvl="0">
              <a:lnSpc>
                <a:spcPct val="115000"/>
              </a:lnSpc>
              <a:spcAft>
                <a:spcPts val="1000"/>
              </a:spcAft>
            </a:pPr>
            <a:r>
              <a:rPr lang="en-US" sz="1000" b="1" dirty="0" smtClean="0">
                <a:solidFill>
                  <a:prstClr val="black"/>
                </a:solidFill>
                <a:latin typeface="Arial"/>
                <a:ea typeface="Calibri"/>
                <a:cs typeface="Times New Roman"/>
              </a:rPr>
              <a:t>Question</a:t>
            </a:r>
            <a:endParaRPr lang="en-US" sz="1000" dirty="0" smtClean="0">
              <a:solidFill>
                <a:prstClr val="black"/>
              </a:solidFill>
              <a:latin typeface="Arial"/>
              <a:ea typeface="Calibri"/>
              <a:cs typeface="Times New Roman"/>
            </a:endParaRPr>
          </a:p>
          <a:p>
            <a:pPr lvl="0">
              <a:lnSpc>
                <a:spcPct val="115000"/>
              </a:lnSpc>
              <a:spcAft>
                <a:spcPts val="1000"/>
              </a:spcAft>
            </a:pPr>
            <a:r>
              <a:rPr lang="en-US" sz="1000" dirty="0" smtClean="0">
                <a:solidFill>
                  <a:prstClr val="black"/>
                </a:solidFill>
                <a:latin typeface="Arial"/>
                <a:ea typeface="Calibri"/>
                <a:cs typeface="Segoe UI"/>
              </a:rPr>
              <a:t>You want to ensure that no more than five threads can access a resource at any one time. Which synchronization primitive should you use?</a:t>
            </a:r>
            <a:endParaRPr lang="en-US" sz="1000" dirty="0" smtClean="0">
              <a:solidFill>
                <a:prstClr val="black"/>
              </a:solidFill>
              <a:latin typeface="Arial"/>
              <a:ea typeface="Calibri"/>
              <a:cs typeface="Times New Roman"/>
            </a:endParaRPr>
          </a:p>
          <a:p>
            <a:pPr lvl="0">
              <a:lnSpc>
                <a:spcPct val="115000"/>
              </a:lnSpc>
              <a:spcAft>
                <a:spcPts val="1000"/>
              </a:spcAft>
            </a:pPr>
            <a:r>
              <a:rPr lang="en-US" sz="1000" dirty="0" smtClean="0">
                <a:solidFill>
                  <a:prstClr val="black"/>
                </a:solidFill>
                <a:latin typeface="Arial"/>
                <a:ea typeface="Calibri"/>
                <a:cs typeface="Times New Roman"/>
              </a:rPr>
              <a:t>(   )Option 1: The </a:t>
            </a:r>
            <a:r>
              <a:rPr lang="en-US" sz="1000" dirty="0" err="1" smtClean="0">
                <a:solidFill>
                  <a:prstClr val="black"/>
                </a:solidFill>
                <a:latin typeface="Arial"/>
                <a:ea typeface="Calibri"/>
                <a:cs typeface="Times New Roman"/>
              </a:rPr>
              <a:t>ManualResetEventSlim</a:t>
            </a:r>
            <a:r>
              <a:rPr lang="en-US" sz="1000" dirty="0" smtClean="0">
                <a:solidFill>
                  <a:prstClr val="black"/>
                </a:solidFill>
                <a:latin typeface="Arial"/>
                <a:ea typeface="Calibri"/>
                <a:cs typeface="Times New Roman"/>
              </a:rPr>
              <a:t> class.</a:t>
            </a:r>
          </a:p>
          <a:p>
            <a:pPr lvl="0">
              <a:lnSpc>
                <a:spcPct val="115000"/>
              </a:lnSpc>
              <a:spcAft>
                <a:spcPts val="1000"/>
              </a:spcAft>
            </a:pPr>
            <a:r>
              <a:rPr lang="en-US" sz="1000" dirty="0" smtClean="0">
                <a:solidFill>
                  <a:prstClr val="black"/>
                </a:solidFill>
                <a:latin typeface="Arial"/>
                <a:ea typeface="Calibri"/>
                <a:cs typeface="Times New Roman"/>
              </a:rPr>
              <a:t>(   )Option 2: The </a:t>
            </a:r>
            <a:r>
              <a:rPr lang="en-US" sz="1000" dirty="0" err="1" smtClean="0">
                <a:solidFill>
                  <a:prstClr val="black"/>
                </a:solidFill>
                <a:latin typeface="Arial"/>
                <a:ea typeface="Calibri"/>
                <a:cs typeface="Times New Roman"/>
              </a:rPr>
              <a:t>SemaphoreSlim</a:t>
            </a:r>
            <a:r>
              <a:rPr lang="en-US" sz="1000" dirty="0" smtClean="0">
                <a:solidFill>
                  <a:prstClr val="black"/>
                </a:solidFill>
                <a:latin typeface="Arial"/>
                <a:ea typeface="Calibri"/>
                <a:cs typeface="Times New Roman"/>
              </a:rPr>
              <a:t> class.</a:t>
            </a:r>
          </a:p>
          <a:p>
            <a:pPr lvl="0">
              <a:lnSpc>
                <a:spcPct val="115000"/>
              </a:lnSpc>
              <a:spcAft>
                <a:spcPts val="1000"/>
              </a:spcAft>
            </a:pPr>
            <a:r>
              <a:rPr lang="en-US" sz="1000" dirty="0" smtClean="0">
                <a:solidFill>
                  <a:prstClr val="black"/>
                </a:solidFill>
                <a:latin typeface="Arial"/>
                <a:ea typeface="Calibri"/>
                <a:cs typeface="Times New Roman"/>
              </a:rPr>
              <a:t>(   )Option 3: The </a:t>
            </a:r>
            <a:r>
              <a:rPr lang="en-US" sz="1000" dirty="0" err="1" smtClean="0">
                <a:solidFill>
                  <a:prstClr val="black"/>
                </a:solidFill>
                <a:latin typeface="Arial"/>
                <a:ea typeface="Calibri"/>
                <a:cs typeface="Times New Roman"/>
              </a:rPr>
              <a:t>CountdownEvent</a:t>
            </a:r>
            <a:r>
              <a:rPr lang="en-US" sz="1000" dirty="0" smtClean="0">
                <a:solidFill>
                  <a:prstClr val="black"/>
                </a:solidFill>
                <a:latin typeface="Arial"/>
                <a:ea typeface="Calibri"/>
                <a:cs typeface="Times New Roman"/>
              </a:rPr>
              <a:t> class.</a:t>
            </a:r>
          </a:p>
          <a:p>
            <a:pPr lvl="0">
              <a:lnSpc>
                <a:spcPct val="115000"/>
              </a:lnSpc>
              <a:spcAft>
                <a:spcPts val="1000"/>
              </a:spcAft>
            </a:pPr>
            <a:r>
              <a:rPr lang="en-US" sz="1000" dirty="0" smtClean="0">
                <a:solidFill>
                  <a:prstClr val="black"/>
                </a:solidFill>
                <a:latin typeface="Arial"/>
                <a:ea typeface="Calibri"/>
                <a:cs typeface="Times New Roman"/>
              </a:rPr>
              <a:t>(   )Option 4: The </a:t>
            </a:r>
            <a:r>
              <a:rPr lang="en-US" sz="1000" dirty="0" err="1" smtClean="0">
                <a:solidFill>
                  <a:prstClr val="black"/>
                </a:solidFill>
                <a:latin typeface="Arial"/>
                <a:ea typeface="Calibri"/>
                <a:cs typeface="Times New Roman"/>
              </a:rPr>
              <a:t>ReaderWriterLockSlim</a:t>
            </a:r>
            <a:r>
              <a:rPr lang="en-US" sz="1000" dirty="0" smtClean="0">
                <a:solidFill>
                  <a:prstClr val="black"/>
                </a:solidFill>
                <a:latin typeface="Arial"/>
                <a:ea typeface="Calibri"/>
                <a:cs typeface="Times New Roman"/>
              </a:rPr>
              <a:t> class.</a:t>
            </a:r>
          </a:p>
          <a:p>
            <a:pPr lvl="0">
              <a:lnSpc>
                <a:spcPct val="115000"/>
              </a:lnSpc>
              <a:spcAft>
                <a:spcPts val="1000"/>
              </a:spcAft>
            </a:pPr>
            <a:r>
              <a:rPr lang="en-US" sz="1000" dirty="0" smtClean="0">
                <a:solidFill>
                  <a:prstClr val="black"/>
                </a:solidFill>
                <a:latin typeface="Arial"/>
                <a:ea typeface="Calibri"/>
                <a:cs typeface="Times New Roman"/>
              </a:rPr>
              <a:t>(   )Option 5: The Barrier class.</a:t>
            </a:r>
          </a:p>
          <a:p>
            <a:pPr lvl="0">
              <a:lnSpc>
                <a:spcPct val="115000"/>
              </a:lnSpc>
              <a:spcAft>
                <a:spcPts val="1000"/>
              </a:spcAft>
            </a:pPr>
            <a:r>
              <a:rPr lang="en-US" sz="1000" b="1" dirty="0" smtClean="0">
                <a:solidFill>
                  <a:prstClr val="black"/>
                </a:solidFill>
                <a:latin typeface="Arial"/>
                <a:ea typeface="Calibri"/>
                <a:cs typeface="Times New Roman"/>
              </a:rPr>
              <a:t>Answer</a:t>
            </a:r>
            <a:endParaRPr lang="en-US" sz="1000" dirty="0" smtClean="0">
              <a:solidFill>
                <a:prstClr val="black"/>
              </a:solidFill>
              <a:latin typeface="Arial"/>
              <a:ea typeface="Calibri"/>
              <a:cs typeface="Times New Roman"/>
            </a:endParaRPr>
          </a:p>
          <a:p>
            <a:pPr lvl="0">
              <a:lnSpc>
                <a:spcPct val="115000"/>
              </a:lnSpc>
              <a:spcAft>
                <a:spcPts val="1000"/>
              </a:spcAft>
            </a:pPr>
            <a:r>
              <a:rPr lang="en-US" sz="1000" dirty="0" smtClean="0">
                <a:solidFill>
                  <a:prstClr val="black"/>
                </a:solidFill>
                <a:latin typeface="Arial"/>
                <a:ea typeface="Calibri"/>
                <a:cs typeface="Times New Roman"/>
              </a:rPr>
              <a:t>(√) Option 2: The </a:t>
            </a:r>
            <a:r>
              <a:rPr lang="en-US" sz="1000" dirty="0" err="1" smtClean="0">
                <a:solidFill>
                  <a:prstClr val="black"/>
                </a:solidFill>
                <a:latin typeface="Arial"/>
                <a:ea typeface="Calibri"/>
                <a:cs typeface="Times New Roman"/>
              </a:rPr>
              <a:t>SemaphoreSlim</a:t>
            </a:r>
            <a:r>
              <a:rPr lang="en-US" sz="1000" dirty="0" smtClean="0">
                <a:solidFill>
                  <a:prstClr val="black"/>
                </a:solidFill>
                <a:latin typeface="Arial"/>
                <a:ea typeface="Calibri"/>
                <a:cs typeface="Times New Roman"/>
              </a:rPr>
              <a:t> class.</a:t>
            </a:r>
            <a:endParaRPr lang="en-US" sz="1000" dirty="0" smtClean="0"/>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430077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147543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6</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2896891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dirty="0" smtClean="0"/>
          </a:p>
        </p:txBody>
      </p:sp>
      <p:sp>
        <p:nvSpPr>
          <p:cNvPr id="358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7</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0" indent="0">
              <a:lnSpc>
                <a:spcPct val="115000"/>
              </a:lnSpc>
              <a:spcAft>
                <a:spcPts val="1000"/>
              </a:spcAft>
              <a:buFont typeface="Arial" pitchFamily="34" charset="0"/>
              <a:buNone/>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4199986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how asynchronous programming by using tasks is an essential part of writing Windows Store applications for Windows</a:t>
            </a:r>
            <a:r>
              <a:rPr lang="en-US" sz="1000" dirty="0" smtClean="0">
                <a:effectLst/>
                <a:latin typeface="Arial"/>
                <a:ea typeface="Calibri"/>
                <a:cs typeface="Times New Roman"/>
              </a:rPr>
              <a:t>®</a:t>
            </a:r>
            <a:r>
              <a:rPr lang="en-US" sz="1000" dirty="0">
                <a:latin typeface="Arial"/>
                <a:ea typeface="Calibri"/>
                <a:cs typeface="Segoe UI"/>
              </a:rPr>
              <a:t> 8.</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6A8517-0A4D-41DA-BDAB-A7FE535383F2}"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171799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lambda expressions are by far the most commonly used mechanism for defining anonymous delegates, especially when they are used to create new tasks.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6A8517-0A4D-41DA-BDAB-A7FE535383F2}"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Improving Application Performance and Responsiveness</a:t>
            </a:r>
            <a:endParaRPr lang="en-US" sz="1200" b="1" dirty="0">
              <a:solidFill>
                <a:srgbClr val="336699"/>
              </a:solidFill>
              <a:latin typeface="Arial"/>
            </a:endParaRPr>
          </a:p>
        </p:txBody>
      </p:sp>
    </p:spTree>
    <p:extLst>
      <p:ext uri="{BB962C8B-B14F-4D97-AF65-F5344CB8AC3E}">
        <p14:creationId xmlns:p14="http://schemas.microsoft.com/office/powerpoint/2010/main" val="383484224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414239"/>
            <a:ext cx="5207961" cy="1143000"/>
          </a:xfrm>
        </p:spPr>
        <p:txBody>
          <a:bodyPr/>
          <a:lstStyle/>
          <a:p>
            <a:pPr algn="ctr"/>
            <a:r>
              <a:rPr lang="es-VE" dirty="0"/>
              <a:t>Programación </a:t>
            </a:r>
            <a:r>
              <a:rPr lang="es-VE" dirty="0" smtClean="0"/>
              <a:t>en</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3</a:t>
            </a: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05" y="1474417"/>
            <a:ext cx="3349013" cy="4528976"/>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8064" y="5029200"/>
            <a:ext cx="1688371" cy="1688371"/>
          </a:xfrm>
          <a:prstGeom prst="rect">
            <a:avLst/>
          </a:prstGeom>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an </a:t>
            </a:r>
            <a:r>
              <a:rPr lang="en-US" b="1" dirty="0" smtClean="0"/>
              <a:t>Action</a:t>
            </a:r>
            <a:r>
              <a:rPr lang="en-US" dirty="0" smtClean="0"/>
              <a:t> delegate</a:t>
            </a:r>
          </a:p>
          <a:p>
            <a:endParaRPr lang="en-US" dirty="0" smtClean="0"/>
          </a:p>
          <a:p>
            <a:r>
              <a:rPr lang="en-US" dirty="0" smtClean="0"/>
              <a:t>Use an anonymous delegate/anonymous method</a:t>
            </a:r>
          </a:p>
          <a:p>
            <a:endParaRPr lang="en-US" dirty="0"/>
          </a:p>
          <a:p>
            <a:endParaRPr lang="en-US" dirty="0" smtClean="0"/>
          </a:p>
          <a:p>
            <a:endParaRPr lang="en-US" dirty="0" smtClean="0"/>
          </a:p>
          <a:p>
            <a:r>
              <a:rPr lang="en-US" dirty="0" smtClean="0"/>
              <a:t>Use lambda expressions (recommended)</a:t>
            </a:r>
          </a:p>
          <a:p>
            <a:endParaRPr lang="en-US" dirty="0"/>
          </a:p>
        </p:txBody>
      </p:sp>
      <p:sp>
        <p:nvSpPr>
          <p:cNvPr id="5" name="TextBox 3"/>
          <p:cNvSpPr txBox="1"/>
          <p:nvPr/>
        </p:nvSpPr>
        <p:spPr>
          <a:xfrm>
            <a:off x="685800" y="1533435"/>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Task task1 = new Task(new Action(MyMethod));</a:t>
            </a:r>
            <a:endParaRPr lang="en-GB" sz="2000" b="0" dirty="0">
              <a:latin typeface="Lucida Sans Unicode" pitchFamily="34" charset="0"/>
              <a:cs typeface="Lucida Sans Unicode" pitchFamily="34" charset="0"/>
            </a:endParaRPr>
          </a:p>
        </p:txBody>
      </p:sp>
      <p:sp>
        <p:nvSpPr>
          <p:cNvPr id="6" name="TextBox 4"/>
          <p:cNvSpPr txBox="1"/>
          <p:nvPr/>
        </p:nvSpPr>
        <p:spPr>
          <a:xfrm>
            <a:off x="685800" y="2638961"/>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Task task2 = new Task(delegate </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Console.WriteLine("Task 2 reporting</a:t>
            </a:r>
            <a:r>
              <a:rPr lang="en-GB" sz="2000" b="0" dirty="0">
                <a:latin typeface="Lucida Sans Unicode" pitchFamily="34" charset="0"/>
                <a:cs typeface="Lucida Sans Unicode" pitchFamily="34" charset="0"/>
              </a:rPr>
              <a:t>"</a:t>
            </a:r>
            <a:r>
              <a:rPr lang="en-GB" sz="2000" b="0" dirty="0" smtClean="0">
                <a:latin typeface="Lucida Sans Unicode" pitchFamily="34" charset="0"/>
                <a:cs typeface="Lucida Sans Unicode" pitchFamily="34" charset="0"/>
              </a:rPr>
              <a:t>);</a:t>
            </a: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7" name="TextBox 5"/>
          <p:cNvSpPr txBox="1"/>
          <p:nvPr/>
        </p:nvSpPr>
        <p:spPr>
          <a:xfrm>
            <a:off x="685800" y="4572000"/>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Task task2 = new Task(() =&gt; </a:t>
            </a:r>
          </a:p>
          <a:p>
            <a:r>
              <a:rPr lang="en-GB" sz="2000" b="0" dirty="0" smtClean="0">
                <a:latin typeface="Lucida Sans Unicode" pitchFamily="34" charset="0"/>
                <a:cs typeface="Lucida Sans Unicode" pitchFamily="34" charset="0"/>
              </a:rPr>
              <a:t>{</a:t>
            </a:r>
          </a:p>
          <a:p>
            <a:r>
              <a:rPr lang="en-GB" sz="2000" b="0" dirty="0" smtClean="0">
                <a:latin typeface="Lucida Sans Unicode" pitchFamily="34" charset="0"/>
                <a:cs typeface="Lucida Sans Unicode" pitchFamily="34" charset="0"/>
              </a:rPr>
              <a:t>   Console.WriteLine</a:t>
            </a:r>
            <a:r>
              <a:rPr lang="en-GB" sz="2000" b="0" dirty="0">
                <a:latin typeface="Lucida Sans Unicode" pitchFamily="34" charset="0"/>
                <a:cs typeface="Lucida Sans Unicode" pitchFamily="34" charset="0"/>
              </a:rPr>
              <a:t>(" Task 2 </a:t>
            </a:r>
            <a:r>
              <a:rPr lang="en-GB" sz="2000" b="0" dirty="0" smtClean="0">
                <a:latin typeface="Lucida Sans Unicode" pitchFamily="34" charset="0"/>
                <a:cs typeface="Lucida Sans Unicode" pitchFamily="34" charset="0"/>
              </a:rPr>
              <a:t>reporting");</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566518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Task Execution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start a task:</a:t>
            </a:r>
          </a:p>
          <a:p>
            <a:pPr lvl="1"/>
            <a:r>
              <a:rPr lang="en-US" b="1" dirty="0" smtClean="0"/>
              <a:t>Task.Start </a:t>
            </a:r>
            <a:r>
              <a:rPr lang="en-US" dirty="0" smtClean="0"/>
              <a:t>instance method</a:t>
            </a:r>
          </a:p>
          <a:p>
            <a:pPr lvl="1"/>
            <a:r>
              <a:rPr lang="en-US" b="1" dirty="0" smtClean="0"/>
              <a:t>Task.Factory.StartNew </a:t>
            </a:r>
            <a:r>
              <a:rPr lang="en-US" dirty="0" smtClean="0"/>
              <a:t>static method</a:t>
            </a:r>
          </a:p>
          <a:p>
            <a:pPr lvl="1"/>
            <a:r>
              <a:rPr lang="en-US" b="1" dirty="0" smtClean="0"/>
              <a:t>Task.Run </a:t>
            </a:r>
            <a:r>
              <a:rPr lang="en-US" dirty="0" smtClean="0"/>
              <a:t>static method</a:t>
            </a:r>
          </a:p>
          <a:p>
            <a:endParaRPr lang="en-US" dirty="0" smtClean="0"/>
          </a:p>
          <a:p>
            <a:r>
              <a:rPr lang="en-US" dirty="0" smtClean="0"/>
              <a:t>To wait for tasks to complete:</a:t>
            </a:r>
          </a:p>
          <a:p>
            <a:pPr lvl="1"/>
            <a:r>
              <a:rPr lang="en-US" b="1" dirty="0" smtClean="0"/>
              <a:t>Task.Wait</a:t>
            </a:r>
            <a:r>
              <a:rPr lang="en-US" dirty="0" smtClean="0"/>
              <a:t> instance method</a:t>
            </a:r>
          </a:p>
          <a:p>
            <a:pPr lvl="1"/>
            <a:r>
              <a:rPr lang="en-US" b="1" dirty="0" smtClean="0"/>
              <a:t>Task.WaitAll </a:t>
            </a:r>
            <a:r>
              <a:rPr lang="en-US" dirty="0" smtClean="0"/>
              <a:t>static method</a:t>
            </a:r>
          </a:p>
          <a:p>
            <a:pPr lvl="1"/>
            <a:r>
              <a:rPr lang="en-US" b="1" dirty="0" smtClean="0"/>
              <a:t>Task.WaitAny </a:t>
            </a:r>
            <a:r>
              <a:rPr lang="en-US" dirty="0" smtClean="0"/>
              <a:t>static method</a:t>
            </a:r>
          </a:p>
          <a:p>
            <a:pPr lvl="1"/>
            <a:endParaRPr lang="en-US" dirty="0" smtClean="0"/>
          </a:p>
          <a:p>
            <a:pPr lvl="1"/>
            <a:endParaRPr lang="en-US" dirty="0"/>
          </a:p>
        </p:txBody>
      </p:sp>
    </p:spTree>
    <p:extLst>
      <p:ext uri="{BB962C8B-B14F-4D97-AF65-F5344CB8AC3E}">
        <p14:creationId xmlns:p14="http://schemas.microsoft.com/office/powerpoint/2010/main" val="1958235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Returning a Value from a Task</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Task&lt;TResult&gt;</a:t>
            </a:r>
            <a:r>
              <a:rPr lang="en-US" dirty="0" smtClean="0"/>
              <a:t> class</a:t>
            </a:r>
          </a:p>
          <a:p>
            <a:r>
              <a:rPr lang="en-US" dirty="0" smtClean="0"/>
              <a:t>Specify the return type in the type argument</a:t>
            </a:r>
          </a:p>
          <a:p>
            <a:endParaRPr lang="en-US" dirty="0"/>
          </a:p>
          <a:p>
            <a:endParaRPr lang="en-US" dirty="0" smtClean="0"/>
          </a:p>
          <a:p>
            <a:r>
              <a:rPr lang="en-US" dirty="0" smtClean="0"/>
              <a:t>Get the result from the </a:t>
            </a:r>
            <a:r>
              <a:rPr lang="en-US" b="1" dirty="0" smtClean="0"/>
              <a:t>Result</a:t>
            </a:r>
            <a:r>
              <a:rPr lang="en-US" dirty="0" smtClean="0"/>
              <a:t> property </a:t>
            </a:r>
            <a:endParaRPr lang="en-US" dirty="0"/>
          </a:p>
        </p:txBody>
      </p:sp>
      <p:sp>
        <p:nvSpPr>
          <p:cNvPr id="5" name="TextBox 3"/>
          <p:cNvSpPr txBox="1"/>
          <p:nvPr/>
        </p:nvSpPr>
        <p:spPr>
          <a:xfrm>
            <a:off x="685800" y="2100610"/>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Task&lt;string&gt; task1 = Task.Run&lt;string&gt;( () =&gt;  </a:t>
            </a:r>
            <a:r>
              <a:rPr lang="en-GB" sz="2000" b="0" dirty="0" smtClean="0">
                <a:latin typeface="Lucida Sans Unicode" pitchFamily="34" charset="0"/>
                <a:cs typeface="Lucida Sans Unicode" pitchFamily="34" charset="0"/>
              </a:rPr>
              <a:t> </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DateTime.Now.DayOfWeek.ToString</a:t>
            </a:r>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4"/>
          <p:cNvSpPr txBox="1"/>
          <p:nvPr/>
        </p:nvSpPr>
        <p:spPr>
          <a:xfrm>
            <a:off x="685800" y="3636333"/>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Console.WriteLine("Today is {0}", task1.Result);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62906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Cancelling Long-Running Tasks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Pass a cancellation token as an argument to the delegate method</a:t>
            </a:r>
          </a:p>
          <a:p>
            <a:r>
              <a:rPr lang="en-US" dirty="0" smtClean="0"/>
              <a:t>Request cancellation from the joining thread</a:t>
            </a:r>
          </a:p>
          <a:p>
            <a:r>
              <a:rPr lang="en-US" dirty="0" smtClean="0"/>
              <a:t>In the delegate method, check whether the cancellation token is cancelled</a:t>
            </a:r>
          </a:p>
          <a:p>
            <a:r>
              <a:rPr lang="en-US" dirty="0" smtClean="0"/>
              <a:t>Return or throw an </a:t>
            </a:r>
            <a:r>
              <a:rPr lang="en-US" b="1" dirty="0" smtClean="0"/>
              <a:t>OperationCanceledException </a:t>
            </a:r>
            <a:r>
              <a:rPr lang="en-US" dirty="0" smtClean="0"/>
              <a:t>exception</a:t>
            </a:r>
            <a:endParaRPr lang="en-US" dirty="0"/>
          </a:p>
        </p:txBody>
      </p:sp>
    </p:spTree>
    <p:extLst>
      <p:ext uri="{BB962C8B-B14F-4D97-AF65-F5344CB8AC3E}">
        <p14:creationId xmlns:p14="http://schemas.microsoft.com/office/powerpoint/2010/main" val="2626885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Tasks in Parallel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t>
            </a:r>
            <a:r>
              <a:rPr lang="en-US" b="1" dirty="0" smtClean="0"/>
              <a:t>Parallel.Invoke</a:t>
            </a:r>
            <a:r>
              <a:rPr lang="en-US" dirty="0" smtClean="0"/>
              <a:t> to run multiple tasks simultaneously</a:t>
            </a:r>
          </a:p>
          <a:p>
            <a:endParaRPr lang="en-US" dirty="0"/>
          </a:p>
          <a:p>
            <a:endParaRPr lang="en-US" dirty="0" smtClean="0"/>
          </a:p>
          <a:p>
            <a:endParaRPr lang="en-US" dirty="0"/>
          </a:p>
          <a:p>
            <a:r>
              <a:rPr lang="en-US" dirty="0" smtClean="0"/>
              <a:t>Use </a:t>
            </a:r>
            <a:r>
              <a:rPr lang="en-US" b="1" dirty="0" smtClean="0"/>
              <a:t>Parallel.For</a:t>
            </a:r>
            <a:r>
              <a:rPr lang="en-US" dirty="0" smtClean="0"/>
              <a:t> to run </a:t>
            </a:r>
            <a:r>
              <a:rPr lang="en-US" b="1" dirty="0" smtClean="0"/>
              <a:t>for</a:t>
            </a:r>
            <a:r>
              <a:rPr lang="en-US" dirty="0" smtClean="0"/>
              <a:t> loop iterations in parallel</a:t>
            </a:r>
          </a:p>
          <a:p>
            <a:r>
              <a:rPr lang="en-US" dirty="0" smtClean="0"/>
              <a:t>Use </a:t>
            </a:r>
            <a:r>
              <a:rPr lang="en-US" b="1" dirty="0" smtClean="0"/>
              <a:t>Parallel.ForEach</a:t>
            </a:r>
            <a:r>
              <a:rPr lang="en-US" dirty="0" smtClean="0"/>
              <a:t> to run </a:t>
            </a:r>
            <a:r>
              <a:rPr lang="en-US" b="1" dirty="0" smtClean="0"/>
              <a:t>foreach</a:t>
            </a:r>
            <a:r>
              <a:rPr lang="en-US" dirty="0" smtClean="0"/>
              <a:t> loop iterations in parallel</a:t>
            </a:r>
          </a:p>
          <a:p>
            <a:r>
              <a:rPr lang="en-US" dirty="0" smtClean="0"/>
              <a:t>Use PLINQ to run LINQ expressions in parallel</a:t>
            </a:r>
            <a:endParaRPr lang="en-US" dirty="0"/>
          </a:p>
        </p:txBody>
      </p:sp>
      <p:sp>
        <p:nvSpPr>
          <p:cNvPr id="5" name="TextBox 3"/>
          <p:cNvSpPr txBox="1"/>
          <p:nvPr/>
        </p:nvSpPr>
        <p:spPr>
          <a:xfrm>
            <a:off x="685800" y="2085283"/>
            <a:ext cx="7620000" cy="101566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Parallel.Invoke( () =&gt; MethodForFirstTask(), </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r>
              <a:rPr lang="en-GB" sz="2000" b="0" dirty="0">
                <a:latin typeface="Lucida Sans Unicode" pitchFamily="34" charset="0"/>
                <a:cs typeface="Lucida Sans Unicode" pitchFamily="34" charset="0"/>
              </a:rPr>
              <a:t>=&gt; MethodForSecondTask(),</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r>
              <a:rPr lang="en-GB" sz="2000" b="0" dirty="0">
                <a:latin typeface="Lucida Sans Unicode" pitchFamily="34" charset="0"/>
                <a:cs typeface="Lucida Sans Unicode" pitchFamily="34" charset="0"/>
              </a:rPr>
              <a:t>=&gt; MethodForThirdTask() );</a:t>
            </a:r>
          </a:p>
        </p:txBody>
      </p:sp>
    </p:spTree>
    <p:extLst>
      <p:ext uri="{BB962C8B-B14F-4D97-AF65-F5344CB8AC3E}">
        <p14:creationId xmlns:p14="http://schemas.microsoft.com/office/powerpoint/2010/main" val="2770611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Tasks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task continuations to chain tasks together:</a:t>
            </a:r>
          </a:p>
          <a:p>
            <a:pPr lvl="1"/>
            <a:r>
              <a:rPr lang="en-US" b="1" dirty="0" smtClean="0"/>
              <a:t>Task.ContinueWith </a:t>
            </a:r>
            <a:r>
              <a:rPr lang="en-US" dirty="0" smtClean="0"/>
              <a:t>method links continuation task to antecedent task</a:t>
            </a:r>
          </a:p>
          <a:p>
            <a:pPr lvl="1"/>
            <a:r>
              <a:rPr lang="en-US" dirty="0" smtClean="0"/>
              <a:t>Continuation task starts when antecedent task completes</a:t>
            </a:r>
          </a:p>
          <a:p>
            <a:pPr lvl="1"/>
            <a:r>
              <a:rPr lang="en-US" dirty="0" smtClean="0"/>
              <a:t>Antecedent task can pass result to continuation task</a:t>
            </a:r>
          </a:p>
          <a:p>
            <a:r>
              <a:rPr lang="en-US" dirty="0" smtClean="0"/>
              <a:t>Use nested tasks if you want to start an </a:t>
            </a:r>
            <a:r>
              <a:rPr lang="en-US" i="1" dirty="0" smtClean="0"/>
              <a:t>independent</a:t>
            </a:r>
            <a:r>
              <a:rPr lang="en-US" dirty="0" smtClean="0"/>
              <a:t> task from a task delegate</a:t>
            </a:r>
          </a:p>
          <a:p>
            <a:r>
              <a:rPr lang="en-US" dirty="0" smtClean="0"/>
              <a:t>Use child tasks if you want to start a </a:t>
            </a:r>
            <a:r>
              <a:rPr lang="en-US" i="1" dirty="0" smtClean="0"/>
              <a:t>dependent </a:t>
            </a:r>
            <a:r>
              <a:rPr lang="en-US" dirty="0" smtClean="0"/>
              <a:t>task from a task delegate</a:t>
            </a:r>
            <a:endParaRPr lang="en-US" dirty="0"/>
          </a:p>
        </p:txBody>
      </p:sp>
    </p:spTree>
    <p:extLst>
      <p:ext uri="{BB962C8B-B14F-4D97-AF65-F5344CB8AC3E}">
        <p14:creationId xmlns:p14="http://schemas.microsoft.com/office/powerpoint/2010/main" val="1750930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Task Exceptions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Call </a:t>
            </a:r>
            <a:r>
              <a:rPr lang="en-US" b="1" dirty="0" smtClean="0"/>
              <a:t>Task.Wait</a:t>
            </a:r>
            <a:r>
              <a:rPr lang="en-US" dirty="0" smtClean="0"/>
              <a:t> to catch propagated exceptions</a:t>
            </a:r>
          </a:p>
          <a:p>
            <a:r>
              <a:rPr lang="en-US" dirty="0" smtClean="0"/>
              <a:t>Catch </a:t>
            </a:r>
            <a:r>
              <a:rPr lang="en-US" b="1" dirty="0" smtClean="0"/>
              <a:t>AggregateException</a:t>
            </a:r>
            <a:r>
              <a:rPr lang="en-US" dirty="0" smtClean="0"/>
              <a:t> in the </a:t>
            </a:r>
            <a:r>
              <a:rPr lang="en-US" b="1" dirty="0" smtClean="0"/>
              <a:t>catch</a:t>
            </a:r>
            <a:r>
              <a:rPr lang="en-US" dirty="0" smtClean="0"/>
              <a:t> block</a:t>
            </a:r>
          </a:p>
          <a:p>
            <a:r>
              <a:rPr lang="en-US" dirty="0" smtClean="0"/>
              <a:t>Iterate the </a:t>
            </a:r>
            <a:r>
              <a:rPr lang="en-US" b="1" dirty="0" smtClean="0"/>
              <a:t>InnerExceptions</a:t>
            </a:r>
            <a:r>
              <a:rPr lang="en-US" dirty="0" smtClean="0"/>
              <a:t> property and handle individual exceptions</a:t>
            </a:r>
          </a:p>
          <a:p>
            <a:endParaRPr lang="en-US" dirty="0" smtClean="0"/>
          </a:p>
          <a:p>
            <a:endParaRPr lang="en-US" dirty="0" smtClean="0"/>
          </a:p>
          <a:p>
            <a:endParaRPr lang="en-US" dirty="0" smtClean="0"/>
          </a:p>
          <a:p>
            <a:endParaRPr lang="en-US" dirty="0"/>
          </a:p>
        </p:txBody>
      </p:sp>
      <p:sp>
        <p:nvSpPr>
          <p:cNvPr id="5" name="TextBox 3"/>
          <p:cNvSpPr txBox="1"/>
          <p:nvPr/>
        </p:nvSpPr>
        <p:spPr>
          <a:xfrm>
            <a:off x="756140" y="3070026"/>
            <a:ext cx="7620000" cy="347787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try</a:t>
            </a: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task1.Wait</a:t>
            </a:r>
            <a:r>
              <a:rPr lang="en-GB" sz="2000" b="0" dirty="0">
                <a:latin typeface="Lucida Sans Unicode" pitchFamily="34" charset="0"/>
                <a:cs typeface="Lucida Sans Unicode" pitchFamily="34" charset="0"/>
              </a:rPr>
              <a:t>();</a:t>
            </a: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catch(AggregateException </a:t>
            </a:r>
            <a:r>
              <a:rPr lang="en-GB" sz="2000" b="0" dirty="0">
                <a:latin typeface="Lucida Sans Unicode" pitchFamily="34" charset="0"/>
                <a:cs typeface="Lucida Sans Unicode" pitchFamily="34" charset="0"/>
              </a:rPr>
              <a:t>ae)</a:t>
            </a: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foreach(var </a:t>
            </a:r>
            <a:r>
              <a:rPr lang="en-GB" sz="2000" b="0" dirty="0">
                <a:latin typeface="Lucida Sans Unicode" pitchFamily="34" charset="0"/>
                <a:cs typeface="Lucida Sans Unicode" pitchFamily="34" charset="0"/>
              </a:rPr>
              <a:t>inner in ae.InnerExceptions)</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 Deal with each exception in turn.</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348211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Performing Operations Asynchronously</a:t>
            </a:r>
            <a:endParaRPr lang="en-US" dirty="0"/>
          </a:p>
        </p:txBody>
      </p:sp>
      <p:sp>
        <p:nvSpPr>
          <p:cNvPr id="3" name="Text Placeholder 2"/>
          <p:cNvSpPr>
            <a:spLocks noGrp="1"/>
          </p:cNvSpPr>
          <p:nvPr>
            <p:ph type="body" idx="1"/>
          </p:nvPr>
        </p:nvSpPr>
        <p:spPr/>
        <p:txBody>
          <a:bodyPr/>
          <a:lstStyle/>
          <a:p>
            <a:r>
              <a:rPr lang="en-GB" dirty="0" smtClean="0"/>
              <a:t>Using the Dispatcher
Using async and await
Creating Awaitable Methods
Creating and Invoking Callback Methods
Working with APM Operations
Demonstration: Using the Task Parallel Library to Invoke APM Operations
Handling Exceptions from Awaitable Methods</a:t>
            </a:r>
            <a:endParaRPr lang="en-US" dirty="0"/>
          </a:p>
        </p:txBody>
      </p:sp>
    </p:spTree>
    <p:extLst>
      <p:ext uri="{BB962C8B-B14F-4D97-AF65-F5344CB8AC3E}">
        <p14:creationId xmlns:p14="http://schemas.microsoft.com/office/powerpoint/2010/main" val="2659939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Dispatcher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update a UI element from a background thread:</a:t>
            </a:r>
          </a:p>
          <a:p>
            <a:pPr lvl="1"/>
            <a:r>
              <a:rPr lang="en-US" dirty="0" smtClean="0"/>
              <a:t>Get the </a:t>
            </a:r>
            <a:r>
              <a:rPr lang="en-US" b="1" dirty="0" smtClean="0"/>
              <a:t>Dispatcher</a:t>
            </a:r>
            <a:r>
              <a:rPr lang="en-US" dirty="0" smtClean="0"/>
              <a:t> object for the thread that owns the UI element</a:t>
            </a:r>
          </a:p>
          <a:p>
            <a:pPr lvl="1"/>
            <a:r>
              <a:rPr lang="en-US" dirty="0" smtClean="0"/>
              <a:t>Call the </a:t>
            </a:r>
            <a:r>
              <a:rPr lang="en-US" b="1" dirty="0" smtClean="0"/>
              <a:t>BeginInvoke</a:t>
            </a:r>
            <a:r>
              <a:rPr lang="en-US" dirty="0" smtClean="0"/>
              <a:t> method</a:t>
            </a:r>
          </a:p>
          <a:p>
            <a:pPr lvl="1"/>
            <a:r>
              <a:rPr lang="en-US" dirty="0" smtClean="0"/>
              <a:t>Provide an </a:t>
            </a:r>
            <a:r>
              <a:rPr lang="en-US" b="1" dirty="0" smtClean="0"/>
              <a:t>Action</a:t>
            </a:r>
            <a:r>
              <a:rPr lang="en-US" dirty="0" smtClean="0"/>
              <a:t> delegate as an argument</a:t>
            </a:r>
            <a:endParaRPr lang="en-US" dirty="0"/>
          </a:p>
        </p:txBody>
      </p:sp>
      <p:sp>
        <p:nvSpPr>
          <p:cNvPr id="5" name="TextBox 4"/>
          <p:cNvSpPr txBox="1"/>
          <p:nvPr/>
        </p:nvSpPr>
        <p:spPr>
          <a:xfrm>
            <a:off x="756140" y="3810000"/>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lblTime.Dispatcher.BeginInvoke(new Action(() =&gt;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SetTime(currentTime</a:t>
            </a:r>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876466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async and await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Add the </a:t>
            </a:r>
            <a:r>
              <a:rPr lang="en-US" b="1" dirty="0" smtClean="0"/>
              <a:t>async</a:t>
            </a:r>
            <a:r>
              <a:rPr lang="en-US" dirty="0" smtClean="0"/>
              <a:t> modifier to method declarations</a:t>
            </a:r>
          </a:p>
          <a:p>
            <a:r>
              <a:rPr lang="en-US" dirty="0" smtClean="0"/>
              <a:t>Use the </a:t>
            </a:r>
            <a:r>
              <a:rPr lang="en-US" b="1" dirty="0" smtClean="0"/>
              <a:t>await</a:t>
            </a:r>
            <a:r>
              <a:rPr lang="en-US" dirty="0" smtClean="0"/>
              <a:t> operator within </a:t>
            </a:r>
            <a:r>
              <a:rPr lang="en-US" b="1" dirty="0" smtClean="0"/>
              <a:t>async</a:t>
            </a:r>
            <a:r>
              <a:rPr lang="en-US" dirty="0" smtClean="0"/>
              <a:t> methods to wait for a task to complete without blocking the thread</a:t>
            </a:r>
          </a:p>
          <a:p>
            <a:endParaRPr lang="en-US" dirty="0"/>
          </a:p>
        </p:txBody>
      </p:sp>
      <p:sp>
        <p:nvSpPr>
          <p:cNvPr id="5" name="TextBox 3"/>
          <p:cNvSpPr txBox="1"/>
          <p:nvPr/>
        </p:nvSpPr>
        <p:spPr>
          <a:xfrm>
            <a:off x="609600" y="3124200"/>
            <a:ext cx="7620000" cy="347787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private async void btnLongOperation_Click(object sender, RoutedEventArgs e)</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Task&lt;string&gt; task1 = Task.Run&lt;string&gt;(() =&gt;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lblResult.Content </a:t>
            </a:r>
            <a:r>
              <a:rPr lang="en-GB" sz="2000" b="0" dirty="0">
                <a:latin typeface="Lucida Sans Unicode" pitchFamily="34" charset="0"/>
                <a:cs typeface="Lucida Sans Unicode" pitchFamily="34" charset="0"/>
              </a:rPr>
              <a:t>= await task1;</a:t>
            </a:r>
          </a:p>
          <a:p>
            <a:r>
              <a:rPr lang="en-GB" sz="2000" b="0" dirty="0">
                <a:latin typeface="Lucida Sans Unicode" pitchFamily="34" charset="0"/>
                <a:cs typeface="Lucida Sans Unicode" pitchFamily="34" charset="0"/>
              </a:rPr>
              <a:t>}</a:t>
            </a:r>
          </a:p>
          <a:p>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1578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3 </a:t>
            </a:r>
            <a:r>
              <a:rPr lang="en-US" sz="2000" b="1" dirty="0" smtClean="0"/>
              <a:t>(1/3)</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Describir la sintaxis de núcleo y las características de C#. </a:t>
            </a:r>
            <a:endParaRPr lang="es-ES" sz="2000" dirty="0" smtClean="0"/>
          </a:p>
          <a:p>
            <a:endParaRPr lang="es-ES" sz="2000" dirty="0"/>
          </a:p>
          <a:p>
            <a:r>
              <a:rPr lang="es-ES" sz="2000" dirty="0"/>
              <a:t>Crear y llamar a los métodos, atrapar y controlar excepciones y describir los requisitos de seguimiento de las aplicaciones a gran escala. </a:t>
            </a:r>
            <a:endParaRPr lang="es-ES" sz="2000" dirty="0" smtClean="0"/>
          </a:p>
          <a:p>
            <a:endParaRPr lang="es-ES" sz="2000" dirty="0"/>
          </a:p>
          <a:p>
            <a:r>
              <a:rPr lang="es-ES" sz="2000" dirty="0"/>
              <a:t>Implementar la estructura básica y los elementos esenciales de una aplicación de escritorio típico. </a:t>
            </a:r>
            <a:endParaRPr lang="es-ES" sz="2000" dirty="0" smtClean="0"/>
          </a:p>
          <a:p>
            <a:endParaRPr lang="es-ES" sz="2000" dirty="0"/>
          </a:p>
          <a:p>
            <a:r>
              <a:rPr lang="es-ES" sz="2000" dirty="0"/>
              <a:t>Crear clases, definir e implementar interfaces y crear y utilizar colecciones genéricas. </a:t>
            </a:r>
            <a:endParaRPr lang="es-ES" sz="2000" dirty="0" smtClean="0"/>
          </a:p>
          <a:p>
            <a:endParaRPr lang="es-ES" sz="2000" dirty="0"/>
          </a:p>
          <a:p>
            <a:r>
              <a:rPr lang="es-ES" sz="2000" dirty="0"/>
              <a:t>Utilizar la herencia para crear una jerarquía de clases, una clase de .NET Framework se extienden y crear métodos y clases genéricas. </a:t>
            </a:r>
          </a:p>
        </p:txBody>
      </p:sp>
    </p:spTree>
    <p:extLst>
      <p:ext uri="{BB962C8B-B14F-4D97-AF65-F5344CB8AC3E}">
        <p14:creationId xmlns:p14="http://schemas.microsoft.com/office/powerpoint/2010/main" val="358508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Awaitable Methods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smtClean="0"/>
              <a:t>await</a:t>
            </a:r>
            <a:r>
              <a:rPr lang="en-US" dirty="0" smtClean="0"/>
              <a:t> operator is always used to wait for a task to complete</a:t>
            </a:r>
          </a:p>
          <a:p>
            <a:r>
              <a:rPr lang="en-US" dirty="0" smtClean="0"/>
              <a:t>If your synchronous method returns </a:t>
            </a:r>
            <a:r>
              <a:rPr lang="en-US" b="1" dirty="0" smtClean="0"/>
              <a:t>void</a:t>
            </a:r>
            <a:r>
              <a:rPr lang="en-US" dirty="0" smtClean="0"/>
              <a:t>, the asynchronous equivalent should return </a:t>
            </a:r>
            <a:r>
              <a:rPr lang="en-US" b="1" dirty="0" smtClean="0"/>
              <a:t>Task</a:t>
            </a:r>
            <a:endParaRPr lang="en-US" dirty="0" smtClean="0"/>
          </a:p>
          <a:p>
            <a:r>
              <a:rPr lang="en-US" dirty="0" smtClean="0"/>
              <a:t>If your synchronous method has a return type of </a:t>
            </a:r>
            <a:r>
              <a:rPr lang="en-US" b="1" dirty="0" smtClean="0"/>
              <a:t>T</a:t>
            </a:r>
            <a:r>
              <a:rPr lang="en-US" dirty="0" smtClean="0"/>
              <a:t>, the asynchronous equivalent should return </a:t>
            </a:r>
            <a:r>
              <a:rPr lang="en-US" b="1" dirty="0" smtClean="0"/>
              <a:t>Task&lt;T&gt;</a:t>
            </a:r>
            <a:endParaRPr lang="en-US" dirty="0"/>
          </a:p>
        </p:txBody>
      </p:sp>
    </p:spTree>
    <p:extLst>
      <p:ext uri="{BB962C8B-B14F-4D97-AF65-F5344CB8AC3E}">
        <p14:creationId xmlns:p14="http://schemas.microsoft.com/office/powerpoint/2010/main" val="274618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and Invoking Callback Methods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Action&lt;</a:t>
            </a:r>
            <a:r>
              <a:rPr lang="en-US" i="1" dirty="0" smtClean="0"/>
              <a:t>T</a:t>
            </a:r>
            <a:r>
              <a:rPr lang="en-US" b="1" dirty="0" smtClean="0"/>
              <a:t>&gt;</a:t>
            </a:r>
            <a:r>
              <a:rPr lang="en-US" dirty="0" smtClean="0"/>
              <a:t> delegate to represent your callback method</a:t>
            </a:r>
          </a:p>
          <a:p>
            <a:r>
              <a:rPr lang="en-US" dirty="0" smtClean="0"/>
              <a:t>Add the delegate to your asynchronous method parameters</a:t>
            </a:r>
          </a:p>
          <a:p>
            <a:endParaRPr lang="en-US" dirty="0" smtClean="0"/>
          </a:p>
          <a:p>
            <a:endParaRPr lang="en-US" dirty="0"/>
          </a:p>
          <a:p>
            <a:r>
              <a:rPr lang="en-US" dirty="0" smtClean="0"/>
              <a:t>Invoke the delegate asynchronously within your method</a:t>
            </a:r>
          </a:p>
          <a:p>
            <a:endParaRPr lang="en-US" dirty="0"/>
          </a:p>
        </p:txBody>
      </p:sp>
      <p:sp>
        <p:nvSpPr>
          <p:cNvPr id="5" name="TextBox 3"/>
          <p:cNvSpPr txBox="1"/>
          <p:nvPr/>
        </p:nvSpPr>
        <p:spPr>
          <a:xfrm>
            <a:off x="756140" y="3011340"/>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async Task GetCoffees(Action&lt;IEnumerable&lt;string&gt;&gt; callback)</a:t>
            </a:r>
          </a:p>
        </p:txBody>
      </p:sp>
      <p:sp>
        <p:nvSpPr>
          <p:cNvPr id="6" name="TextBox 4"/>
          <p:cNvSpPr txBox="1"/>
          <p:nvPr/>
        </p:nvSpPr>
        <p:spPr>
          <a:xfrm>
            <a:off x="756140" y="4771816"/>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await Task.Run(() =&gt; callback(coffees));</a:t>
            </a:r>
          </a:p>
        </p:txBody>
      </p:sp>
    </p:spTree>
    <p:extLst>
      <p:ext uri="{BB962C8B-B14F-4D97-AF65-F5344CB8AC3E}">
        <p14:creationId xmlns:p14="http://schemas.microsoft.com/office/powerpoint/2010/main" val="4126303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APM Operations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TaskFactory.FromAsync</a:t>
            </a:r>
            <a:r>
              <a:rPr lang="en-US" dirty="0" smtClean="0"/>
              <a:t> method to call methods that implement the APM pattern</a:t>
            </a:r>
            <a:endParaRPr lang="en-US" dirty="0"/>
          </a:p>
        </p:txBody>
      </p:sp>
      <p:sp>
        <p:nvSpPr>
          <p:cNvPr id="5" name="TextBox 3"/>
          <p:cNvSpPr txBox="1"/>
          <p:nvPr/>
        </p:nvSpPr>
        <p:spPr>
          <a:xfrm>
            <a:off x="638909" y="2120386"/>
            <a:ext cx="7620000" cy="286232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HttpWebRequest request =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r>
              <a:rPr lang="en-GB" sz="2000" b="0" dirty="0">
                <a:latin typeface="Lucida Sans Unicode" pitchFamily="34" charset="0"/>
                <a:cs typeface="Lucida Sans Unicode" pitchFamily="34" charset="0"/>
              </a:rPr>
              <a:t>HttpWebRequest)WebRequest.Create(url</a:t>
            </a:r>
            <a:r>
              <a:rPr lang="en-GB" sz="2000" b="0" dirty="0" smtClean="0">
                <a:latin typeface="Lucida Sans Unicode" pitchFamily="34" charset="0"/>
                <a:cs typeface="Lucida Sans Unicode" pitchFamily="34" charset="0"/>
              </a:rPr>
              <a:t>);</a:t>
            </a:r>
          </a:p>
          <a:p>
            <a:endParaRPr lang="en-GB" sz="2000" b="0" dirty="0" smtClean="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HttpWebResponse </a:t>
            </a:r>
            <a:r>
              <a:rPr lang="en-GB" sz="2000" b="0" dirty="0">
                <a:latin typeface="Lucida Sans Unicode" pitchFamily="34" charset="0"/>
                <a:cs typeface="Lucida Sans Unicode" pitchFamily="34" charset="0"/>
              </a:rPr>
              <a:t>response = </a:t>
            </a:r>
          </a:p>
          <a:p>
            <a:r>
              <a:rPr lang="en-GB" sz="2000" b="0" dirty="0" smtClean="0">
                <a:latin typeface="Lucida Sans Unicode" pitchFamily="34" charset="0"/>
                <a:cs typeface="Lucida Sans Unicode" pitchFamily="34" charset="0"/>
              </a:rPr>
              <a:t>   await </a:t>
            </a:r>
            <a:r>
              <a:rPr lang="en-GB" sz="2000" b="0" dirty="0">
                <a:latin typeface="Lucida Sans Unicode" pitchFamily="34" charset="0"/>
                <a:cs typeface="Lucida Sans Unicode" pitchFamily="34" charset="0"/>
              </a:rPr>
              <a:t>Task&lt;WebResponse&gt;.Factory.FromAsync</a:t>
            </a:r>
            <a:r>
              <a:rPr lang="en-GB" sz="2000" b="0" dirty="0" smtClean="0">
                <a:latin typeface="Lucida Sans Unicode" pitchFamily="34" charset="0"/>
                <a:cs typeface="Lucida Sans Unicode" pitchFamily="34" charset="0"/>
              </a:rPr>
              <a:t>(</a:t>
            </a:r>
          </a:p>
          <a:p>
            <a:r>
              <a:rPr lang="en-GB" sz="2000" b="0" dirty="0" smtClean="0">
                <a:latin typeface="Lucida Sans Unicode" pitchFamily="34" charset="0"/>
                <a:cs typeface="Lucida Sans Unicode" pitchFamily="34" charset="0"/>
              </a:rPr>
              <a:t>      request.BeginGetResponse</a:t>
            </a:r>
            <a:r>
              <a:rPr lang="en-GB" sz="2000" b="0" dirty="0">
                <a:latin typeface="Lucida Sans Unicode" pitchFamily="34" charset="0"/>
                <a:cs typeface="Lucida Sans Unicode" pitchFamily="34" charset="0"/>
              </a:rPr>
              <a:t>,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request.EndGetResponse</a:t>
            </a:r>
            <a:r>
              <a:rPr lang="en-GB" sz="2000" b="0" dirty="0">
                <a:latin typeface="Lucida Sans Unicode" pitchFamily="34" charset="0"/>
                <a:cs typeface="Lucida Sans Unicode" pitchFamily="34" charset="0"/>
              </a:rPr>
              <a:t>,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request</a:t>
            </a:r>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as </a:t>
            </a:r>
            <a:r>
              <a:rPr lang="en-GB" sz="2000" b="0" dirty="0">
                <a:latin typeface="Lucida Sans Unicode" pitchFamily="34" charset="0"/>
                <a:cs typeface="Lucida Sans Unicode" pitchFamily="34" charset="0"/>
              </a:rPr>
              <a:t>HttpWebResponse</a:t>
            </a:r>
            <a:r>
              <a:rPr lang="en-GB" sz="2000" b="0" dirty="0" smtClean="0">
                <a:latin typeface="Lucida Sans Unicode" pitchFamily="34" charset="0"/>
                <a:cs typeface="Lucida Sans Unicode" pitchFamily="34" charset="0"/>
              </a:rPr>
              <a:t>;</a:t>
            </a:r>
          </a:p>
          <a:p>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530146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Handling Exceptions from Awaitable Methods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 conventional </a:t>
            </a:r>
            <a:r>
              <a:rPr lang="en-US" b="1" dirty="0" smtClean="0"/>
              <a:t>try</a:t>
            </a:r>
            <a:r>
              <a:rPr lang="en-US" dirty="0" smtClean="0"/>
              <a:t>/</a:t>
            </a:r>
            <a:r>
              <a:rPr lang="en-US" b="1" dirty="0" smtClean="0"/>
              <a:t>catch</a:t>
            </a:r>
            <a:r>
              <a:rPr lang="en-US" dirty="0" smtClean="0"/>
              <a:t> block to catch exceptions in asynchronous methods</a:t>
            </a:r>
          </a:p>
          <a:p>
            <a:r>
              <a:rPr lang="en-US" dirty="0" smtClean="0"/>
              <a:t>Subscribe to the </a:t>
            </a:r>
            <a:r>
              <a:rPr lang="en-US" b="1" dirty="0" smtClean="0"/>
              <a:t>TaskScheduler.UnobservedTaskException</a:t>
            </a:r>
            <a:r>
              <a:rPr lang="en-US" dirty="0" smtClean="0"/>
              <a:t> event to create an event handler of last resort</a:t>
            </a:r>
          </a:p>
        </p:txBody>
      </p:sp>
      <p:sp>
        <p:nvSpPr>
          <p:cNvPr id="5" name="TextBox 3"/>
          <p:cNvSpPr txBox="1"/>
          <p:nvPr/>
        </p:nvSpPr>
        <p:spPr>
          <a:xfrm>
            <a:off x="638909" y="3456817"/>
            <a:ext cx="7620000"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TaskScheduler.UnobservedTaskException +=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r>
              <a:rPr lang="en-GB" sz="2000" b="0" dirty="0">
                <a:latin typeface="Lucida Sans Unicode" pitchFamily="34" charset="0"/>
                <a:cs typeface="Lucida Sans Unicode" pitchFamily="34" charset="0"/>
              </a:rPr>
              <a:t>object sender, UnobservedTaskExceptionEventArgs e) </a:t>
            </a:r>
            <a:r>
              <a:rPr lang="en-GB" sz="2000" b="0" dirty="0" smtClean="0">
                <a:latin typeface="Lucida Sans Unicode" pitchFamily="34" charset="0"/>
                <a:cs typeface="Lucida Sans Unicode" pitchFamily="34" charset="0"/>
              </a:rPr>
              <a:t>=&gt;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 Respond to the unobserved task exception.</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554640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3: Synchronizing Concurrent Access to Data</a:t>
            </a:r>
            <a:endParaRPr lang="en-US" dirty="0"/>
          </a:p>
        </p:txBody>
      </p:sp>
      <p:sp>
        <p:nvSpPr>
          <p:cNvPr id="3" name="Text Placeholder 2"/>
          <p:cNvSpPr>
            <a:spLocks noGrp="1"/>
          </p:cNvSpPr>
          <p:nvPr>
            <p:ph type="body" idx="1"/>
          </p:nvPr>
        </p:nvSpPr>
        <p:spPr/>
        <p:txBody>
          <a:bodyPr/>
          <a:lstStyle/>
          <a:p>
            <a:r>
              <a:rPr lang="en-GB" dirty="0" smtClean="0"/>
              <a:t>Using Locks
Demonstration: Using Lock Statements
Using Synchronization Primitives with the Task Parallel Library
Using Concurrent Collections
Demonstration: Improving the Responsiveness and Performance of the Application Lab</a:t>
            </a:r>
            <a:endParaRPr lang="en-US" dirty="0"/>
          </a:p>
        </p:txBody>
      </p:sp>
    </p:spTree>
    <p:extLst>
      <p:ext uri="{BB962C8B-B14F-4D97-AF65-F5344CB8AC3E}">
        <p14:creationId xmlns:p14="http://schemas.microsoft.com/office/powerpoint/2010/main" val="3928673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Locks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a private object to apply the lock to</a:t>
            </a:r>
          </a:p>
          <a:p>
            <a:r>
              <a:rPr lang="en-US" dirty="0" smtClean="0"/>
              <a:t>Use the </a:t>
            </a:r>
            <a:r>
              <a:rPr lang="en-US" b="1" dirty="0" smtClean="0"/>
              <a:t>lock</a:t>
            </a:r>
            <a:r>
              <a:rPr lang="en-US" dirty="0" smtClean="0"/>
              <a:t> statement and specify the locking object</a:t>
            </a:r>
          </a:p>
          <a:p>
            <a:r>
              <a:rPr lang="en-US" dirty="0" smtClean="0"/>
              <a:t>Enclose your critical section of code in the </a:t>
            </a:r>
            <a:r>
              <a:rPr lang="en-US" b="1" dirty="0" smtClean="0"/>
              <a:t>lock</a:t>
            </a:r>
            <a:r>
              <a:rPr lang="en-US" dirty="0" smtClean="0"/>
              <a:t> block</a:t>
            </a:r>
          </a:p>
          <a:p>
            <a:endParaRPr lang="en-US" dirty="0"/>
          </a:p>
        </p:txBody>
      </p:sp>
      <p:sp>
        <p:nvSpPr>
          <p:cNvPr id="5" name="TextBox 3"/>
          <p:cNvSpPr txBox="1"/>
          <p:nvPr/>
        </p:nvSpPr>
        <p:spPr>
          <a:xfrm>
            <a:off x="638909" y="3456817"/>
            <a:ext cx="7620000"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private object lockingObject = new object();</a:t>
            </a:r>
          </a:p>
          <a:p>
            <a:r>
              <a:rPr lang="en-GB" sz="2000" b="0" dirty="0" smtClean="0">
                <a:latin typeface="Lucida Sans Unicode" pitchFamily="34" charset="0"/>
                <a:cs typeface="Lucida Sans Unicode" pitchFamily="34" charset="0"/>
              </a:rPr>
              <a:t>lock (lockingObject)</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 Only one thread can enter this block at any one time.</a:t>
            </a: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480210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Synchronization Primitives with the Task Parallel Library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ManualResetEventSlim</a:t>
            </a:r>
            <a:r>
              <a:rPr lang="en-US" dirty="0" smtClean="0"/>
              <a:t> class to limit resource access to one thread at a time</a:t>
            </a:r>
          </a:p>
          <a:p>
            <a:r>
              <a:rPr lang="en-US" dirty="0" smtClean="0"/>
              <a:t>Use the </a:t>
            </a:r>
            <a:r>
              <a:rPr lang="en-US" b="1" dirty="0" smtClean="0"/>
              <a:t>SemaphoreSlim</a:t>
            </a:r>
            <a:r>
              <a:rPr lang="en-US" dirty="0" smtClean="0"/>
              <a:t> class to limit resource access to a fixed number of threads</a:t>
            </a:r>
          </a:p>
          <a:p>
            <a:r>
              <a:rPr lang="en-US" dirty="0" smtClean="0"/>
              <a:t>Use the </a:t>
            </a:r>
            <a:r>
              <a:rPr lang="en-US" b="1" dirty="0" smtClean="0"/>
              <a:t>CountdownEvent </a:t>
            </a:r>
            <a:r>
              <a:rPr lang="en-US" dirty="0" smtClean="0"/>
              <a:t>class to block a thread until a fixed number of tasks signal completion</a:t>
            </a:r>
          </a:p>
          <a:p>
            <a:r>
              <a:rPr lang="en-US" dirty="0" smtClean="0"/>
              <a:t>Use the </a:t>
            </a:r>
            <a:r>
              <a:rPr lang="en-US" b="1" dirty="0" smtClean="0"/>
              <a:t>ReaderWriterLockSlim</a:t>
            </a:r>
            <a:r>
              <a:rPr lang="en-US" dirty="0" smtClean="0"/>
              <a:t> class to allow multiple threads to read a resource or a single thread to write to a resource at any one time</a:t>
            </a:r>
          </a:p>
          <a:p>
            <a:r>
              <a:rPr lang="en-US" dirty="0" smtClean="0"/>
              <a:t>Use the </a:t>
            </a:r>
            <a:r>
              <a:rPr lang="en-US" b="1" dirty="0" smtClean="0"/>
              <a:t>Barrier</a:t>
            </a:r>
            <a:r>
              <a:rPr lang="en-US" dirty="0" smtClean="0"/>
              <a:t> class to block multiple threads until they all satisfy a condition</a:t>
            </a:r>
            <a:endParaRPr lang="en-US" dirty="0"/>
          </a:p>
        </p:txBody>
      </p:sp>
    </p:spTree>
    <p:extLst>
      <p:ext uri="{BB962C8B-B14F-4D97-AF65-F5344CB8AC3E}">
        <p14:creationId xmlns:p14="http://schemas.microsoft.com/office/powerpoint/2010/main" val="410225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Concurrent Collections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The </a:t>
            </a:r>
            <a:r>
              <a:rPr lang="en-US" b="1" dirty="0" smtClean="0"/>
              <a:t>System.Collections.Concurrent</a:t>
            </a:r>
            <a:r>
              <a:rPr lang="en-US" dirty="0" smtClean="0"/>
              <a:t> namespace includes generic classes and interfaces for thread-safe collections:</a:t>
            </a:r>
          </a:p>
          <a:p>
            <a:r>
              <a:rPr lang="en-US" b="1" dirty="0" smtClean="0"/>
              <a:t>ConcurrentBag&lt;T&gt;</a:t>
            </a:r>
          </a:p>
          <a:p>
            <a:r>
              <a:rPr lang="en-US" b="1" dirty="0" smtClean="0"/>
              <a:t>ConcurrentDictionary&lt;TKey, TValue&gt;</a:t>
            </a:r>
          </a:p>
          <a:p>
            <a:r>
              <a:rPr lang="en-US" b="1" dirty="0" smtClean="0"/>
              <a:t>ConcurrentQueue&lt;T&gt;</a:t>
            </a:r>
          </a:p>
          <a:p>
            <a:r>
              <a:rPr lang="en-US" b="1" dirty="0" smtClean="0"/>
              <a:t>ConcurrentStack&lt;T&gt;</a:t>
            </a:r>
          </a:p>
          <a:p>
            <a:r>
              <a:rPr lang="en-US" b="1" dirty="0" smtClean="0"/>
              <a:t>IProducerConsumerCollection&lt;T&gt;</a:t>
            </a:r>
          </a:p>
          <a:p>
            <a:r>
              <a:rPr lang="en-US" b="1" dirty="0" smtClean="0"/>
              <a:t>BlockingCollection&lt;T&gt;</a:t>
            </a:r>
          </a:p>
          <a:p>
            <a:pPr marL="0" indent="0">
              <a:buNone/>
            </a:pPr>
            <a:endParaRPr lang="en-US" dirty="0"/>
          </a:p>
        </p:txBody>
      </p:sp>
    </p:spTree>
    <p:extLst>
      <p:ext uri="{BB962C8B-B14F-4D97-AF65-F5344CB8AC3E}">
        <p14:creationId xmlns:p14="http://schemas.microsoft.com/office/powerpoint/2010/main" val="1807404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44624"/>
            <a:ext cx="8683625" cy="740664"/>
          </a:xfrm>
        </p:spPr>
        <p:txBody>
          <a:bodyPr/>
          <a:lstStyle/>
          <a:p>
            <a:r>
              <a:rPr lang="es-VE" dirty="0"/>
              <a:t>Laboratorio: Mejorar la capacidad de respuesta y el rendimiento de la aplicación</a:t>
            </a:r>
            <a:endParaRPr lang="es-VE" dirty="0">
              <a:effectLst/>
            </a:endParaRPr>
          </a:p>
        </p:txBody>
      </p:sp>
      <p:sp>
        <p:nvSpPr>
          <p:cNvPr id="3" name="Text Placeholder 2"/>
          <p:cNvSpPr>
            <a:spLocks noGrp="1"/>
          </p:cNvSpPr>
          <p:nvPr>
            <p:ph type="body" idx="1"/>
          </p:nvPr>
        </p:nvSpPr>
        <p:spPr>
          <a:xfrm>
            <a:off x="460374" y="1844824"/>
            <a:ext cx="8119156" cy="3271881"/>
          </a:xfrm>
        </p:spPr>
        <p:txBody>
          <a:bodyPr/>
          <a:lstStyle/>
          <a:p>
            <a:r>
              <a:rPr lang="es-VE" dirty="0">
                <a:solidFill>
                  <a:srgbClr val="7030A0"/>
                </a:solidFill>
              </a:rPr>
              <a:t>Ejercicio 1: </a:t>
            </a:r>
            <a:r>
              <a:rPr lang="es-VE" dirty="0"/>
              <a:t>Asegurar que la interfaz de usuario sigue siendo sensible al recuperar datos del </a:t>
            </a:r>
            <a:r>
              <a:rPr lang="es-VE" dirty="0" smtClean="0"/>
              <a:t>profesor</a:t>
            </a:r>
          </a:p>
          <a:p>
            <a:endParaRPr lang="es-VE" dirty="0"/>
          </a:p>
          <a:p>
            <a:r>
              <a:rPr lang="es-VE" dirty="0">
                <a:solidFill>
                  <a:srgbClr val="7030A0"/>
                </a:solidFill>
              </a:rPr>
              <a:t>Ejercicio 2: </a:t>
            </a:r>
            <a:r>
              <a:rPr lang="es-VE" dirty="0"/>
              <a:t>Proporcionar comentarios visuales durante las operaciones de larga duración</a:t>
            </a:r>
            <a:endParaRPr lang="es-VE" dirty="0">
              <a:effectLst/>
            </a:endParaRPr>
          </a:p>
        </p:txBody>
      </p:sp>
    </p:spTree>
    <p:extLst>
      <p:ext uri="{BB962C8B-B14F-4D97-AF65-F5344CB8AC3E}">
        <p14:creationId xmlns:p14="http://schemas.microsoft.com/office/powerpoint/2010/main" val="3133113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VE" dirty="0" smtClean="0"/>
              <a:t>Revisión </a:t>
            </a:r>
            <a:r>
              <a:rPr lang="es-VE" dirty="0"/>
              <a:t>de módulo</a:t>
            </a:r>
            <a:endParaRPr lang="en-US" dirty="0"/>
          </a:p>
        </p:txBody>
      </p:sp>
      <p:sp>
        <p:nvSpPr>
          <p:cNvPr id="3" name="Text Placeholder 2"/>
          <p:cNvSpPr>
            <a:spLocks noGrp="1"/>
          </p:cNvSpPr>
          <p:nvPr>
            <p:ph type="body" idx="1"/>
          </p:nvPr>
        </p:nvSpPr>
        <p:spPr/>
        <p:txBody>
          <a:bodyPr/>
          <a:lstStyle/>
          <a:p>
            <a:r>
              <a:rPr lang="en-US" dirty="0" smtClean="0"/>
              <a:t>Inquietudes</a:t>
            </a:r>
          </a:p>
          <a:p>
            <a:r>
              <a:rPr lang="en-US" dirty="0" err="1" smtClean="0"/>
              <a:t>Preguntas</a:t>
            </a:r>
            <a:r>
              <a:rPr lang="en-US" dirty="0" smtClean="0"/>
              <a:t> y </a:t>
            </a:r>
            <a:r>
              <a:rPr lang="en-US" dirty="0" err="1" smtClean="0"/>
              <a:t>Respuestas</a:t>
            </a:r>
            <a:endParaRPr lang="en-US" dirty="0"/>
          </a:p>
          <a:p>
            <a:pPr marL="0" indent="0">
              <a:buNone/>
            </a:pPr>
            <a:endParaRPr lang="en-US" dirty="0"/>
          </a:p>
        </p:txBody>
      </p:sp>
    </p:spTree>
    <p:extLst>
      <p:ext uri="{BB962C8B-B14F-4D97-AF65-F5344CB8AC3E}">
        <p14:creationId xmlns:p14="http://schemas.microsoft.com/office/powerpoint/2010/main" val="15888523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3 </a:t>
            </a:r>
            <a:r>
              <a:rPr lang="en-US" sz="2000" b="1" dirty="0" smtClean="0"/>
              <a:t>(2/3</a:t>
            </a:r>
            <a:r>
              <a:rPr lang="en-US" sz="2000" b="1" dirty="0"/>
              <a:t>)</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Leer </a:t>
            </a:r>
            <a:r>
              <a:rPr lang="es-ES" sz="2000" dirty="0"/>
              <a:t>y escribir datos mediante el uso de archivos de entrada/salida y arroyos y serializar y </a:t>
            </a:r>
            <a:r>
              <a:rPr lang="es-ES" sz="2000" dirty="0" err="1"/>
              <a:t>deserializar</a:t>
            </a:r>
            <a:r>
              <a:rPr lang="es-ES" sz="2000" dirty="0"/>
              <a:t> datos en diferentes formatos. </a:t>
            </a:r>
            <a:endParaRPr lang="es-ES" sz="2000" dirty="0" smtClean="0"/>
          </a:p>
          <a:p>
            <a:endParaRPr lang="es-ES" sz="2000" dirty="0"/>
          </a:p>
          <a:p>
            <a:r>
              <a:rPr lang="es-ES" sz="2000" dirty="0"/>
              <a:t>Crear y utilizar un modelo de datos de la entidad para acceder a una base de datos y utilizar LINQ para consultar y actualizar los datos. </a:t>
            </a:r>
            <a:endParaRPr lang="es-ES" sz="2000" dirty="0" smtClean="0"/>
          </a:p>
          <a:p>
            <a:endParaRPr lang="es-ES" sz="2000" dirty="0"/>
          </a:p>
          <a:p>
            <a:r>
              <a:rPr lang="es-ES" sz="2000" dirty="0"/>
              <a:t>Utilizar los tipos en el espacio de nombres </a:t>
            </a:r>
            <a:r>
              <a:rPr lang="es-ES" sz="2000" dirty="0" err="1"/>
              <a:t>System.Net</a:t>
            </a:r>
            <a:r>
              <a:rPr lang="es-ES" sz="2000" dirty="0"/>
              <a:t> y WCF Data </a:t>
            </a:r>
            <a:r>
              <a:rPr lang="es-ES" sz="2000" dirty="0" err="1"/>
              <a:t>Services</a:t>
            </a:r>
            <a:r>
              <a:rPr lang="es-ES" sz="2000" dirty="0"/>
              <a:t> para acceso y consulta de datos remotos. </a:t>
            </a:r>
            <a:endParaRPr lang="es-ES" sz="2000" dirty="0" smtClean="0"/>
          </a:p>
          <a:p>
            <a:endParaRPr lang="es-ES" sz="2000" dirty="0"/>
          </a:p>
          <a:p>
            <a:r>
              <a:rPr lang="es-ES" sz="2000" dirty="0"/>
              <a:t>Crear una interfaz gráfica de usuario mediante el uso de XAML. </a:t>
            </a:r>
            <a:endParaRPr lang="es-ES" sz="2000" dirty="0" smtClean="0"/>
          </a:p>
          <a:p>
            <a:endParaRPr lang="es-ES" sz="2000" dirty="0"/>
          </a:p>
          <a:p>
            <a:r>
              <a:rPr lang="es-ES" sz="2000" dirty="0"/>
              <a:t>Mejorar el tiempo de respuesta y rendimiento de las aplicaciones mediante el uso de tareas y operaciones asincrónicas. </a:t>
            </a:r>
          </a:p>
        </p:txBody>
      </p:sp>
    </p:spTree>
    <p:extLst>
      <p:ext uri="{BB962C8B-B14F-4D97-AF65-F5344CB8AC3E}">
        <p14:creationId xmlns:p14="http://schemas.microsoft.com/office/powerpoint/2010/main" val="364558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3  </a:t>
            </a:r>
            <a:r>
              <a:rPr lang="en-US" sz="2000" b="1" dirty="0" smtClean="0"/>
              <a:t>(3/3</a:t>
            </a:r>
            <a:r>
              <a:rPr lang="en-US" sz="2000" b="1" dirty="0"/>
              <a:t>)</a:t>
            </a:r>
            <a:endParaRPr lang="en-US" sz="3200" dirty="0"/>
          </a:p>
        </p:txBody>
      </p:sp>
      <p:sp>
        <p:nvSpPr>
          <p:cNvPr id="4" name="Text Placeholder 2"/>
          <p:cNvSpPr txBox="1">
            <a:spLocks/>
          </p:cNvSpPr>
          <p:nvPr/>
        </p:nvSpPr>
        <p:spPr bwMode="auto">
          <a:xfrm>
            <a:off x="438712" y="1556792"/>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Integrar </a:t>
            </a:r>
            <a:r>
              <a:rPr lang="es-ES" sz="2000" dirty="0"/>
              <a:t>componentes dinámicos y bibliotecas no administradas en una aplicación de C#. </a:t>
            </a:r>
            <a:endParaRPr lang="es-ES" sz="2000" dirty="0" smtClean="0"/>
          </a:p>
          <a:p>
            <a:endParaRPr lang="es-ES" sz="2000" dirty="0"/>
          </a:p>
          <a:p>
            <a:r>
              <a:rPr lang="es-ES" sz="2000" dirty="0"/>
              <a:t>Examinar los metadatos de tipos mediante el uso de reflexión, crear y utilizar atributos personalizados, generar el código en tiempo de ejecución y gestionar las versiones en Asamblea. </a:t>
            </a:r>
            <a:endParaRPr lang="es-ES" sz="2000" dirty="0" smtClean="0"/>
          </a:p>
          <a:p>
            <a:endParaRPr lang="es-ES" sz="2000" dirty="0"/>
          </a:p>
          <a:p>
            <a:r>
              <a:rPr lang="es-ES" sz="2000" dirty="0"/>
              <a:t>Cifrar y descifrar datos mediante el uso de encriptación simétrica y asimétrica.</a:t>
            </a:r>
            <a:endParaRPr lang="es-ES" sz="2000" dirty="0">
              <a:effectLst/>
            </a:endParaRPr>
          </a:p>
        </p:txBody>
      </p:sp>
    </p:spTree>
    <p:extLst>
      <p:ext uri="{BB962C8B-B14F-4D97-AF65-F5344CB8AC3E}">
        <p14:creationId xmlns:p14="http://schemas.microsoft.com/office/powerpoint/2010/main" val="234135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3, por </a:t>
            </a:r>
            <a:r>
              <a:rPr lang="en-US" sz="3200" dirty="0" err="1" smtClean="0"/>
              <a:t>temas</a:t>
            </a:r>
            <a:endParaRPr lang="en-US" sz="3200" dirty="0" smtClean="0"/>
          </a:p>
        </p:txBody>
      </p:sp>
      <p:sp>
        <p:nvSpPr>
          <p:cNvPr id="13315" name="Rectangle 3"/>
          <p:cNvSpPr>
            <a:spLocks noGrp="1" noChangeArrowheads="1"/>
          </p:cNvSpPr>
          <p:nvPr>
            <p:ph idx="1"/>
          </p:nvPr>
        </p:nvSpPr>
        <p:spPr>
          <a:xfrm>
            <a:off x="344274" y="1700808"/>
            <a:ext cx="8620213" cy="3456384"/>
          </a:xfrm>
        </p:spPr>
        <p:txBody>
          <a:bodyPr/>
          <a:lstStyle/>
          <a:p>
            <a:pPr marL="514350" indent="-514350">
              <a:buFont typeface="+mj-lt"/>
              <a:buAutoNum type="arabicPeriod"/>
            </a:pPr>
            <a:r>
              <a:rPr lang="es-VE" dirty="0"/>
              <a:t>Revisión de la sintaxis de C#</a:t>
            </a:r>
          </a:p>
          <a:p>
            <a:pPr marL="514350" indent="-514350">
              <a:buFont typeface="+mj-lt"/>
              <a:buAutoNum type="arabicPeriod"/>
            </a:pPr>
            <a:r>
              <a:rPr lang="es-VE" dirty="0"/>
              <a:t>Creación de métodos de control de excepciones y aplicaciones de control</a:t>
            </a:r>
          </a:p>
          <a:p>
            <a:pPr marL="514350" indent="-514350">
              <a:buFont typeface="+mj-lt"/>
              <a:buAutoNum type="arabicPeriod"/>
            </a:pPr>
            <a:r>
              <a:rPr lang="es-VE" dirty="0"/>
              <a:t>Desarrollar el código para una aplicación gráfica</a:t>
            </a:r>
          </a:p>
          <a:p>
            <a:pPr marL="514350" indent="-514350">
              <a:buFont typeface="+mj-lt"/>
              <a:buAutoNum type="arabicPeriod"/>
            </a:pPr>
            <a:r>
              <a:rPr lang="es-VE" dirty="0"/>
              <a:t>Creación de clases e implementación de seguridad de tipos colecciones</a:t>
            </a:r>
          </a:p>
          <a:p>
            <a:pPr marL="514350" indent="-514350">
              <a:buFont typeface="+mj-lt"/>
              <a:buAutoNum type="arabicPeriod"/>
            </a:pPr>
            <a:r>
              <a:rPr lang="es-VE" dirty="0"/>
              <a:t>Creación de una jerarquía de clases mediante herencia</a:t>
            </a:r>
          </a:p>
          <a:p>
            <a:pPr marL="514350" indent="-514350">
              <a:buFont typeface="+mj-lt"/>
              <a:buAutoNum type="arabicPeriod"/>
            </a:pPr>
            <a:r>
              <a:rPr lang="es-VE" dirty="0"/>
              <a:t>Lectura y escritura de datos locales</a:t>
            </a:r>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3, por </a:t>
            </a:r>
            <a:r>
              <a:rPr lang="en-US" sz="3200" dirty="0" err="1" smtClean="0"/>
              <a:t>temas</a:t>
            </a:r>
            <a:endParaRPr lang="en-US" sz="3200" dirty="0" smtClean="0"/>
          </a:p>
        </p:txBody>
      </p:sp>
      <p:sp>
        <p:nvSpPr>
          <p:cNvPr id="13315" name="Rectangle 3"/>
          <p:cNvSpPr>
            <a:spLocks noGrp="1" noChangeArrowheads="1"/>
          </p:cNvSpPr>
          <p:nvPr>
            <p:ph idx="1"/>
          </p:nvPr>
        </p:nvSpPr>
        <p:spPr>
          <a:xfrm>
            <a:off x="324365" y="1556792"/>
            <a:ext cx="8505700" cy="3456384"/>
          </a:xfrm>
        </p:spPr>
        <p:txBody>
          <a:bodyPr/>
          <a:lstStyle/>
          <a:p>
            <a:pPr marL="514350" indent="-514350">
              <a:buFont typeface="+mj-lt"/>
              <a:buAutoNum type="arabicPeriod" startAt="7"/>
            </a:pPr>
            <a:r>
              <a:rPr lang="es-VE" dirty="0"/>
              <a:t>Acceso a una base de datos</a:t>
            </a:r>
          </a:p>
          <a:p>
            <a:pPr marL="514350" indent="-514350">
              <a:buFont typeface="+mj-lt"/>
              <a:buAutoNum type="arabicPeriod" startAt="7"/>
            </a:pPr>
            <a:r>
              <a:rPr lang="es-VE" dirty="0"/>
              <a:t>Acceso a datos remotos</a:t>
            </a:r>
          </a:p>
          <a:p>
            <a:pPr marL="514350" indent="-514350">
              <a:buFont typeface="+mj-lt"/>
              <a:buAutoNum type="arabicPeriod" startAt="7"/>
            </a:pPr>
            <a:r>
              <a:rPr lang="es-VE" dirty="0"/>
              <a:t>Diseño de la interfaz de usuario de una aplicación gráfica</a:t>
            </a:r>
          </a:p>
          <a:p>
            <a:pPr marL="514350" indent="-514350">
              <a:buFont typeface="+mj-lt"/>
              <a:buAutoNum type="arabicPeriod" startAt="7"/>
            </a:pPr>
            <a:r>
              <a:rPr lang="es-VE" dirty="0">
                <a:solidFill>
                  <a:srgbClr val="FF0000"/>
                </a:solidFill>
              </a:rPr>
              <a:t>Mejorar la capacidad de respuesta y rendimiento de las aplicaciones</a:t>
            </a:r>
          </a:p>
          <a:p>
            <a:pPr marL="514350" indent="-514350">
              <a:buFont typeface="+mj-lt"/>
              <a:buAutoNum type="arabicPeriod" startAt="7"/>
            </a:pPr>
            <a:r>
              <a:rPr lang="es-VE" dirty="0"/>
              <a:t>Integración con código no administrado</a:t>
            </a:r>
          </a:p>
          <a:p>
            <a:pPr marL="514350" indent="-514350">
              <a:buFont typeface="+mj-lt"/>
              <a:buAutoNum type="arabicPeriod" startAt="7"/>
            </a:pPr>
            <a:r>
              <a:rPr lang="es-VE" dirty="0"/>
              <a:t>Crear ensamblados y tipos </a:t>
            </a:r>
            <a:r>
              <a:rPr lang="es-VE" dirty="0" smtClean="0"/>
              <a:t>reutilizables</a:t>
            </a:r>
          </a:p>
          <a:p>
            <a:pPr marL="514350" indent="-514350">
              <a:buFont typeface="+mj-lt"/>
              <a:buAutoNum type="arabicPeriod" startAt="7"/>
            </a:pPr>
            <a:r>
              <a:rPr lang="es-VE" dirty="0"/>
              <a:t>Cifrar y descifrar datos</a:t>
            </a:r>
          </a:p>
          <a:p>
            <a:pPr marL="514350" indent="-514350">
              <a:buFont typeface="+mj-lt"/>
              <a:buAutoNum type="arabicPeriod" startAt="7"/>
            </a:pPr>
            <a:endParaRPr lang="es-VE" dirty="0" smtClean="0"/>
          </a:p>
        </p:txBody>
      </p:sp>
    </p:spTree>
    <p:extLst>
      <p:ext uri="{BB962C8B-B14F-4D97-AF65-F5344CB8AC3E}">
        <p14:creationId xmlns:p14="http://schemas.microsoft.com/office/powerpoint/2010/main" val="1780846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67544" y="1484784"/>
            <a:ext cx="8532813" cy="3272579"/>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898005" y="2204864"/>
            <a:ext cx="8102352" cy="1355725"/>
          </a:xfrm>
        </p:spPr>
        <p:txBody>
          <a:bodyPr vert="horz" wrap="square" lIns="45720" tIns="45720" rIns="45720" bIns="45720" numCol="1" anchor="ctr" anchorCtr="0" compatLnSpc="1">
            <a:prstTxWarp prst="textNoShape">
              <a:avLst/>
            </a:prstTxWarp>
            <a:noAutofit/>
          </a:bodyPr>
          <a:lstStyle/>
          <a:p>
            <a:pPr algn="r">
              <a:defRPr/>
            </a:pPr>
            <a:r>
              <a:rPr lang="es-VE" sz="3600" dirty="0" smtClean="0"/>
              <a:t>Mejorar </a:t>
            </a:r>
            <a:r>
              <a:rPr lang="es-VE" sz="3600" dirty="0"/>
              <a:t>la capacidad de respuesta y rendimiento de las aplicaciones</a:t>
            </a:r>
            <a:r>
              <a:rPr lang="es-VE" sz="3600" dirty="0">
                <a:solidFill>
                  <a:srgbClr val="FF0000"/>
                </a:solidFill>
              </a:rPr>
              <a:t/>
            </a:r>
            <a:br>
              <a:rPr lang="es-VE" sz="3600" dirty="0">
                <a:solidFill>
                  <a:srgbClr val="FF0000"/>
                </a:solidFill>
              </a:rPr>
            </a:br>
            <a:r>
              <a:rPr lang="en-US" sz="3600" dirty="0" smtClean="0">
                <a:ln w="0"/>
                <a:solidFill>
                  <a:schemeClr val="tx1"/>
                </a:solidFill>
                <a:effectLst>
                  <a:outerShdw blurRad="38100" dist="19050" dir="2700000" algn="tl" rotWithShape="0">
                    <a:schemeClr val="dk1">
                      <a:alpha val="40000"/>
                    </a:schemeClr>
                  </a:outerShdw>
                </a:effectLst>
              </a:rPr>
              <a:t>(</a:t>
            </a:r>
            <a:r>
              <a:rPr lang="es-ES" sz="3600" dirty="0" err="1"/>
              <a:t>Improving</a:t>
            </a:r>
            <a:r>
              <a:rPr lang="es-ES" sz="3600" dirty="0"/>
              <a:t> </a:t>
            </a:r>
            <a:r>
              <a:rPr lang="es-ES" sz="3600" dirty="0" err="1"/>
              <a:t>Application</a:t>
            </a:r>
            <a:r>
              <a:rPr lang="es-ES" sz="3600" dirty="0"/>
              <a:t> Performance and </a:t>
            </a:r>
            <a:r>
              <a:rPr lang="es-ES" sz="3600" dirty="0" err="1"/>
              <a:t>Responsiveness</a:t>
            </a:r>
            <a:r>
              <a:rPr lang="en-US" sz="3600" dirty="0" smtClean="0">
                <a:ln w="0"/>
                <a:solidFill>
                  <a:schemeClr val="tx1"/>
                </a:solidFill>
                <a:effectLst>
                  <a:outerShdw blurRad="38100" dist="19050" dir="2700000" algn="tl" rotWithShape="0">
                    <a:schemeClr val="dk1">
                      <a:alpha val="40000"/>
                    </a:schemeClr>
                  </a:outerShdw>
                </a:effectLst>
              </a:rPr>
              <a:t>)</a:t>
            </a:r>
            <a:endParaRPr lang="en-US" sz="3600" dirty="0">
              <a:ln w="0"/>
              <a:solidFill>
                <a:schemeClr val="tx1"/>
              </a:solidFill>
              <a:effectLst>
                <a:outerShdw blurRad="38100" dist="19050" dir="2700000" algn="tl" rotWithShape="0">
                  <a:schemeClr val="dk1">
                    <a:alpha val="40000"/>
                  </a:schemeClr>
                </a:outerShdw>
              </a:effectLst>
            </a:endParaRPr>
          </a:p>
        </p:txBody>
      </p:sp>
      <p:sp>
        <p:nvSpPr>
          <p:cNvPr id="2055" name="Subtitle 2"/>
          <p:cNvSpPr>
            <a:spLocks noGrp="1"/>
          </p:cNvSpPr>
          <p:nvPr>
            <p:ph idx="1"/>
          </p:nvPr>
        </p:nvSpPr>
        <p:spPr>
          <a:xfrm>
            <a:off x="467544" y="5301208"/>
            <a:ext cx="8183563" cy="990600"/>
          </a:xfrm>
        </p:spPr>
        <p:txBody>
          <a:bodyPr vert="horz" wrap="square" lIns="182880" tIns="0" rIns="0" bIns="0" numCol="1" anchor="t" anchorCtr="0" compatLnSpc="1">
            <a:prstTxWarp prst="textNoShape">
              <a:avLst/>
            </a:prstTxWarp>
          </a:bodyPr>
          <a:lstStyle/>
          <a:p>
            <a:pPr marL="36513" indent="0" algn="r">
              <a:spcBef>
                <a:spcPct val="0"/>
              </a:spcBef>
              <a:buNone/>
            </a:pPr>
            <a:r>
              <a:rPr lang="en-US" dirty="0" smtClean="0"/>
              <a:t>Sub Modulo </a:t>
            </a:r>
            <a:r>
              <a:rPr lang="en-US" dirty="0" smtClean="0"/>
              <a:t>10</a:t>
            </a:r>
            <a:endParaRPr lang="en-US" dirty="0"/>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25551"/>
            <a:ext cx="7773988" cy="740664"/>
          </a:xfrm>
        </p:spPr>
        <p:txBody>
          <a:bodyPr/>
          <a:lstStyle/>
          <a:p>
            <a:r>
              <a:rPr lang="en-US" dirty="0" err="1" smtClean="0"/>
              <a:t>Temas</a:t>
            </a:r>
            <a:endParaRPr lang="en-US" dirty="0"/>
          </a:p>
        </p:txBody>
      </p:sp>
      <p:sp>
        <p:nvSpPr>
          <p:cNvPr id="3" name="Text Placeholder 2"/>
          <p:cNvSpPr>
            <a:spLocks noGrp="1"/>
          </p:cNvSpPr>
          <p:nvPr>
            <p:ph type="body" idx="1"/>
          </p:nvPr>
        </p:nvSpPr>
        <p:spPr>
          <a:xfrm>
            <a:off x="431843" y="1772816"/>
            <a:ext cx="8604688" cy="2664296"/>
          </a:xfrm>
        </p:spPr>
        <p:txBody>
          <a:bodyPr/>
          <a:lstStyle/>
          <a:p>
            <a:pPr marL="514350" lvl="0" indent="-514350">
              <a:buFont typeface="+mj-lt"/>
              <a:buAutoNum type="arabicPeriod"/>
            </a:pPr>
            <a:r>
              <a:rPr lang="es-VE" dirty="0"/>
              <a:t>Aplicación multitarea mediante tareas y expresiones </a:t>
            </a:r>
            <a:r>
              <a:rPr lang="es-VE" dirty="0" smtClean="0"/>
              <a:t>Lambda (</a:t>
            </a:r>
            <a:r>
              <a:rPr lang="es-ES" dirty="0" err="1"/>
              <a:t>Implementing</a:t>
            </a:r>
            <a:r>
              <a:rPr lang="es-ES" dirty="0"/>
              <a:t> </a:t>
            </a:r>
            <a:r>
              <a:rPr lang="es-ES" dirty="0" err="1"/>
              <a:t>Multitasking</a:t>
            </a:r>
            <a:r>
              <a:rPr lang="es-ES" dirty="0"/>
              <a:t> </a:t>
            </a:r>
            <a:r>
              <a:rPr lang="es-ES" dirty="0" err="1"/>
              <a:t>by</a:t>
            </a:r>
            <a:r>
              <a:rPr lang="es-ES" dirty="0"/>
              <a:t> </a:t>
            </a:r>
            <a:r>
              <a:rPr lang="es-ES" dirty="0" err="1"/>
              <a:t>using</a:t>
            </a:r>
            <a:r>
              <a:rPr lang="es-ES" dirty="0"/>
              <a:t> </a:t>
            </a:r>
            <a:r>
              <a:rPr lang="es-ES" dirty="0" err="1"/>
              <a:t>Tasks</a:t>
            </a:r>
            <a:r>
              <a:rPr lang="es-ES" dirty="0"/>
              <a:t> and Lambda </a:t>
            </a:r>
            <a:r>
              <a:rPr lang="es-ES" dirty="0" err="1" smtClean="0"/>
              <a:t>Expressions</a:t>
            </a:r>
            <a:r>
              <a:rPr lang="es-ES" dirty="0" smtClean="0"/>
              <a:t>)</a:t>
            </a:r>
          </a:p>
          <a:p>
            <a:pPr marL="514350" lvl="0" indent="-514350">
              <a:buFont typeface="+mj-lt"/>
              <a:buAutoNum type="arabicPeriod"/>
            </a:pPr>
            <a:endParaRPr lang="es-ES" dirty="0"/>
          </a:p>
          <a:p>
            <a:pPr marL="514350" lvl="0" indent="-514350">
              <a:buFont typeface="+mj-lt"/>
              <a:buAutoNum type="arabicPeriod"/>
            </a:pPr>
            <a:r>
              <a:rPr lang="es-VE" dirty="0" smtClean="0"/>
              <a:t>Realizar </a:t>
            </a:r>
            <a:r>
              <a:rPr lang="es-VE" dirty="0"/>
              <a:t>operaciones de forma </a:t>
            </a:r>
            <a:r>
              <a:rPr lang="es-VE" dirty="0" smtClean="0"/>
              <a:t>asincrónica (</a:t>
            </a:r>
            <a:r>
              <a:rPr lang="es-ES" dirty="0" err="1"/>
              <a:t>Performing</a:t>
            </a:r>
            <a:r>
              <a:rPr lang="es-ES" dirty="0"/>
              <a:t> </a:t>
            </a:r>
            <a:r>
              <a:rPr lang="es-ES" dirty="0" err="1"/>
              <a:t>Operations</a:t>
            </a:r>
            <a:r>
              <a:rPr lang="es-ES" dirty="0"/>
              <a:t> </a:t>
            </a:r>
            <a:r>
              <a:rPr lang="es-ES" dirty="0" err="1" smtClean="0"/>
              <a:t>Asynchronously</a:t>
            </a:r>
            <a:r>
              <a:rPr lang="es-ES" dirty="0" smtClean="0"/>
              <a:t>)</a:t>
            </a:r>
            <a:endParaRPr lang="es-VE" dirty="0"/>
          </a:p>
          <a:p>
            <a:pPr marL="514350" lvl="0" indent="-514350">
              <a:buFont typeface="+mj-lt"/>
              <a:buAutoNum type="arabicPeriod"/>
            </a:pPr>
            <a:endParaRPr lang="es-VE" dirty="0"/>
          </a:p>
          <a:p>
            <a:pPr marL="514350" lvl="0" indent="-514350">
              <a:buFont typeface="+mj-lt"/>
              <a:buAutoNum type="arabicPeriod"/>
            </a:pPr>
            <a:r>
              <a:rPr lang="es-VE" dirty="0" smtClean="0"/>
              <a:t>Acceso </a:t>
            </a:r>
            <a:r>
              <a:rPr lang="es-VE" dirty="0"/>
              <a:t>simultáneo a los datos de </a:t>
            </a:r>
            <a:r>
              <a:rPr lang="es-VE" dirty="0" smtClean="0"/>
              <a:t>sincronización (</a:t>
            </a:r>
            <a:r>
              <a:rPr lang="es-ES" dirty="0" err="1"/>
              <a:t>Synchronizing</a:t>
            </a:r>
            <a:r>
              <a:rPr lang="es-ES" dirty="0"/>
              <a:t> </a:t>
            </a:r>
            <a:r>
              <a:rPr lang="es-ES" dirty="0" err="1"/>
              <a:t>Concurrent</a:t>
            </a:r>
            <a:r>
              <a:rPr lang="es-ES" dirty="0"/>
              <a:t> Access </a:t>
            </a:r>
            <a:r>
              <a:rPr lang="es-ES" dirty="0" err="1"/>
              <a:t>to</a:t>
            </a:r>
            <a:r>
              <a:rPr lang="es-ES" dirty="0"/>
              <a:t> </a:t>
            </a:r>
            <a:r>
              <a:rPr lang="es-ES" dirty="0" smtClean="0"/>
              <a:t>Data)</a:t>
            </a:r>
            <a:endParaRPr lang="es-VE" dirty="0">
              <a:effectLst/>
            </a:endParaRPr>
          </a:p>
        </p:txBody>
      </p:sp>
    </p:spTree>
    <p:extLst>
      <p:ext uri="{BB962C8B-B14F-4D97-AF65-F5344CB8AC3E}">
        <p14:creationId xmlns:p14="http://schemas.microsoft.com/office/powerpoint/2010/main" val="2446139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Implementing Multitasking</a:t>
            </a:r>
            <a:endParaRPr lang="en-US" dirty="0"/>
          </a:p>
        </p:txBody>
      </p:sp>
      <p:sp>
        <p:nvSpPr>
          <p:cNvPr id="3" name="Text Placeholder 2"/>
          <p:cNvSpPr>
            <a:spLocks noGrp="1"/>
          </p:cNvSpPr>
          <p:nvPr>
            <p:ph type="body" idx="1"/>
          </p:nvPr>
        </p:nvSpPr>
        <p:spPr/>
        <p:txBody>
          <a:bodyPr/>
          <a:lstStyle/>
          <a:p>
            <a:r>
              <a:rPr lang="en-GB" dirty="0" smtClean="0"/>
              <a:t>Creating Tasks
Controlling Task Execution
Returning a Value from a Task
Cancelling Long-Running Tasks
Running Tasks in Parallel
Linking Tasks
Handling Task Exceptions</a:t>
            </a:r>
            <a:endParaRPr lang="en-US" dirty="0"/>
          </a:p>
        </p:txBody>
      </p:sp>
    </p:spTree>
    <p:extLst>
      <p:ext uri="{BB962C8B-B14F-4D97-AF65-F5344CB8AC3E}">
        <p14:creationId xmlns:p14="http://schemas.microsoft.com/office/powerpoint/2010/main" val="1647381483"/>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1949</TotalTime>
  <Words>2238</Words>
  <Application>Microsoft Office PowerPoint</Application>
  <PresentationFormat>Presentación en pantalla (4:3)</PresentationFormat>
  <Paragraphs>354</Paragraphs>
  <Slides>29</Slides>
  <Notes>28</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29</vt:i4>
      </vt:variant>
    </vt:vector>
  </HeadingPairs>
  <TitlesOfParts>
    <vt:vector size="38" baseType="lpstr">
      <vt:lpstr>Arial</vt:lpstr>
      <vt:lpstr>Calibri</vt:lpstr>
      <vt:lpstr>Lucida Sans Unicode</vt:lpstr>
      <vt:lpstr>Segoe UI</vt:lpstr>
      <vt:lpstr>Segoe UI Light</vt:lpstr>
      <vt:lpstr>Times New Roman</vt:lpstr>
      <vt:lpstr>Verdana</vt:lpstr>
      <vt:lpstr>Wingdings</vt:lpstr>
      <vt:lpstr>Presentation1</vt:lpstr>
      <vt:lpstr>Presentación de PowerPoint</vt:lpstr>
      <vt:lpstr>Objetivo Terminal del Modulo 3 (1/3)</vt:lpstr>
      <vt:lpstr>Objetivo Terminal del Modulo 3 (2/3)</vt:lpstr>
      <vt:lpstr>Objetivo Terminal del Modulo 3  (3/3)</vt:lpstr>
      <vt:lpstr>Contenido de Modulo 3, por temas</vt:lpstr>
      <vt:lpstr>Contenido de Modulo 3, por temas</vt:lpstr>
      <vt:lpstr>Mejorar la capacidad de respuesta y rendimiento de las aplicaciones (Improving Application Performance and Responsiveness)</vt:lpstr>
      <vt:lpstr>Temas</vt:lpstr>
      <vt:lpstr>Lesson 1: Implementing Multitasking</vt:lpstr>
      <vt:lpstr>Creating Tasks</vt:lpstr>
      <vt:lpstr>Controlling Task Execution</vt:lpstr>
      <vt:lpstr>Returning a Value from a Task</vt:lpstr>
      <vt:lpstr>Cancelling Long-Running Tasks</vt:lpstr>
      <vt:lpstr>Running Tasks in Parallel</vt:lpstr>
      <vt:lpstr>Linking Tasks</vt:lpstr>
      <vt:lpstr>Handling Task Exceptions</vt:lpstr>
      <vt:lpstr>Lesson 2: Performing Operations Asynchronously</vt:lpstr>
      <vt:lpstr>Using the Dispatcher</vt:lpstr>
      <vt:lpstr>Using async and await</vt:lpstr>
      <vt:lpstr>Creating Awaitable Methods</vt:lpstr>
      <vt:lpstr>Creating and Invoking Callback Methods</vt:lpstr>
      <vt:lpstr>Working with APM Operations</vt:lpstr>
      <vt:lpstr>Handling Exceptions from Awaitable Methods</vt:lpstr>
      <vt:lpstr>Lesson 3: Synchronizing Concurrent Access to Data</vt:lpstr>
      <vt:lpstr>Using Locks</vt:lpstr>
      <vt:lpstr>Using Synchronization Primitives with the Task Parallel Library</vt:lpstr>
      <vt:lpstr>Using Concurrent Collections</vt:lpstr>
      <vt:lpstr>Laboratorio: Mejorar la capacidad de respuesta y el rendimiento de la aplicación</vt:lpstr>
      <vt:lpstr>Revisión de módulo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72</cp:revision>
  <cp:lastPrinted>2012-08-28T00:39:50Z</cp:lastPrinted>
  <dcterms:created xsi:type="dcterms:W3CDTF">2012-10-15T15:17:00Z</dcterms:created>
  <dcterms:modified xsi:type="dcterms:W3CDTF">2015-02-20T20:11:59Z</dcterms:modified>
</cp:coreProperties>
</file>