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1"/>
  </p:notesMasterIdLst>
  <p:handoutMasterIdLst>
    <p:handoutMasterId r:id="rId22"/>
  </p:handoutMasterIdLst>
  <p:sldIdLst>
    <p:sldId id="315" r:id="rId2"/>
    <p:sldId id="285" r:id="rId3"/>
    <p:sldId id="342" r:id="rId4"/>
    <p:sldId id="343" r:id="rId5"/>
    <p:sldId id="282" r:id="rId6"/>
    <p:sldId id="344" r:id="rId7"/>
    <p:sldId id="286" r:id="rId8"/>
    <p:sldId id="316" r:id="rId9"/>
    <p:sldId id="393" r:id="rId10"/>
    <p:sldId id="394" r:id="rId11"/>
    <p:sldId id="395" r:id="rId12"/>
    <p:sldId id="396" r:id="rId13"/>
    <p:sldId id="397" r:id="rId14"/>
    <p:sldId id="401" r:id="rId15"/>
    <p:sldId id="402" r:id="rId16"/>
    <p:sldId id="403" r:id="rId17"/>
    <p:sldId id="404" r:id="rId18"/>
    <p:sldId id="407" r:id="rId19"/>
    <p:sldId id="341" r:id="rId2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1815" autoAdjust="0"/>
    <p:restoredTop sz="85278" autoAdjust="0"/>
  </p:normalViewPr>
  <p:slideViewPr>
    <p:cSldViewPr>
      <p:cViewPr varScale="1">
        <p:scale>
          <a:sx n="63" d="100"/>
          <a:sy n="63" d="100"/>
        </p:scale>
        <p:origin x="1998" y="78"/>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Times New Roman"/>
                <a:cs typeface="Times New Roman"/>
              </a:rPr>
              <a:t>Explain that the DLR sits alongside the CLR to provide additional infrastructure to support dynamic languages and simplify the code that is required to interoperate with unmanaged components, such as COM assemblies.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76608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declare dynamic objects by using the </a:t>
            </a:r>
            <a:r>
              <a:rPr lang="en-US" sz="1000" b="1" dirty="0">
                <a:latin typeface="Arial"/>
                <a:ea typeface="Calibri"/>
                <a:cs typeface="Times New Roman"/>
              </a:rPr>
              <a:t>dynamic</a:t>
            </a:r>
            <a:r>
              <a:rPr lang="en-US" sz="1000" dirty="0">
                <a:latin typeface="Arial"/>
                <a:ea typeface="Calibri"/>
                <a:cs typeface="Times New Roman"/>
              </a:rPr>
              <a:t> keyword. </a:t>
            </a:r>
          </a:p>
          <a:p>
            <a:pPr marL="171450" indent="-171450">
              <a:lnSpc>
                <a:spcPct val="115000"/>
              </a:lnSpc>
              <a:spcAft>
                <a:spcPts val="1000"/>
              </a:spcAft>
              <a:buFont typeface="Arial" pitchFamily="34" charset="0"/>
              <a:buChar char="•"/>
            </a:pPr>
            <a:r>
              <a:rPr lang="en-US" sz="1000" dirty="0">
                <a:latin typeface="Arial"/>
                <a:ea typeface="Calibri"/>
                <a:cs typeface="Times New Roman"/>
              </a:rPr>
              <a:t>Emphasize that you should not use dynamic objects as a replacement for the </a:t>
            </a:r>
            <a:r>
              <a:rPr lang="en-US" sz="1000" b="1" dirty="0">
                <a:latin typeface="Arial"/>
                <a:ea typeface="Calibri"/>
                <a:cs typeface="Times New Roman"/>
              </a:rPr>
              <a:t>var</a:t>
            </a:r>
            <a:r>
              <a:rPr lang="en-US" sz="1000" dirty="0">
                <a:latin typeface="Arial"/>
                <a:ea typeface="Calibri"/>
                <a:cs typeface="Times New Roman"/>
              </a:rPr>
              <a:t> keyword or the type name, because of the lack of compile-time type checking.</a:t>
            </a:r>
          </a:p>
        </p:txBody>
      </p:sp>
      <p:sp>
        <p:nvSpPr>
          <p:cNvPr id="4" name="Slide Number Placeholder 3"/>
          <p:cNvSpPr>
            <a:spLocks noGrp="1"/>
          </p:cNvSpPr>
          <p:nvPr>
            <p:ph type="sldNum" sz="quarter" idx="10"/>
          </p:nvPr>
        </p:nvSpPr>
        <p:spPr/>
        <p:txBody>
          <a:bodyPr/>
          <a:lstStyle/>
          <a:p>
            <a:fld id="{716C92BE-EDD7-4CCA-8E14-AF32D2FF302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14185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Ask the students whether they have experience of calling COM methods. Explain that by using the DLR, calling COM methods is much like using any .NET Framework method.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show the students the Word object library in the Object Browser by performing the following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Microsoft Visual Studio</a:t>
            </a:r>
            <a:r>
              <a:rPr lang="en-US" sz="1000" dirty="0" smtClean="0">
                <a:effectLst/>
                <a:latin typeface="Arial"/>
                <a:ea typeface="Times New Roman"/>
                <a:cs typeface="Times New Roman"/>
              </a:rPr>
              <a: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new console application project.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Add a reference to the Microsoft.Office.Interop.Word assembly.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View the Microsoft.Office.Interop.Word application programming interface (API) in the </a:t>
            </a:r>
            <a:r>
              <a:rPr lang="en-US" sz="1000" b="1" dirty="0" smtClean="0">
                <a:effectLst/>
                <a:latin typeface="Arial"/>
                <a:ea typeface="Times New Roman"/>
                <a:cs typeface="Times New Roman"/>
              </a:rPr>
              <a:t>Object Browser</a:t>
            </a:r>
            <a:r>
              <a:rPr lang="en-US" sz="1000" dirty="0" smtClean="0">
                <a:effectLst/>
                <a:latin typeface="Arial"/>
                <a:ea typeface="Times New Roman"/>
                <a:cs typeface="Segoe UI"/>
              </a:rPr>
              <a:t>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168899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provides information on the life cycle of .NET objects and how the CLR releases managed objects. The focus of this lesson is to ensure that students know how to release any unmanaged resources their applications consume.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63040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control the initialization of an object by implementing a constructor.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75660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implement the dispose pattern to ensure that resources are released in your application. Explain the code example on the slide.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purpose of destructors and how you can call the </a:t>
            </a:r>
            <a:r>
              <a:rPr lang="en-US" sz="1000" b="1" dirty="0">
                <a:latin typeface="Arial"/>
                <a:ea typeface="Calibri"/>
                <a:cs typeface="Times New Roman"/>
              </a:rPr>
              <a:t>Dispose</a:t>
            </a:r>
            <a:r>
              <a:rPr lang="en-US" sz="1000" dirty="0">
                <a:latin typeface="Arial"/>
                <a:ea typeface="Calibri"/>
                <a:cs typeface="Segoe UI"/>
              </a:rPr>
              <a:t> method from a destructor.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104424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following three ways to invoke the </a:t>
            </a:r>
            <a:r>
              <a:rPr lang="en-US" sz="1000" b="1" dirty="0">
                <a:latin typeface="Arial"/>
                <a:ea typeface="Calibri"/>
                <a:cs typeface="Times New Roman"/>
              </a:rPr>
              <a:t>Dispose</a:t>
            </a:r>
            <a:r>
              <a:rPr lang="en-US" sz="1000" dirty="0">
                <a:latin typeface="Arial"/>
                <a:ea typeface="Calibri"/>
                <a:cs typeface="Segoe UI"/>
              </a:rPr>
              <a:t> method:</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Explicitly invoking the </a:t>
            </a:r>
            <a:r>
              <a:rPr lang="en-US" sz="1000" b="1" dirty="0" smtClean="0">
                <a:effectLst/>
                <a:latin typeface="Arial"/>
                <a:ea typeface="Times New Roman"/>
                <a:cs typeface="Times New Roman"/>
              </a:rPr>
              <a:t>Dispose </a:t>
            </a:r>
            <a:r>
              <a:rPr lang="en-US" sz="1000" dirty="0" smtClean="0">
                <a:solidFill>
                  <a:srgbClr val="000000"/>
                </a:solidFill>
                <a:effectLst/>
                <a:latin typeface="Arial"/>
                <a:ea typeface="Times New Roman"/>
                <a:cs typeface="Segoe UI"/>
              </a:rPr>
              <a:t>method after code that uses the object.</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Explicitly invoking the </a:t>
            </a:r>
            <a:r>
              <a:rPr lang="en-US" sz="1000" b="1" dirty="0" smtClean="0">
                <a:effectLst/>
                <a:latin typeface="Arial"/>
                <a:ea typeface="Times New Roman"/>
                <a:cs typeface="Times New Roman"/>
              </a:rPr>
              <a:t>Dispose </a:t>
            </a:r>
            <a:r>
              <a:rPr lang="en-US" sz="1000" dirty="0" smtClean="0">
                <a:solidFill>
                  <a:srgbClr val="000000"/>
                </a:solidFill>
                <a:effectLst/>
                <a:latin typeface="Arial"/>
                <a:ea typeface="Times New Roman"/>
                <a:cs typeface="Segoe UI"/>
              </a:rPr>
              <a:t>method in a </a:t>
            </a:r>
            <a:r>
              <a:rPr lang="en-US" sz="1000" b="1" dirty="0" smtClean="0">
                <a:effectLst/>
                <a:latin typeface="Arial"/>
                <a:ea typeface="Times New Roman"/>
                <a:cs typeface="Times New Roman"/>
              </a:rPr>
              <a:t>try</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catch</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finally</a:t>
            </a:r>
            <a:r>
              <a:rPr lang="en-US" sz="1000" dirty="0" smtClean="0">
                <a:solidFill>
                  <a:srgbClr val="000000"/>
                </a:solidFill>
                <a:effectLst/>
                <a:latin typeface="Arial"/>
                <a:ea typeface="Times New Roman"/>
                <a:cs typeface="Segoe UI"/>
              </a:rPr>
              <a:t> or </a:t>
            </a:r>
            <a:r>
              <a:rPr lang="en-US" sz="1000" b="1" dirty="0" smtClean="0">
                <a:effectLst/>
                <a:latin typeface="Arial"/>
                <a:ea typeface="Times New Roman"/>
                <a:cs typeface="Times New Roman"/>
              </a:rPr>
              <a:t>try</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finally</a:t>
            </a:r>
            <a:r>
              <a:rPr lang="en-US" sz="1000" dirty="0" smtClean="0">
                <a:solidFill>
                  <a:srgbClr val="000000"/>
                </a:solidFill>
                <a:effectLst/>
                <a:latin typeface="Arial"/>
                <a:ea typeface="Times New Roman"/>
                <a:cs typeface="Segoe UI"/>
              </a:rPr>
              <a:t> block.</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Implicitly by using a </a:t>
            </a:r>
            <a:r>
              <a:rPr lang="en-US" sz="1000" b="1" dirty="0" smtClean="0">
                <a:effectLst/>
                <a:latin typeface="Arial"/>
                <a:ea typeface="Times New Roman"/>
                <a:cs typeface="Times New Roman"/>
              </a:rPr>
              <a:t>using</a:t>
            </a:r>
            <a:r>
              <a:rPr lang="en-US" sz="1000" dirty="0" smtClean="0">
                <a:solidFill>
                  <a:srgbClr val="000000"/>
                </a:solidFill>
                <a:effectLst/>
                <a:latin typeface="Arial"/>
                <a:ea typeface="Times New Roman"/>
                <a:cs typeface="Segoe UI"/>
              </a:rPr>
              <a:t> statement.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1250732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010675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Which of the following statements best describes the </a:t>
            </a:r>
            <a:r>
              <a:rPr lang="en-US" sz="1000" b="1" dirty="0" smtClean="0">
                <a:latin typeface="Arial"/>
                <a:ea typeface="Calibri"/>
                <a:cs typeface="Times New Roman"/>
              </a:rPr>
              <a:t>dynamic</a:t>
            </a:r>
            <a:r>
              <a:rPr lang="en-US" sz="1000" dirty="0" smtClean="0">
                <a:latin typeface="Arial"/>
                <a:ea typeface="Calibri"/>
                <a:cs typeface="Times New Roman"/>
              </a:rPr>
              <a:t> keyword?</a:t>
            </a:r>
          </a:p>
          <a:p>
            <a:pPr>
              <a:lnSpc>
                <a:spcPct val="115000"/>
              </a:lnSpc>
              <a:spcAft>
                <a:spcPts val="1000"/>
              </a:spcAft>
            </a:pPr>
            <a:r>
              <a:rPr lang="en-US" sz="1000" dirty="0" smtClean="0">
                <a:latin typeface="Arial"/>
                <a:ea typeface="Calibri"/>
                <a:cs typeface="Times New Roman"/>
              </a:rPr>
              <a:t>(   )Option 1: It defines an object of type object and instructs the compiler to perform type checking.</a:t>
            </a:r>
          </a:p>
          <a:p>
            <a:pPr>
              <a:lnSpc>
                <a:spcPct val="115000"/>
              </a:lnSpc>
              <a:spcAft>
                <a:spcPts val="1000"/>
              </a:spcAft>
            </a:pPr>
            <a:r>
              <a:rPr lang="en-US" sz="1000" dirty="0" smtClean="0">
                <a:latin typeface="Arial"/>
                <a:ea typeface="Calibri"/>
                <a:cs typeface="Times New Roman"/>
              </a:rPr>
              <a:t>(   )Option 2: It defines a </a:t>
            </a:r>
            <a:r>
              <a:rPr lang="en-US" sz="1000" dirty="0" err="1" smtClean="0">
                <a:latin typeface="Arial"/>
                <a:ea typeface="Calibri"/>
                <a:cs typeface="Times New Roman"/>
              </a:rPr>
              <a:t>nullable</a:t>
            </a:r>
            <a:r>
              <a:rPr lang="en-US" sz="1000" dirty="0" smtClean="0">
                <a:latin typeface="Arial"/>
                <a:ea typeface="Calibri"/>
                <a:cs typeface="Times New Roman"/>
              </a:rPr>
              <a:t> object and instructs the compiler to defer type checking.</a:t>
            </a:r>
          </a:p>
          <a:p>
            <a:pPr>
              <a:lnSpc>
                <a:spcPct val="115000"/>
              </a:lnSpc>
              <a:spcAft>
                <a:spcPts val="1000"/>
              </a:spcAft>
            </a:pPr>
            <a:r>
              <a:rPr lang="en-US" sz="1000" dirty="0" smtClean="0">
                <a:latin typeface="Arial"/>
                <a:ea typeface="Calibri"/>
                <a:cs typeface="Times New Roman"/>
              </a:rPr>
              <a:t>(   )Option 3: It defines an object of type object and instructs the compiler to defer type checking.</a:t>
            </a:r>
          </a:p>
          <a:p>
            <a:pPr>
              <a:lnSpc>
                <a:spcPct val="115000"/>
              </a:lnSpc>
              <a:spcAft>
                <a:spcPts val="1000"/>
              </a:spcAft>
            </a:pPr>
            <a:r>
              <a:rPr lang="en-US" sz="1000" dirty="0" smtClean="0">
                <a:latin typeface="Arial"/>
                <a:ea typeface="Calibri"/>
                <a:cs typeface="Times New Roman"/>
              </a:rPr>
              <a:t>(   )Option 4: It defines a </a:t>
            </a:r>
            <a:r>
              <a:rPr lang="en-US" sz="1000" dirty="0" err="1" smtClean="0">
                <a:latin typeface="Arial"/>
                <a:ea typeface="Calibri"/>
                <a:cs typeface="Times New Roman"/>
              </a:rPr>
              <a:t>nullable</a:t>
            </a:r>
            <a:r>
              <a:rPr lang="en-US" sz="1000" dirty="0" smtClean="0">
                <a:latin typeface="Arial"/>
                <a:ea typeface="Calibri"/>
                <a:cs typeface="Times New Roman"/>
              </a:rPr>
              <a:t> object and instructs the compiler to perform type checking.</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3: It defines an object of type object and instructs the compiler to defer type checking.</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can use a </a:t>
            </a:r>
            <a:r>
              <a:rPr lang="en-US" sz="1000" b="1" dirty="0" smtClean="0">
                <a:latin typeface="Arial"/>
                <a:ea typeface="Calibri"/>
                <a:cs typeface="Times New Roman"/>
              </a:rPr>
              <a:t>using</a:t>
            </a:r>
            <a:r>
              <a:rPr lang="en-US" sz="1000" dirty="0" smtClean="0">
                <a:latin typeface="Arial"/>
                <a:ea typeface="Calibri"/>
                <a:cs typeface="Segoe UI"/>
              </a:rPr>
              <a:t> statement to implicitly invoke the </a:t>
            </a:r>
            <a:r>
              <a:rPr lang="en-US" sz="1000" b="1" dirty="0" smtClean="0">
                <a:latin typeface="Arial"/>
                <a:ea typeface="Calibri"/>
                <a:cs typeface="Times New Roman"/>
              </a:rPr>
              <a:t>Dispose</a:t>
            </a:r>
            <a:r>
              <a:rPr lang="en-US" sz="1000" dirty="0" smtClean="0">
                <a:latin typeface="Arial"/>
                <a:ea typeface="Calibri"/>
                <a:cs typeface="Segoe UI"/>
              </a:rPr>
              <a:t> method on an object that implements the </a:t>
            </a:r>
            <a:r>
              <a:rPr lang="en-US" sz="1000" b="1" dirty="0" err="1" smtClean="0">
                <a:latin typeface="Arial"/>
                <a:ea typeface="Calibri"/>
                <a:cs typeface="Times New Roman"/>
              </a:rPr>
              <a:t>IDisposable</a:t>
            </a:r>
            <a:r>
              <a:rPr lang="en-US" sz="1000" dirty="0" smtClean="0">
                <a:latin typeface="Arial"/>
                <a:ea typeface="Calibri"/>
                <a:cs typeface="Segoe UI"/>
              </a:rPr>
              <a:t> pattern.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)False</a:t>
            </a:r>
          </a:p>
          <a:p>
            <a:pPr>
              <a:lnSpc>
                <a:spcPct val="115000"/>
              </a:lnSpc>
              <a:spcAft>
                <a:spcPts val="1000"/>
              </a:spcAft>
            </a:pPr>
            <a:r>
              <a:rPr lang="en-US" sz="1000" dirty="0" smtClean="0">
                <a:latin typeface="Arial"/>
                <a:ea typeface="Calibri"/>
                <a:cs typeface="Times New Roman"/>
              </a:rPr>
              <a:t>(   )True</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)False</a:t>
            </a:r>
          </a:p>
          <a:p>
            <a:pPr>
              <a:lnSpc>
                <a:spcPct val="115000"/>
              </a:lnSpc>
              <a:spcAft>
                <a:spcPts val="1000"/>
              </a:spcAft>
            </a:pPr>
            <a:r>
              <a:rPr lang="en-US" sz="1000" dirty="0" smtClean="0">
                <a:latin typeface="Arial"/>
                <a:ea typeface="Calibri"/>
                <a:cs typeface="Times New Roman"/>
              </a:rPr>
              <a:t>(√)True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 typeface="Arial" pitchFamily="34" charset="0"/>
              <a:buNone/>
              <a:tabLst/>
              <a:defRPr/>
            </a:pPr>
            <a:r>
              <a:rPr lang="en-US" sz="1000" dirty="0" smtClean="0">
                <a:latin typeface="Arial"/>
                <a:ea typeface="Calibri"/>
                <a:cs typeface="Segoe UI"/>
              </a:rPr>
              <a:t>The </a:t>
            </a:r>
            <a:r>
              <a:rPr lang="en-US" sz="1000" dirty="0" smtClean="0">
                <a:latin typeface="Arial"/>
                <a:ea typeface="Calibri"/>
                <a:cs typeface="Times New Roman"/>
              </a:rPr>
              <a:t>samples, demos, and the lab in this module focus on interoperating with Microsoft</a:t>
            </a:r>
            <a:r>
              <a:rPr lang="en-US" sz="1000" dirty="0" smtClean="0">
                <a:effectLst/>
                <a:latin typeface="Arial"/>
                <a:ea typeface="Calibri"/>
                <a:cs typeface="Times New Roman"/>
              </a:rPr>
              <a:t>® </a:t>
            </a:r>
            <a:r>
              <a:rPr lang="en-US" sz="1000" dirty="0" smtClean="0">
                <a:latin typeface="Arial"/>
                <a:ea typeface="Calibri"/>
                <a:cs typeface="Times New Roman"/>
              </a:rPr>
              <a:t>Word, but the concept would be the same with other </a:t>
            </a:r>
            <a:r>
              <a:rPr lang="en-US" sz="1000" dirty="0" smtClean="0">
                <a:latin typeface="Arial"/>
                <a:ea typeface="Calibri"/>
                <a:cs typeface="Segoe UI"/>
              </a:rPr>
              <a:t>Component Object Model (</a:t>
            </a:r>
            <a:r>
              <a:rPr lang="en-US" sz="1000" dirty="0" smtClean="0">
                <a:latin typeface="Arial"/>
                <a:ea typeface="Calibri"/>
                <a:cs typeface="Times New Roman"/>
              </a:rPr>
              <a:t>COM) applications. </a:t>
            </a:r>
          </a:p>
          <a:p>
            <a:pPr marL="0" indent="0">
              <a:lnSpc>
                <a:spcPct val="115000"/>
              </a:lnSpc>
              <a:spcAft>
                <a:spcPts val="1000"/>
              </a:spcAft>
              <a:buFont typeface="Arial" pitchFamily="34" charset="0"/>
              <a:buNone/>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describes the differences between static typed languages, dynamic languages, and unmanaged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describes how to consume dynamic languages and unmanaged code by using the Dynamic Language Runtime (DLR) and dynamic objects.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36150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Microsoft Visual C#</a:t>
            </a:r>
            <a:r>
              <a:rPr lang="en-US" sz="1000" dirty="0" smtClean="0">
                <a:effectLst/>
                <a:latin typeface="Arial"/>
                <a:ea typeface="Calibri"/>
                <a:cs typeface="Times New Roman"/>
              </a:rPr>
              <a:t>®</a:t>
            </a:r>
            <a:r>
              <a:rPr lang="en-US" sz="1000" dirty="0">
                <a:latin typeface="Arial"/>
                <a:ea typeface="Calibri"/>
                <a:cs typeface="Segoe UI"/>
              </a:rPr>
              <a:t> is a strongly typed static language, which the Common Language Runtime (CLR) executes.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Explain that dynamic objects enable you to write code in your .NET Framework applications by using languages other than Visual C#; this means that you can write code that does not conform to the strongly typed Visual C# object model.</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Dynamic objects enable support for dynamic languages such as IronPython, but they also simplify the process of interoperating with unmanaged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The focus of this lesson is interoperating with unmanaged code by using dynamic objects, not implementing logic by using dynamic languages.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12275083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Dynamic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Objects that do not conform to the </a:t>
            </a:r>
            <a:r>
              <a:rPr lang="en-US" dirty="0"/>
              <a:t>strongly typed object </a:t>
            </a:r>
            <a:r>
              <a:rPr lang="en-US" dirty="0" smtClean="0"/>
              <a:t>model</a:t>
            </a:r>
          </a:p>
          <a:p>
            <a:r>
              <a:rPr lang="en-US" dirty="0" smtClean="0"/>
              <a:t>Objects that enable you to take advantage of dynamic languages, such as IronPython</a:t>
            </a:r>
          </a:p>
          <a:p>
            <a:r>
              <a:rPr lang="en-US" dirty="0" smtClean="0"/>
              <a:t>Objects that simplify the process of interoperating with unmanaged code</a:t>
            </a:r>
          </a:p>
        </p:txBody>
      </p:sp>
    </p:spTree>
    <p:extLst>
      <p:ext uri="{BB962C8B-B14F-4D97-AF65-F5344CB8AC3E}">
        <p14:creationId xmlns:p14="http://schemas.microsoft.com/office/powerpoint/2010/main" val="23472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Dynamic Language Runtime?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The DLR provides:</a:t>
            </a:r>
          </a:p>
          <a:p>
            <a:r>
              <a:rPr lang="en-US" dirty="0" smtClean="0"/>
              <a:t>Support for dynamic languages, such as IronPython</a:t>
            </a:r>
          </a:p>
          <a:p>
            <a:r>
              <a:rPr lang="en-US" dirty="0" smtClean="0"/>
              <a:t>Run-time type checking for dynamic object</a:t>
            </a:r>
          </a:p>
          <a:p>
            <a:r>
              <a:rPr lang="en-US" dirty="0" smtClean="0"/>
              <a:t>Language binders to handle the intricate details of interoperating with another language</a:t>
            </a:r>
            <a:endParaRPr lang="en-US" dirty="0"/>
          </a:p>
          <a:p>
            <a:endParaRPr lang="en-US" dirty="0"/>
          </a:p>
        </p:txBody>
      </p:sp>
    </p:spTree>
    <p:extLst>
      <p:ext uri="{BB962C8B-B14F-4D97-AF65-F5344CB8AC3E}">
        <p14:creationId xmlns:p14="http://schemas.microsoft.com/office/powerpoint/2010/main" val="117283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Dynamic Object</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Dynamic objects are declared by using the </a:t>
            </a:r>
            <a:r>
              <a:rPr lang="en-US" b="1" dirty="0" smtClean="0"/>
              <a:t>dynamic</a:t>
            </a:r>
            <a:r>
              <a:rPr lang="en-US" dirty="0" smtClean="0"/>
              <a:t> keyword</a:t>
            </a:r>
          </a:p>
          <a:p>
            <a:endParaRPr lang="en-US" dirty="0"/>
          </a:p>
          <a:p>
            <a:pPr marL="0" indent="0">
              <a:buNone/>
            </a:pPr>
            <a:endParaRPr lang="en-US" dirty="0" smtClean="0"/>
          </a:p>
          <a:p>
            <a:endParaRPr lang="en-US" dirty="0" smtClean="0"/>
          </a:p>
          <a:p>
            <a:r>
              <a:rPr lang="en-US" dirty="0" smtClean="0"/>
              <a:t>Dynamic objects are variables of type </a:t>
            </a:r>
            <a:r>
              <a:rPr lang="en-US" b="1" dirty="0" smtClean="0"/>
              <a:t>object</a:t>
            </a:r>
          </a:p>
          <a:p>
            <a:r>
              <a:rPr lang="en-US" dirty="0" smtClean="0"/>
              <a:t>Dynamic objects do not support:</a:t>
            </a:r>
          </a:p>
          <a:p>
            <a:pPr lvl="1"/>
            <a:r>
              <a:rPr lang="en-US" dirty="0" smtClean="0"/>
              <a:t>Type checking at compile time</a:t>
            </a:r>
          </a:p>
          <a:p>
            <a:pPr lvl="1"/>
            <a:r>
              <a:rPr lang="en-US" dirty="0" smtClean="0"/>
              <a:t>Visual Studio IntelliSense</a:t>
            </a:r>
          </a:p>
        </p:txBody>
      </p:sp>
      <p:sp>
        <p:nvSpPr>
          <p:cNvPr id="5" name="TextBox 4"/>
          <p:cNvSpPr txBox="1"/>
          <p:nvPr/>
        </p:nvSpPr>
        <p:spPr>
          <a:xfrm>
            <a:off x="675249" y="19812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using Microsoft.Office.Interop.Word;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dynamic word = new Application();</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4922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Invoking Methods on a Dynamic Object</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access members by using the dot notation</a:t>
            </a:r>
          </a:p>
          <a:p>
            <a:endParaRPr lang="en-US" dirty="0" smtClean="0"/>
          </a:p>
          <a:p>
            <a:pPr marL="0" indent="0">
              <a:buNone/>
            </a:pPr>
            <a:endParaRPr lang="en-US" dirty="0" smtClean="0"/>
          </a:p>
          <a:p>
            <a:endParaRPr lang="en-US" dirty="0" smtClean="0"/>
          </a:p>
          <a:p>
            <a:endParaRPr lang="en-US" dirty="0" smtClean="0"/>
          </a:p>
          <a:p>
            <a:r>
              <a:rPr lang="en-US" dirty="0" smtClean="0"/>
              <a:t>You do not need to:</a:t>
            </a:r>
          </a:p>
          <a:p>
            <a:pPr lvl="1"/>
            <a:r>
              <a:rPr lang="en-US" dirty="0" smtClean="0"/>
              <a:t>Pass </a:t>
            </a:r>
            <a:r>
              <a:rPr lang="en-US" b="1" dirty="0" smtClean="0"/>
              <a:t>Type.Missing</a:t>
            </a:r>
            <a:r>
              <a:rPr lang="en-US" dirty="0" smtClean="0"/>
              <a:t> to satisfy optional parameters</a:t>
            </a:r>
          </a:p>
          <a:p>
            <a:pPr lvl="1"/>
            <a:r>
              <a:rPr lang="en-US" dirty="0" smtClean="0"/>
              <a:t>Use the </a:t>
            </a:r>
            <a:r>
              <a:rPr lang="en-US" b="1" dirty="0" smtClean="0"/>
              <a:t>ref</a:t>
            </a:r>
            <a:r>
              <a:rPr lang="en-US" dirty="0" smtClean="0"/>
              <a:t> keyword</a:t>
            </a:r>
          </a:p>
          <a:p>
            <a:pPr lvl="1"/>
            <a:r>
              <a:rPr lang="en-US" dirty="0" smtClean="0"/>
              <a:t>Pass all parameters as type </a:t>
            </a:r>
            <a:r>
              <a:rPr lang="en-US" b="1" dirty="0" smtClean="0"/>
              <a:t>object</a:t>
            </a:r>
            <a:endParaRPr lang="en-US" dirty="0" smtClean="0"/>
          </a:p>
        </p:txBody>
      </p:sp>
      <p:sp>
        <p:nvSpPr>
          <p:cNvPr id="5" name="TextBox 4"/>
          <p:cNvSpPr txBox="1"/>
          <p:nvPr/>
        </p:nvSpPr>
        <p:spPr>
          <a:xfrm>
            <a:off x="675249" y="19812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"C:\\FourthCoffee\\Documents\\Schedule.docx"; </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dynamic word = new Application();</a:t>
            </a:r>
          </a:p>
          <a:p>
            <a:r>
              <a:rPr lang="en-US" b="0" dirty="0">
                <a:latin typeface="Lucida Sans Unicode" pitchFamily="34" charset="0"/>
                <a:cs typeface="Lucida Sans Unicode" pitchFamily="34" charset="0"/>
              </a:rPr>
              <a:t>dynamic doc = word.Documents.Open(filePath);</a:t>
            </a:r>
          </a:p>
          <a:p>
            <a:r>
              <a:rPr lang="en-US" b="0" dirty="0">
                <a:latin typeface="Lucida Sans Unicode" pitchFamily="34" charset="0"/>
                <a:cs typeface="Lucida Sans Unicode" pitchFamily="34" charset="0"/>
              </a:rPr>
              <a:t>doc.SaveAs(filePath</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1401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Managing the Lifetime of Objects and Controlling Unmanaged Resources</a:t>
            </a:r>
            <a:endParaRPr lang="en-US" dirty="0"/>
          </a:p>
        </p:txBody>
      </p:sp>
      <p:sp>
        <p:nvSpPr>
          <p:cNvPr id="3" name="Text Placeholder 2"/>
          <p:cNvSpPr>
            <a:spLocks noGrp="1"/>
          </p:cNvSpPr>
          <p:nvPr>
            <p:ph type="body" idx="1"/>
          </p:nvPr>
        </p:nvSpPr>
        <p:spPr/>
        <p:txBody>
          <a:bodyPr/>
          <a:lstStyle/>
          <a:p>
            <a:r>
              <a:rPr lang="en-GB" dirty="0" smtClean="0"/>
              <a:t>The Object Life Cycle
Implementing the Dispose Pattern
Managing the Lifetime of an Object
Demonstration: Upgrading the Grades Report Lab</a:t>
            </a:r>
            <a:endParaRPr lang="en-US" dirty="0"/>
          </a:p>
        </p:txBody>
      </p:sp>
    </p:spTree>
    <p:extLst>
      <p:ext uri="{BB962C8B-B14F-4D97-AF65-F5344CB8AC3E}">
        <p14:creationId xmlns:p14="http://schemas.microsoft.com/office/powerpoint/2010/main" val="164785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 Life Cycle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When an object is created:</a:t>
            </a:r>
          </a:p>
          <a:p>
            <a:pPr marL="798513" lvl="1" indent="-514350">
              <a:buClrTx/>
              <a:buFont typeface="+mj-lt"/>
              <a:buAutoNum type="arabicPeriod"/>
            </a:pPr>
            <a:r>
              <a:rPr lang="en-GB" dirty="0" smtClean="0"/>
              <a:t>Memory is allocated</a:t>
            </a:r>
            <a:endParaRPr lang="en-GB" dirty="0"/>
          </a:p>
          <a:p>
            <a:pPr marL="798513" lvl="1" indent="-514350">
              <a:buClrTx/>
              <a:buFont typeface="+mj-lt"/>
              <a:buAutoNum type="arabicPeriod"/>
            </a:pPr>
            <a:r>
              <a:rPr lang="en-GB" dirty="0" smtClean="0"/>
              <a:t>Memory is initialized </a:t>
            </a:r>
            <a:r>
              <a:rPr lang="en-GB" dirty="0"/>
              <a:t>to </a:t>
            </a:r>
            <a:r>
              <a:rPr lang="en-GB" dirty="0" smtClean="0"/>
              <a:t>the new object</a:t>
            </a:r>
          </a:p>
          <a:p>
            <a:r>
              <a:rPr lang="en-GB" dirty="0" smtClean="0"/>
              <a:t>When an object is destroyed:</a:t>
            </a:r>
          </a:p>
          <a:p>
            <a:pPr marL="798513" lvl="1" indent="-514350">
              <a:buClrTx/>
              <a:buFont typeface="+mj-lt"/>
              <a:buAutoNum type="arabicPeriod"/>
            </a:pPr>
            <a:r>
              <a:rPr lang="en-GB" dirty="0" smtClean="0"/>
              <a:t>Resources are released</a:t>
            </a:r>
          </a:p>
          <a:p>
            <a:pPr marL="798513" lvl="1" indent="-514350">
              <a:buClrTx/>
              <a:buFont typeface="+mj-lt"/>
              <a:buAutoNum type="arabicPeriod"/>
            </a:pPr>
            <a:r>
              <a:rPr lang="en-GB" dirty="0" smtClean="0"/>
              <a:t>Memory is reclaimed</a:t>
            </a:r>
            <a:endParaRPr lang="en-US" dirty="0"/>
          </a:p>
        </p:txBody>
      </p:sp>
    </p:spTree>
    <p:extLst>
      <p:ext uri="{BB962C8B-B14F-4D97-AF65-F5344CB8AC3E}">
        <p14:creationId xmlns:p14="http://schemas.microsoft.com/office/powerpoint/2010/main" val="329444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Dispose Pattern</a:t>
            </a:r>
            <a:endParaRPr lang="en-US" dirty="0"/>
          </a:p>
        </p:txBody>
      </p:sp>
      <p:sp>
        <p:nvSpPr>
          <p:cNvPr id="4" name="Content Placeholder 2"/>
          <p:cNvSpPr>
            <a:spLocks noGrp="1"/>
          </p:cNvSpPr>
          <p:nvPr/>
        </p:nvSpPr>
        <p:spPr bwMode="auto">
          <a:xfrm>
            <a:off x="458788" y="992188"/>
            <a:ext cx="7751762" cy="608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Implement the </a:t>
            </a:r>
            <a:r>
              <a:rPr lang="en-US" b="1" dirty="0" smtClean="0"/>
              <a:t>IDisposable</a:t>
            </a:r>
            <a:r>
              <a:rPr lang="en-US" dirty="0" smtClean="0"/>
              <a:t> interface</a:t>
            </a:r>
          </a:p>
        </p:txBody>
      </p:sp>
      <p:sp>
        <p:nvSpPr>
          <p:cNvPr id="5" name="TextBox 4"/>
          <p:cNvSpPr txBox="1"/>
          <p:nvPr/>
        </p:nvSpPr>
        <p:spPr>
          <a:xfrm>
            <a:off x="675249" y="1647885"/>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public class ManagedWord : IDisposable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bool _isDisposed</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ManagedWord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Dispose(false);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Dispose()</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Dispose(true);</a:t>
            </a:r>
          </a:p>
          <a:p>
            <a:r>
              <a:rPr lang="en-GB" b="0" dirty="0">
                <a:latin typeface="Lucida Sans Unicode" pitchFamily="34" charset="0"/>
                <a:cs typeface="Lucida Sans Unicode" pitchFamily="34" charset="0"/>
              </a:rPr>
              <a:t>      GC.SuppressFinalize(this</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protected </a:t>
            </a:r>
            <a:r>
              <a:rPr lang="en-GB" b="0" dirty="0">
                <a:latin typeface="Lucida Sans Unicode" pitchFamily="34" charset="0"/>
                <a:cs typeface="Lucida Sans Unicode" pitchFamily="34" charset="0"/>
              </a:rPr>
              <a:t>virtual void Dispose(bool isDisposing</a:t>
            </a:r>
            <a:r>
              <a:rPr lang="en-GB" b="0" dirty="0" smtClean="0">
                <a:latin typeface="Lucida Sans Unicode" pitchFamily="34" charset="0"/>
                <a:cs typeface="Lucida Sans Unicode" pitchFamily="34" charset="0"/>
              </a:rPr>
              <a:t>) { ... }</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4470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the Lifetime of an Object</a:t>
            </a:r>
            <a:endParaRPr lang="en-US" dirty="0"/>
          </a:p>
        </p:txBody>
      </p:sp>
      <p:sp>
        <p:nvSpPr>
          <p:cNvPr id="4" name="Content Placeholder 2"/>
          <p:cNvSpPr>
            <a:spLocks noGrp="1"/>
          </p:cNvSpPr>
          <p:nvPr/>
        </p:nvSpPr>
        <p:spPr bwMode="auto">
          <a:xfrm>
            <a:off x="458788" y="992188"/>
            <a:ext cx="7751762" cy="608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Explicitly invoke the </a:t>
            </a:r>
            <a:r>
              <a:rPr lang="en-US" b="1" dirty="0" smtClean="0"/>
              <a:t>Dispose</a:t>
            </a:r>
            <a:r>
              <a:rPr lang="en-US" dirty="0" smtClean="0"/>
              <a:t> method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Implicitly invoke </a:t>
            </a:r>
            <a:r>
              <a:rPr lang="en-US" dirty="0"/>
              <a:t>the </a:t>
            </a:r>
            <a:r>
              <a:rPr lang="en-US" b="1" dirty="0"/>
              <a:t>Dispose</a:t>
            </a:r>
            <a:r>
              <a:rPr lang="en-US" dirty="0"/>
              <a:t> method</a:t>
            </a:r>
          </a:p>
          <a:p>
            <a:endParaRPr lang="en-US" dirty="0" smtClean="0"/>
          </a:p>
        </p:txBody>
      </p:sp>
      <p:sp>
        <p:nvSpPr>
          <p:cNvPr id="5" name="TextBox 4"/>
          <p:cNvSpPr txBox="1"/>
          <p:nvPr/>
        </p:nvSpPr>
        <p:spPr>
          <a:xfrm>
            <a:off x="675249" y="1524000"/>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word = default(ManagedWord);</a:t>
            </a:r>
          </a:p>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word = new ManagedWord();</a:t>
            </a:r>
          </a:p>
          <a:p>
            <a:r>
              <a:rPr lang="en-GB" b="0" dirty="0">
                <a:latin typeface="Lucida Sans Unicode" pitchFamily="34" charset="0"/>
                <a:cs typeface="Lucida Sans Unicode" pitchFamily="34" charset="0"/>
              </a:rPr>
              <a:t>   // Code to use the ManagedWord object.</a:t>
            </a:r>
          </a:p>
          <a:p>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finally</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if(word!=null</a:t>
            </a:r>
            <a:r>
              <a:rPr lang="en-GB" b="0" dirty="0" smtClean="0">
                <a:latin typeface="Lucida Sans Unicode" pitchFamily="34" charset="0"/>
                <a:cs typeface="Lucida Sans Unicode" pitchFamily="34" charset="0"/>
              </a:rPr>
              <a:t>) word.Dispose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
        <p:nvSpPr>
          <p:cNvPr id="6" name="TextBox 5"/>
          <p:cNvSpPr txBox="1"/>
          <p:nvPr/>
        </p:nvSpPr>
        <p:spPr>
          <a:xfrm>
            <a:off x="685800" y="5117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(var word = default(ManagedWord))</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Code to use the ManagedWord object.</a:t>
            </a: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6114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96048"/>
            <a:ext cx="7773988" cy="740664"/>
          </a:xfrm>
        </p:spPr>
        <p:txBody>
          <a:bodyPr/>
          <a:lstStyle/>
          <a:p>
            <a:r>
              <a:rPr lang="es-VE" dirty="0"/>
              <a:t>Laboratorio: Actualizar el informe de calificaciones</a:t>
            </a:r>
            <a:endParaRPr lang="es-VE" dirty="0">
              <a:effectLst/>
            </a:endParaRPr>
          </a:p>
        </p:txBody>
      </p:sp>
      <p:sp>
        <p:nvSpPr>
          <p:cNvPr id="3" name="Text Placeholder 2"/>
          <p:cNvSpPr>
            <a:spLocks noGrp="1"/>
          </p:cNvSpPr>
          <p:nvPr>
            <p:ph type="body" idx="1"/>
          </p:nvPr>
        </p:nvSpPr>
        <p:spPr>
          <a:xfrm>
            <a:off x="492344" y="1628800"/>
            <a:ext cx="8119156" cy="2911841"/>
          </a:xfrm>
        </p:spPr>
        <p:txBody>
          <a:bodyPr/>
          <a:lstStyle/>
          <a:p>
            <a:r>
              <a:rPr lang="es-VE" dirty="0">
                <a:solidFill>
                  <a:srgbClr val="7030A0"/>
                </a:solidFill>
              </a:rPr>
              <a:t>Ejercicio 1: </a:t>
            </a:r>
            <a:r>
              <a:rPr lang="es-VE" dirty="0"/>
              <a:t>Generar el informe de calificaciones mediante el uso de </a:t>
            </a:r>
            <a:r>
              <a:rPr lang="es-VE" dirty="0" smtClean="0"/>
              <a:t>Word</a:t>
            </a:r>
          </a:p>
          <a:p>
            <a:endParaRPr lang="es-VE" dirty="0"/>
          </a:p>
          <a:p>
            <a:r>
              <a:rPr lang="es-VE" dirty="0">
                <a:solidFill>
                  <a:srgbClr val="7030A0"/>
                </a:solidFill>
              </a:rPr>
              <a:t>Ejercicio 2: </a:t>
            </a:r>
            <a:r>
              <a:rPr lang="es-VE" dirty="0"/>
              <a:t>Controlar la duración de objetos de Word por implementar el patrón de disponer</a:t>
            </a:r>
            <a:endParaRPr lang="es-VE" dirty="0">
              <a:effectLst/>
            </a:endParaRPr>
          </a:p>
        </p:txBody>
      </p:sp>
    </p:spTree>
    <p:extLst>
      <p:ext uri="{BB962C8B-B14F-4D97-AF65-F5344CB8AC3E}">
        <p14:creationId xmlns:p14="http://schemas.microsoft.com/office/powerpoint/2010/main" val="34774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t>Lectura y escritura de datos locales</a:t>
            </a: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a:t>Acceso a una base de 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solidFill>
                  <a:srgbClr val="FF0000"/>
                </a:solidFill>
              </a:rPr>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898005" y="2204864"/>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a:t>Integración con código no administrado</a:t>
            </a:r>
            <a:r>
              <a:rPr lang="es-VE" sz="3600" dirty="0">
                <a:solidFill>
                  <a:srgbClr val="FF0000"/>
                </a:solidFill>
              </a:rPr>
              <a:t/>
            </a:r>
            <a:br>
              <a:rPr lang="es-VE" sz="3600" dirty="0">
                <a:solidFill>
                  <a:srgbClr val="FF0000"/>
                </a:solidFill>
              </a:rPr>
            </a:br>
            <a:r>
              <a:rPr lang="es-VE" sz="3600" dirty="0">
                <a:solidFill>
                  <a:srgbClr val="FF0000"/>
                </a:solidFill>
              </a:rPr>
              <a:t/>
            </a:r>
            <a:br>
              <a:rPr lang="es-VE" sz="3600" dirty="0">
                <a:solidFill>
                  <a:srgbClr val="FF0000"/>
                </a:solidFill>
              </a:rPr>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Integrating</a:t>
            </a:r>
            <a:r>
              <a:rPr lang="es-ES" sz="3600" dirty="0"/>
              <a:t> </a:t>
            </a:r>
            <a:r>
              <a:rPr lang="es-ES" sz="3600" dirty="0" err="1"/>
              <a:t>with</a:t>
            </a:r>
            <a:r>
              <a:rPr lang="es-ES" sz="3600" dirty="0"/>
              <a:t> </a:t>
            </a:r>
            <a:r>
              <a:rPr lang="es-ES" sz="3600" dirty="0" err="1"/>
              <a:t>Unmanaged</a:t>
            </a:r>
            <a:r>
              <a:rPr lang="es-ES" sz="3600" dirty="0"/>
              <a:t> </a:t>
            </a:r>
            <a:r>
              <a:rPr lang="es-ES" sz="3600" dirty="0" err="1"/>
              <a:t>Code</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642168" y="5229200"/>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11</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53128" y="2204864"/>
            <a:ext cx="8223328" cy="2664296"/>
          </a:xfrm>
        </p:spPr>
        <p:txBody>
          <a:bodyPr/>
          <a:lstStyle/>
          <a:p>
            <a:pPr marL="514350" indent="-514350">
              <a:buFont typeface="+mj-lt"/>
              <a:buAutoNum type="arabicPeriod"/>
            </a:pPr>
            <a:r>
              <a:rPr lang="es-VE" dirty="0"/>
              <a:t>Crear y utilizar objetos </a:t>
            </a:r>
            <a:r>
              <a:rPr lang="es-VE" dirty="0" smtClean="0"/>
              <a:t>dinámicos </a:t>
            </a:r>
            <a:r>
              <a:rPr lang="en-IE" dirty="0" smtClean="0"/>
              <a:t>(</a:t>
            </a:r>
            <a:r>
              <a:rPr lang="en-GB" dirty="0"/>
              <a:t>Creating and Using Dynamic Objects</a:t>
            </a:r>
            <a:r>
              <a:rPr lang="en-IE" dirty="0" smtClean="0"/>
              <a:t>)</a:t>
            </a:r>
            <a:endParaRPr lang="es-ES" dirty="0" smtClean="0"/>
          </a:p>
          <a:p>
            <a:pPr marL="514350" lvl="0" indent="-514350">
              <a:buFont typeface="+mj-lt"/>
              <a:buAutoNum type="arabicPeriod"/>
            </a:pPr>
            <a:endParaRPr lang="es-ES" dirty="0"/>
          </a:p>
          <a:p>
            <a:pPr marL="514350" indent="-514350">
              <a:buFont typeface="+mj-lt"/>
              <a:buAutoNum type="arabicPeriod"/>
            </a:pPr>
            <a:r>
              <a:rPr lang="es-VE" dirty="0"/>
              <a:t>Administrar la duración de objetos y control de los recursos no </a:t>
            </a:r>
            <a:r>
              <a:rPr lang="es-VE" dirty="0" smtClean="0"/>
              <a:t>administrados (</a:t>
            </a:r>
            <a:r>
              <a:rPr lang="en-GB" dirty="0"/>
              <a:t>Managing the Lifetime of Objects and Controlling Unmanaged </a:t>
            </a:r>
            <a:r>
              <a:rPr lang="en-GB" dirty="0" smtClean="0"/>
              <a:t>Resources</a:t>
            </a:r>
            <a:r>
              <a:rPr lang="es-VE" dirty="0" smtClean="0"/>
              <a:t>)</a:t>
            </a:r>
            <a:endParaRPr lang="es-VE" dirty="0"/>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and Using Dynamic Objects</a:t>
            </a:r>
            <a:endParaRPr lang="en-US" dirty="0"/>
          </a:p>
        </p:txBody>
      </p:sp>
      <p:sp>
        <p:nvSpPr>
          <p:cNvPr id="3" name="Text Placeholder 2"/>
          <p:cNvSpPr>
            <a:spLocks noGrp="1"/>
          </p:cNvSpPr>
          <p:nvPr>
            <p:ph type="body" idx="1"/>
          </p:nvPr>
        </p:nvSpPr>
        <p:spPr/>
        <p:txBody>
          <a:bodyPr/>
          <a:lstStyle/>
          <a:p>
            <a:r>
              <a:rPr lang="en-GB" dirty="0" smtClean="0"/>
              <a:t>What Are Dynamic Objects?
What Is the Dynamic Language Runtime?
Creating a Dynamic Object
Invoking Methods on a Dynamic Object
Demonstration: Interoperating with Microsoft Word</a:t>
            </a:r>
            <a:endParaRPr lang="en-US" dirty="0"/>
          </a:p>
        </p:txBody>
      </p:sp>
    </p:spTree>
    <p:extLst>
      <p:ext uri="{BB962C8B-B14F-4D97-AF65-F5344CB8AC3E}">
        <p14:creationId xmlns:p14="http://schemas.microsoft.com/office/powerpoint/2010/main" val="3370320814"/>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1997</TotalTime>
  <Words>1753</Words>
  <Application>Microsoft Office PowerPoint</Application>
  <PresentationFormat>Presentación en pantalla (4:3)</PresentationFormat>
  <Paragraphs>247</Paragraphs>
  <Slides>19</Slides>
  <Notes>18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Integración con código no administrado  (Integrating with Unmanaged Code)</vt:lpstr>
      <vt:lpstr>Temas</vt:lpstr>
      <vt:lpstr>Lesson 1: Creating and Using Dynamic Objects</vt:lpstr>
      <vt:lpstr>What Are Dynamic Objects?</vt:lpstr>
      <vt:lpstr>What Is the Dynamic Language Runtime?</vt:lpstr>
      <vt:lpstr>Creating a Dynamic Object</vt:lpstr>
      <vt:lpstr>Invoking Methods on a Dynamic Object</vt:lpstr>
      <vt:lpstr>Lesson 2: Managing the Lifetime of Objects and Controlling Unmanaged Resources</vt:lpstr>
      <vt:lpstr>The Object Life Cycle</vt:lpstr>
      <vt:lpstr>Implementing the Dispose Pattern</vt:lpstr>
      <vt:lpstr>Managing the Lifetime of an Object</vt:lpstr>
      <vt:lpstr>Laboratorio: Actualizar el informe de calificaciones</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75</cp:revision>
  <cp:lastPrinted>2012-08-28T00:39:50Z</cp:lastPrinted>
  <dcterms:created xsi:type="dcterms:W3CDTF">2012-10-15T15:17:00Z</dcterms:created>
  <dcterms:modified xsi:type="dcterms:W3CDTF">2015-02-20T21:08:09Z</dcterms:modified>
</cp:coreProperties>
</file>