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2"/>
  </p:notesMasterIdLst>
  <p:handoutMasterIdLst>
    <p:handoutMasterId r:id="rId33"/>
  </p:handoutMasterIdLst>
  <p:sldIdLst>
    <p:sldId id="315" r:id="rId2"/>
    <p:sldId id="285" r:id="rId3"/>
    <p:sldId id="342" r:id="rId4"/>
    <p:sldId id="343" r:id="rId5"/>
    <p:sldId id="282" r:id="rId6"/>
    <p:sldId id="344" r:id="rId7"/>
    <p:sldId id="286" r:id="rId8"/>
    <p:sldId id="316" r:id="rId9"/>
    <p:sldId id="395" r:id="rId10"/>
    <p:sldId id="396" r:id="rId11"/>
    <p:sldId id="397" r:id="rId12"/>
    <p:sldId id="398" r:id="rId13"/>
    <p:sldId id="399" r:id="rId14"/>
    <p:sldId id="402" r:id="rId15"/>
    <p:sldId id="403" r:id="rId16"/>
    <p:sldId id="404" r:id="rId17"/>
    <p:sldId id="405" r:id="rId18"/>
    <p:sldId id="408" r:id="rId19"/>
    <p:sldId id="409" r:id="rId20"/>
    <p:sldId id="410" r:id="rId21"/>
    <p:sldId id="411" r:id="rId22"/>
    <p:sldId id="412" r:id="rId23"/>
    <p:sldId id="413" r:id="rId24"/>
    <p:sldId id="414" r:id="rId25"/>
    <p:sldId id="415" r:id="rId26"/>
    <p:sldId id="416" r:id="rId27"/>
    <p:sldId id="417" r:id="rId28"/>
    <p:sldId id="418" r:id="rId29"/>
    <p:sldId id="423" r:id="rId30"/>
    <p:sldId id="341" r:id="rId3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815" autoAdjust="0"/>
    <p:restoredTop sz="81149" autoAdjust="0"/>
  </p:normalViewPr>
  <p:slideViewPr>
    <p:cSldViewPr>
      <p:cViewPr varScale="1">
        <p:scale>
          <a:sx n="60" d="100"/>
          <a:sy n="60" d="100"/>
        </p:scale>
        <p:origin x="2058" y="54"/>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2/20/2015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2/20/2015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there are a number of ways to load an assembly. Discuss the static load methods the </a:t>
            </a:r>
            <a:r>
              <a:rPr lang="en-US" sz="1000" b="1" dirty="0">
                <a:latin typeface="Arial"/>
                <a:ea typeface="Calibri"/>
                <a:cs typeface="Times New Roman"/>
              </a:rPr>
              <a:t>Assembly</a:t>
            </a:r>
            <a:r>
              <a:rPr lang="en-US" sz="1000" dirty="0">
                <a:latin typeface="Arial"/>
                <a:ea typeface="Calibri"/>
                <a:cs typeface="Segoe UI"/>
              </a:rPr>
              <a:t> class exposes.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difference between reflection-only and execution context and when each might be applicable.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83484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after you have created an </a:t>
            </a:r>
            <a:r>
              <a:rPr lang="en-US" sz="1000" b="1" dirty="0">
                <a:latin typeface="Arial"/>
                <a:ea typeface="Calibri"/>
                <a:cs typeface="Times New Roman"/>
              </a:rPr>
              <a:t>Assembly</a:t>
            </a:r>
            <a:r>
              <a:rPr lang="en-US" sz="1000" dirty="0">
                <a:latin typeface="Arial"/>
                <a:ea typeface="Calibri"/>
                <a:cs typeface="Segoe UI"/>
              </a:rPr>
              <a:t> object, you can iterate through the assembly and inspect the metadata of each type and each member within a type.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045274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Point out that instantiating and executing members by using reflection follows the same pattern as consuming an object in Microsoft</a:t>
            </a:r>
            <a:r>
              <a:rPr lang="en-US" sz="1000" dirty="0" smtClean="0">
                <a:effectLst/>
                <a:latin typeface="Arial"/>
                <a:ea typeface="Calibri"/>
                <a:cs typeface="Times New Roman"/>
              </a:rPr>
              <a:t>® </a:t>
            </a:r>
            <a:r>
              <a:rPr lang="en-US" sz="1000" dirty="0">
                <a:latin typeface="Arial"/>
                <a:ea typeface="Calibri"/>
                <a:cs typeface="Segoe UI"/>
              </a:rPr>
              <a:t>Visual C#</a:t>
            </a:r>
            <a:r>
              <a:rPr lang="en-US" sz="1000" dirty="0" smtClean="0">
                <a:effectLst/>
                <a:latin typeface="Arial"/>
                <a:ea typeface="Calibri"/>
                <a:cs typeface="Times New Roman"/>
              </a:rPr>
              <a:t>®</a:t>
            </a:r>
            <a:r>
              <a:rPr lang="en-US" sz="1000" dirty="0">
                <a:latin typeface="Arial"/>
                <a:ea typeface="Calibri"/>
                <a:cs typeface="Segoe UI"/>
              </a:rPr>
              <a:t>. Use the example on the slide to explain how to execute an instance method.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to invoke an instance method, you must first initialize the type. The code example on the slide simplifies this process by encapsulating the object initialization logic into the </a:t>
            </a:r>
            <a:r>
              <a:rPr lang="en-US" sz="1000" b="1" dirty="0">
                <a:latin typeface="Arial"/>
                <a:ea typeface="Calibri"/>
                <a:cs typeface="Times New Roman"/>
              </a:rPr>
              <a:t>FourthCoffeeServices.InstantiateHandleErrorType</a:t>
            </a:r>
            <a:r>
              <a:rPr lang="en-US" sz="1000" dirty="0">
                <a:latin typeface="Arial"/>
                <a:ea typeface="Calibri"/>
                <a:cs typeface="Segoe UI"/>
              </a:rPr>
              <a:t> method call. Also explain that when you invoke static members, there is no need to initialize the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10047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lesson shows students how to use attributes and how to consume them by using reflection.</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lab for this module focuses on creating and consuming custom attributes.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4224599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attributes enable you to associate metadata data with a programming construct, such as a type or a member.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Discuss some of the attributes that the .NET Framework provides and the sort of information that they add, for example, the </a:t>
            </a:r>
            <a:r>
              <a:rPr lang="en-US" sz="1000" b="1" dirty="0">
                <a:latin typeface="Arial"/>
                <a:ea typeface="Calibri"/>
                <a:cs typeface="Times New Roman"/>
              </a:rPr>
              <a:t>Obsolete </a:t>
            </a:r>
            <a:r>
              <a:rPr lang="en-US" sz="1000" dirty="0">
                <a:latin typeface="Arial"/>
                <a:ea typeface="Calibri"/>
                <a:cs typeface="Segoe UI"/>
              </a:rPr>
              <a:t>attribute, which enables you to tag a type or member to deter developers from using it.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the Microsoft .NET Framework contains types that are tagged with the </a:t>
            </a:r>
            <a:r>
              <a:rPr lang="en-US" sz="1000" b="1" dirty="0">
                <a:latin typeface="Arial"/>
                <a:ea typeface="Calibri"/>
                <a:cs typeface="Times New Roman"/>
              </a:rPr>
              <a:t>Obsolete</a:t>
            </a:r>
            <a:r>
              <a:rPr lang="en-US" sz="1000" dirty="0">
                <a:latin typeface="Arial"/>
                <a:ea typeface="Calibri"/>
                <a:cs typeface="Segoe UI"/>
              </a:rPr>
              <a:t> attribute.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5661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to create a custom attribute, you must derive your custom attribute class from either the </a:t>
            </a:r>
            <a:r>
              <a:rPr lang="en-US" sz="1000" b="1" dirty="0">
                <a:latin typeface="Arial"/>
                <a:ea typeface="Calibri"/>
                <a:cs typeface="Times New Roman"/>
              </a:rPr>
              <a:t>Attribute</a:t>
            </a:r>
            <a:r>
              <a:rPr lang="en-US" sz="1000" dirty="0">
                <a:latin typeface="Arial"/>
                <a:ea typeface="Calibri"/>
                <a:cs typeface="Segoe UI"/>
              </a:rPr>
              <a:t> base class or another attribute class.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Talk through the code example on the slide that defines a simple custom attribute to encapsulate information about the developer who authored the code.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753310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reflection provides a way for you to extract the information that is held in custom attributes.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the </a:t>
            </a:r>
            <a:r>
              <a:rPr lang="en-US" sz="1000" b="1" dirty="0">
                <a:latin typeface="Arial"/>
                <a:ea typeface="Calibri"/>
                <a:cs typeface="Times New Roman"/>
              </a:rPr>
              <a:t>System.Reflection</a:t>
            </a:r>
            <a:r>
              <a:rPr lang="en-US" sz="1000" dirty="0">
                <a:latin typeface="Arial"/>
                <a:ea typeface="Calibri"/>
                <a:cs typeface="Segoe UI"/>
              </a:rPr>
              <a:t> namespace provide a range of instance and extension methods for you to consume attributes.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7614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this lesson shows students how to generate managed code at run time by using the Code Document Object Model (CodeDOM). This includes: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How to define a type.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How to compile that type into a Visual C# code file.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How to compile the Visual C# code file into an assembly that you can execute.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52730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CodeDOM provides the infrastructure for you to model and compile Visual C#, Microsoft JScript</a:t>
            </a:r>
            <a:r>
              <a:rPr lang="en-US" sz="1000" dirty="0" smtClean="0">
                <a:effectLst/>
                <a:latin typeface="Arial"/>
                <a:ea typeface="Calibri"/>
                <a:cs typeface="Times New Roman"/>
              </a:rPr>
              <a:t>®</a:t>
            </a:r>
            <a:r>
              <a:rPr lang="en-US" sz="1000" dirty="0">
                <a:latin typeface="Arial"/>
                <a:ea typeface="Calibri"/>
                <a:cs typeface="Segoe UI"/>
              </a:rPr>
              <a:t>, and Microsoft Visual Basic</a:t>
            </a:r>
            <a:r>
              <a:rPr lang="en-US" sz="1000" dirty="0" smtClean="0">
                <a:effectLst/>
                <a:latin typeface="Arial"/>
                <a:ea typeface="Calibri"/>
                <a:cs typeface="Times New Roman"/>
              </a:rPr>
              <a:t>®</a:t>
            </a:r>
            <a:r>
              <a:rPr lang="en-US" sz="1000" dirty="0">
                <a:latin typeface="Arial"/>
                <a:ea typeface="Calibri"/>
                <a:cs typeface="Segoe UI"/>
              </a:rPr>
              <a:t> code at run time.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how the classes that are provided in the </a:t>
            </a:r>
            <a:r>
              <a:rPr lang="en-US" sz="1000" b="1" dirty="0">
                <a:latin typeface="Arial"/>
                <a:ea typeface="Calibri"/>
                <a:cs typeface="Times New Roman"/>
              </a:rPr>
              <a:t>System.CodeDOM</a:t>
            </a:r>
            <a:r>
              <a:rPr lang="en-US" sz="1000" dirty="0">
                <a:latin typeface="Arial"/>
                <a:ea typeface="Calibri"/>
                <a:cs typeface="Segoe UI"/>
              </a:rPr>
              <a:t> namespace map to the components in an assembly. For example, the </a:t>
            </a:r>
            <a:r>
              <a:rPr lang="en-US" sz="1000" b="1" dirty="0">
                <a:latin typeface="Arial"/>
                <a:ea typeface="Calibri"/>
                <a:cs typeface="Times New Roman"/>
              </a:rPr>
              <a:t>CodeNamespace</a:t>
            </a:r>
            <a:r>
              <a:rPr lang="en-US" sz="1000" dirty="0">
                <a:latin typeface="Arial"/>
                <a:ea typeface="Calibri"/>
                <a:cs typeface="Segoe UI"/>
              </a:rPr>
              <a:t> class maps to a namespace, and the </a:t>
            </a:r>
            <a:r>
              <a:rPr lang="en-US" sz="1000" b="1" dirty="0">
                <a:latin typeface="Arial"/>
                <a:ea typeface="Calibri"/>
                <a:cs typeface="Times New Roman"/>
              </a:rPr>
              <a:t>CodeMemberMethod</a:t>
            </a:r>
            <a:r>
              <a:rPr lang="en-US" sz="1000" dirty="0">
                <a:latin typeface="Arial"/>
                <a:ea typeface="Calibri"/>
                <a:cs typeface="Segoe UI"/>
              </a:rPr>
              <a:t> class represents a method</a:t>
            </a:r>
            <a:r>
              <a:rPr lang="en-US" sz="1000" dirty="0" smtClean="0">
                <a:latin typeface="Arial"/>
                <a:ea typeface="Calibri"/>
                <a:cs typeface="Segoe UI"/>
              </a:rPr>
              <a:t>.</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Discuss the following possible uses for CodeDOM:</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Template generator for source files.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Proxy generator for a web service or a database model.</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502273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Talk students though the code example on the slide, describing how to use the CodeDOM classes to define a type with an entry point method.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99040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Talk students though the code example on the slide, describing how to use the CodeDOM classes to compile your code and generate files that contain the compiled code.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Mention that you do not have to generate files that contain the source code before you can generate the assembly. You can do it all in memory, but without having a tangible file to inspect, you may find it difficult to debug complex CodeDOM models.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802419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Talk students though the code example on the slide, describing how to use the CodeDOM classes to take a source code file and compile it into an executable assembly.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611144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this lesson introduces some of the tasks that you should perform after the code development of your application is complete. Typically, these tasks should form part of the build process for your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868358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when you build and compile your application by using tools such as Visual Studio, your source is transformed into an assembly, typically a dynamic link library (.dll) file or an executable (.exe) program.</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versioning and strong naming are covered in more detail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560202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Open Windows</a:t>
            </a:r>
            <a:r>
              <a:rPr lang="en-US" sz="1000" dirty="0" smtClean="0">
                <a:effectLst/>
                <a:latin typeface="Arial"/>
                <a:ea typeface="Calibri"/>
                <a:cs typeface="Times New Roman"/>
              </a:rPr>
              <a:t>®</a:t>
            </a:r>
            <a:r>
              <a:rPr lang="en-US" sz="1000" dirty="0">
                <a:latin typeface="Arial"/>
                <a:ea typeface="Calibri"/>
                <a:cs typeface="Segoe UI"/>
              </a:rPr>
              <a:t> Explorer and show students the contents of the global assembly cache (GAC).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700645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the process of signing an assembly:</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a key file.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Associate the key file with the assembly.</a:t>
            </a:r>
          </a:p>
          <a:p>
            <a:pPr lvl="0">
              <a:lnSpc>
                <a:spcPct val="115000"/>
              </a:lnSpc>
              <a:spcAft>
                <a:spcPts val="995"/>
              </a:spcAft>
            </a:pPr>
            <a:endParaRPr lang="en-US" sz="1000" dirty="0" smtClean="0">
              <a:effectLst/>
              <a:latin typeface="Arial"/>
              <a:ea typeface="Times New Roman"/>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in the real world, developers use their corporate keys and that sn.exe is just a useful utility for demonstrations and testing.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you may also want to delay the signing of an assembly. Open Microsoft Visual Studio</a:t>
            </a:r>
            <a:r>
              <a:rPr lang="en-US" sz="1000" dirty="0" smtClean="0">
                <a:effectLst/>
                <a:latin typeface="Arial"/>
                <a:ea typeface="Calibri"/>
                <a:cs typeface="Times New Roman"/>
              </a:rPr>
              <a:t>®</a:t>
            </a:r>
            <a:r>
              <a:rPr lang="en-US" sz="1000" dirty="0">
                <a:latin typeface="Arial"/>
                <a:ea typeface="Calibri"/>
                <a:cs typeface="Segoe UI"/>
              </a:rPr>
              <a:t> and show students the project properties to configure delay signing.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150438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it is important to version assemblies so you can keep track of which version of your application users are using. Without a version number, debugging and reproducing production issues are difficult.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version numbers are formatted as follows: &lt;</a:t>
            </a:r>
            <a:r>
              <a:rPr lang="en-US" sz="1000" i="1" dirty="0">
                <a:latin typeface="Arial"/>
                <a:ea typeface="Calibri"/>
                <a:cs typeface="Times New Roman"/>
              </a:rPr>
              <a:t>major version</a:t>
            </a:r>
            <a:r>
              <a:rPr lang="en-US" sz="1000" dirty="0">
                <a:latin typeface="Arial"/>
                <a:ea typeface="Calibri"/>
                <a:cs typeface="Segoe UI"/>
              </a:rPr>
              <a:t>&gt;.&lt;</a:t>
            </a:r>
            <a:r>
              <a:rPr lang="en-US" sz="1000" i="1" dirty="0">
                <a:latin typeface="Arial"/>
                <a:ea typeface="Calibri"/>
                <a:cs typeface="Times New Roman"/>
              </a:rPr>
              <a:t>minor version</a:t>
            </a:r>
            <a:r>
              <a:rPr lang="en-US" sz="1000" dirty="0">
                <a:latin typeface="Arial"/>
                <a:ea typeface="Calibri"/>
                <a:cs typeface="Segoe UI"/>
              </a:rPr>
              <a:t>&gt;.&lt;</a:t>
            </a:r>
            <a:r>
              <a:rPr lang="en-US" sz="1000" i="1" dirty="0">
                <a:latin typeface="Arial"/>
                <a:ea typeface="Calibri"/>
                <a:cs typeface="Times New Roman"/>
              </a:rPr>
              <a:t>build number</a:t>
            </a:r>
            <a:r>
              <a:rPr lang="en-US" sz="1000" dirty="0">
                <a:latin typeface="Arial"/>
                <a:ea typeface="Calibri"/>
                <a:cs typeface="Segoe UI"/>
              </a:rPr>
              <a:t>&gt;.&lt;</a:t>
            </a:r>
            <a:r>
              <a:rPr lang="en-US" sz="1000" i="1" dirty="0">
                <a:latin typeface="Arial"/>
                <a:ea typeface="Calibri"/>
                <a:cs typeface="Times New Roman"/>
              </a:rPr>
              <a:t>revision</a:t>
            </a:r>
            <a:r>
              <a:rPr lang="en-US" sz="1000" dirty="0">
                <a:latin typeface="Arial"/>
                <a:ea typeface="Calibri"/>
                <a:cs typeface="Segoe UI"/>
              </a:rPr>
              <a:t>&gt;.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114897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different ways to install and view an assembly in the GAC. Point out that the easiest way is to use the command-line Gacutil.exe tool.</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when using Gacutil.exe, you must run the command prompt with elevated privileges.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68484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672496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are developing an application that enables users to browse the object model of a compiled type. At no point will the application attempt to execute any code; it will merely serve as a viewer. You notice the code that loads the assembly uses the </a:t>
            </a:r>
            <a:r>
              <a:rPr lang="en-US" sz="1000" b="1" dirty="0" err="1" smtClean="0">
                <a:latin typeface="Arial"/>
                <a:ea typeface="Calibri"/>
                <a:cs typeface="Times New Roman"/>
              </a:rPr>
              <a:t>Assembly.LoadFrom</a:t>
            </a:r>
            <a:r>
              <a:rPr lang="en-US" sz="1000" dirty="0" smtClean="0">
                <a:latin typeface="Arial"/>
                <a:ea typeface="Calibri"/>
                <a:cs typeface="Segoe UI"/>
              </a:rPr>
              <a:t> static method. This is the most suitable method taking into account the requirements of the application.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)False</a:t>
            </a:r>
          </a:p>
          <a:p>
            <a:pPr>
              <a:lnSpc>
                <a:spcPct val="115000"/>
              </a:lnSpc>
              <a:spcAft>
                <a:spcPts val="1000"/>
              </a:spcAft>
            </a:pPr>
            <a:r>
              <a:rPr lang="en-US" sz="1000" dirty="0" smtClean="0">
                <a:latin typeface="Arial"/>
                <a:ea typeface="Calibri"/>
                <a:cs typeface="Times New Roman"/>
              </a:rPr>
              <a:t>(   )True</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(√)False</a:t>
            </a:r>
          </a:p>
          <a:p>
            <a:pPr>
              <a:lnSpc>
                <a:spcPct val="115000"/>
              </a:lnSpc>
              <a:spcAft>
                <a:spcPts val="1000"/>
              </a:spcAft>
            </a:pPr>
            <a:r>
              <a:rPr lang="en-US" sz="1000" dirty="0" smtClean="0">
                <a:latin typeface="Arial"/>
                <a:ea typeface="Calibri"/>
                <a:cs typeface="Times New Roman"/>
              </a:rPr>
              <a:t>(   )True</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are developing a custom attribute. You want to derive your custom attribute class from the abstract base class that underpins all attributes. Which class should you use?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Attribute</a:t>
            </a:r>
          </a:p>
          <a:p>
            <a:pPr>
              <a:lnSpc>
                <a:spcPct val="115000"/>
              </a:lnSpc>
              <a:spcAft>
                <a:spcPts val="1000"/>
              </a:spcAft>
            </a:pPr>
            <a:r>
              <a:rPr lang="en-US" sz="1000" dirty="0" smtClean="0">
                <a:latin typeface="Arial"/>
                <a:ea typeface="Calibri"/>
                <a:cs typeface="Times New Roman"/>
              </a:rPr>
              <a:t>(   )Option 2: </a:t>
            </a:r>
            <a:r>
              <a:rPr lang="en-US" sz="1000" dirty="0" err="1" smtClean="0">
                <a:latin typeface="Arial"/>
                <a:ea typeface="Calibri"/>
                <a:cs typeface="Times New Roman"/>
              </a:rPr>
              <a:t>ContextAttribute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3: </a:t>
            </a:r>
            <a:r>
              <a:rPr lang="en-US" sz="1000" dirty="0" err="1" smtClean="0">
                <a:latin typeface="Arial"/>
                <a:ea typeface="Calibri"/>
                <a:cs typeface="Times New Roman"/>
              </a:rPr>
              <a:t>ExtensionAttribute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4: </a:t>
            </a:r>
            <a:r>
              <a:rPr lang="en-US" sz="1000" dirty="0" err="1" smtClean="0">
                <a:latin typeface="Arial"/>
                <a:ea typeface="Calibri"/>
                <a:cs typeface="Times New Roman"/>
              </a:rPr>
              <a:t>DataAttribute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5: </a:t>
            </a:r>
            <a:r>
              <a:rPr lang="en-US" sz="1000" dirty="0" err="1" smtClean="0">
                <a:latin typeface="Arial"/>
                <a:ea typeface="Calibri"/>
                <a:cs typeface="Times New Roman"/>
              </a:rPr>
              <a:t>AddInAttribute</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Attribute</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Segoe UI"/>
              </a:rPr>
              <a:t>You are reviewing some code that uses </a:t>
            </a:r>
            <a:r>
              <a:rPr lang="en-US" sz="1000" dirty="0" err="1" smtClean="0">
                <a:solidFill>
                  <a:prstClr val="black"/>
                </a:solidFill>
                <a:latin typeface="Arial"/>
                <a:ea typeface="Calibri"/>
                <a:cs typeface="Segoe UI"/>
              </a:rPr>
              <a:t>CodeDOM</a:t>
            </a:r>
            <a:r>
              <a:rPr lang="en-US" sz="1000" dirty="0" smtClean="0">
                <a:solidFill>
                  <a:prstClr val="black"/>
                </a:solidFill>
                <a:latin typeface="Arial"/>
                <a:ea typeface="Calibri"/>
                <a:cs typeface="Segoe UI"/>
              </a:rPr>
              <a:t> to generate managed Visual C# at run time. What does the following line of code do?</a:t>
            </a:r>
            <a:endParaRPr lang="en-US" sz="1000" dirty="0" smtClean="0">
              <a:solidFill>
                <a:prstClr val="black"/>
              </a:solidFill>
              <a:latin typeface="Arial"/>
              <a:ea typeface="Calibri"/>
              <a:cs typeface="Times New Roman"/>
            </a:endParaRPr>
          </a:p>
          <a:p>
            <a:pPr marL="100330" marR="100330" lvl="0">
              <a:lnSpc>
                <a:spcPts val="1000"/>
              </a:lnSpc>
              <a:spcAft>
                <a:spcPts val="600"/>
              </a:spcAft>
            </a:pPr>
            <a:r>
              <a:rPr lang="en-US" sz="1000" dirty="0" err="1" smtClean="0">
                <a:solidFill>
                  <a:prstClr val="black"/>
                </a:solidFill>
                <a:latin typeface="Arial"/>
                <a:ea typeface="Times New Roman"/>
                <a:cs typeface="Times New Roman"/>
              </a:rPr>
              <a:t>var</a:t>
            </a:r>
            <a:r>
              <a:rPr lang="en-US" sz="1000" dirty="0" smtClean="0">
                <a:solidFill>
                  <a:prstClr val="black"/>
                </a:solidFill>
                <a:latin typeface="Arial"/>
                <a:ea typeface="Times New Roman"/>
                <a:cs typeface="Times New Roman"/>
              </a:rPr>
              <a:t> method = new </a:t>
            </a:r>
            <a:r>
              <a:rPr lang="en-US" sz="1000" dirty="0" err="1" smtClean="0">
                <a:solidFill>
                  <a:prstClr val="black"/>
                </a:solidFill>
                <a:latin typeface="Arial"/>
                <a:ea typeface="Times New Roman"/>
                <a:cs typeface="Times New Roman"/>
              </a:rPr>
              <a:t>CodeEntryPointMethod</a:t>
            </a:r>
            <a:r>
              <a:rPr lang="en-US" sz="1000" dirty="0" smtClean="0">
                <a:solidFill>
                  <a:prstClr val="black"/>
                </a:solidFill>
                <a:latin typeface="Arial"/>
                <a:ea typeface="Times New Roman"/>
                <a:cs typeface="Times New Roman"/>
              </a:rPr>
              <a:t>();</a:t>
            </a:r>
          </a:p>
          <a:p>
            <a:pPr lvl="0">
              <a:lnSpc>
                <a:spcPct val="115000"/>
              </a:lnSpc>
              <a:spcAft>
                <a:spcPts val="1000"/>
              </a:spcAft>
            </a:pPr>
            <a:r>
              <a:rPr lang="en-US" sz="1000" dirty="0" smtClean="0">
                <a:solidFill>
                  <a:prstClr val="black"/>
                </a:solidFill>
                <a:latin typeface="Arial"/>
                <a:ea typeface="Calibri"/>
                <a:cs typeface="Times New Roman"/>
              </a:rPr>
              <a:t>(   )Option 1: Defines an instance method with a random name.</a:t>
            </a:r>
          </a:p>
          <a:p>
            <a:pPr lvl="0">
              <a:lnSpc>
                <a:spcPct val="115000"/>
              </a:lnSpc>
              <a:spcAft>
                <a:spcPts val="1000"/>
              </a:spcAft>
            </a:pPr>
            <a:r>
              <a:rPr lang="en-US" sz="1000" dirty="0" smtClean="0">
                <a:solidFill>
                  <a:prstClr val="black"/>
                </a:solidFill>
                <a:latin typeface="Arial"/>
                <a:ea typeface="Calibri"/>
                <a:cs typeface="Times New Roman"/>
              </a:rPr>
              <a:t>(   )Option 2: Defines an instance method named </a:t>
            </a:r>
            <a:r>
              <a:rPr lang="en-US" sz="1000" dirty="0" err="1" smtClean="0">
                <a:solidFill>
                  <a:prstClr val="black"/>
                </a:solidFill>
                <a:latin typeface="Arial"/>
                <a:ea typeface="Calibri"/>
                <a:cs typeface="Times New Roman"/>
              </a:rPr>
              <a:t>EntryPoint</a:t>
            </a:r>
            <a:r>
              <a:rPr lang="en-US" sz="1000" dirty="0" smtClean="0">
                <a:solidFill>
                  <a:prstClr val="black"/>
                </a:solidFill>
                <a:latin typeface="Arial"/>
                <a:ea typeface="Calibri"/>
                <a:cs typeface="Times New Roman"/>
              </a:rPr>
              <a:t>.</a:t>
            </a:r>
          </a:p>
          <a:p>
            <a:pPr lvl="0">
              <a:lnSpc>
                <a:spcPct val="115000"/>
              </a:lnSpc>
              <a:spcAft>
                <a:spcPts val="1000"/>
              </a:spcAft>
            </a:pPr>
            <a:r>
              <a:rPr lang="en-US" sz="1000" dirty="0" smtClean="0">
                <a:solidFill>
                  <a:prstClr val="black"/>
                </a:solidFill>
                <a:latin typeface="Arial"/>
                <a:ea typeface="Calibri"/>
                <a:cs typeface="Times New Roman"/>
              </a:rPr>
              <a:t>(   )Option 3: Defines a static method named </a:t>
            </a:r>
            <a:r>
              <a:rPr lang="en-US" sz="1000" dirty="0" err="1" smtClean="0">
                <a:solidFill>
                  <a:prstClr val="black"/>
                </a:solidFill>
                <a:latin typeface="Arial"/>
                <a:ea typeface="Calibri"/>
                <a:cs typeface="Times New Roman"/>
              </a:rPr>
              <a:t>EntryPoint</a:t>
            </a:r>
            <a:r>
              <a:rPr lang="en-US" sz="1000" dirty="0" smtClean="0">
                <a:solidFill>
                  <a:prstClr val="black"/>
                </a:solidFill>
                <a:latin typeface="Arial"/>
                <a:ea typeface="Calibri"/>
                <a:cs typeface="Times New Roman"/>
              </a:rPr>
              <a:t>.</a:t>
            </a:r>
          </a:p>
          <a:p>
            <a:pPr lvl="0">
              <a:lnSpc>
                <a:spcPct val="115000"/>
              </a:lnSpc>
              <a:spcAft>
                <a:spcPts val="1000"/>
              </a:spcAft>
            </a:pPr>
            <a:r>
              <a:rPr lang="en-US" sz="1000" dirty="0" smtClean="0">
                <a:solidFill>
                  <a:prstClr val="black"/>
                </a:solidFill>
                <a:latin typeface="Arial"/>
                <a:ea typeface="Calibri"/>
                <a:cs typeface="Times New Roman"/>
              </a:rPr>
              <a:t>(   )Option 4: Defines an instance method named Main.</a:t>
            </a:r>
          </a:p>
          <a:p>
            <a:pPr lvl="0">
              <a:lnSpc>
                <a:spcPct val="115000"/>
              </a:lnSpc>
              <a:spcAft>
                <a:spcPts val="1000"/>
              </a:spcAft>
            </a:pPr>
            <a:r>
              <a:rPr lang="en-US" sz="1000" dirty="0" smtClean="0">
                <a:solidFill>
                  <a:prstClr val="black"/>
                </a:solidFill>
                <a:latin typeface="Arial"/>
                <a:ea typeface="Calibri"/>
                <a:cs typeface="Times New Roman"/>
              </a:rPr>
              <a:t>(   )Option 5: Defines a static method named Main.</a:t>
            </a:r>
          </a:p>
          <a:p>
            <a:pPr lvl="0">
              <a:lnSpc>
                <a:spcPct val="115000"/>
              </a:lnSpc>
              <a:spcAft>
                <a:spcPts val="1000"/>
              </a:spcAft>
            </a:pPr>
            <a:r>
              <a:rPr lang="en-US" sz="1000" b="1" dirty="0" smtClean="0">
                <a:solidFill>
                  <a:prstClr val="black"/>
                </a:solidFill>
                <a:latin typeface="Arial"/>
                <a:ea typeface="Calibri"/>
                <a:cs typeface="Times New Roman"/>
              </a:rPr>
              <a:t>Answer</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 Option 5: Defines a static method named Main.</a:t>
            </a:r>
          </a:p>
          <a:p>
            <a:pPr lvl="0">
              <a:lnSpc>
                <a:spcPct val="115000"/>
              </a:lnSpc>
              <a:spcAft>
                <a:spcPts val="1000"/>
              </a:spcAft>
            </a:pPr>
            <a:r>
              <a:rPr lang="en-US" sz="1000" b="1" dirty="0" smtClean="0">
                <a:solidFill>
                  <a:prstClr val="black"/>
                </a:solidFill>
                <a:latin typeface="Arial"/>
                <a:ea typeface="Calibri"/>
                <a:cs typeface="Times New Roman"/>
              </a:rPr>
              <a:t>Question</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Segoe UI"/>
              </a:rPr>
              <a:t>The </a:t>
            </a:r>
            <a:r>
              <a:rPr lang="en-US" sz="1000" b="1" dirty="0" smtClean="0">
                <a:solidFill>
                  <a:prstClr val="black"/>
                </a:solidFill>
                <a:latin typeface="Arial"/>
                <a:ea typeface="Calibri"/>
                <a:cs typeface="Times New Roman"/>
              </a:rPr>
              <a:t>FourthCoffee.Core.dll</a:t>
            </a:r>
            <a:r>
              <a:rPr lang="en-US" sz="1000" dirty="0" smtClean="0">
                <a:solidFill>
                  <a:prstClr val="black"/>
                </a:solidFill>
                <a:latin typeface="Arial"/>
                <a:ea typeface="Calibri"/>
                <a:cs typeface="Segoe UI"/>
              </a:rPr>
              <a:t> assembly has 2.1.0.24 as its version number. The number 24 in the version number refers to the build number. </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   )False</a:t>
            </a:r>
          </a:p>
          <a:p>
            <a:pPr lvl="0">
              <a:lnSpc>
                <a:spcPct val="115000"/>
              </a:lnSpc>
              <a:spcAft>
                <a:spcPts val="1000"/>
              </a:spcAft>
            </a:pPr>
            <a:r>
              <a:rPr lang="en-US" sz="1000" dirty="0" smtClean="0">
                <a:solidFill>
                  <a:prstClr val="black"/>
                </a:solidFill>
                <a:latin typeface="Arial"/>
                <a:ea typeface="Calibri"/>
                <a:cs typeface="Times New Roman"/>
              </a:rPr>
              <a:t>(   )True</a:t>
            </a:r>
          </a:p>
          <a:p>
            <a:pPr lvl="0">
              <a:lnSpc>
                <a:spcPct val="115000"/>
              </a:lnSpc>
              <a:spcAft>
                <a:spcPts val="1000"/>
              </a:spcAft>
            </a:pPr>
            <a:r>
              <a:rPr lang="en-US" sz="1000" b="1" dirty="0" smtClean="0">
                <a:solidFill>
                  <a:prstClr val="black"/>
                </a:solidFill>
                <a:latin typeface="Arial"/>
                <a:ea typeface="Calibri"/>
                <a:cs typeface="Times New Roman"/>
              </a:rPr>
              <a:t>Answer</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(√)False</a:t>
            </a:r>
          </a:p>
          <a:p>
            <a:pPr lvl="0">
              <a:lnSpc>
                <a:spcPct val="115000"/>
              </a:lnSpc>
              <a:spcAft>
                <a:spcPts val="1000"/>
              </a:spcAft>
            </a:pPr>
            <a:r>
              <a:rPr lang="en-US" sz="1000" dirty="0" smtClean="0">
                <a:solidFill>
                  <a:prstClr val="black"/>
                </a:solidFill>
                <a:latin typeface="Arial"/>
                <a:ea typeface="Calibri"/>
                <a:cs typeface="Times New Roman"/>
              </a:rPr>
              <a:t>(   )True</a:t>
            </a:r>
            <a:endParaRPr lang="en-US" sz="1000" dirty="0" smtClean="0"/>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
        <p:nvSpPr>
          <p:cNvPr id="2" name="Marcador de notas 1"/>
          <p:cNvSpPr>
            <a:spLocks noGrp="1"/>
          </p:cNvSpPr>
          <p:nvPr>
            <p:ph type="body" idx="1"/>
          </p:nvPr>
        </p:nvSpPr>
        <p:spPr/>
        <p:txBody>
          <a:bodyPr/>
          <a:lstStyle/>
          <a:p>
            <a:endParaRPr lang="es-VE" dirty="0"/>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smtClean="0">
                <a:latin typeface="Arial"/>
                <a:ea typeface="Calibri"/>
                <a:cs typeface="Segoe UI"/>
              </a:rPr>
              <a:t>This module covers many concepts and should serve as an introduction to reflection, attributes, dynamic code generation, and assembly versioning.</a:t>
            </a:r>
            <a:endParaRPr lang="en-US" sz="1000" dirty="0" smtClean="0">
              <a:latin typeface="Arial"/>
              <a:ea typeface="Calibri"/>
              <a:cs typeface="Times New Roman"/>
            </a:endParaRPr>
          </a:p>
          <a:p>
            <a:pPr marL="171450" indent="-171450">
              <a:lnSpc>
                <a:spcPct val="115000"/>
              </a:lnSpc>
              <a:spcAft>
                <a:spcPts val="1000"/>
              </a:spcAft>
              <a:buFont typeface="Arial" pitchFamily="34" charset="0"/>
              <a:buChar char="•"/>
            </a:pPr>
            <a:r>
              <a:rPr lang="en-US" sz="1000" dirty="0" smtClean="0">
                <a:latin typeface="Arial"/>
                <a:ea typeface="Calibri"/>
                <a:cs typeface="Segoe UI"/>
              </a:rPr>
              <a:t>This module includes three demonstrations (lesson one, lesson two, and lesson four).</a:t>
            </a:r>
            <a:endParaRPr lang="en-US" sz="1000" dirty="0" smtClean="0">
              <a:latin typeface="Arial"/>
              <a:ea typeface="Calibri"/>
              <a:cs typeface="Times New Roman"/>
            </a:endParaRPr>
          </a:p>
          <a:p>
            <a:pPr marL="171450" indent="-171450">
              <a:lnSpc>
                <a:spcPct val="115000"/>
              </a:lnSpc>
              <a:spcAft>
                <a:spcPts val="1000"/>
              </a:spcAft>
              <a:buFont typeface="Arial" pitchFamily="34" charset="0"/>
              <a:buChar char="•"/>
            </a:pPr>
            <a:r>
              <a:rPr lang="en-US" sz="1000" dirty="0" smtClean="0">
                <a:latin typeface="Arial"/>
                <a:ea typeface="Calibri"/>
                <a:cs typeface="Segoe UI"/>
              </a:rPr>
              <a:t>The lab for this module focuses on how to create custom attributes and how to consume these custom attributes by using reflection.</a:t>
            </a:r>
            <a:endParaRPr lang="en-US" sz="1000" dirty="0" smtClean="0">
              <a:latin typeface="Arial"/>
              <a:ea typeface="Calibri"/>
              <a:cs typeface="Times New Roman"/>
            </a:endParaRPr>
          </a:p>
          <a:p>
            <a:pPr marL="0" indent="0">
              <a:lnSpc>
                <a:spcPct val="115000"/>
              </a:lnSpc>
              <a:spcAft>
                <a:spcPts val="1000"/>
              </a:spcAft>
              <a:buFont typeface="Arial" pitchFamily="34" charset="0"/>
              <a:buNone/>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this lesson shows how to use reflection to inspect and execute existing compiled assemblies.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when developing case tools to assist in the software development process, features such as reflection enable you to implement anything from code generation platforms to testing frameworks.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4084775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reflection enables you to load and manipulate assemblies at run time.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how, for each component in an assembly, there is mapping to a class in the </a:t>
            </a:r>
            <a:r>
              <a:rPr lang="en-US" sz="1000" b="1" dirty="0">
                <a:latin typeface="Arial"/>
                <a:ea typeface="Calibri"/>
                <a:cs typeface="Times New Roman"/>
              </a:rPr>
              <a:t>System.Reflection</a:t>
            </a:r>
            <a:r>
              <a:rPr lang="en-US" sz="1000" dirty="0">
                <a:latin typeface="Arial"/>
                <a:ea typeface="Calibri"/>
                <a:cs typeface="Segoe UI"/>
              </a:rPr>
              <a:t> namespace, for example:</a:t>
            </a:r>
            <a:endParaRPr lang="en-US" sz="1000" dirty="0">
              <a:latin typeface="Arial"/>
              <a:ea typeface="Calibri"/>
              <a:cs typeface="Times New Roman"/>
            </a:endParaRPr>
          </a:p>
          <a:p>
            <a:pPr marL="171450" lvl="0" indent="-171450">
              <a:lnSpc>
                <a:spcPct val="115000"/>
              </a:lnSpc>
              <a:spcAft>
                <a:spcPts val="995"/>
              </a:spcAft>
              <a:buFont typeface="Arial" pitchFamily="34" charset="0"/>
              <a:buChar char="•"/>
            </a:pPr>
            <a:r>
              <a:rPr lang="en-US" sz="1000" dirty="0" smtClean="0">
                <a:effectLst/>
                <a:latin typeface="Arial"/>
                <a:ea typeface="Times New Roman"/>
                <a:cs typeface="Segoe UI"/>
              </a:rPr>
              <a:t>An assembly maps to the </a:t>
            </a:r>
            <a:r>
              <a:rPr lang="en-US" sz="1000" b="1" dirty="0" smtClean="0">
                <a:effectLst/>
                <a:latin typeface="Arial"/>
                <a:ea typeface="Times New Roman"/>
                <a:cs typeface="Times New Roman"/>
              </a:rPr>
              <a:t>Assembly</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171450" lvl="0" indent="-171450">
              <a:lnSpc>
                <a:spcPct val="115000"/>
              </a:lnSpc>
              <a:spcAft>
                <a:spcPts val="995"/>
              </a:spcAft>
              <a:buFont typeface="Arial" pitchFamily="34" charset="0"/>
              <a:buChar char="•"/>
            </a:pPr>
            <a:r>
              <a:rPr lang="en-US" sz="1000" dirty="0" smtClean="0">
                <a:effectLst/>
                <a:latin typeface="Arial"/>
                <a:ea typeface="Times New Roman"/>
                <a:cs typeface="Segoe UI"/>
              </a:rPr>
              <a:t>A type maps to the </a:t>
            </a:r>
            <a:r>
              <a:rPr lang="en-US" sz="1000" b="1" dirty="0" smtClean="0">
                <a:effectLst/>
                <a:latin typeface="Arial"/>
                <a:ea typeface="Times New Roman"/>
                <a:cs typeface="Times New Roman"/>
              </a:rPr>
              <a:t>Type</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171450" lvl="0" indent="-171450">
              <a:lnSpc>
                <a:spcPct val="115000"/>
              </a:lnSpc>
              <a:spcAft>
                <a:spcPts val="995"/>
              </a:spcAft>
              <a:buFont typeface="Arial" pitchFamily="34" charset="0"/>
              <a:buChar char="•"/>
            </a:pPr>
            <a:r>
              <a:rPr lang="en-US" sz="1000" dirty="0" smtClean="0">
                <a:effectLst/>
                <a:latin typeface="Arial"/>
                <a:ea typeface="Times New Roman"/>
                <a:cs typeface="Segoe UI"/>
              </a:rPr>
              <a:t>A constructor maps to the </a:t>
            </a:r>
            <a:r>
              <a:rPr lang="en-US" sz="1000" b="1" dirty="0" smtClean="0">
                <a:effectLst/>
                <a:latin typeface="Arial"/>
                <a:ea typeface="Times New Roman"/>
                <a:cs typeface="Times New Roman"/>
              </a:rPr>
              <a:t>ConstructorInfo </a:t>
            </a:r>
            <a:r>
              <a:rPr lang="en-US" sz="1000" dirty="0" smtClean="0">
                <a:effectLst/>
                <a:latin typeface="Arial"/>
                <a:ea typeface="Times New Roman"/>
                <a:cs typeface="Segoe UI"/>
              </a:rPr>
              <a:t>class.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99096514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3</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Reflection?</a:t>
            </a:r>
            <a:endParaRPr lang="en-US" dirty="0"/>
          </a:p>
        </p:txBody>
      </p:sp>
      <p:sp>
        <p:nvSpPr>
          <p:cNvPr id="4" name="Content Placeholder 2"/>
          <p:cNvSpPr>
            <a:spLocks noGrp="1"/>
          </p:cNvSpPr>
          <p:nvPr/>
        </p:nvSpPr>
        <p:spPr bwMode="auto">
          <a:xfrm>
            <a:off x="458788" y="1021214"/>
            <a:ext cx="8119156" cy="5531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Reflection enables you to inspect and manipulate assemblies at run time</a:t>
            </a:r>
          </a:p>
          <a:p>
            <a:r>
              <a:rPr lang="en-US" dirty="0" smtClean="0"/>
              <a:t>The </a:t>
            </a:r>
            <a:r>
              <a:rPr lang="en-US" b="1" dirty="0" smtClean="0"/>
              <a:t>System.Reflection</a:t>
            </a:r>
            <a:r>
              <a:rPr lang="en-US" dirty="0" smtClean="0"/>
              <a:t> namespace contains:</a:t>
            </a:r>
          </a:p>
          <a:p>
            <a:pPr lvl="1"/>
            <a:r>
              <a:rPr lang="en-US" b="1" dirty="0"/>
              <a:t>Assembly </a:t>
            </a:r>
            <a:endParaRPr lang="en-US" b="1" dirty="0" smtClean="0"/>
          </a:p>
          <a:p>
            <a:pPr lvl="1"/>
            <a:r>
              <a:rPr lang="en-US" b="1" dirty="0"/>
              <a:t>TypeInfo </a:t>
            </a:r>
            <a:endParaRPr lang="en-US" b="1" dirty="0" smtClean="0"/>
          </a:p>
          <a:p>
            <a:pPr lvl="1"/>
            <a:r>
              <a:rPr lang="en-US" b="1" dirty="0"/>
              <a:t>ParameterInfo </a:t>
            </a:r>
          </a:p>
          <a:p>
            <a:pPr lvl="1"/>
            <a:r>
              <a:rPr lang="en-US" b="1" dirty="0" smtClean="0"/>
              <a:t>ConstructorInfo </a:t>
            </a:r>
          </a:p>
          <a:p>
            <a:pPr lvl="1"/>
            <a:r>
              <a:rPr lang="en-US" b="1" dirty="0"/>
              <a:t>FieldInfo </a:t>
            </a:r>
            <a:endParaRPr lang="en-US" b="1" dirty="0" smtClean="0"/>
          </a:p>
          <a:p>
            <a:pPr lvl="1"/>
            <a:r>
              <a:rPr lang="en-US" b="1" dirty="0"/>
              <a:t>MemberInfo </a:t>
            </a:r>
            <a:endParaRPr lang="en-US" b="1" dirty="0" smtClean="0"/>
          </a:p>
          <a:p>
            <a:pPr lvl="1"/>
            <a:r>
              <a:rPr lang="en-US" b="1" dirty="0"/>
              <a:t>PropertyInfo </a:t>
            </a:r>
            <a:endParaRPr lang="en-US" b="1" dirty="0" smtClean="0"/>
          </a:p>
          <a:p>
            <a:pPr lvl="1"/>
            <a:r>
              <a:rPr lang="en-US" b="1" dirty="0"/>
              <a:t>MethodInfo </a:t>
            </a:r>
          </a:p>
          <a:p>
            <a:pPr lvl="1"/>
            <a:endParaRPr lang="en-US" dirty="0"/>
          </a:p>
        </p:txBody>
      </p:sp>
    </p:spTree>
    <p:extLst>
      <p:ext uri="{BB962C8B-B14F-4D97-AF65-F5344CB8AC3E}">
        <p14:creationId xmlns:p14="http://schemas.microsoft.com/office/powerpoint/2010/main" val="93950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Loading Assemblies by Using Reflection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Assembly.LoadFrom</a:t>
            </a:r>
            <a:r>
              <a:rPr lang="en-US" dirty="0" smtClean="0"/>
              <a:t> method</a:t>
            </a:r>
          </a:p>
          <a:p>
            <a:endParaRPr lang="en-US" dirty="0"/>
          </a:p>
          <a:p>
            <a:pPr marL="0" indent="0">
              <a:buNone/>
            </a:pPr>
            <a:endParaRPr lang="en-US" dirty="0" smtClean="0"/>
          </a:p>
          <a:p>
            <a:r>
              <a:rPr lang="en-US" dirty="0"/>
              <a:t>The </a:t>
            </a:r>
            <a:r>
              <a:rPr lang="en-US" b="1" dirty="0" smtClean="0"/>
              <a:t>Assembly.ReflectionOnlyLoad</a:t>
            </a:r>
            <a:r>
              <a:rPr lang="en-US" dirty="0" smtClean="0"/>
              <a:t> method</a:t>
            </a:r>
          </a:p>
          <a:p>
            <a:endParaRPr lang="en-US" dirty="0"/>
          </a:p>
          <a:p>
            <a:endParaRPr lang="en-US" dirty="0" smtClean="0"/>
          </a:p>
          <a:p>
            <a:endParaRPr lang="en-US" dirty="0"/>
          </a:p>
          <a:p>
            <a:r>
              <a:rPr lang="en-US" dirty="0"/>
              <a:t>The </a:t>
            </a:r>
            <a:r>
              <a:rPr lang="en-US" b="1" dirty="0" smtClean="0"/>
              <a:t>Assembly.ReflectionOnlyLoadFrom </a:t>
            </a:r>
            <a:r>
              <a:rPr lang="en-US" dirty="0" smtClean="0"/>
              <a:t>method</a:t>
            </a:r>
            <a:endParaRPr lang="en-US" dirty="0"/>
          </a:p>
          <a:p>
            <a:endParaRPr lang="en-US" dirty="0" smtClean="0"/>
          </a:p>
        </p:txBody>
      </p:sp>
      <p:sp>
        <p:nvSpPr>
          <p:cNvPr id="5" name="TextBox 4"/>
          <p:cNvSpPr txBox="1"/>
          <p:nvPr/>
        </p:nvSpPr>
        <p:spPr>
          <a:xfrm>
            <a:off x="675249" y="166747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assemblyPath =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assembly = Assembly.LoadFrom(assemblyPath);</a:t>
            </a:r>
            <a:endParaRPr lang="en-GB" b="0" dirty="0">
              <a:latin typeface="Lucida Sans Unicode" pitchFamily="34" charset="0"/>
              <a:cs typeface="Lucida Sans Unicode" pitchFamily="34" charset="0"/>
            </a:endParaRPr>
          </a:p>
        </p:txBody>
      </p:sp>
      <p:sp>
        <p:nvSpPr>
          <p:cNvPr id="6" name="TextBox 5"/>
          <p:cNvSpPr txBox="1"/>
          <p:nvPr/>
        </p:nvSpPr>
        <p:spPr>
          <a:xfrm>
            <a:off x="664698" y="3163669"/>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assemblyPath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rawBytes = File.ReadAllBytes(assemblyPath</a:t>
            </a:r>
            <a:r>
              <a:rPr lang="en-US"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var assembly = Assembly.ReflectionOnlyLoad(rawBytes);</a:t>
            </a:r>
          </a:p>
        </p:txBody>
      </p:sp>
      <p:sp>
        <p:nvSpPr>
          <p:cNvPr id="7" name="TextBox 6"/>
          <p:cNvSpPr txBox="1"/>
          <p:nvPr/>
        </p:nvSpPr>
        <p:spPr>
          <a:xfrm>
            <a:off x="685800" y="555367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assemblyPath =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assembly = Assembly.ReflectionOnlyLoadFrom(assemblyPath);</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8493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Examining Types by Using Reflection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Get a type by name</a:t>
            </a:r>
          </a:p>
          <a:p>
            <a:endParaRPr lang="en-US" dirty="0"/>
          </a:p>
          <a:p>
            <a:endParaRPr lang="en-US" sz="1200" dirty="0" smtClean="0"/>
          </a:p>
          <a:p>
            <a:r>
              <a:rPr lang="en-US" dirty="0" smtClean="0"/>
              <a:t>Get all of the constructors</a:t>
            </a:r>
          </a:p>
          <a:p>
            <a:endParaRPr lang="en-US" dirty="0"/>
          </a:p>
          <a:p>
            <a:r>
              <a:rPr lang="en-US" dirty="0" smtClean="0"/>
              <a:t>Get all of the fields</a:t>
            </a:r>
          </a:p>
          <a:p>
            <a:endParaRPr lang="en-US" dirty="0"/>
          </a:p>
          <a:p>
            <a:r>
              <a:rPr lang="en-US" dirty="0" smtClean="0"/>
              <a:t>Get all of the properties </a:t>
            </a:r>
          </a:p>
          <a:p>
            <a:endParaRPr lang="en-US" dirty="0"/>
          </a:p>
          <a:p>
            <a:r>
              <a:rPr lang="en-US" dirty="0" smtClean="0"/>
              <a:t>Get all of the methods</a:t>
            </a:r>
          </a:p>
        </p:txBody>
      </p:sp>
      <p:sp>
        <p:nvSpPr>
          <p:cNvPr id="5" name="TextBox 4"/>
          <p:cNvSpPr txBox="1"/>
          <p:nvPr/>
        </p:nvSpPr>
        <p:spPr>
          <a:xfrm>
            <a:off x="675249" y="152400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 = FourthCoffeeServices.GetAssembly();</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type = </a:t>
            </a:r>
            <a:r>
              <a:rPr lang="en-US" b="0" dirty="0" smtClean="0">
                <a:latin typeface="Lucida Sans Unicode" pitchFamily="34" charset="0"/>
                <a:cs typeface="Lucida Sans Unicode" pitchFamily="34" charset="0"/>
              </a:rPr>
              <a:t>assembly.GetType("...");</a:t>
            </a:r>
            <a:endParaRPr lang="en-GB" b="0" dirty="0">
              <a:latin typeface="Lucida Sans Unicode" pitchFamily="34" charset="0"/>
              <a:cs typeface="Lucida Sans Unicode" pitchFamily="34" charset="0"/>
            </a:endParaRPr>
          </a:p>
        </p:txBody>
      </p:sp>
      <p:sp>
        <p:nvSpPr>
          <p:cNvPr id="6" name="TextBox 7"/>
          <p:cNvSpPr txBox="1"/>
          <p:nvPr/>
        </p:nvSpPr>
        <p:spPr>
          <a:xfrm>
            <a:off x="685800" y="27432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constructors = type.GetConstructors();</a:t>
            </a:r>
            <a:endParaRPr lang="en-GB" b="0" dirty="0">
              <a:latin typeface="Lucida Sans Unicode" pitchFamily="34" charset="0"/>
              <a:cs typeface="Lucida Sans Unicode" pitchFamily="34" charset="0"/>
            </a:endParaRPr>
          </a:p>
        </p:txBody>
      </p:sp>
      <p:sp>
        <p:nvSpPr>
          <p:cNvPr id="7" name="TextBox 8"/>
          <p:cNvSpPr txBox="1"/>
          <p:nvPr/>
        </p:nvSpPr>
        <p:spPr>
          <a:xfrm>
            <a:off x="685800" y="47244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properties = type.GetProperties();</a:t>
            </a:r>
            <a:endParaRPr lang="en-GB" b="0" dirty="0">
              <a:latin typeface="Lucida Sans Unicode" pitchFamily="34" charset="0"/>
              <a:cs typeface="Lucida Sans Unicode" pitchFamily="34" charset="0"/>
            </a:endParaRPr>
          </a:p>
        </p:txBody>
      </p:sp>
      <p:sp>
        <p:nvSpPr>
          <p:cNvPr id="8" name="TextBox 9"/>
          <p:cNvSpPr txBox="1"/>
          <p:nvPr/>
        </p:nvSpPr>
        <p:spPr>
          <a:xfrm>
            <a:off x="685800" y="57150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methods = type.GetMethods();</a:t>
            </a:r>
            <a:endParaRPr lang="en-GB" b="0" dirty="0">
              <a:latin typeface="Lucida Sans Unicode" pitchFamily="34" charset="0"/>
              <a:cs typeface="Lucida Sans Unicode" pitchFamily="34" charset="0"/>
            </a:endParaRPr>
          </a:p>
        </p:txBody>
      </p:sp>
      <p:sp>
        <p:nvSpPr>
          <p:cNvPr id="9" name="TextBox 10"/>
          <p:cNvSpPr txBox="1"/>
          <p:nvPr/>
        </p:nvSpPr>
        <p:spPr>
          <a:xfrm>
            <a:off x="685800" y="37338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fields = type.GetFields();</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3750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Invoking Members by Using Reflection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Instantiate a type</a:t>
            </a:r>
          </a:p>
          <a:p>
            <a:pPr lvl="1"/>
            <a:endParaRPr lang="en-GB" dirty="0" smtClean="0"/>
          </a:p>
          <a:p>
            <a:endParaRPr lang="en-GB" dirty="0"/>
          </a:p>
          <a:p>
            <a:endParaRPr lang="en-GB" dirty="0" smtClean="0"/>
          </a:p>
          <a:p>
            <a:endParaRPr lang="en-GB" sz="800" dirty="0" smtClean="0"/>
          </a:p>
          <a:p>
            <a:r>
              <a:rPr lang="en-GB" dirty="0" smtClean="0"/>
              <a:t>Invoke methods on the instance</a:t>
            </a:r>
            <a:endParaRPr lang="en-GB" dirty="0"/>
          </a:p>
          <a:p>
            <a:endParaRPr lang="en-GB" dirty="0" smtClean="0"/>
          </a:p>
          <a:p>
            <a:endParaRPr lang="en-GB" dirty="0"/>
          </a:p>
          <a:p>
            <a:endParaRPr lang="en-GB" dirty="0" smtClean="0"/>
          </a:p>
          <a:p>
            <a:r>
              <a:rPr lang="en-GB" dirty="0" smtClean="0"/>
              <a:t>Get or set property values on the instance</a:t>
            </a:r>
          </a:p>
          <a:p>
            <a:endParaRPr lang="en-US" dirty="0" smtClean="0"/>
          </a:p>
        </p:txBody>
      </p:sp>
      <p:sp>
        <p:nvSpPr>
          <p:cNvPr id="5" name="TextBox 4"/>
          <p:cNvSpPr txBox="1"/>
          <p:nvPr/>
        </p:nvSpPr>
        <p:spPr>
          <a:xfrm>
            <a:off x="492370" y="1484057"/>
            <a:ext cx="8401928"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var type = FourthCoffeeServices.GetHandleErrorType();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var </a:t>
            </a:r>
            <a:r>
              <a:rPr lang="en-GB" b="0" dirty="0" smtClean="0">
                <a:latin typeface="Lucida Sans Unicode" pitchFamily="34" charset="0"/>
                <a:cs typeface="Lucida Sans Unicode" pitchFamily="34" charset="0"/>
              </a:rPr>
              <a:t>constructor = type.GetConstructor(new Type[0]));</a:t>
            </a:r>
          </a:p>
          <a:p>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var initializedObject = constructor.Invoke(new object[0]);</a:t>
            </a:r>
            <a:endParaRPr lang="en-GB" b="0" dirty="0">
              <a:latin typeface="Lucida Sans Unicode" pitchFamily="34" charset="0"/>
              <a:cs typeface="Lucida Sans Unicode" pitchFamily="34" charset="0"/>
            </a:endParaRPr>
          </a:p>
        </p:txBody>
      </p:sp>
      <p:sp>
        <p:nvSpPr>
          <p:cNvPr id="6" name="TextBox 8"/>
          <p:cNvSpPr txBox="1"/>
          <p:nvPr/>
        </p:nvSpPr>
        <p:spPr>
          <a:xfrm>
            <a:off x="502921" y="3584076"/>
            <a:ext cx="8401928"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methodToExecute = type.GetMethod("LogError");</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initializedObject </a:t>
            </a:r>
            <a:r>
              <a:rPr lang="en-US" b="0" dirty="0" smtClean="0">
                <a:latin typeface="Lucida Sans Unicode" pitchFamily="34" charset="0"/>
                <a:cs typeface="Lucida Sans Unicode" pitchFamily="34" charset="0"/>
              </a:rPr>
              <a:t>= FourthCoffeeServices.InstantiateHandleErrorType</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response = </a:t>
            </a:r>
            <a:r>
              <a:rPr lang="en-US" b="0" dirty="0" smtClean="0">
                <a:latin typeface="Lucida Sans Unicode" pitchFamily="34" charset="0"/>
                <a:cs typeface="Lucida Sans Unicode" pitchFamily="34" charset="0"/>
              </a:rPr>
              <a:t>methodToExecute.Invoke(initializedObject</a:t>
            </a:r>
            <a:r>
              <a:rPr lang="en-US" b="0" dirty="0">
                <a:latin typeface="Lucida Sans Unicode" pitchFamily="34" charset="0"/>
                <a:cs typeface="Lucida Sans Unicode" pitchFamily="34" charset="0"/>
              </a:rPr>
              <a:t>,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new </a:t>
            </a:r>
            <a:r>
              <a:rPr lang="en-US" b="0" dirty="0">
                <a:latin typeface="Lucida Sans Unicode" pitchFamily="34" charset="0"/>
                <a:cs typeface="Lucida Sans Unicode" pitchFamily="34" charset="0"/>
              </a:rPr>
              <a:t>object[] { "Error </a:t>
            </a:r>
            <a:r>
              <a:rPr lang="en-US" b="0" dirty="0" smtClean="0">
                <a:latin typeface="Lucida Sans Unicode" pitchFamily="34" charset="0"/>
                <a:cs typeface="Lucida Sans Unicode" pitchFamily="34" charset="0"/>
              </a:rPr>
              <a:t>message“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as </a:t>
            </a:r>
            <a:r>
              <a:rPr lang="en-US" b="0" dirty="0">
                <a:latin typeface="Lucida Sans Unicode" pitchFamily="34" charset="0"/>
                <a:cs typeface="Lucida Sans Unicode" pitchFamily="34" charset="0"/>
              </a:rPr>
              <a:t>string;</a:t>
            </a:r>
            <a:endParaRPr lang="en-GB" b="0" dirty="0">
              <a:latin typeface="Lucida Sans Unicode" pitchFamily="34" charset="0"/>
              <a:cs typeface="Lucida Sans Unicode" pitchFamily="34" charset="0"/>
            </a:endParaRPr>
          </a:p>
        </p:txBody>
      </p:sp>
      <p:sp>
        <p:nvSpPr>
          <p:cNvPr id="7" name="TextBox 5"/>
          <p:cNvSpPr txBox="1"/>
          <p:nvPr/>
        </p:nvSpPr>
        <p:spPr>
          <a:xfrm>
            <a:off x="502921" y="5609280"/>
            <a:ext cx="8401928"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property = type.GetProperty(“LastErrorMessage");</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initializedObject </a:t>
            </a:r>
            <a:r>
              <a:rPr lang="en-US" b="0" dirty="0" smtClean="0">
                <a:latin typeface="Lucida Sans Unicode" pitchFamily="34" charset="0"/>
                <a:cs typeface="Lucida Sans Unicode" pitchFamily="34" charset="0"/>
              </a:rPr>
              <a:t>= FourthCoffeeServices.InstantiateHandleErrorType</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a:t>
            </a:r>
            <a:r>
              <a:rPr lang="en-US" b="0" dirty="0" smtClean="0">
                <a:latin typeface="Lucida Sans Unicode" pitchFamily="34" charset="0"/>
                <a:cs typeface="Lucida Sans Unicode" pitchFamily="34" charset="0"/>
              </a:rPr>
              <a:t>lastErrorMessage = property.GetValue(initializedObject) as </a:t>
            </a:r>
            <a:r>
              <a:rPr lang="en-US" b="0" dirty="0">
                <a:latin typeface="Lucida Sans Unicode" pitchFamily="34" charset="0"/>
                <a:cs typeface="Lucida Sans Unicode" pitchFamily="34" charset="0"/>
              </a:rPr>
              <a:t>string;</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3210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Creating and Using Custom Attributes</a:t>
            </a:r>
            <a:endParaRPr lang="en-US" dirty="0"/>
          </a:p>
        </p:txBody>
      </p:sp>
      <p:sp>
        <p:nvSpPr>
          <p:cNvPr id="3" name="Text Placeholder 2"/>
          <p:cNvSpPr>
            <a:spLocks noGrp="1"/>
          </p:cNvSpPr>
          <p:nvPr>
            <p:ph type="body" idx="1"/>
          </p:nvPr>
        </p:nvSpPr>
        <p:spPr/>
        <p:txBody>
          <a:bodyPr/>
          <a:lstStyle/>
          <a:p>
            <a:r>
              <a:rPr lang="en-GB" dirty="0" smtClean="0"/>
              <a:t>What Are Attributes?
Creating and Using Custom Attributes
Processing Attributes by Using Reflection
Demonstration: Consuming Custom Attributes by Using Reflection</a:t>
            </a:r>
            <a:endParaRPr lang="en-US" dirty="0"/>
          </a:p>
        </p:txBody>
      </p:sp>
    </p:spTree>
    <p:extLst>
      <p:ext uri="{BB962C8B-B14F-4D97-AF65-F5344CB8AC3E}">
        <p14:creationId xmlns:p14="http://schemas.microsoft.com/office/powerpoint/2010/main" val="91796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Attributes?</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attributes to provide additional metadata about an element</a:t>
            </a:r>
          </a:p>
          <a:p>
            <a:r>
              <a:rPr lang="en-US" dirty="0" smtClean="0"/>
              <a:t>Use attributes to alter run-time behavior</a:t>
            </a:r>
          </a:p>
        </p:txBody>
      </p:sp>
      <p:sp>
        <p:nvSpPr>
          <p:cNvPr id="5" name="TextBox 4"/>
          <p:cNvSpPr txBox="1"/>
          <p:nvPr/>
        </p:nvSpPr>
        <p:spPr>
          <a:xfrm>
            <a:off x="609600" y="2743200"/>
            <a:ext cx="7793502"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[DataContract(Name = "SalesPersonContract", IsReference=false)]</a:t>
            </a:r>
          </a:p>
          <a:p>
            <a:r>
              <a:rPr lang="en-GB" b="0" dirty="0">
                <a:latin typeface="Lucida Sans Unicode" pitchFamily="34" charset="0"/>
                <a:cs typeface="Lucida Sans Unicode" pitchFamily="34" charset="0"/>
              </a:rPr>
              <a:t>public class SalesPerson</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[Obsolete("This property will be removed in the next </a:t>
            </a:r>
            <a:r>
              <a:rPr lang="en-GB" b="0" dirty="0" smtClean="0">
                <a:latin typeface="Lucida Sans Unicode" pitchFamily="34" charset="0"/>
                <a:cs typeface="Lucida Sans Unicode" pitchFamily="34" charset="0"/>
              </a:rPr>
              <a:t>release.")]</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[DataMember]</a:t>
            </a:r>
          </a:p>
          <a:p>
            <a:r>
              <a:rPr lang="en-GB" b="0" dirty="0">
                <a:latin typeface="Lucida Sans Unicode" pitchFamily="34" charset="0"/>
                <a:cs typeface="Lucida Sans Unicode" pitchFamily="34" charset="0"/>
              </a:rPr>
              <a:t>   public string Name { get; set; </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99564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Using Custom Attributes</a:t>
            </a:r>
            <a:endParaRPr lang="en-US" dirty="0"/>
          </a:p>
        </p:txBody>
      </p:sp>
      <p:sp>
        <p:nvSpPr>
          <p:cNvPr id="4" name="Content Placeholder 2"/>
          <p:cNvSpPr>
            <a:spLocks noGrp="1"/>
          </p:cNvSpPr>
          <p:nvPr/>
        </p:nvSpPr>
        <p:spPr bwMode="auto">
          <a:xfrm>
            <a:off x="458788" y="992188"/>
            <a:ext cx="8304212" cy="10257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Derive from the </a:t>
            </a:r>
            <a:r>
              <a:rPr lang="en-US" b="1" dirty="0" smtClean="0"/>
              <a:t>Attribute</a:t>
            </a:r>
            <a:r>
              <a:rPr lang="en-US" dirty="0" smtClean="0"/>
              <a:t> class or another attribute</a:t>
            </a:r>
          </a:p>
        </p:txBody>
      </p:sp>
      <p:sp>
        <p:nvSpPr>
          <p:cNvPr id="5" name="TextBox 4"/>
          <p:cNvSpPr txBox="1"/>
          <p:nvPr/>
        </p:nvSpPr>
        <p:spPr>
          <a:xfrm>
            <a:off x="609600" y="1536680"/>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[AttributeUsage(AttributeTargets.All)]</a:t>
            </a:r>
          </a:p>
          <a:p>
            <a:r>
              <a:rPr lang="en-GB" b="0" dirty="0">
                <a:latin typeface="Lucida Sans Unicode" pitchFamily="34" charset="0"/>
                <a:cs typeface="Lucida Sans Unicode" pitchFamily="34" charset="0"/>
              </a:rPr>
              <a:t>public class DeveloperInfo : Attribute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private string _emailAddress;</a:t>
            </a:r>
          </a:p>
          <a:p>
            <a:r>
              <a:rPr lang="en-GB" b="0" dirty="0">
                <a:latin typeface="Lucida Sans Unicode" pitchFamily="34" charset="0"/>
                <a:cs typeface="Lucida Sans Unicode" pitchFamily="34" charset="0"/>
              </a:rPr>
              <a:t>   private int _revision;</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DeveloperInfo(string emailAddress, int revision)</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this._emailAddress = emailAddress;</a:t>
            </a:r>
          </a:p>
          <a:p>
            <a:r>
              <a:rPr lang="en-GB" b="0" dirty="0">
                <a:latin typeface="Lucida Sans Unicode" pitchFamily="34" charset="0"/>
                <a:cs typeface="Lucida Sans Unicode" pitchFamily="34" charset="0"/>
              </a:rPr>
              <a:t>      this._revision = revision;</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
        <p:nvSpPr>
          <p:cNvPr id="6" name="TextBox 5"/>
          <p:cNvSpPr txBox="1"/>
          <p:nvPr/>
        </p:nvSpPr>
        <p:spPr>
          <a:xfrm>
            <a:off x="609600" y="5105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[DeveloperInfo("</a:t>
            </a:r>
            <a:r>
              <a:rPr lang="en-GB" b="0" dirty="0" smtClean="0">
                <a:latin typeface="Lucida Sans Unicode" pitchFamily="34" charset="0"/>
                <a:cs typeface="Lucida Sans Unicode" pitchFamily="34" charset="0"/>
              </a:rPr>
              <a:t>holly@fourthcoffee.com</a:t>
            </a:r>
            <a:r>
              <a:rPr lang="en-GB" b="0" dirty="0">
                <a:latin typeface="Lucida Sans Unicode" pitchFamily="34" charset="0"/>
                <a:cs typeface="Lucida Sans Unicode" pitchFamily="34" charset="0"/>
              </a:rPr>
              <a:t>", 3)]</a:t>
            </a:r>
          </a:p>
          <a:p>
            <a:r>
              <a:rPr lang="en-GB" b="0" dirty="0">
                <a:latin typeface="Lucida Sans Unicode" pitchFamily="34" charset="0"/>
                <a:cs typeface="Lucida Sans Unicode" pitchFamily="34" charset="0"/>
              </a:rPr>
              <a:t>public class SalePerson</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67326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Processing Attributes by Using Reflection</a:t>
            </a:r>
            <a:endParaRPr lang="en-US" dirty="0"/>
          </a:p>
        </p:txBody>
      </p:sp>
      <p:sp>
        <p:nvSpPr>
          <p:cNvPr id="4" name="Content Placeholder 2"/>
          <p:cNvSpPr>
            <a:spLocks noGrp="1"/>
          </p:cNvSpPr>
          <p:nvPr/>
        </p:nvSpPr>
        <p:spPr bwMode="auto">
          <a:xfrm>
            <a:off x="458788" y="992188"/>
            <a:ext cx="8304212" cy="10257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reflection to access the metadata that is encapsulated in custom attributes</a:t>
            </a:r>
          </a:p>
        </p:txBody>
      </p:sp>
      <p:sp>
        <p:nvSpPr>
          <p:cNvPr id="5" name="TextBox 4"/>
          <p:cNvSpPr txBox="1"/>
          <p:nvPr/>
        </p:nvSpPr>
        <p:spPr>
          <a:xfrm>
            <a:off x="609600" y="2132856"/>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type = FourthCoffee.GetSalesPersonType();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attributes = type.GetCustomAttributes(typeof(DeveloperInfo), 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foreach (var attribute in attributes)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developerEmailAddress = attribute.EmailAddress;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codeRevision = attribute.Revision;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8190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Generating Managed Code</a:t>
            </a:r>
            <a:endParaRPr lang="en-US" dirty="0"/>
          </a:p>
        </p:txBody>
      </p:sp>
      <p:sp>
        <p:nvSpPr>
          <p:cNvPr id="3" name="Text Placeholder 2"/>
          <p:cNvSpPr>
            <a:spLocks noGrp="1"/>
          </p:cNvSpPr>
          <p:nvPr>
            <p:ph type="body" idx="1"/>
          </p:nvPr>
        </p:nvSpPr>
        <p:spPr/>
        <p:txBody>
          <a:bodyPr/>
          <a:lstStyle/>
          <a:p>
            <a:r>
              <a:rPr lang="en-GB" dirty="0" smtClean="0"/>
              <a:t>What Is CodeDOM?
Defining a Type and Type Members
Compiling a CodeDOM Model
Compiling Source Code into an Assembly</a:t>
            </a:r>
            <a:endParaRPr lang="en-US" dirty="0"/>
          </a:p>
        </p:txBody>
      </p:sp>
    </p:spTree>
    <p:extLst>
      <p:ext uri="{BB962C8B-B14F-4D97-AF65-F5344CB8AC3E}">
        <p14:creationId xmlns:p14="http://schemas.microsoft.com/office/powerpoint/2010/main" val="165559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Define a model that represents your code by using:</a:t>
            </a:r>
          </a:p>
          <a:p>
            <a:pPr lvl="1"/>
            <a:r>
              <a:rPr lang="en-US" dirty="0"/>
              <a:t>The </a:t>
            </a:r>
            <a:r>
              <a:rPr lang="en-US" b="1" dirty="0"/>
              <a:t>CodeCompileUnit</a:t>
            </a:r>
            <a:r>
              <a:rPr lang="en-US" dirty="0"/>
              <a:t> </a:t>
            </a:r>
            <a:r>
              <a:rPr lang="en-US" dirty="0" smtClean="0"/>
              <a:t>class</a:t>
            </a:r>
          </a:p>
          <a:p>
            <a:pPr lvl="1"/>
            <a:r>
              <a:rPr lang="en-US" dirty="0"/>
              <a:t>The </a:t>
            </a:r>
            <a:r>
              <a:rPr lang="en-US" b="1" dirty="0"/>
              <a:t>CodeNamespace</a:t>
            </a:r>
            <a:r>
              <a:rPr lang="en-US" dirty="0"/>
              <a:t> </a:t>
            </a:r>
            <a:r>
              <a:rPr lang="en-US" dirty="0" smtClean="0"/>
              <a:t>class</a:t>
            </a:r>
          </a:p>
          <a:p>
            <a:pPr lvl="1"/>
            <a:r>
              <a:rPr lang="en-US" dirty="0"/>
              <a:t>The </a:t>
            </a:r>
            <a:r>
              <a:rPr lang="en-US" b="1" dirty="0"/>
              <a:t>CodeTypeDeclaration</a:t>
            </a:r>
            <a:r>
              <a:rPr lang="en-US" dirty="0"/>
              <a:t> </a:t>
            </a:r>
            <a:r>
              <a:rPr lang="en-US" dirty="0" smtClean="0"/>
              <a:t>class</a:t>
            </a:r>
          </a:p>
          <a:p>
            <a:pPr lvl="1"/>
            <a:r>
              <a:rPr lang="en-US" dirty="0"/>
              <a:t>The </a:t>
            </a:r>
            <a:r>
              <a:rPr lang="en-US" b="1" dirty="0"/>
              <a:t>CodeMemberMethod</a:t>
            </a:r>
            <a:r>
              <a:rPr lang="en-US" dirty="0"/>
              <a:t> class</a:t>
            </a:r>
            <a:endParaRPr lang="en-US" dirty="0" smtClean="0"/>
          </a:p>
          <a:p>
            <a:r>
              <a:rPr lang="en-US" dirty="0" smtClean="0"/>
              <a:t>Generate source code from the model:</a:t>
            </a:r>
          </a:p>
          <a:p>
            <a:pPr lvl="1"/>
            <a:r>
              <a:rPr lang="en-US" dirty="0" smtClean="0"/>
              <a:t>Visual C# by </a:t>
            </a:r>
            <a:r>
              <a:rPr lang="en-US" dirty="0"/>
              <a:t>using the </a:t>
            </a:r>
            <a:r>
              <a:rPr lang="en-US" b="1" dirty="0" smtClean="0"/>
              <a:t>CSharpCodeProvider</a:t>
            </a:r>
            <a:r>
              <a:rPr lang="en-US" dirty="0" smtClean="0"/>
              <a:t> class</a:t>
            </a:r>
          </a:p>
          <a:p>
            <a:pPr lvl="1"/>
            <a:r>
              <a:rPr lang="en-US" dirty="0" smtClean="0"/>
              <a:t>JScript by </a:t>
            </a:r>
            <a:r>
              <a:rPr lang="en-US" dirty="0"/>
              <a:t>using the </a:t>
            </a:r>
            <a:r>
              <a:rPr lang="en-US" b="1" dirty="0" smtClean="0"/>
              <a:t>JScriptCodeProvider</a:t>
            </a:r>
            <a:r>
              <a:rPr lang="en-US" dirty="0" smtClean="0"/>
              <a:t> class</a:t>
            </a:r>
          </a:p>
          <a:p>
            <a:pPr lvl="1"/>
            <a:r>
              <a:rPr lang="en-US" dirty="0"/>
              <a:t>Visual </a:t>
            </a:r>
            <a:r>
              <a:rPr lang="en-US" dirty="0" smtClean="0"/>
              <a:t>Basic by </a:t>
            </a:r>
            <a:r>
              <a:rPr lang="en-US" dirty="0"/>
              <a:t>using the </a:t>
            </a:r>
            <a:r>
              <a:rPr lang="en-US" b="1" dirty="0" smtClean="0"/>
              <a:t>VBCodeProvider</a:t>
            </a:r>
            <a:r>
              <a:rPr lang="en-US" dirty="0" smtClean="0"/>
              <a:t> class</a:t>
            </a:r>
          </a:p>
          <a:p>
            <a:r>
              <a:rPr lang="en-US" dirty="0" smtClean="0"/>
              <a:t>Generate a .dll or a .exe that contains your code</a:t>
            </a:r>
            <a:endParaRPr lang="en-US" dirty="0"/>
          </a:p>
          <a:p>
            <a:pPr lvl="1"/>
            <a:endParaRPr lang="en-US" dirty="0"/>
          </a:p>
          <a:p>
            <a:pPr lvl="1"/>
            <a:endParaRPr lang="en-US" dirty="0"/>
          </a:p>
        </p:txBody>
      </p:sp>
    </p:spTree>
    <p:extLst>
      <p:ext uri="{BB962C8B-B14F-4D97-AF65-F5344CB8AC3E}">
        <p14:creationId xmlns:p14="http://schemas.microsoft.com/office/powerpoint/2010/main" val="427337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 Type and Type Members</a:t>
            </a:r>
            <a:endParaRPr lang="en-US" dirty="0"/>
          </a:p>
        </p:txBody>
      </p:sp>
      <p:sp>
        <p:nvSpPr>
          <p:cNvPr id="4" name="TextBox 4"/>
          <p:cNvSpPr txBox="1"/>
          <p:nvPr/>
        </p:nvSpPr>
        <p:spPr>
          <a:xfrm>
            <a:off x="381000" y="1724085"/>
            <a:ext cx="8382000"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unit = new CodeCompileUnit</a:t>
            </a:r>
            <a:r>
              <a:rPr lang="en-GB" b="0" dirty="0" smtClean="0">
                <a:latin typeface="Lucida Sans Unicode" pitchFamily="34" charset="0"/>
                <a:cs typeface="Lucida Sans Unicode" pitchFamily="34" charset="0"/>
              </a:rPr>
              <a:t>();</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dynamicNamespace = </a:t>
            </a:r>
            <a:r>
              <a:rPr lang="en-GB" b="0" dirty="0" smtClean="0">
                <a:latin typeface="Lucida Sans Unicode" pitchFamily="34" charset="0"/>
                <a:cs typeface="Lucida Sans Unicode" pitchFamily="34" charset="0"/>
              </a:rPr>
              <a:t>new CodeNamespace</a:t>
            </a:r>
            <a:r>
              <a:rPr lang="en-GB" b="0" dirty="0">
                <a:latin typeface="Lucida Sans Unicode" pitchFamily="34" charset="0"/>
                <a:cs typeface="Lucida Sans Unicode" pitchFamily="34" charset="0"/>
              </a:rPr>
              <a:t>("FourthCoffee.Dynamic");</a:t>
            </a:r>
          </a:p>
          <a:p>
            <a:r>
              <a:rPr lang="en-GB" b="0" dirty="0">
                <a:latin typeface="Lucida Sans Unicode" pitchFamily="34" charset="0"/>
                <a:cs typeface="Lucida Sans Unicode" pitchFamily="34" charset="0"/>
              </a:rPr>
              <a:t>unit.Namespaces.Add(dynamicNamespace</a:t>
            </a:r>
            <a:r>
              <a:rPr lang="en-GB" b="0" dirty="0" smtClean="0">
                <a:latin typeface="Lucida Sans Unicode" pitchFamily="34" charset="0"/>
                <a:cs typeface="Lucida Sans Unicode" pitchFamily="34" charset="0"/>
              </a:rPr>
              <a:t>);</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dynamicNamespace.Imports.Add(new </a:t>
            </a:r>
            <a:r>
              <a:rPr lang="en-GB" b="0" dirty="0">
                <a:latin typeface="Lucida Sans Unicode" pitchFamily="34" charset="0"/>
                <a:cs typeface="Lucida Sans Unicode" pitchFamily="34" charset="0"/>
              </a:rPr>
              <a:t>CodeNamespaceImport("System</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programType = new CodeTypeDeclaration("Program");</a:t>
            </a:r>
          </a:p>
          <a:p>
            <a:r>
              <a:rPr lang="en-GB" b="0" dirty="0">
                <a:latin typeface="Lucida Sans Unicode" pitchFamily="34" charset="0"/>
                <a:cs typeface="Lucida Sans Unicode" pitchFamily="34" charset="0"/>
              </a:rPr>
              <a:t>dynamicNamespace.Types.Add(programType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mainMethod = new CodeEntryPointMethod();</a:t>
            </a:r>
          </a:p>
          <a:p>
            <a:r>
              <a:rPr lang="en-GB" b="0" dirty="0">
                <a:latin typeface="Lucida Sans Unicode" pitchFamily="34" charset="0"/>
                <a:cs typeface="Lucida Sans Unicode" pitchFamily="34" charset="0"/>
              </a:rPr>
              <a:t>programType.Members.Add(mainMethod</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expression = new CodeMethodInvokeExpression(</a:t>
            </a:r>
          </a:p>
          <a:p>
            <a:r>
              <a:rPr lang="en-GB" b="0" dirty="0">
                <a:latin typeface="Lucida Sans Unicode" pitchFamily="34" charset="0"/>
                <a:cs typeface="Lucida Sans Unicode" pitchFamily="34" charset="0"/>
              </a:rPr>
              <a:t>   new CodeTypeReferenceExpression("Console</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"WriteLine", </a:t>
            </a:r>
          </a:p>
          <a:p>
            <a:r>
              <a:rPr lang="en-GB" b="0" dirty="0">
                <a:latin typeface="Lucida Sans Unicode" pitchFamily="34" charset="0"/>
                <a:cs typeface="Lucida Sans Unicode" pitchFamily="34" charset="0"/>
              </a:rPr>
              <a:t>   new CodePrimitiveExpression("Hello </a:t>
            </a:r>
            <a:r>
              <a:rPr lang="en-GB" b="0" dirty="0" smtClean="0">
                <a:latin typeface="Lucida Sans Unicode" pitchFamily="34" charset="0"/>
                <a:cs typeface="Lucida Sans Unicode" pitchFamily="34" charset="0"/>
              </a:rPr>
              <a:t>Development </a:t>
            </a:r>
            <a:r>
              <a:rPr lang="en-GB" b="0" dirty="0">
                <a:latin typeface="Lucida Sans Unicode" pitchFamily="34" charset="0"/>
                <a:cs typeface="Lucida Sans Unicode" pitchFamily="34" charset="0"/>
              </a:rPr>
              <a:t>Team</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5"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Defining a type with a </a:t>
            </a:r>
            <a:r>
              <a:rPr lang="en-GB" b="1" dirty="0" smtClean="0"/>
              <a:t>Main</a:t>
            </a:r>
            <a:r>
              <a:rPr lang="en-GB" dirty="0" smtClean="0"/>
              <a:t> method</a:t>
            </a:r>
            <a:endParaRPr lang="en-GB" dirty="0"/>
          </a:p>
        </p:txBody>
      </p:sp>
    </p:spTree>
    <p:extLst>
      <p:ext uri="{BB962C8B-B14F-4D97-AF65-F5344CB8AC3E}">
        <p14:creationId xmlns:p14="http://schemas.microsoft.com/office/powerpoint/2010/main" val="2509298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CodeDOM Model</a:t>
            </a:r>
            <a:endParaRPr lang="en-US" dirty="0"/>
          </a:p>
        </p:txBody>
      </p:sp>
      <p:sp>
        <p:nvSpPr>
          <p:cNvPr id="4" name="TextBox 3"/>
          <p:cNvSpPr txBox="1"/>
          <p:nvPr/>
        </p:nvSpPr>
        <p:spPr>
          <a:xfrm>
            <a:off x="609600" y="1904286"/>
            <a:ext cx="7793502" cy="480131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provider = new CSharpCodeProvider</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fileName = "program.cs";</a:t>
            </a:r>
          </a:p>
          <a:p>
            <a:r>
              <a:rPr lang="en-GB" b="0" dirty="0">
                <a:latin typeface="Lucida Sans Unicode" pitchFamily="34" charset="0"/>
                <a:cs typeface="Lucida Sans Unicode" pitchFamily="34" charset="0"/>
              </a:rPr>
              <a:t>var stream = new StreamWriter(fileName);</a:t>
            </a: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textWriter = new IndentedTextWriter(stream</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options = new CodeGeneratorOptions();</a:t>
            </a:r>
          </a:p>
          <a:p>
            <a:r>
              <a:rPr lang="en-GB" b="0" dirty="0" smtClean="0">
                <a:latin typeface="Lucida Sans Unicode" pitchFamily="34" charset="0"/>
                <a:cs typeface="Lucida Sans Unicode" pitchFamily="34" charset="0"/>
              </a:rPr>
              <a:t>options.BlankLinesBetweenMembers </a:t>
            </a:r>
            <a:r>
              <a:rPr lang="en-GB" b="0" dirty="0">
                <a:latin typeface="Lucida Sans Unicode" pitchFamily="34" charset="0"/>
                <a:cs typeface="Lucida Sans Unicode" pitchFamily="34" charset="0"/>
              </a:rPr>
              <a:t>= true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compileUnit = FourthCoffee.GetModel();</a:t>
            </a:r>
          </a:p>
          <a:p>
            <a:r>
              <a:rPr lang="en-GB" b="0" dirty="0">
                <a:latin typeface="Lucida Sans Unicode" pitchFamily="34" charset="0"/>
                <a:cs typeface="Lucida Sans Unicode" pitchFamily="34" charset="0"/>
              </a:rPr>
              <a:t>provider.GenerateCodeFromCompileUnit</a:t>
            </a:r>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compileunit</a:t>
            </a:r>
            <a:r>
              <a:rPr lang="en-GB" b="0" dirty="0">
                <a:latin typeface="Lucida Sans Unicode" pitchFamily="34" charset="0"/>
                <a:cs typeface="Lucida Sans Unicode" pitchFamily="34" charset="0"/>
              </a:rPr>
              <a:t>,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textWriter</a:t>
            </a:r>
            <a:r>
              <a:rPr lang="en-GB" b="0" dirty="0">
                <a:latin typeface="Lucida Sans Unicode" pitchFamily="34" charset="0"/>
                <a:cs typeface="Lucida Sans Unicode" pitchFamily="34" charset="0"/>
              </a:rPr>
              <a:t>,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options);</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textWriter.Close</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stream.Close();</a:t>
            </a:r>
          </a:p>
        </p:txBody>
      </p:sp>
      <p:sp>
        <p:nvSpPr>
          <p:cNvPr id="5" name="Content Placeholder 2"/>
          <p:cNvSpPr>
            <a:spLocks noGrp="1"/>
          </p:cNvSpPr>
          <p:nvPr/>
        </p:nvSpPr>
        <p:spPr bwMode="auto">
          <a:xfrm>
            <a:off x="458788" y="93016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Generate source code files from your CodeDOM model</a:t>
            </a:r>
            <a:endParaRPr lang="en-US" dirty="0"/>
          </a:p>
        </p:txBody>
      </p:sp>
    </p:spTree>
    <p:extLst>
      <p:ext uri="{BB962C8B-B14F-4D97-AF65-F5344CB8AC3E}">
        <p14:creationId xmlns:p14="http://schemas.microsoft.com/office/powerpoint/2010/main" val="1790395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Compiling Source Code into an Assembly</a:t>
            </a:r>
            <a:endParaRPr lang="en-US" dirty="0"/>
          </a:p>
        </p:txBody>
      </p:sp>
      <p:sp>
        <p:nvSpPr>
          <p:cNvPr id="4" name="TextBox 3"/>
          <p:cNvSpPr txBox="1"/>
          <p:nvPr/>
        </p:nvSpPr>
        <p:spPr>
          <a:xfrm>
            <a:off x="609600" y="1679698"/>
            <a:ext cx="7793502" cy="507831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provider = new CSharpCodeProvider</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compilerSettings = new CompilerParameters();</a:t>
            </a:r>
          </a:p>
          <a:p>
            <a:r>
              <a:rPr lang="en-GB" b="0" dirty="0">
                <a:latin typeface="Lucida Sans Unicode" pitchFamily="34" charset="0"/>
                <a:cs typeface="Lucida Sans Unicode" pitchFamily="34" charset="0"/>
              </a:rPr>
              <a:t>compilerSettings.ReferencedAssemblies.Add("System.dll");</a:t>
            </a:r>
          </a:p>
          <a:p>
            <a:r>
              <a:rPr lang="en-GB" b="0" dirty="0">
                <a:latin typeface="Lucida Sans Unicode" pitchFamily="34" charset="0"/>
                <a:cs typeface="Lucida Sans Unicode" pitchFamily="34" charset="0"/>
              </a:rPr>
              <a:t>compilerSettings.GenerateExecutable = true;</a:t>
            </a:r>
          </a:p>
          <a:p>
            <a:r>
              <a:rPr lang="en-GB" b="0" dirty="0">
                <a:latin typeface="Lucida Sans Unicode" pitchFamily="34" charset="0"/>
                <a:cs typeface="Lucida Sans Unicode" pitchFamily="34" charset="0"/>
              </a:rPr>
              <a:t>compilerSettings.OutputAssembly = "FourthCoffee.exe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sourceCodeFileName = "program.cs";</a:t>
            </a:r>
          </a:p>
          <a:p>
            <a:r>
              <a:rPr lang="en-GB" b="0" dirty="0">
                <a:latin typeface="Lucida Sans Unicode" pitchFamily="34" charset="0"/>
                <a:cs typeface="Lucida Sans Unicode" pitchFamily="34" charset="0"/>
              </a:rPr>
              <a:t>var compilationResults = provider.CompileAssemblyFromFile(</a:t>
            </a:r>
          </a:p>
          <a:p>
            <a:r>
              <a:rPr lang="en-GB" b="0" dirty="0">
                <a:latin typeface="Lucida Sans Unicode" pitchFamily="34" charset="0"/>
                <a:cs typeface="Lucida Sans Unicode" pitchFamily="34" charset="0"/>
              </a:rPr>
              <a:t>   compilerSettings, </a:t>
            </a:r>
          </a:p>
          <a:p>
            <a:r>
              <a:rPr lang="en-GB" b="0" dirty="0">
                <a:latin typeface="Lucida Sans Unicode" pitchFamily="34" charset="0"/>
                <a:cs typeface="Lucida Sans Unicode" pitchFamily="34" charset="0"/>
              </a:rPr>
              <a:t>   sourceCodeFileName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buildFailed = false;</a:t>
            </a:r>
          </a:p>
          <a:p>
            <a:r>
              <a:rPr lang="en-GB" b="0" dirty="0">
                <a:latin typeface="Lucida Sans Unicode" pitchFamily="34" charset="0"/>
                <a:cs typeface="Lucida Sans Unicode" pitchFamily="34" charset="0"/>
              </a:rPr>
              <a:t>foreach (var error in compilationResults.Errors)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var errorMessage = error.ToString();</a:t>
            </a:r>
          </a:p>
          <a:p>
            <a:r>
              <a:rPr lang="en-GB" b="0" dirty="0">
                <a:latin typeface="Lucida Sans Unicode" pitchFamily="34" charset="0"/>
                <a:cs typeface="Lucida Sans Unicode" pitchFamily="34" charset="0"/>
              </a:rPr>
              <a:t>   buildFailed = true;</a:t>
            </a:r>
          </a:p>
          <a:p>
            <a:r>
              <a:rPr lang="en-GB" b="0" dirty="0">
                <a:latin typeface="Lucida Sans Unicode" pitchFamily="34" charset="0"/>
                <a:cs typeface="Lucida Sans Unicode" pitchFamily="34" charset="0"/>
              </a:rPr>
              <a:t>}</a:t>
            </a:r>
          </a:p>
        </p:txBody>
      </p:sp>
      <p:sp>
        <p:nvSpPr>
          <p:cNvPr id="5" name="Content Placeholder 2"/>
          <p:cNvSpPr>
            <a:spLocks noGrp="1"/>
          </p:cNvSpPr>
          <p:nvPr/>
        </p:nvSpPr>
        <p:spPr bwMode="auto">
          <a:xfrm>
            <a:off x="458788" y="930166"/>
            <a:ext cx="8119156" cy="6098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Generate an assembly from your source code files</a:t>
            </a:r>
            <a:endParaRPr lang="en-US" dirty="0"/>
          </a:p>
        </p:txBody>
      </p:sp>
    </p:spTree>
    <p:extLst>
      <p:ext uri="{BB962C8B-B14F-4D97-AF65-F5344CB8AC3E}">
        <p14:creationId xmlns:p14="http://schemas.microsoft.com/office/powerpoint/2010/main" val="2947257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4: Versioning, Signing, and Deploying Assemblies</a:t>
            </a:r>
            <a:endParaRPr lang="en-US" dirty="0"/>
          </a:p>
        </p:txBody>
      </p:sp>
      <p:sp>
        <p:nvSpPr>
          <p:cNvPr id="3" name="Text Placeholder 2"/>
          <p:cNvSpPr>
            <a:spLocks noGrp="1"/>
          </p:cNvSpPr>
          <p:nvPr>
            <p:ph type="body" idx="1"/>
          </p:nvPr>
        </p:nvSpPr>
        <p:spPr/>
        <p:txBody>
          <a:bodyPr/>
          <a:lstStyle/>
          <a:p>
            <a:r>
              <a:rPr lang="en-GB" dirty="0" smtClean="0"/>
              <a:t>What Is an Assembly?
What Is the GAC?
Signing Assemblies
Versioning Assemblies
Installing an Assembly into the GAC
Demonstration: Signing and Installing an Assembly into the GAC
Demonstration: Specifying the Data to Include in the Grades Report Lab</a:t>
            </a:r>
            <a:endParaRPr lang="en-US" dirty="0"/>
          </a:p>
        </p:txBody>
      </p:sp>
    </p:spTree>
    <p:extLst>
      <p:ext uri="{BB962C8B-B14F-4D97-AF65-F5344CB8AC3E}">
        <p14:creationId xmlns:p14="http://schemas.microsoft.com/office/powerpoint/2010/main" val="2649825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Assembly?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An assembly is a collection of types and resources</a:t>
            </a:r>
          </a:p>
          <a:p>
            <a:r>
              <a:rPr lang="en-US" dirty="0" smtClean="0"/>
              <a:t>An assembly is a versioned deployable unit </a:t>
            </a:r>
          </a:p>
          <a:p>
            <a:r>
              <a:rPr lang="en-US" dirty="0" smtClean="0"/>
              <a:t>An assembly can contain:</a:t>
            </a:r>
          </a:p>
          <a:p>
            <a:pPr lvl="1"/>
            <a:r>
              <a:rPr lang="en-US" dirty="0" smtClean="0"/>
              <a:t>IL code</a:t>
            </a:r>
          </a:p>
          <a:p>
            <a:pPr lvl="1"/>
            <a:r>
              <a:rPr lang="en-US" dirty="0" smtClean="0"/>
              <a:t>Resources</a:t>
            </a:r>
          </a:p>
          <a:p>
            <a:pPr lvl="1"/>
            <a:r>
              <a:rPr lang="en-US" dirty="0"/>
              <a:t>Type </a:t>
            </a:r>
            <a:r>
              <a:rPr lang="en-US" dirty="0" smtClean="0"/>
              <a:t>metadata</a:t>
            </a:r>
          </a:p>
          <a:p>
            <a:pPr lvl="1"/>
            <a:r>
              <a:rPr lang="en-US" dirty="0" smtClean="0"/>
              <a:t>Manifest</a:t>
            </a:r>
            <a:endParaRPr lang="en-US" dirty="0"/>
          </a:p>
        </p:txBody>
      </p:sp>
    </p:spTree>
    <p:extLst>
      <p:ext uri="{BB962C8B-B14F-4D97-AF65-F5344CB8AC3E}">
        <p14:creationId xmlns:p14="http://schemas.microsoft.com/office/powerpoint/2010/main" val="186415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GAC?</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The GAC provide a robust solution to share assemblies between multiple application on the same machine</a:t>
            </a:r>
          </a:p>
          <a:p>
            <a:r>
              <a:rPr lang="en-GB" dirty="0" smtClean="0"/>
              <a:t>Find the contents of the GAC at </a:t>
            </a:r>
            <a:r>
              <a:rPr lang="en-GB" dirty="0"/>
              <a:t>C:\</a:t>
            </a:r>
            <a:r>
              <a:rPr lang="en-GB" dirty="0" smtClean="0"/>
              <a:t>Windows\assembly</a:t>
            </a:r>
          </a:p>
          <a:p>
            <a:r>
              <a:rPr lang="en-GB" dirty="0" smtClean="0"/>
              <a:t>Benefits:</a:t>
            </a:r>
          </a:p>
          <a:p>
            <a:pPr lvl="1"/>
            <a:r>
              <a:rPr lang="en-GB" dirty="0" smtClean="0"/>
              <a:t>Side-by-side deployment</a:t>
            </a:r>
          </a:p>
          <a:p>
            <a:pPr lvl="1"/>
            <a:r>
              <a:rPr lang="en-GB" dirty="0" smtClean="0"/>
              <a:t>Improved loading time</a:t>
            </a:r>
          </a:p>
          <a:p>
            <a:pPr lvl="1"/>
            <a:r>
              <a:rPr lang="en-GB" dirty="0" smtClean="0"/>
              <a:t>Reduced memory consumption</a:t>
            </a:r>
          </a:p>
          <a:p>
            <a:pPr lvl="1"/>
            <a:r>
              <a:rPr lang="en-GB" dirty="0" smtClean="0"/>
              <a:t>Improved search time</a:t>
            </a:r>
          </a:p>
          <a:p>
            <a:pPr lvl="1"/>
            <a:r>
              <a:rPr lang="en-GB" dirty="0" smtClean="0"/>
              <a:t>Improved maintainability</a:t>
            </a:r>
          </a:p>
        </p:txBody>
      </p:sp>
    </p:spTree>
    <p:extLst>
      <p:ext uri="{BB962C8B-B14F-4D97-AF65-F5344CB8AC3E}">
        <p14:creationId xmlns:p14="http://schemas.microsoft.com/office/powerpoint/2010/main" val="328450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Assemblies</a:t>
            </a:r>
            <a:endParaRPr lang="en-US" dirty="0"/>
          </a:p>
        </p:txBody>
      </p:sp>
      <p:sp>
        <p:nvSpPr>
          <p:cNvPr id="3" name="Content Placeholder 2"/>
          <p:cNvSpPr>
            <a:spLocks noGrp="1"/>
          </p:cNvSpPr>
          <p:nvPr>
            <p:ph idx="1"/>
          </p:nvPr>
        </p:nvSpPr>
        <p:spPr/>
        <p:txBody>
          <a:bodyPr/>
          <a:lstStyle/>
          <a:p>
            <a:r>
              <a:rPr lang="en-GB" dirty="0"/>
              <a:t>Sign an assembly:</a:t>
            </a:r>
          </a:p>
          <a:p>
            <a:pPr lvl="1"/>
            <a:r>
              <a:rPr lang="en-GB" dirty="0"/>
              <a:t>Create a key file</a:t>
            </a:r>
          </a:p>
          <a:p>
            <a:endParaRPr lang="en-GB" dirty="0"/>
          </a:p>
          <a:p>
            <a:pPr lvl="1"/>
            <a:r>
              <a:rPr lang="en-GB" dirty="0"/>
              <a:t>Associate the key file with an assembly</a:t>
            </a:r>
          </a:p>
          <a:p>
            <a:endParaRPr lang="en-US" dirty="0"/>
          </a:p>
          <a:p>
            <a:r>
              <a:rPr lang="en-US" dirty="0"/>
              <a:t>Delay the signing of an assembly:</a:t>
            </a:r>
          </a:p>
          <a:p>
            <a:pPr marL="798513" lvl="1" indent="-514350">
              <a:buClrTx/>
              <a:buFont typeface="+mj-lt"/>
              <a:buAutoNum type="arabicPeriod"/>
            </a:pPr>
            <a:r>
              <a:rPr lang="en-GB" dirty="0"/>
              <a:t>Open the properties for the project</a:t>
            </a:r>
          </a:p>
          <a:p>
            <a:pPr marL="798513" lvl="1" indent="-514350">
              <a:buClrTx/>
              <a:buFont typeface="+mj-lt"/>
              <a:buAutoNum type="arabicPeriod"/>
            </a:pPr>
            <a:r>
              <a:rPr lang="en-GB" dirty="0"/>
              <a:t>Click the Signing tab</a:t>
            </a:r>
          </a:p>
          <a:p>
            <a:pPr marL="798513" lvl="1" indent="-514350">
              <a:buClrTx/>
              <a:buFont typeface="+mj-lt"/>
              <a:buAutoNum type="arabicPeriod"/>
            </a:pPr>
            <a:r>
              <a:rPr lang="en-GB" dirty="0"/>
              <a:t>Select the Sign the assembly check box</a:t>
            </a:r>
          </a:p>
          <a:p>
            <a:pPr marL="798513" lvl="1" indent="-514350">
              <a:buClrTx/>
              <a:buFont typeface="+mj-lt"/>
              <a:buAutoNum type="arabicPeriod"/>
            </a:pPr>
            <a:r>
              <a:rPr lang="en-GB" dirty="0"/>
              <a:t>Specify a key file</a:t>
            </a:r>
          </a:p>
          <a:p>
            <a:pPr marL="798513" lvl="1" indent="-514350">
              <a:buClrTx/>
              <a:buFont typeface="+mj-lt"/>
              <a:buAutoNum type="arabicPeriod"/>
            </a:pPr>
            <a:r>
              <a:rPr lang="en-GB" dirty="0"/>
              <a:t>Select the Delay sign only check box</a:t>
            </a:r>
            <a:endParaRPr lang="en-US" dirty="0"/>
          </a:p>
          <a:p>
            <a:endParaRPr lang="en-US" dirty="0"/>
          </a:p>
        </p:txBody>
      </p:sp>
      <p:sp>
        <p:nvSpPr>
          <p:cNvPr id="5" name="TextBox 4"/>
          <p:cNvSpPr txBox="1"/>
          <p:nvPr/>
        </p:nvSpPr>
        <p:spPr>
          <a:xfrm>
            <a:off x="702798" y="19928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sn -k FourthCoffeeKeyFile.snk</a:t>
            </a:r>
          </a:p>
        </p:txBody>
      </p:sp>
      <p:sp>
        <p:nvSpPr>
          <p:cNvPr id="6" name="TextBox 5"/>
          <p:cNvSpPr txBox="1"/>
          <p:nvPr/>
        </p:nvSpPr>
        <p:spPr>
          <a:xfrm>
            <a:off x="685800" y="2895600"/>
            <a:ext cx="8174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[assembly: AssemblyKeyFileAttribute("FourthCoffeeKeyFile.snk")]</a:t>
            </a:r>
          </a:p>
        </p:txBody>
      </p:sp>
    </p:spTree>
    <p:extLst>
      <p:ext uri="{BB962C8B-B14F-4D97-AF65-F5344CB8AC3E}">
        <p14:creationId xmlns:p14="http://schemas.microsoft.com/office/powerpoint/2010/main" val="3446606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Assemblies</a:t>
            </a:r>
            <a:endParaRPr lang="en-US" dirty="0"/>
          </a:p>
        </p:txBody>
      </p:sp>
      <p:sp>
        <p:nvSpPr>
          <p:cNvPr id="4" name="Content Placeholder 2"/>
          <p:cNvSpPr>
            <a:spLocks noGrp="1"/>
          </p:cNvSpPr>
          <p:nvPr/>
        </p:nvSpPr>
        <p:spPr bwMode="auto">
          <a:xfrm>
            <a:off x="458788" y="992188"/>
            <a:ext cx="7751762" cy="21714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 version </a:t>
            </a:r>
            <a:r>
              <a:rPr lang="en-GB" dirty="0"/>
              <a:t>number of an assembly is a four-part </a:t>
            </a:r>
            <a:r>
              <a:rPr lang="en-GB" dirty="0" smtClean="0"/>
              <a:t>string:</a:t>
            </a:r>
            <a:endParaRPr lang="en-GB" dirty="0"/>
          </a:p>
          <a:p>
            <a:endParaRPr lang="en-US" dirty="0"/>
          </a:p>
          <a:p>
            <a:r>
              <a:rPr lang="en-US" dirty="0" smtClean="0"/>
              <a:t>Applications reference particular versions of assemblies</a:t>
            </a:r>
          </a:p>
          <a:p>
            <a:pPr marL="0" indent="0">
              <a:buNone/>
            </a:pPr>
            <a:endParaRPr lang="en-US" dirty="0" smtClean="0"/>
          </a:p>
        </p:txBody>
      </p:sp>
      <p:sp>
        <p:nvSpPr>
          <p:cNvPr id="5" name="TextBox 4"/>
          <p:cNvSpPr txBox="1"/>
          <p:nvPr/>
        </p:nvSpPr>
        <p:spPr>
          <a:xfrm>
            <a:off x="675249" y="19928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a:t>
            </a:r>
            <a:r>
              <a:rPr lang="en-GB" b="0" i="1" dirty="0">
                <a:latin typeface="Lucida Sans Unicode" pitchFamily="34" charset="0"/>
                <a:cs typeface="Lucida Sans Unicode" pitchFamily="34" charset="0"/>
              </a:rPr>
              <a:t>major version</a:t>
            </a:r>
            <a:r>
              <a:rPr lang="en-GB" b="0" dirty="0">
                <a:latin typeface="Lucida Sans Unicode" pitchFamily="34" charset="0"/>
                <a:cs typeface="Lucida Sans Unicode" pitchFamily="34" charset="0"/>
              </a:rPr>
              <a:t>&gt;.&lt;</a:t>
            </a:r>
            <a:r>
              <a:rPr lang="en-GB" b="0" i="1" dirty="0">
                <a:latin typeface="Lucida Sans Unicode" pitchFamily="34" charset="0"/>
                <a:cs typeface="Lucida Sans Unicode" pitchFamily="34" charset="0"/>
              </a:rPr>
              <a:t>minor version</a:t>
            </a:r>
            <a:r>
              <a:rPr lang="en-GB" b="0" dirty="0">
                <a:latin typeface="Lucida Sans Unicode" pitchFamily="34" charset="0"/>
                <a:cs typeface="Lucida Sans Unicode" pitchFamily="34" charset="0"/>
              </a:rPr>
              <a:t>&gt;.&lt;</a:t>
            </a:r>
            <a:r>
              <a:rPr lang="en-GB" b="0" i="1" dirty="0">
                <a:latin typeface="Lucida Sans Unicode" pitchFamily="34" charset="0"/>
                <a:cs typeface="Lucida Sans Unicode" pitchFamily="34" charset="0"/>
              </a:rPr>
              <a:t>build number</a:t>
            </a:r>
            <a:r>
              <a:rPr lang="en-GB" b="0" dirty="0">
                <a:latin typeface="Lucida Sans Unicode" pitchFamily="34" charset="0"/>
                <a:cs typeface="Lucida Sans Unicode" pitchFamily="34" charset="0"/>
              </a:rPr>
              <a:t>&gt;.&lt;</a:t>
            </a:r>
            <a:r>
              <a:rPr lang="en-GB" b="0" i="1" dirty="0">
                <a:latin typeface="Lucida Sans Unicode" pitchFamily="34" charset="0"/>
                <a:cs typeface="Lucida Sans Unicode" pitchFamily="34" charset="0"/>
              </a:rPr>
              <a:t>revision</a:t>
            </a:r>
            <a:r>
              <a:rPr lang="en-GB" b="0" dirty="0">
                <a:latin typeface="Lucida Sans Unicode" pitchFamily="34" charset="0"/>
                <a:cs typeface="Lucida Sans Unicode" pitchFamily="34" charset="0"/>
              </a:rPr>
              <a:t>&gt;</a:t>
            </a:r>
          </a:p>
        </p:txBody>
      </p:sp>
      <p:sp>
        <p:nvSpPr>
          <p:cNvPr id="6" name="TextBox 5"/>
          <p:cNvSpPr txBox="1"/>
          <p:nvPr/>
        </p:nvSpPr>
        <p:spPr>
          <a:xfrm>
            <a:off x="457200" y="3429000"/>
            <a:ext cx="8174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&lt;configuration&gt;</a:t>
            </a:r>
          </a:p>
          <a:p>
            <a:r>
              <a:rPr lang="en-US" b="0" dirty="0">
                <a:latin typeface="Lucida Sans Unicode" pitchFamily="34" charset="0"/>
                <a:cs typeface="Lucida Sans Unicode" pitchFamily="34" charset="0"/>
              </a:rPr>
              <a:t>   &lt;runtime&gt;</a:t>
            </a:r>
          </a:p>
          <a:p>
            <a:r>
              <a:rPr lang="en-US" b="0" dirty="0">
                <a:latin typeface="Lucida Sans Unicode" pitchFamily="34" charset="0"/>
                <a:cs typeface="Lucida Sans Unicode" pitchFamily="34" charset="0"/>
              </a:rPr>
              <a:t>      &lt;assemblyBinding xmlns</a:t>
            </a:r>
            <a:r>
              <a:rPr lang="en-US" b="0" dirty="0" smtClean="0">
                <a:latin typeface="Lucida Sans Unicode" pitchFamily="34" charset="0"/>
                <a:cs typeface="Lucida Sans Unicode" pitchFamily="34" charset="0"/>
              </a:rPr>
              <a:t>="..."&gt;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&lt;dependentAssembly&gt;</a:t>
            </a:r>
          </a:p>
          <a:p>
            <a:r>
              <a:rPr lang="en-US" b="0" dirty="0">
                <a:latin typeface="Lucida Sans Unicode" pitchFamily="34" charset="0"/>
                <a:cs typeface="Lucida Sans Unicode" pitchFamily="34" charset="0"/>
              </a:rPr>
              <a:t>         &lt;assemblyIdentity name</a:t>
            </a:r>
            <a:r>
              <a:rPr lang="en-US" b="0" dirty="0" smtClean="0">
                <a:latin typeface="Lucida Sans Unicode" pitchFamily="34" charset="0"/>
                <a:cs typeface="Lucida Sans Unicode" pitchFamily="34" charset="0"/>
              </a:rPr>
              <a:t>="FourthCoffee.Core</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publicKeyToken</a:t>
            </a:r>
            <a:r>
              <a:rPr lang="en-US"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32ab4ba45e0a69a1" culture</a:t>
            </a:r>
            <a:r>
              <a:rPr lang="en-US" b="0" dirty="0">
                <a:latin typeface="Lucida Sans Unicode" pitchFamily="34" charset="0"/>
                <a:cs typeface="Lucida Sans Unicode" pitchFamily="34" charset="0"/>
              </a:rPr>
              <a:t>="en-us" /&gt;</a:t>
            </a:r>
          </a:p>
          <a:p>
            <a:r>
              <a:rPr lang="en-US" b="0" dirty="0">
                <a:latin typeface="Lucida Sans Unicode" pitchFamily="34" charset="0"/>
                <a:cs typeface="Lucida Sans Unicode" pitchFamily="34" charset="0"/>
              </a:rPr>
              <a:t>         &lt;bindingRedirect oldVersion="</a:t>
            </a:r>
            <a:r>
              <a:rPr lang="en-US" b="0" dirty="0" smtClean="0">
                <a:latin typeface="Lucida Sans Unicode" pitchFamily="34" charset="0"/>
                <a:cs typeface="Lucida Sans Unicode" pitchFamily="34" charset="0"/>
              </a:rPr>
              <a:t>1.0.0.0" newVersion</a:t>
            </a:r>
            <a:r>
              <a:rPr lang="en-US" b="0" dirty="0">
                <a:latin typeface="Lucida Sans Unicode" pitchFamily="34" charset="0"/>
                <a:cs typeface="Lucida Sans Unicode" pitchFamily="34" charset="0"/>
              </a:rPr>
              <a:t>="2.0.0.0"/&gt;</a:t>
            </a:r>
          </a:p>
          <a:p>
            <a:r>
              <a:rPr lang="en-US" b="0" dirty="0">
                <a:latin typeface="Lucida Sans Unicode" pitchFamily="34" charset="0"/>
                <a:cs typeface="Lucida Sans Unicode" pitchFamily="34" charset="0"/>
              </a:rPr>
              <a:t>       &lt;/dependentAssembly&gt;</a:t>
            </a:r>
          </a:p>
          <a:p>
            <a:r>
              <a:rPr lang="en-US" b="0" dirty="0">
                <a:latin typeface="Lucida Sans Unicode" pitchFamily="34" charset="0"/>
                <a:cs typeface="Lucida Sans Unicode" pitchFamily="34" charset="0"/>
              </a:rPr>
              <a:t>      &lt;/assemblyBinding&gt;</a:t>
            </a:r>
          </a:p>
          <a:p>
            <a:r>
              <a:rPr lang="en-US" b="0" dirty="0">
                <a:latin typeface="Lucida Sans Unicode" pitchFamily="34" charset="0"/>
                <a:cs typeface="Lucida Sans Unicode" pitchFamily="34" charset="0"/>
              </a:rPr>
              <a:t>   &lt;/runtime&gt;</a:t>
            </a:r>
          </a:p>
          <a:p>
            <a:r>
              <a:rPr lang="en-US" b="0" dirty="0">
                <a:latin typeface="Lucida Sans Unicode" pitchFamily="34" charset="0"/>
                <a:cs typeface="Lucida Sans Unicode" pitchFamily="34" charset="0"/>
              </a:rPr>
              <a:t>&lt;/configuration&gt;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742103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an Assembly into the GAC</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Install an assembly in the GAC by using:</a:t>
            </a:r>
          </a:p>
          <a:p>
            <a:pPr lvl="1"/>
            <a:r>
              <a:rPr lang="en-GB" dirty="0"/>
              <a:t>Global Assembly Cache </a:t>
            </a:r>
            <a:r>
              <a:rPr lang="en-GB" dirty="0" smtClean="0"/>
              <a:t>tool</a:t>
            </a:r>
          </a:p>
          <a:p>
            <a:pPr lvl="1"/>
            <a:r>
              <a:rPr lang="en-US" dirty="0" smtClean="0"/>
              <a:t>Microsoft Windows Installer</a:t>
            </a:r>
          </a:p>
          <a:p>
            <a:pPr marL="4762" indent="0">
              <a:buNone/>
            </a:pPr>
            <a:endParaRPr lang="en-US" dirty="0" smtClean="0"/>
          </a:p>
          <a:p>
            <a:pPr marL="4762" indent="0">
              <a:buNone/>
            </a:pPr>
            <a:r>
              <a:rPr lang="en-US" dirty="0" smtClean="0"/>
              <a:t>Examples:</a:t>
            </a:r>
          </a:p>
          <a:p>
            <a:pPr lvl="1"/>
            <a:r>
              <a:rPr lang="en-US" dirty="0" smtClean="0"/>
              <a:t>Install an assembly by using Gacutil.exe:</a:t>
            </a:r>
          </a:p>
          <a:p>
            <a:pPr lvl="1"/>
            <a:endParaRPr lang="en-US" dirty="0" smtClean="0"/>
          </a:p>
          <a:p>
            <a:pPr lvl="1"/>
            <a:r>
              <a:rPr lang="en-US" dirty="0" smtClean="0"/>
              <a:t>View an </a:t>
            </a:r>
            <a:r>
              <a:rPr lang="en-US" dirty="0"/>
              <a:t>assembly by using </a:t>
            </a:r>
            <a:r>
              <a:rPr lang="en-US" dirty="0" smtClean="0"/>
              <a:t>Gacutil.exe:</a:t>
            </a:r>
            <a:endParaRPr lang="en-US" dirty="0"/>
          </a:p>
          <a:p>
            <a:pPr marL="4762" indent="0">
              <a:buNone/>
            </a:pPr>
            <a:endParaRPr lang="en-US" dirty="0" smtClean="0"/>
          </a:p>
        </p:txBody>
      </p:sp>
      <p:sp>
        <p:nvSpPr>
          <p:cNvPr id="5" name="TextBox 5"/>
          <p:cNvSpPr txBox="1"/>
          <p:nvPr/>
        </p:nvSpPr>
        <p:spPr>
          <a:xfrm>
            <a:off x="457200" y="3860800"/>
            <a:ext cx="8174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gacutil –i "&lt;pathToAssembly&gt;"</a:t>
            </a:r>
          </a:p>
        </p:txBody>
      </p:sp>
      <p:sp>
        <p:nvSpPr>
          <p:cNvPr id="6" name="TextBox 6"/>
          <p:cNvSpPr txBox="1"/>
          <p:nvPr/>
        </p:nvSpPr>
        <p:spPr>
          <a:xfrm>
            <a:off x="457200" y="4826000"/>
            <a:ext cx="8174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gacutil –l "&lt;assemblyName&gt;"</a:t>
            </a:r>
          </a:p>
        </p:txBody>
      </p:sp>
    </p:spTree>
    <p:extLst>
      <p:ext uri="{BB962C8B-B14F-4D97-AF65-F5344CB8AC3E}">
        <p14:creationId xmlns:p14="http://schemas.microsoft.com/office/powerpoint/2010/main" val="1250222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96048"/>
            <a:ext cx="7773988" cy="740664"/>
          </a:xfrm>
        </p:spPr>
        <p:txBody>
          <a:bodyPr/>
          <a:lstStyle/>
          <a:p>
            <a:r>
              <a:rPr lang="es-VE" dirty="0"/>
              <a:t>Laboratorio: Especificar los datos a incluir en el informe de calificaciones</a:t>
            </a:r>
            <a:endParaRPr lang="es-VE" dirty="0">
              <a:effectLst/>
            </a:endParaRPr>
          </a:p>
        </p:txBody>
      </p:sp>
      <p:sp>
        <p:nvSpPr>
          <p:cNvPr id="3" name="Text Placeholder 2"/>
          <p:cNvSpPr>
            <a:spLocks noGrp="1"/>
          </p:cNvSpPr>
          <p:nvPr>
            <p:ph type="body" idx="1"/>
          </p:nvPr>
        </p:nvSpPr>
        <p:spPr>
          <a:xfrm>
            <a:off x="461621" y="1196752"/>
            <a:ext cx="8119156" cy="5147356"/>
          </a:xfrm>
        </p:spPr>
        <p:txBody>
          <a:bodyPr/>
          <a:lstStyle/>
          <a:p>
            <a:r>
              <a:rPr lang="es-VE" dirty="0">
                <a:solidFill>
                  <a:srgbClr val="7030A0"/>
                </a:solidFill>
              </a:rPr>
              <a:t>Ejercicio 1: </a:t>
            </a:r>
            <a:r>
              <a:rPr lang="es-VE" dirty="0"/>
              <a:t>Crear y aplicar el atributo </a:t>
            </a:r>
            <a:r>
              <a:rPr lang="es-VE" dirty="0" err="1" smtClean="0"/>
              <a:t>IncludeInReport</a:t>
            </a:r>
            <a:endParaRPr lang="es-VE" dirty="0" smtClean="0"/>
          </a:p>
          <a:p>
            <a:endParaRPr lang="es-VE" dirty="0"/>
          </a:p>
          <a:p>
            <a:r>
              <a:rPr lang="es-VE" dirty="0">
                <a:solidFill>
                  <a:srgbClr val="7030A0"/>
                </a:solidFill>
              </a:rPr>
              <a:t>Ejercicio 2: </a:t>
            </a:r>
            <a:r>
              <a:rPr lang="es-VE" dirty="0"/>
              <a:t>Actualizar el </a:t>
            </a:r>
            <a:r>
              <a:rPr lang="es-VE" dirty="0" smtClean="0"/>
              <a:t>informe</a:t>
            </a:r>
          </a:p>
          <a:p>
            <a:endParaRPr lang="es-VE" dirty="0"/>
          </a:p>
          <a:p>
            <a:r>
              <a:rPr lang="es-VE" dirty="0">
                <a:solidFill>
                  <a:srgbClr val="7030A0"/>
                </a:solidFill>
              </a:rPr>
              <a:t>Ejercicio 3: </a:t>
            </a:r>
            <a:r>
              <a:rPr lang="es-VE" dirty="0"/>
              <a:t>Almacenar la Asamblea </a:t>
            </a:r>
            <a:r>
              <a:rPr lang="es-VE" dirty="0" err="1"/>
              <a:t>Grades.Utilities</a:t>
            </a:r>
            <a:r>
              <a:rPr lang="es-VE" dirty="0"/>
              <a:t> central (si el tiempo lo permita)</a:t>
            </a:r>
            <a:endParaRPr lang="es-VE" dirty="0">
              <a:effectLst/>
            </a:endParaRPr>
          </a:p>
        </p:txBody>
      </p:sp>
    </p:spTree>
    <p:extLst>
      <p:ext uri="{BB962C8B-B14F-4D97-AF65-F5344CB8AC3E}">
        <p14:creationId xmlns:p14="http://schemas.microsoft.com/office/powerpoint/2010/main" val="118939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44274" y="1700808"/>
            <a:ext cx="8620213" cy="3456384"/>
          </a:xfrm>
        </p:spPr>
        <p:txBody>
          <a:bodyPr/>
          <a:lstStyle/>
          <a:p>
            <a:pPr marL="514350" indent="-514350">
              <a:buFont typeface="+mj-lt"/>
              <a:buAutoNum type="arabicPeriod"/>
            </a:pPr>
            <a:r>
              <a:rPr lang="es-VE" dirty="0"/>
              <a:t>Revisión de la sintaxis de C#</a:t>
            </a:r>
          </a:p>
          <a:p>
            <a:pPr marL="514350" indent="-514350">
              <a:buFont typeface="+mj-lt"/>
              <a:buAutoNum type="arabicPeriod"/>
            </a:pPr>
            <a:r>
              <a:rPr lang="es-VE" dirty="0"/>
              <a:t>Creación de métodos de control de excepciones y aplicaciones de control</a:t>
            </a:r>
          </a:p>
          <a:p>
            <a:pPr marL="514350" indent="-514350">
              <a:buFont typeface="+mj-lt"/>
              <a:buAutoNum type="arabicPeriod"/>
            </a:pPr>
            <a:r>
              <a:rPr lang="es-VE" dirty="0"/>
              <a:t>Desarrollar el código para una aplicación gráfica</a:t>
            </a:r>
          </a:p>
          <a:p>
            <a:pPr marL="514350" indent="-514350">
              <a:buFont typeface="+mj-lt"/>
              <a:buAutoNum type="arabicPeriod"/>
            </a:pPr>
            <a:r>
              <a:rPr lang="es-VE" dirty="0"/>
              <a:t>Creación de clases e implementación de seguridad de tipos colecciones</a:t>
            </a:r>
          </a:p>
          <a:p>
            <a:pPr marL="514350" indent="-514350">
              <a:buFont typeface="+mj-lt"/>
              <a:buAutoNum type="arabicPeriod"/>
            </a:pPr>
            <a:r>
              <a:rPr lang="es-VE" dirty="0"/>
              <a:t>Creación de una jerarquía de clases mediante herencia</a:t>
            </a:r>
          </a:p>
          <a:p>
            <a:pPr marL="514350" indent="-514350">
              <a:buFont typeface="+mj-lt"/>
              <a:buAutoNum type="arabicPeriod"/>
            </a:pPr>
            <a:r>
              <a:rPr lang="es-VE" dirty="0"/>
              <a:t>Lectura y escritura de datos locales</a:t>
            </a: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a:t>Acceso a una base de datos</a:t>
            </a:r>
          </a:p>
          <a:p>
            <a:pPr marL="514350" indent="-514350">
              <a:buFont typeface="+mj-lt"/>
              <a:buAutoNum type="arabicPeriod" startAt="7"/>
            </a:pPr>
            <a:r>
              <a:rPr lang="es-VE" dirty="0"/>
              <a:t>Acceso a datos remotos</a:t>
            </a:r>
          </a:p>
          <a:p>
            <a:pPr marL="514350" indent="-514350">
              <a:buFont typeface="+mj-lt"/>
              <a:buAutoNum type="arabicPeriod" startAt="7"/>
            </a:pPr>
            <a:r>
              <a:rPr lang="es-VE" dirty="0"/>
              <a:t>Diseño de la interfaz de usuario de una aplicación gráfica</a:t>
            </a:r>
          </a:p>
          <a:p>
            <a:pPr marL="514350" indent="-514350">
              <a:buFont typeface="+mj-lt"/>
              <a:buAutoNum type="arabicPeriod" startAt="7"/>
            </a:pPr>
            <a:r>
              <a:rPr lang="es-VE" dirty="0"/>
              <a:t>Mejorar la capacidad de respuesta y rendimiento de las aplicaciones</a:t>
            </a:r>
          </a:p>
          <a:p>
            <a:pPr marL="514350" indent="-514350">
              <a:buFont typeface="+mj-lt"/>
              <a:buAutoNum type="arabicPeriod" startAt="7"/>
            </a:pPr>
            <a:r>
              <a:rPr lang="es-VE" dirty="0"/>
              <a:t>Integración con código no administrado</a:t>
            </a:r>
          </a:p>
          <a:p>
            <a:pPr marL="514350" indent="-514350">
              <a:buFont typeface="+mj-lt"/>
              <a:buAutoNum type="arabicPeriod" startAt="7"/>
            </a:pPr>
            <a:r>
              <a:rPr lang="es-VE" dirty="0">
                <a:solidFill>
                  <a:srgbClr val="FF0000"/>
                </a:solidFill>
              </a:rPr>
              <a:t>Crear ensamblados y tipos </a:t>
            </a:r>
            <a:r>
              <a:rPr lang="es-VE" dirty="0">
                <a:solidFill>
                  <a:srgbClr val="FF0000"/>
                </a:solidFill>
              </a:rPr>
              <a:t>reutilizables</a:t>
            </a:r>
          </a:p>
          <a:p>
            <a:pPr marL="514350" indent="-514350">
              <a:buFont typeface="+mj-lt"/>
              <a:buAutoNum type="arabicPeriod" startAt="7"/>
            </a:pPr>
            <a:r>
              <a:rPr lang="es-VE" dirty="0"/>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898005" y="2204864"/>
            <a:ext cx="8102352" cy="1355725"/>
          </a:xfrm>
        </p:spPr>
        <p:txBody>
          <a:bodyPr vert="horz" wrap="square" lIns="45720" tIns="45720" rIns="45720" bIns="45720" numCol="1" anchor="ctr" anchorCtr="0" compatLnSpc="1">
            <a:prstTxWarp prst="textNoShape">
              <a:avLst/>
            </a:prstTxWarp>
            <a:noAutofit/>
          </a:bodyPr>
          <a:lstStyle/>
          <a:p>
            <a:pPr algn="r">
              <a:defRPr/>
            </a:pPr>
            <a:r>
              <a:rPr lang="es-VE" sz="3600" dirty="0"/>
              <a:t>Crear ensamblados y tipos reutilizables</a:t>
            </a:r>
            <a:br>
              <a:rPr lang="es-VE" sz="3600" dirty="0"/>
            </a:br>
            <a:r>
              <a:rPr lang="es-VE" sz="3600" dirty="0"/>
              <a:t/>
            </a:r>
            <a:br>
              <a:rPr lang="es-VE" sz="3600" dirty="0"/>
            </a:br>
            <a:r>
              <a:rPr lang="es-VE" sz="3600" dirty="0">
                <a:solidFill>
                  <a:srgbClr val="FF0000"/>
                </a:solidFill>
              </a:rPr>
              <a:t/>
            </a:r>
            <a:br>
              <a:rPr lang="es-VE" sz="3600" dirty="0">
                <a:solidFill>
                  <a:srgbClr val="FF0000"/>
                </a:solidFill>
              </a:rPr>
            </a:br>
            <a:r>
              <a:rPr lang="en-US" sz="3600" dirty="0" smtClean="0">
                <a:ln w="0"/>
                <a:solidFill>
                  <a:schemeClr val="tx1"/>
                </a:solidFill>
                <a:effectLst>
                  <a:outerShdw blurRad="38100" dist="19050" dir="2700000" algn="tl" rotWithShape="0">
                    <a:schemeClr val="dk1">
                      <a:alpha val="40000"/>
                    </a:schemeClr>
                  </a:outerShdw>
                </a:effectLst>
              </a:rPr>
              <a:t>(</a:t>
            </a:r>
            <a:r>
              <a:rPr lang="es-ES" sz="3600" dirty="0" err="1"/>
              <a:t>Creating</a:t>
            </a:r>
            <a:r>
              <a:rPr lang="es-ES" sz="3600" dirty="0"/>
              <a:t> Reusable </a:t>
            </a:r>
            <a:r>
              <a:rPr lang="es-ES" sz="3600" dirty="0" err="1"/>
              <a:t>Types</a:t>
            </a:r>
            <a:r>
              <a:rPr lang="es-ES" sz="3600" dirty="0"/>
              <a:t> and </a:t>
            </a:r>
            <a:r>
              <a:rPr lang="es-ES" sz="3600" dirty="0" err="1"/>
              <a:t>Assemblies</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642168" y="5229200"/>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a:t>
            </a:r>
            <a:r>
              <a:rPr lang="en-US" dirty="0" smtClean="0"/>
              <a:t>12</a:t>
            </a:r>
            <a:endParaRPr lang="en-US" dirty="0"/>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460376" y="1268760"/>
            <a:ext cx="8223328" cy="2664296"/>
          </a:xfrm>
        </p:spPr>
        <p:txBody>
          <a:bodyPr/>
          <a:lstStyle/>
          <a:p>
            <a:pPr marL="514350" lvl="0" indent="-514350">
              <a:buFont typeface="+mj-lt"/>
              <a:buAutoNum type="arabicPeriod"/>
            </a:pPr>
            <a:r>
              <a:rPr lang="es-VE" sz="2400" dirty="0" smtClean="0"/>
              <a:t>Examen </a:t>
            </a:r>
            <a:r>
              <a:rPr lang="es-VE" sz="2400" dirty="0"/>
              <a:t>de metadatos de </a:t>
            </a:r>
            <a:r>
              <a:rPr lang="es-VE" sz="2400" dirty="0" smtClean="0"/>
              <a:t>objeto</a:t>
            </a:r>
            <a:r>
              <a:rPr lang="es-VE" sz="2400" dirty="0"/>
              <a:t> </a:t>
            </a:r>
            <a:r>
              <a:rPr lang="es-VE" sz="2400" dirty="0" smtClean="0"/>
              <a:t>(</a:t>
            </a:r>
            <a:r>
              <a:rPr lang="en-GB" sz="2400" dirty="0" smtClean="0"/>
              <a:t>Examining </a:t>
            </a:r>
            <a:r>
              <a:rPr lang="en-GB" sz="2400" dirty="0"/>
              <a:t>Object </a:t>
            </a:r>
            <a:r>
              <a:rPr lang="en-GB" sz="2400" dirty="0" smtClean="0"/>
              <a:t>Metadata)</a:t>
            </a:r>
            <a:endParaRPr lang="es-VE" sz="2400" dirty="0" smtClean="0"/>
          </a:p>
          <a:p>
            <a:pPr marL="514350" lvl="0" indent="-514350">
              <a:buFont typeface="+mj-lt"/>
              <a:buAutoNum type="arabicPeriod"/>
            </a:pPr>
            <a:endParaRPr lang="es-ES" sz="2400" dirty="0"/>
          </a:p>
          <a:p>
            <a:pPr marL="514350" lvl="0" indent="-514350">
              <a:buFont typeface="+mj-lt"/>
              <a:buAutoNum type="arabicPeriod"/>
            </a:pPr>
            <a:r>
              <a:rPr lang="es-VE" sz="2400" dirty="0"/>
              <a:t>Creación y uso de los atributos </a:t>
            </a:r>
            <a:r>
              <a:rPr lang="es-VE" sz="2400" dirty="0" smtClean="0"/>
              <a:t>personalizados (</a:t>
            </a:r>
            <a:r>
              <a:rPr lang="en-GB" sz="2400" dirty="0"/>
              <a:t>Creating and Using Custom </a:t>
            </a:r>
            <a:r>
              <a:rPr lang="en-GB" sz="2400" dirty="0" smtClean="0"/>
              <a:t>Attributes)</a:t>
            </a:r>
          </a:p>
          <a:p>
            <a:pPr marL="514350" lvl="0" indent="-514350">
              <a:buFont typeface="+mj-lt"/>
              <a:buAutoNum type="arabicPeriod"/>
            </a:pPr>
            <a:endParaRPr lang="en-GB" sz="2400" dirty="0"/>
          </a:p>
          <a:p>
            <a:pPr marL="514350" indent="-514350">
              <a:buFont typeface="+mj-lt"/>
              <a:buAutoNum type="arabicPeriod"/>
            </a:pPr>
            <a:r>
              <a:rPr lang="es-VE" sz="2400" dirty="0"/>
              <a:t>Generación de código </a:t>
            </a:r>
            <a:r>
              <a:rPr lang="es-VE" sz="2400" dirty="0" smtClean="0"/>
              <a:t>administrado (</a:t>
            </a:r>
            <a:r>
              <a:rPr lang="en-GB" sz="2400" dirty="0"/>
              <a:t>Generating Managed </a:t>
            </a:r>
            <a:r>
              <a:rPr lang="en-GB" sz="2400" dirty="0" smtClean="0"/>
              <a:t>Code)</a:t>
            </a:r>
          </a:p>
          <a:p>
            <a:pPr marL="514350" indent="-514350">
              <a:buFont typeface="+mj-lt"/>
              <a:buAutoNum type="arabicPeriod"/>
            </a:pPr>
            <a:endParaRPr lang="en-GB" sz="2400" dirty="0"/>
          </a:p>
          <a:p>
            <a:pPr marL="514350" indent="-514350">
              <a:buFont typeface="+mj-lt"/>
              <a:buAutoNum type="arabicPeriod"/>
            </a:pPr>
            <a:r>
              <a:rPr lang="es-VE" sz="2400" dirty="0"/>
              <a:t>Control de versiones, firma e implementación de las </a:t>
            </a:r>
            <a:r>
              <a:rPr lang="es-VE" sz="2400" dirty="0" smtClean="0"/>
              <a:t>asambleas (</a:t>
            </a:r>
            <a:r>
              <a:rPr lang="en-GB" sz="2400" dirty="0"/>
              <a:t>Versioning, Signing, and Deploying </a:t>
            </a:r>
            <a:r>
              <a:rPr lang="en-GB" sz="2400" dirty="0" smtClean="0"/>
              <a:t>Assemblies</a:t>
            </a:r>
            <a:r>
              <a:rPr lang="es-VE" sz="2400" dirty="0" smtClean="0"/>
              <a:t>)</a:t>
            </a:r>
            <a:endParaRPr lang="es-VE" sz="2400" dirty="0"/>
          </a:p>
          <a:p>
            <a:pPr marL="514350" lvl="0" indent="-514350">
              <a:buFont typeface="+mj-lt"/>
              <a:buAutoNum type="arabicPeriod"/>
            </a:pPr>
            <a:endParaRPr lang="es-VE" sz="2400" dirty="0"/>
          </a:p>
        </p:txBody>
      </p:sp>
    </p:spTree>
    <p:extLst>
      <p:ext uri="{BB962C8B-B14F-4D97-AF65-F5344CB8AC3E}">
        <p14:creationId xmlns:p14="http://schemas.microsoft.com/office/powerpoint/2010/main" val="244613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Examining Object Metadata</a:t>
            </a:r>
            <a:endParaRPr lang="en-US" dirty="0"/>
          </a:p>
        </p:txBody>
      </p:sp>
      <p:sp>
        <p:nvSpPr>
          <p:cNvPr id="3" name="Text Placeholder 2"/>
          <p:cNvSpPr>
            <a:spLocks noGrp="1"/>
          </p:cNvSpPr>
          <p:nvPr>
            <p:ph type="body" idx="1"/>
          </p:nvPr>
        </p:nvSpPr>
        <p:spPr/>
        <p:txBody>
          <a:bodyPr/>
          <a:lstStyle/>
          <a:p>
            <a:r>
              <a:rPr lang="en-GB" dirty="0" smtClean="0"/>
              <a:t>What Is Reflection?
Loading Assemblies by Using Reflection
Examining Types by Using Reflection
Invoking Members by Using Reflection
Demonstration: Inspecting Assemblies</a:t>
            </a:r>
            <a:endParaRPr lang="en-US" dirty="0"/>
          </a:p>
        </p:txBody>
      </p:sp>
    </p:spTree>
    <p:extLst>
      <p:ext uri="{BB962C8B-B14F-4D97-AF65-F5344CB8AC3E}">
        <p14:creationId xmlns:p14="http://schemas.microsoft.com/office/powerpoint/2010/main" val="376327585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2007</TotalTime>
  <Words>3301</Words>
  <Application>Microsoft Office PowerPoint</Application>
  <PresentationFormat>Presentación en pantalla (4:3)</PresentationFormat>
  <Paragraphs>488</Paragraphs>
  <Slides>30</Slides>
  <Notes>29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30</vt:i4>
      </vt:variant>
    </vt:vector>
  </HeadingPairs>
  <TitlesOfParts>
    <vt:vector size="39"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Crear ensamblados y tipos reutilizables   (Creating Reusable Types and Assemblies)</vt:lpstr>
      <vt:lpstr>Temas</vt:lpstr>
      <vt:lpstr>Lesson 1: Examining Object Metadata</vt:lpstr>
      <vt:lpstr>What Is Reflection?</vt:lpstr>
      <vt:lpstr>Loading Assemblies by Using Reflection</vt:lpstr>
      <vt:lpstr>Examining Types by Using Reflection</vt:lpstr>
      <vt:lpstr>Invoking Members by Using Reflection</vt:lpstr>
      <vt:lpstr>Lesson 2: Creating and Using Custom Attributes</vt:lpstr>
      <vt:lpstr>What Are Attributes?</vt:lpstr>
      <vt:lpstr>Creating and Using Custom Attributes</vt:lpstr>
      <vt:lpstr>Processing Attributes by Using Reflection</vt:lpstr>
      <vt:lpstr>Lesson 3: Generating Managed Code</vt:lpstr>
      <vt:lpstr>What Is CodeDOM?</vt:lpstr>
      <vt:lpstr>Defining a Type and Type Members</vt:lpstr>
      <vt:lpstr>Compiling a CodeDOM Model</vt:lpstr>
      <vt:lpstr>Compiling Source Code into an Assembly</vt:lpstr>
      <vt:lpstr>Lesson 4: Versioning, Signing, and Deploying Assemblies</vt:lpstr>
      <vt:lpstr>What Is an Assembly?</vt:lpstr>
      <vt:lpstr>What Is the GAC?</vt:lpstr>
      <vt:lpstr>Signing Assemblies</vt:lpstr>
      <vt:lpstr>Versioning Assemblies</vt:lpstr>
      <vt:lpstr>Installing an Assembly into the GAC</vt:lpstr>
      <vt:lpstr>Laboratorio: Especificar los datos a incluir en el informe de calificaciones</vt:lpstr>
      <vt:lpstr>Revisión de módulo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76</cp:revision>
  <cp:lastPrinted>2012-08-28T00:39:50Z</cp:lastPrinted>
  <dcterms:created xsi:type="dcterms:W3CDTF">2012-10-15T15:17:00Z</dcterms:created>
  <dcterms:modified xsi:type="dcterms:W3CDTF">2015-02-20T21:15:39Z</dcterms:modified>
</cp:coreProperties>
</file>