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2"/>
  </p:notesMasterIdLst>
  <p:handoutMasterIdLst>
    <p:handoutMasterId r:id="rId23"/>
  </p:handoutMasterIdLst>
  <p:sldIdLst>
    <p:sldId id="315" r:id="rId2"/>
    <p:sldId id="285" r:id="rId3"/>
    <p:sldId id="342" r:id="rId4"/>
    <p:sldId id="343" r:id="rId5"/>
    <p:sldId id="282" r:id="rId6"/>
    <p:sldId id="344" r:id="rId7"/>
    <p:sldId id="286" r:id="rId8"/>
    <p:sldId id="316" r:id="rId9"/>
    <p:sldId id="396" r:id="rId10"/>
    <p:sldId id="397" r:id="rId11"/>
    <p:sldId id="398" r:id="rId12"/>
    <p:sldId id="399" r:id="rId13"/>
    <p:sldId id="405" r:id="rId14"/>
    <p:sldId id="406" r:id="rId15"/>
    <p:sldId id="407" r:id="rId16"/>
    <p:sldId id="408" r:id="rId17"/>
    <p:sldId id="409" r:id="rId18"/>
    <p:sldId id="412" r:id="rId19"/>
    <p:sldId id="341" r:id="rId20"/>
    <p:sldId id="416" r:id="rId2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1815" autoAdjust="0"/>
    <p:restoredTop sz="56373" autoAdjust="0"/>
  </p:normalViewPr>
  <p:slideViewPr>
    <p:cSldViewPr>
      <p:cViewPr varScale="1">
        <p:scale>
          <a:sx n="42" d="100"/>
          <a:sy n="42" d="100"/>
        </p:scale>
        <p:origin x="2598" y="42"/>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2/20/2015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2/20/2015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t>
            </a:r>
            <a:r>
              <a:rPr lang="en-US" sz="1000" dirty="0">
                <a:latin typeface="Arial"/>
                <a:ea typeface="Calibri"/>
                <a:cs typeface="Segoe UI"/>
              </a:rPr>
              <a:t>he </a:t>
            </a:r>
            <a:r>
              <a:rPr lang="en-US" sz="1000" b="1" dirty="0">
                <a:latin typeface="Arial"/>
                <a:ea typeface="Calibri"/>
                <a:cs typeface="Times New Roman"/>
              </a:rPr>
              <a:t>System.Security.Cryptography</a:t>
            </a:r>
            <a:r>
              <a:rPr lang="en-US" sz="1000" dirty="0">
                <a:latin typeface="Arial"/>
                <a:ea typeface="Calibri"/>
                <a:cs typeface="Segoe UI"/>
              </a:rPr>
              <a:t> namespace includes other cryptographic classes that you can use to derive secret keys and IVs and write cryptographically transformed data.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Briefly explain the purpose of the following classes: </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Rfc2898DeriveBytes</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CryptoStream</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the encryption processing by walking students through the steps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307112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A</a:t>
            </a:r>
            <a:r>
              <a:rPr lang="en-US" sz="1000" dirty="0">
                <a:latin typeface="Arial"/>
                <a:ea typeface="Calibri"/>
                <a:cs typeface="Segoe UI"/>
              </a:rPr>
              <a:t> hash is a numerical representation of a piece of data and can be thought of as a digital fingerprint.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applications often use hashes to store sensitive data if the value never has to be displayed. Use the example of a password. It is very rare that a system will display a password onscreen in plain text, which is why they are often hashed. The meaning of the password still exists, but it is now represented by a numerical piece of data that is totally meaningless if you do not have the original data to hash and compare.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1409947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a:t>
            </a:r>
            <a:r>
              <a:rPr lang="en-US" sz="1000" dirty="0">
                <a:latin typeface="Arial"/>
                <a:ea typeface="Calibri"/>
                <a:cs typeface="Segoe UI"/>
              </a:rPr>
              <a:t>his lesson introduces the concept of asymmetric encryption and shows students how to encrypt data with the </a:t>
            </a:r>
            <a:r>
              <a:rPr lang="en-US" sz="1000" b="1" dirty="0">
                <a:latin typeface="Arial"/>
                <a:ea typeface="Calibri"/>
                <a:cs typeface="Times New Roman"/>
              </a:rPr>
              <a:t>RSACryptoServiceProvider </a:t>
            </a:r>
            <a:r>
              <a:rPr lang="en-US" sz="1000" dirty="0">
                <a:latin typeface="Arial"/>
                <a:ea typeface="Calibri"/>
                <a:cs typeface="Segoe UI"/>
              </a:rPr>
              <a:t>class.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also shows how to create X509 certificates by using the MakeCert command-line tool and manage X509 certificates by using the Microsoft Management Console (MMC) Certificates snap-in.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587897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A</a:t>
            </a:r>
            <a:r>
              <a:rPr lang="en-US" sz="1000" dirty="0">
                <a:latin typeface="Arial"/>
                <a:ea typeface="Calibri"/>
                <a:cs typeface="Times New Roman"/>
              </a:rPr>
              <a:t>symmetric encryption uses two keys in the encryption and decryption process. It uses a public key to encrypt the data and a private key to decrypt the data.</a:t>
            </a:r>
          </a:p>
          <a:p>
            <a:pPr marL="171450" indent="-171450">
              <a:lnSpc>
                <a:spcPct val="115000"/>
              </a:lnSpc>
              <a:spcAft>
                <a:spcPts val="1000"/>
              </a:spcAft>
              <a:buFont typeface="Arial" pitchFamily="34" charset="0"/>
              <a:buChar char="•"/>
            </a:pPr>
            <a:r>
              <a:rPr lang="en-US" sz="1000" dirty="0">
                <a:latin typeface="Arial"/>
                <a:ea typeface="Calibri"/>
                <a:cs typeface="Times New Roman"/>
              </a:rPr>
              <a:t>The public and private keys are mathematically linked, so you cannot use a public and a private key that originate from different sources</a:t>
            </a:r>
            <a:r>
              <a:rPr lang="en-US" sz="1000" dirty="0" smtClean="0">
                <a:latin typeface="Arial"/>
                <a:ea typeface="Calibri"/>
                <a:cs typeface="Times New Roman"/>
              </a:rPr>
              <a:t>.</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Explain that the .NET Framework includes the following asymmetric classes:</a:t>
            </a:r>
          </a:p>
          <a:p>
            <a:pPr marL="342900" lvl="0" indent="-342900">
              <a:lnSpc>
                <a:spcPct val="115000"/>
              </a:lnSpc>
              <a:spcAft>
                <a:spcPts val="995"/>
              </a:spcAft>
              <a:buFont typeface="Arial" pitchFamily="34" charset="0"/>
              <a:buChar char="•"/>
            </a:pPr>
            <a:r>
              <a:rPr lang="en-US" sz="1000" b="1" dirty="0" smtClean="0">
                <a:effectLst/>
                <a:latin typeface="Arial"/>
                <a:ea typeface="Times New Roman"/>
                <a:cs typeface="Times New Roman"/>
              </a:rPr>
              <a:t>RSACryptoServiceProvider </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b="1" dirty="0" smtClean="0">
                <a:effectLst/>
                <a:latin typeface="Arial"/>
                <a:ea typeface="Times New Roman"/>
                <a:cs typeface="Times New Roman"/>
              </a:rPr>
              <a:t>DSACryptoServiceProvider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047050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you can use the </a:t>
            </a:r>
            <a:r>
              <a:rPr lang="en-US" sz="1000" b="1" dirty="0">
                <a:latin typeface="Arial"/>
                <a:ea typeface="Calibri"/>
                <a:cs typeface="Times New Roman"/>
              </a:rPr>
              <a:t>RSACryptoServiceProvider</a:t>
            </a:r>
            <a:r>
              <a:rPr lang="en-US" sz="1000" dirty="0">
                <a:latin typeface="Arial"/>
                <a:ea typeface="Calibri"/>
                <a:cs typeface="Times New Roman"/>
              </a:rPr>
              <a:t> class to implement asymmetric encryption in your application.</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the </a:t>
            </a:r>
            <a:r>
              <a:rPr lang="en-US" sz="1000" b="1" dirty="0">
                <a:latin typeface="Arial"/>
                <a:ea typeface="Calibri"/>
                <a:cs typeface="Times New Roman"/>
              </a:rPr>
              <a:t>RSACryptoServiceProvider</a:t>
            </a:r>
            <a:r>
              <a:rPr lang="en-US" sz="1000" dirty="0">
                <a:latin typeface="Arial"/>
                <a:ea typeface="Calibri"/>
                <a:cs typeface="Times New Roman"/>
              </a:rPr>
              <a:t> class provides a default constructor, which on initialization will generate a public key and a private key, which you can use to encrypt and decrypt your data.</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if you choose to use the keys that the </a:t>
            </a:r>
            <a:r>
              <a:rPr lang="en-US" sz="1000" b="1" dirty="0">
                <a:latin typeface="Arial"/>
                <a:ea typeface="Calibri"/>
                <a:cs typeface="Times New Roman"/>
              </a:rPr>
              <a:t>RSACryptoServiceProvider</a:t>
            </a:r>
            <a:r>
              <a:rPr lang="en-US" sz="1000" dirty="0">
                <a:latin typeface="Arial"/>
                <a:ea typeface="Calibri"/>
                <a:cs typeface="Times New Roman"/>
              </a:rPr>
              <a:t> class generates, you can use the </a:t>
            </a:r>
            <a:r>
              <a:rPr lang="en-US" sz="1000" b="1" dirty="0">
                <a:latin typeface="Arial"/>
                <a:ea typeface="Calibri"/>
                <a:cs typeface="Times New Roman"/>
              </a:rPr>
              <a:t>ExportCspBlob</a:t>
            </a:r>
            <a:r>
              <a:rPr lang="en-US" sz="1000" dirty="0">
                <a:latin typeface="Arial"/>
                <a:ea typeface="Calibri"/>
                <a:cs typeface="Segoe UI"/>
              </a:rPr>
              <a:t> and </a:t>
            </a:r>
            <a:r>
              <a:rPr lang="en-US" sz="1000" b="1" dirty="0">
                <a:latin typeface="Arial"/>
                <a:ea typeface="Calibri"/>
                <a:cs typeface="Times New Roman"/>
              </a:rPr>
              <a:t>ImportCspBlob</a:t>
            </a:r>
            <a:r>
              <a:rPr lang="en-US" sz="1000" dirty="0">
                <a:latin typeface="Arial"/>
                <a:ea typeface="Calibri"/>
                <a:cs typeface="Segoe UI"/>
              </a:rPr>
              <a:t> methods to extract the key information for later use.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411755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You can use MakeCert, which is a command-line certificate creation tool, to create your own X509 certificates for development and testing.</a:t>
            </a:r>
          </a:p>
          <a:p>
            <a:pPr marL="171450" indent="-171450">
              <a:lnSpc>
                <a:spcPct val="115000"/>
              </a:lnSpc>
              <a:spcAft>
                <a:spcPts val="1000"/>
              </a:spcAft>
              <a:buFont typeface="Arial" pitchFamily="34" charset="0"/>
              <a:buChar char="•"/>
            </a:pPr>
            <a:r>
              <a:rPr lang="en-US" sz="1000" dirty="0">
                <a:latin typeface="Arial"/>
                <a:ea typeface="Calibri"/>
                <a:cs typeface="Times New Roman"/>
              </a:rPr>
              <a:t>You can use the MMC Certificates snap-in to manage the X509 certificates in your certificate stores. Explain to students that they must be logged on as an administrator to see the service account and computer account options when adding the Certificates snap-in to MMC. If they do not see these options, they are logged on as a standard user.</a:t>
            </a:r>
          </a:p>
          <a:p>
            <a:pPr marL="171450" indent="-171450">
              <a:lnSpc>
                <a:spcPct val="115000"/>
              </a:lnSpc>
              <a:spcAft>
                <a:spcPts val="1000"/>
              </a:spcAft>
              <a:buFont typeface="Arial" pitchFamily="34" charset="0"/>
              <a:buChar char="•"/>
            </a:pPr>
            <a:r>
              <a:rPr lang="en-US" sz="1000" dirty="0">
                <a:latin typeface="Arial"/>
                <a:ea typeface="Calibri"/>
                <a:cs typeface="Times New Roman"/>
              </a:rPr>
              <a:t>If time permits, log on as an admin so that you have access to all three stores. Next, open MMC and show students some of the X509 certificates in the user account store.</a:t>
            </a:r>
          </a:p>
        </p:txBody>
      </p:sp>
      <p:sp>
        <p:nvSpPr>
          <p:cNvPr id="4" name="Slide Number Placeholder 3"/>
          <p:cNvSpPr>
            <a:spLocks noGrp="1"/>
          </p:cNvSpPr>
          <p:nvPr>
            <p:ph type="sldNum" sz="quarter" idx="10"/>
          </p:nvPr>
        </p:nvSpPr>
        <p:spPr/>
        <p:txBody>
          <a:bodyPr/>
          <a:lstStyle/>
          <a:p>
            <a:fld id="{7174A416-C6FC-4F5A-BD00-500F2360A62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245235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 </a:t>
            </a:r>
            <a:r>
              <a:rPr lang="en-US" sz="1000" b="1" dirty="0">
                <a:latin typeface="Arial"/>
                <a:ea typeface="Calibri"/>
                <a:cs typeface="Times New Roman"/>
              </a:rPr>
              <a:t>System.Security.Cryptography.X509Certificates</a:t>
            </a:r>
            <a:r>
              <a:rPr lang="en-US" sz="1000" dirty="0">
                <a:latin typeface="Arial"/>
                <a:ea typeface="Calibri"/>
                <a:cs typeface="Segoe UI"/>
              </a:rPr>
              <a:t> namespace includes the following classes that enable you to access and manipulate certificates in any of the certificate stores located on the machine:</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X509Store</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X509Certificate2</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PublicKey</a:t>
            </a:r>
            <a:r>
              <a:rPr lang="en-US" sz="1000" dirty="0" smtClean="0">
                <a:effectLst/>
                <a:latin typeface="Arial"/>
                <a:ea typeface="Times New Roman"/>
                <a:cs typeface="Segoe UI"/>
              </a:rPr>
              <a:t> class</a:t>
            </a:r>
          </a:p>
          <a:p>
            <a:pPr lvl="0">
              <a:lnSpc>
                <a:spcPct val="115000"/>
              </a:lnSpc>
              <a:spcAft>
                <a:spcPts val="995"/>
              </a:spcAft>
            </a:pP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that you can use the </a:t>
            </a:r>
            <a:r>
              <a:rPr lang="en-US" sz="1000" b="1" dirty="0">
                <a:latin typeface="Arial"/>
                <a:ea typeface="Calibri"/>
                <a:cs typeface="Times New Roman"/>
              </a:rPr>
              <a:t>PublicKey</a:t>
            </a:r>
            <a:r>
              <a:rPr lang="en-US" sz="1000" dirty="0">
                <a:latin typeface="Arial"/>
                <a:ea typeface="Calibri"/>
                <a:cs typeface="Segoe UI"/>
              </a:rPr>
              <a:t> and </a:t>
            </a:r>
            <a:r>
              <a:rPr lang="en-US" sz="1000" b="1" dirty="0">
                <a:latin typeface="Arial"/>
                <a:ea typeface="Calibri"/>
                <a:cs typeface="Times New Roman"/>
              </a:rPr>
              <a:t>PrivateKey</a:t>
            </a:r>
            <a:r>
              <a:rPr lang="en-US" sz="1000" dirty="0">
                <a:latin typeface="Arial"/>
                <a:ea typeface="Calibri"/>
                <a:cs typeface="Segoe UI"/>
              </a:rPr>
              <a:t> properties to instantiate an </a:t>
            </a:r>
            <a:r>
              <a:rPr lang="en-US" sz="1000" b="1" dirty="0">
                <a:latin typeface="Arial"/>
                <a:ea typeface="Calibri"/>
                <a:cs typeface="Times New Roman"/>
              </a:rPr>
              <a:t>RSACryptoServiceProvider</a:t>
            </a:r>
            <a:r>
              <a:rPr lang="en-US" sz="1000" dirty="0">
                <a:latin typeface="Arial"/>
                <a:ea typeface="Calibri"/>
                <a:cs typeface="Segoe UI"/>
              </a:rPr>
              <a:t> object, thus using the keys that are stored in the certificate.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644494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661029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Fourth Coffee wants you to implement an encryption utility that can encrypt and decrypt large image files. Each image will be more than 200 megabytes (MB) in size. Fourth Coffee envisages that only a small internal team will use this tool, so controlling who can encrypt and decrypt the data is not a concern. Which of the following techniques will you choose?(   )Option 1: Symmetric encryption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2: Asymmetric encryption</a:t>
            </a:r>
          </a:p>
          <a:p>
            <a:pPr>
              <a:lnSpc>
                <a:spcPct val="115000"/>
              </a:lnSpc>
              <a:spcAft>
                <a:spcPts val="1000"/>
              </a:spcAft>
            </a:pPr>
            <a:r>
              <a:rPr lang="en-US" sz="1000" dirty="0" smtClean="0">
                <a:latin typeface="Arial"/>
                <a:ea typeface="Calibri"/>
                <a:cs typeface="Times New Roman"/>
              </a:rPr>
              <a:t>(   )Option 3: Hashing</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Symmetric encryption</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Is the following statement true or false? Asymmetric encryption uses a public key to encrypt data.(   )False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   )True</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)False</a:t>
            </a:r>
          </a:p>
          <a:p>
            <a:pPr>
              <a:lnSpc>
                <a:spcPct val="115000"/>
              </a:lnSpc>
              <a:spcAft>
                <a:spcPts val="1000"/>
              </a:spcAft>
            </a:pPr>
            <a:r>
              <a:rPr lang="en-US" sz="1000" dirty="0" smtClean="0">
                <a:latin typeface="Arial"/>
                <a:ea typeface="Calibri"/>
                <a:cs typeface="Times New Roman"/>
              </a:rPr>
              <a:t>(√)True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GB" b="1" dirty="0" smtClean="0">
                <a:solidFill>
                  <a:srgbClr val="336699"/>
                </a:solidFill>
                <a:latin typeface="Arial"/>
              </a:rPr>
              <a:t>13: Encrypting and Decrypting Data</a:t>
            </a:r>
            <a:endParaRPr lang="en-US" b="1" dirty="0" smtClean="0">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smtClean="0">
                <a:solidFill>
                  <a:srgbClr val="000000"/>
                </a:solidFill>
                <a:latin typeface="Arial"/>
              </a:rPr>
              <a:t>20483B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20</a:t>
            </a:fld>
            <a:endParaRPr lang="en-US" dirty="0"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dirty="0" smtClean="0">
                <a:ea typeface="굴림" pitchFamily="34" charset="-127"/>
              </a:rPr>
              <a:t>Remind students to complete the course evaluation.</a:t>
            </a:r>
          </a:p>
        </p:txBody>
      </p:sp>
    </p:spTree>
    <p:extLst>
      <p:ext uri="{BB962C8B-B14F-4D97-AF65-F5344CB8AC3E}">
        <p14:creationId xmlns:p14="http://schemas.microsoft.com/office/powerpoint/2010/main" val="144408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
        <p:nvSpPr>
          <p:cNvPr id="2" name="Marcador de notas 1"/>
          <p:cNvSpPr>
            <a:spLocks noGrp="1"/>
          </p:cNvSpPr>
          <p:nvPr>
            <p:ph type="body" idx="1"/>
          </p:nvPr>
        </p:nvSpPr>
        <p:spPr/>
        <p:txBody>
          <a:bodyPr/>
          <a:lstStyle/>
          <a:p>
            <a:endParaRPr lang="es-VE" dirty="0"/>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Calibri"/>
                <a:cs typeface="Segoe UI"/>
              </a:rPr>
              <a:t>Discuss that it is a must for applications to have the ability to encrypt and decrypt data, especially when they are processing confidential information.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a:t>
            </a:r>
            <a:r>
              <a:rPr lang="en-US" sz="1000" dirty="0">
                <a:latin typeface="Arial"/>
                <a:ea typeface="Calibri"/>
                <a:cs typeface="Segoe UI"/>
              </a:rPr>
              <a:t>his lesson introduces the concept of symmetric encryption and shows students how to encrypt data by using the Advanced Encryption Standard (AES) algorithm.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also shows students how to ensure the integrity of their data by using hashes.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36631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Symmetric encryption is the process of performing a cryptographic transformation of data by using a mathematical algorithm. </a:t>
            </a:r>
          </a:p>
          <a:p>
            <a:pPr marL="171450" indent="-171450">
              <a:lnSpc>
                <a:spcPct val="115000"/>
              </a:lnSpc>
              <a:spcAft>
                <a:spcPts val="1000"/>
              </a:spcAft>
              <a:buFont typeface="Arial" pitchFamily="34" charset="0"/>
              <a:buChar char="•"/>
            </a:pPr>
            <a:r>
              <a:rPr lang="en-US" sz="1000" dirty="0">
                <a:latin typeface="Arial"/>
                <a:ea typeface="Calibri"/>
                <a:cs typeface="Times New Roman"/>
              </a:rPr>
              <a:t>The name symmetric is derived because the same secret key is used for both encrypting and decrypting the data.</a:t>
            </a:r>
          </a:p>
          <a:p>
            <a:pPr>
              <a:lnSpc>
                <a:spcPct val="115000"/>
              </a:lnSpc>
              <a:spcAft>
                <a:spcPts val="1000"/>
              </a:spcAft>
            </a:pPr>
            <a:r>
              <a:rPr lang="en-US" sz="1000" dirty="0">
                <a:latin typeface="Arial"/>
                <a:ea typeface="Calibri"/>
                <a:cs typeface="Times New Roman"/>
              </a:rPr>
              <a:t>The Microsoft</a:t>
            </a:r>
            <a:r>
              <a:rPr lang="en-US" sz="1000" dirty="0" smtClean="0">
                <a:effectLst/>
                <a:latin typeface="Arial"/>
                <a:ea typeface="Calibri"/>
                <a:cs typeface="Times New Roman"/>
              </a:rPr>
              <a:t>®</a:t>
            </a:r>
            <a:r>
              <a:rPr lang="en-US" sz="1000" dirty="0">
                <a:latin typeface="Arial"/>
                <a:ea typeface="Calibri"/>
                <a:cs typeface="Times New Roman"/>
              </a:rPr>
              <a:t> .NET Framework includes managed implementation of the following encryption algorithms:</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Data Encryption Standard (</a:t>
            </a:r>
            <a:r>
              <a:rPr lang="en-US" sz="1000" dirty="0" smtClean="0">
                <a:effectLst/>
                <a:latin typeface="Arial"/>
                <a:ea typeface="Times New Roman"/>
                <a:cs typeface="Times New Roman"/>
              </a:rPr>
              <a:t>DES)</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Times New Roman"/>
              </a:rPr>
              <a:t>AES </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Rivest Cipher 2 (</a:t>
            </a:r>
            <a:r>
              <a:rPr lang="en-US" sz="1000" dirty="0" smtClean="0">
                <a:effectLst/>
                <a:latin typeface="Arial"/>
                <a:ea typeface="Times New Roman"/>
                <a:cs typeface="Times New Roman"/>
              </a:rPr>
              <a:t>RC2)</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Times New Roman"/>
              </a:rPr>
              <a:t>Rijndael</a:t>
            </a: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Times New Roman"/>
              </a:rPr>
              <a:t>TripleDES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48091104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3</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Symmetric Encryption?</a:t>
            </a:r>
            <a:endParaRPr lang="en-US" dirty="0"/>
          </a:p>
        </p:txBody>
      </p:sp>
      <p:sp>
        <p:nvSpPr>
          <p:cNvPr id="4" name="Content Placeholder 2"/>
          <p:cNvSpPr>
            <a:spLocks noGrp="1"/>
          </p:cNvSpPr>
          <p:nvPr/>
        </p:nvSpPr>
        <p:spPr bwMode="auto">
          <a:xfrm>
            <a:off x="458788" y="992188"/>
            <a:ext cx="7751762" cy="5408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Symmetric encryption is the cryptographic </a:t>
            </a:r>
            <a:r>
              <a:rPr lang="en-GB" dirty="0"/>
              <a:t>transformation of data by using a mathematical a</a:t>
            </a:r>
            <a:r>
              <a:rPr lang="en-GB" dirty="0" smtClean="0"/>
              <a:t>lgorithm</a:t>
            </a:r>
            <a:endParaRPr lang="en-GB" dirty="0"/>
          </a:p>
          <a:p>
            <a:r>
              <a:rPr lang="en-GB" dirty="0" smtClean="0"/>
              <a:t>The same key is used </a:t>
            </a:r>
            <a:r>
              <a:rPr lang="en-GB" dirty="0"/>
              <a:t>to encrypt and decrypt the </a:t>
            </a:r>
            <a:r>
              <a:rPr lang="en-GB" dirty="0" smtClean="0"/>
              <a:t>data</a:t>
            </a:r>
            <a:endParaRPr lang="en-GB" dirty="0"/>
          </a:p>
          <a:p>
            <a:r>
              <a:rPr lang="en-GB" dirty="0"/>
              <a:t>The </a:t>
            </a:r>
            <a:r>
              <a:rPr lang="en-GB" b="1" dirty="0"/>
              <a:t>System.Security.Cryptography</a:t>
            </a:r>
            <a:r>
              <a:rPr lang="en-GB" dirty="0"/>
              <a:t> namespace includes</a:t>
            </a:r>
            <a:r>
              <a:rPr lang="en-GB" dirty="0" smtClean="0"/>
              <a:t>:</a:t>
            </a:r>
            <a:endParaRPr lang="en-GB" dirty="0"/>
          </a:p>
          <a:p>
            <a:pPr lvl="1"/>
            <a:r>
              <a:rPr lang="en-GB" b="1" dirty="0" smtClean="0"/>
              <a:t>DESCryptoServiceProvider</a:t>
            </a:r>
            <a:r>
              <a:rPr lang="en-GB" dirty="0" smtClean="0"/>
              <a:t> class</a:t>
            </a:r>
            <a:endParaRPr lang="en-GB" dirty="0"/>
          </a:p>
          <a:p>
            <a:pPr lvl="1"/>
            <a:r>
              <a:rPr lang="en-GB" b="1" dirty="0" smtClean="0"/>
              <a:t>AesManaged</a:t>
            </a:r>
            <a:r>
              <a:rPr lang="en-GB" dirty="0" smtClean="0"/>
              <a:t> class</a:t>
            </a:r>
            <a:endParaRPr lang="en-GB" dirty="0"/>
          </a:p>
          <a:p>
            <a:pPr lvl="1"/>
            <a:r>
              <a:rPr lang="en-GB" b="1" dirty="0" smtClean="0"/>
              <a:t>RC2CryptoServiceProvider</a:t>
            </a:r>
            <a:r>
              <a:rPr lang="en-GB" dirty="0" smtClean="0"/>
              <a:t> class</a:t>
            </a:r>
            <a:endParaRPr lang="en-GB" dirty="0"/>
          </a:p>
          <a:p>
            <a:pPr lvl="1"/>
            <a:r>
              <a:rPr lang="en-GB" b="1" dirty="0" smtClean="0"/>
              <a:t>RijndaelManaged</a:t>
            </a:r>
            <a:r>
              <a:rPr lang="en-GB" dirty="0" smtClean="0"/>
              <a:t> class</a:t>
            </a:r>
            <a:endParaRPr lang="en-GB" dirty="0"/>
          </a:p>
          <a:p>
            <a:pPr lvl="1"/>
            <a:r>
              <a:rPr lang="en-GB" b="1" dirty="0" smtClean="0"/>
              <a:t>TripleDESCryptoServiceProvider</a:t>
            </a:r>
            <a:r>
              <a:rPr lang="en-GB" dirty="0" smtClean="0"/>
              <a:t> </a:t>
            </a:r>
            <a:r>
              <a:rPr lang="en-GB" dirty="0"/>
              <a:t>class</a:t>
            </a:r>
            <a:endParaRPr lang="en-US" dirty="0" smtClean="0"/>
          </a:p>
          <a:p>
            <a:pPr lvl="1"/>
            <a:endParaRPr lang="en-US" dirty="0" smtClean="0"/>
          </a:p>
        </p:txBody>
      </p:sp>
    </p:spTree>
    <p:extLst>
      <p:ext uri="{BB962C8B-B14F-4D97-AF65-F5344CB8AC3E}">
        <p14:creationId xmlns:p14="http://schemas.microsoft.com/office/powerpoint/2010/main" val="403524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Encrypting Data by Using Symmetric Encryption</a:t>
            </a:r>
            <a:endParaRPr lang="en-US" dirty="0"/>
          </a:p>
        </p:txBody>
      </p:sp>
      <p:sp>
        <p:nvSpPr>
          <p:cNvPr id="4" name="Content Placeholder 2"/>
          <p:cNvSpPr>
            <a:spLocks noGrp="1"/>
          </p:cNvSpPr>
          <p:nvPr/>
        </p:nvSpPr>
        <p:spPr bwMode="auto">
          <a:xfrm>
            <a:off x="458788" y="992188"/>
            <a:ext cx="807561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encrypt and decrypt data symmetrically, perform the following steps:</a:t>
            </a:r>
          </a:p>
          <a:p>
            <a:pPr marL="514350" indent="-514350">
              <a:buClrTx/>
              <a:buFont typeface="+mj-lt"/>
              <a:buAutoNum type="arabicPeriod"/>
            </a:pPr>
            <a:r>
              <a:rPr lang="en-US" dirty="0" smtClean="0"/>
              <a:t>Create </a:t>
            </a:r>
            <a:r>
              <a:rPr lang="en-US" dirty="0"/>
              <a:t>an </a:t>
            </a:r>
            <a:r>
              <a:rPr lang="en-US" b="1" dirty="0"/>
              <a:t>Rfc2898DeriveBytes </a:t>
            </a:r>
            <a:r>
              <a:rPr lang="en-US" dirty="0" smtClean="0"/>
              <a:t>object</a:t>
            </a:r>
          </a:p>
          <a:p>
            <a:pPr marL="514350" indent="-514350">
              <a:buClrTx/>
              <a:buFont typeface="+mj-lt"/>
              <a:buAutoNum type="arabicPeriod"/>
            </a:pPr>
            <a:r>
              <a:rPr lang="en-US" dirty="0" smtClean="0"/>
              <a:t>Create an </a:t>
            </a:r>
            <a:r>
              <a:rPr lang="en-US" b="1" dirty="0" smtClean="0"/>
              <a:t>AesManaged</a:t>
            </a:r>
            <a:r>
              <a:rPr lang="en-US" dirty="0" smtClean="0"/>
              <a:t> object</a:t>
            </a:r>
          </a:p>
          <a:p>
            <a:pPr marL="514350" indent="-514350">
              <a:buClrTx/>
              <a:buFont typeface="+mj-lt"/>
              <a:buAutoNum type="arabicPeriod"/>
            </a:pPr>
            <a:r>
              <a:rPr lang="en-GB" dirty="0" smtClean="0"/>
              <a:t>Generate a </a:t>
            </a:r>
            <a:r>
              <a:rPr lang="en-GB" dirty="0"/>
              <a:t>secret key </a:t>
            </a:r>
            <a:r>
              <a:rPr lang="en-GB" dirty="0" smtClean="0"/>
              <a:t>and an IV</a:t>
            </a:r>
          </a:p>
          <a:p>
            <a:pPr marL="514350" indent="-514350">
              <a:buClrTx/>
              <a:buFont typeface="+mj-lt"/>
              <a:buAutoNum type="arabicPeriod"/>
            </a:pPr>
            <a:r>
              <a:rPr lang="en-GB" dirty="0"/>
              <a:t>Create a stream </a:t>
            </a:r>
            <a:r>
              <a:rPr lang="en-GB" dirty="0" smtClean="0"/>
              <a:t>to buffer </a:t>
            </a:r>
            <a:r>
              <a:rPr lang="en-GB" dirty="0"/>
              <a:t>the transformed data</a:t>
            </a:r>
            <a:endParaRPr lang="en-US" dirty="0" smtClean="0"/>
          </a:p>
          <a:p>
            <a:pPr marL="514350" indent="-514350">
              <a:buClrTx/>
              <a:buFont typeface="+mj-lt"/>
              <a:buAutoNum type="arabicPeriod"/>
            </a:pPr>
            <a:r>
              <a:rPr lang="en-US" dirty="0" smtClean="0"/>
              <a:t>Create a symmetric encryptor or decryptor object</a:t>
            </a:r>
          </a:p>
          <a:p>
            <a:pPr marL="514350" indent="-514350">
              <a:buClrTx/>
              <a:buFont typeface="+mj-lt"/>
              <a:buAutoNum type="arabicPeriod"/>
            </a:pPr>
            <a:r>
              <a:rPr lang="en-GB" dirty="0"/>
              <a:t>Create a </a:t>
            </a:r>
            <a:r>
              <a:rPr lang="en-GB" b="1" dirty="0"/>
              <a:t>CryptoStream</a:t>
            </a:r>
            <a:r>
              <a:rPr lang="en-GB" dirty="0"/>
              <a:t> </a:t>
            </a:r>
            <a:r>
              <a:rPr lang="en-GB" dirty="0" smtClean="0"/>
              <a:t>object</a:t>
            </a:r>
            <a:endParaRPr lang="en-GB" dirty="0"/>
          </a:p>
          <a:p>
            <a:pPr marL="514350" indent="-514350">
              <a:buClrTx/>
              <a:buFont typeface="+mj-lt"/>
              <a:buAutoNum type="arabicPeriod"/>
            </a:pPr>
            <a:r>
              <a:rPr lang="en-GB" dirty="0" smtClean="0"/>
              <a:t>Write </a:t>
            </a:r>
            <a:r>
              <a:rPr lang="en-GB" dirty="0"/>
              <a:t>the transformed data to the buffer </a:t>
            </a:r>
            <a:r>
              <a:rPr lang="en-GB" dirty="0" smtClean="0"/>
              <a:t>stream</a:t>
            </a:r>
          </a:p>
          <a:p>
            <a:pPr marL="514350" indent="-514350">
              <a:buClrTx/>
              <a:buFont typeface="+mj-lt"/>
              <a:buAutoNum type="arabicPeriod"/>
            </a:pPr>
            <a:r>
              <a:rPr lang="en-GB" dirty="0" smtClean="0"/>
              <a:t>Close the streams</a:t>
            </a: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49342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Data</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hash is a numerical representation of a piece of data</a:t>
            </a:r>
          </a:p>
          <a:p>
            <a:r>
              <a:rPr lang="en-US" dirty="0" smtClean="0"/>
              <a:t>A hash can be computed by using the following code</a:t>
            </a:r>
          </a:p>
        </p:txBody>
      </p:sp>
      <p:sp>
        <p:nvSpPr>
          <p:cNvPr id="5" name="TextBox 6"/>
          <p:cNvSpPr txBox="1"/>
          <p:nvPr/>
        </p:nvSpPr>
        <p:spPr>
          <a:xfrm>
            <a:off x="675249" y="3110033"/>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byte[] ComputeHash(byte[] dataToHash, byte[] secretKey)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using (var hashAlgorithm = new HMACSHA1(secretKey))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using (var bufferStream = new MemoryStream(dataToHash))</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hashAlgorithm.ComputeHash(bufferStream);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68051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Implementing Asymmetric Encryption</a:t>
            </a:r>
            <a:endParaRPr lang="en-US" dirty="0"/>
          </a:p>
        </p:txBody>
      </p:sp>
      <p:sp>
        <p:nvSpPr>
          <p:cNvPr id="3" name="Text Placeholder 2"/>
          <p:cNvSpPr>
            <a:spLocks noGrp="1"/>
          </p:cNvSpPr>
          <p:nvPr>
            <p:ph type="body" idx="1"/>
          </p:nvPr>
        </p:nvSpPr>
        <p:spPr/>
        <p:txBody>
          <a:bodyPr/>
          <a:lstStyle/>
          <a:p>
            <a:r>
              <a:rPr lang="en-US" dirty="0" smtClean="0"/>
              <a:t>What Is Asymmetric Encryption?
Encrypting Data by Using Asymmetric Encryption
Creating and Managing X509 Certificates
Managing Encryption Keys
Demonstration: Encrypting and Decrypting Grade Reports Lab</a:t>
            </a:r>
            <a:endParaRPr lang="en-US" dirty="0"/>
          </a:p>
        </p:txBody>
      </p:sp>
    </p:spTree>
    <p:extLst>
      <p:ext uri="{BB962C8B-B14F-4D97-AF65-F5344CB8AC3E}">
        <p14:creationId xmlns:p14="http://schemas.microsoft.com/office/powerpoint/2010/main" val="3883044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Asymmetric Encryption?</a:t>
            </a:r>
            <a:endParaRPr lang="en-US" dirty="0"/>
          </a:p>
        </p:txBody>
      </p:sp>
      <p:sp>
        <p:nvSpPr>
          <p:cNvPr id="4" name="Content Placeholder 2"/>
          <p:cNvSpPr>
            <a:spLocks noGrp="1"/>
          </p:cNvSpPr>
          <p:nvPr/>
        </p:nvSpPr>
        <p:spPr bwMode="auto">
          <a:xfrm>
            <a:off x="458788" y="1124744"/>
            <a:ext cx="7751762" cy="5408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3200" dirty="0" smtClean="0"/>
              <a:t>Asymmetric encryption uses:</a:t>
            </a:r>
          </a:p>
          <a:p>
            <a:pPr lvl="1"/>
            <a:r>
              <a:rPr lang="en-GB" sz="2800" dirty="0" smtClean="0"/>
              <a:t>A public key to encrypt data</a:t>
            </a:r>
          </a:p>
          <a:p>
            <a:pPr lvl="1"/>
            <a:r>
              <a:rPr lang="en-GB" sz="2800" dirty="0" smtClean="0"/>
              <a:t>A private key to decrypt data</a:t>
            </a:r>
            <a:endParaRPr lang="en-GB" sz="2800" dirty="0"/>
          </a:p>
          <a:p>
            <a:r>
              <a:rPr lang="en-GB" sz="3200" dirty="0"/>
              <a:t>The </a:t>
            </a:r>
            <a:r>
              <a:rPr lang="en-GB" sz="3200" b="1" dirty="0"/>
              <a:t>System.Security.Cryptography</a:t>
            </a:r>
            <a:r>
              <a:rPr lang="en-GB" sz="3200" dirty="0"/>
              <a:t> namespace includes</a:t>
            </a:r>
            <a:r>
              <a:rPr lang="en-GB" sz="3200" dirty="0" smtClean="0"/>
              <a:t>:</a:t>
            </a:r>
            <a:endParaRPr lang="en-GB" sz="3200" dirty="0"/>
          </a:p>
          <a:p>
            <a:pPr lvl="1"/>
            <a:r>
              <a:rPr lang="en-GB" sz="2800" dirty="0"/>
              <a:t>The </a:t>
            </a:r>
            <a:r>
              <a:rPr lang="en-GB" sz="2800" b="1" dirty="0" smtClean="0"/>
              <a:t>RSACryptoServiceProvider</a:t>
            </a:r>
            <a:r>
              <a:rPr lang="en-GB" sz="2800" dirty="0" smtClean="0"/>
              <a:t> class</a:t>
            </a:r>
            <a:endParaRPr lang="en-GB" sz="2800" dirty="0"/>
          </a:p>
          <a:p>
            <a:pPr lvl="1"/>
            <a:r>
              <a:rPr lang="en-GB" sz="2800" dirty="0"/>
              <a:t>The </a:t>
            </a:r>
            <a:r>
              <a:rPr lang="en-GB" sz="2800" b="1" dirty="0" smtClean="0"/>
              <a:t>DSACryptoServiceProvider</a:t>
            </a:r>
            <a:r>
              <a:rPr lang="en-GB" sz="2800" dirty="0" smtClean="0"/>
              <a:t> class</a:t>
            </a:r>
            <a:endParaRPr lang="en-US" sz="2800" dirty="0" smtClean="0"/>
          </a:p>
        </p:txBody>
      </p:sp>
    </p:spTree>
    <p:extLst>
      <p:ext uri="{BB962C8B-B14F-4D97-AF65-F5344CB8AC3E}">
        <p14:creationId xmlns:p14="http://schemas.microsoft.com/office/powerpoint/2010/main" val="43034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Encrypting Data by Using Asymmetric Encryption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encrypt and decrypt data asymmetrically</a:t>
            </a:r>
          </a:p>
        </p:txBody>
      </p:sp>
      <p:sp>
        <p:nvSpPr>
          <p:cNvPr id="5" name="TextBox 9"/>
          <p:cNvSpPr txBox="1"/>
          <p:nvPr/>
        </p:nvSpPr>
        <p:spPr>
          <a:xfrm>
            <a:off x="675249" y="1752600"/>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rawBytes = Encoding.Default.GetBytes</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"hello world</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decryptedText = string.Empty</a:t>
            </a:r>
            <a:r>
              <a:rPr lang="en-US"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using (var rsaProvider = new RSACryptoServiceProvider())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useOaepPadding = true</a:t>
            </a:r>
            <a:r>
              <a:rPr lang="en-US"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encryptedBytes =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rsaProvider.Encrypt(rawBytes</a:t>
            </a:r>
            <a:r>
              <a:rPr lang="en-US" b="0" dirty="0">
                <a:latin typeface="Lucida Sans Unicode" pitchFamily="34" charset="0"/>
                <a:cs typeface="Lucida Sans Unicode" pitchFamily="34" charset="0"/>
              </a:rPr>
              <a:t>, useOaepPadding</a:t>
            </a:r>
            <a:r>
              <a:rPr lang="en-US"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decryptedBytes =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rsaProvider.Decrypt(encryptedBytes</a:t>
            </a:r>
            <a:r>
              <a:rPr lang="en-US" b="0" dirty="0">
                <a:latin typeface="Lucida Sans Unicode" pitchFamily="34" charset="0"/>
                <a:cs typeface="Lucida Sans Unicode" pitchFamily="34" charset="0"/>
              </a:rPr>
              <a:t>, useOaepPadding</a:t>
            </a:r>
            <a:r>
              <a:rPr lang="en-US"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decryptedText = Encoding.Default.GetString(decryptedBytes);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decryptedText == hello world..</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568388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Managing X509 Certificates</a:t>
            </a:r>
            <a:endParaRPr lang="en-US" dirty="0"/>
          </a:p>
        </p:txBody>
      </p:sp>
      <p:sp>
        <p:nvSpPr>
          <p:cNvPr id="4" name="Content Placeholder 2"/>
          <p:cNvSpPr>
            <a:spLocks noGrp="1"/>
          </p:cNvSpPr>
          <p:nvPr/>
        </p:nvSpPr>
        <p:spPr bwMode="auto">
          <a:xfrm>
            <a:off x="458788" y="148113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MakeCert to create certificates</a:t>
            </a:r>
          </a:p>
          <a:p>
            <a:endParaRPr lang="en-US" dirty="0"/>
          </a:p>
          <a:p>
            <a:endParaRPr lang="en-US" dirty="0" smtClean="0"/>
          </a:p>
          <a:p>
            <a:r>
              <a:rPr lang="en-US" dirty="0" smtClean="0"/>
              <a:t>Use the MMC Certificates snap-in to manage your certificate stores</a:t>
            </a:r>
          </a:p>
        </p:txBody>
      </p:sp>
      <p:sp>
        <p:nvSpPr>
          <p:cNvPr id="5" name="TextBox 4"/>
          <p:cNvSpPr txBox="1"/>
          <p:nvPr/>
        </p:nvSpPr>
        <p:spPr>
          <a:xfrm>
            <a:off x="486508" y="220980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t>makecert -n "CN=FourthCoffee" -a sha1 -pe -r -sr LocalMachine -ss my -sky exchange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4100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Encryption Keys</a:t>
            </a:r>
            <a:endParaRPr lang="en-US" dirty="0"/>
          </a:p>
        </p:txBody>
      </p:sp>
      <p:sp>
        <p:nvSpPr>
          <p:cNvPr id="4" name="Content Placeholder 2"/>
          <p:cNvSpPr>
            <a:spLocks noGrp="1"/>
          </p:cNvSpPr>
          <p:nvPr/>
        </p:nvSpPr>
        <p:spPr bwMode="auto">
          <a:xfrm>
            <a:off x="315884" y="1125188"/>
            <a:ext cx="8628611"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The </a:t>
            </a:r>
            <a:r>
              <a:rPr lang="en-GB" b="1" dirty="0" smtClean="0"/>
              <a:t>System.Security.Cryptography.X509Certificates</a:t>
            </a:r>
            <a:r>
              <a:rPr lang="en-GB" dirty="0" smtClean="0"/>
              <a:t> namespace contains classes that enable access to the certificate store and certificate metadata</a:t>
            </a:r>
          </a:p>
        </p:txBody>
      </p:sp>
      <p:sp>
        <p:nvSpPr>
          <p:cNvPr id="5" name="TextBox 4"/>
          <p:cNvSpPr txBox="1"/>
          <p:nvPr/>
        </p:nvSpPr>
        <p:spPr>
          <a:xfrm>
            <a:off x="675249" y="2636912"/>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store = new X509Store</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StoreName.My</a:t>
            </a:r>
            <a:r>
              <a:rPr lang="en-US" b="0" dirty="0">
                <a:latin typeface="Lucida Sans Unicode" pitchFamily="34" charset="0"/>
                <a:cs typeface="Lucida Sans Unicode" pitchFamily="34" charset="0"/>
              </a:rPr>
              <a:t>,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StoreLocation.LocalMachine</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endParaRPr lang="en-US"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store.Open(OpenFlags.ReadOnly</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foreach (var storeCertificate in store.Certificates)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Code to process each certificate.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store.Close();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1072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2043"/>
            <a:ext cx="8683625" cy="740664"/>
          </a:xfrm>
        </p:spPr>
        <p:txBody>
          <a:bodyPr/>
          <a:lstStyle/>
          <a:p>
            <a:r>
              <a:rPr lang="es-VE" dirty="0"/>
              <a:t>Laboratorio: Cifrar y descifrar el informe de calificaciones</a:t>
            </a:r>
            <a:endParaRPr lang="es-VE" dirty="0">
              <a:effectLst/>
            </a:endParaRPr>
          </a:p>
        </p:txBody>
      </p:sp>
      <p:sp>
        <p:nvSpPr>
          <p:cNvPr id="3" name="Text Placeholder 2"/>
          <p:cNvSpPr>
            <a:spLocks noGrp="1"/>
          </p:cNvSpPr>
          <p:nvPr>
            <p:ph type="body" idx="1"/>
          </p:nvPr>
        </p:nvSpPr>
        <p:spPr>
          <a:xfrm>
            <a:off x="179512" y="2636912"/>
            <a:ext cx="8119156" cy="2191761"/>
          </a:xfrm>
        </p:spPr>
        <p:txBody>
          <a:bodyPr/>
          <a:lstStyle/>
          <a:p>
            <a:r>
              <a:rPr lang="es-VE" sz="3200" dirty="0">
                <a:solidFill>
                  <a:srgbClr val="7030A0"/>
                </a:solidFill>
              </a:rPr>
              <a:t>Ejercicio 1: </a:t>
            </a:r>
            <a:r>
              <a:rPr lang="es-VE" sz="3200" dirty="0"/>
              <a:t>Cifrar el informe de </a:t>
            </a:r>
            <a:r>
              <a:rPr lang="es-VE" sz="3200" dirty="0" smtClean="0"/>
              <a:t>calificaciones</a:t>
            </a:r>
          </a:p>
          <a:p>
            <a:endParaRPr lang="es-VE" sz="3200" dirty="0"/>
          </a:p>
          <a:p>
            <a:r>
              <a:rPr lang="es-VE" sz="3200" dirty="0">
                <a:solidFill>
                  <a:srgbClr val="7030A0"/>
                </a:solidFill>
              </a:rPr>
              <a:t>Ejercicio 2: </a:t>
            </a:r>
            <a:r>
              <a:rPr lang="es-VE" sz="3200" dirty="0"/>
              <a:t>Descifrar el informe de calificaciones</a:t>
            </a:r>
            <a:endParaRPr lang="es-VE" sz="3200" dirty="0">
              <a:effectLst/>
            </a:endParaRPr>
          </a:p>
        </p:txBody>
      </p:sp>
    </p:spTree>
    <p:extLst>
      <p:ext uri="{BB962C8B-B14F-4D97-AF65-F5344CB8AC3E}">
        <p14:creationId xmlns:p14="http://schemas.microsoft.com/office/powerpoint/2010/main" val="3531712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err="1" smtClean="0"/>
              <a:t>Evaluacion</a:t>
            </a:r>
            <a:r>
              <a:rPr lang="en-US" dirty="0" smtClean="0"/>
              <a:t> FINAL del modulo 3</a:t>
            </a:r>
            <a:endParaRPr lang="en-US" sz="1400" b="1" dirty="0" smtClean="0">
              <a:solidFill>
                <a:srgbClr val="FF0000"/>
              </a:solidFill>
            </a:endParaRPr>
          </a:p>
        </p:txBody>
      </p:sp>
      <p:grpSp>
        <p:nvGrpSpPr>
          <p:cNvPr id="2" name="Group 3"/>
          <p:cNvGrpSpPr>
            <a:grpSpLocks/>
          </p:cNvGrpSpPr>
          <p:nvPr/>
        </p:nvGrpSpPr>
        <p:grpSpPr bwMode="auto">
          <a:xfrm>
            <a:off x="5796136" y="3573016"/>
            <a:ext cx="2731442" cy="2775959"/>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dirty="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pic>
        <p:nvPicPr>
          <p:cNvPr id="3" name="Imagen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047" y="1840959"/>
            <a:ext cx="3520063" cy="264004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522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44274" y="1700808"/>
            <a:ext cx="8620213" cy="3456384"/>
          </a:xfrm>
        </p:spPr>
        <p:txBody>
          <a:bodyPr/>
          <a:lstStyle/>
          <a:p>
            <a:pPr marL="514350" indent="-514350">
              <a:buFont typeface="+mj-lt"/>
              <a:buAutoNum type="arabicPeriod"/>
            </a:pPr>
            <a:r>
              <a:rPr lang="es-VE" dirty="0"/>
              <a:t>Revisión de la sintaxis de C#</a:t>
            </a:r>
          </a:p>
          <a:p>
            <a:pPr marL="514350" indent="-514350">
              <a:buFont typeface="+mj-lt"/>
              <a:buAutoNum type="arabicPeriod"/>
            </a:pPr>
            <a:r>
              <a:rPr lang="es-VE" dirty="0"/>
              <a:t>Creación de métodos de control de excepciones y aplicaciones de control</a:t>
            </a:r>
          </a:p>
          <a:p>
            <a:pPr marL="514350" indent="-514350">
              <a:buFont typeface="+mj-lt"/>
              <a:buAutoNum type="arabicPeriod"/>
            </a:pPr>
            <a:r>
              <a:rPr lang="es-VE" dirty="0"/>
              <a:t>Desarrollar el código para una aplicación gráfica</a:t>
            </a:r>
          </a:p>
          <a:p>
            <a:pPr marL="514350" indent="-514350">
              <a:buFont typeface="+mj-lt"/>
              <a:buAutoNum type="arabicPeriod"/>
            </a:pPr>
            <a:r>
              <a:rPr lang="es-VE" dirty="0"/>
              <a:t>Creación de clases e implementación de seguridad de tipos colecciones</a:t>
            </a:r>
          </a:p>
          <a:p>
            <a:pPr marL="514350" indent="-514350">
              <a:buFont typeface="+mj-lt"/>
              <a:buAutoNum type="arabicPeriod"/>
            </a:pPr>
            <a:r>
              <a:rPr lang="es-VE" dirty="0"/>
              <a:t>Creación de una jerarquía de clases mediante herencia</a:t>
            </a:r>
          </a:p>
          <a:p>
            <a:pPr marL="514350" indent="-514350">
              <a:buFont typeface="+mj-lt"/>
              <a:buAutoNum type="arabicPeriod"/>
            </a:pPr>
            <a:r>
              <a:rPr lang="es-VE" dirty="0"/>
              <a:t>Lectura y escritura de datos locales</a:t>
            </a: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a:t>Acceso a una base de datos</a:t>
            </a:r>
          </a:p>
          <a:p>
            <a:pPr marL="514350" indent="-514350">
              <a:buFont typeface="+mj-lt"/>
              <a:buAutoNum type="arabicPeriod" startAt="7"/>
            </a:pPr>
            <a:r>
              <a:rPr lang="es-VE" dirty="0"/>
              <a:t>Acceso a datos remotos</a:t>
            </a:r>
          </a:p>
          <a:p>
            <a:pPr marL="514350" indent="-514350">
              <a:buFont typeface="+mj-lt"/>
              <a:buAutoNum type="arabicPeriod" startAt="7"/>
            </a:pPr>
            <a:r>
              <a:rPr lang="es-VE" dirty="0"/>
              <a:t>Diseño de la interfaz de usuario de una aplicación gráfica</a:t>
            </a:r>
          </a:p>
          <a:p>
            <a:pPr marL="514350" indent="-514350">
              <a:buFont typeface="+mj-lt"/>
              <a:buAutoNum type="arabicPeriod" startAt="7"/>
            </a:pPr>
            <a:r>
              <a:rPr lang="es-VE" dirty="0"/>
              <a:t>Mejorar la capacidad de respuesta y rendimiento de las aplicaciones</a:t>
            </a:r>
          </a:p>
          <a:p>
            <a:pPr marL="514350" indent="-514350">
              <a:buFont typeface="+mj-lt"/>
              <a:buAutoNum type="arabicPeriod" startAt="7"/>
            </a:pPr>
            <a:r>
              <a:rPr lang="es-VE" dirty="0"/>
              <a:t>Integración con código no administrado</a:t>
            </a:r>
          </a:p>
          <a:p>
            <a:pPr marL="514350" indent="-514350">
              <a:buFont typeface="+mj-lt"/>
              <a:buAutoNum type="arabicPeriod" startAt="7"/>
            </a:pPr>
            <a:r>
              <a:rPr lang="es-VE" dirty="0"/>
              <a:t>Crear ensamblados y tipos reutilizables</a:t>
            </a:r>
          </a:p>
          <a:p>
            <a:pPr marL="514350" indent="-514350">
              <a:buFont typeface="+mj-lt"/>
              <a:buAutoNum type="arabicPeriod" startAt="7"/>
            </a:pPr>
            <a:r>
              <a:rPr lang="es-VE" dirty="0">
                <a:solidFill>
                  <a:srgbClr val="FF0000"/>
                </a:solidFill>
              </a:rPr>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898005" y="2204864"/>
            <a:ext cx="8102352" cy="1355725"/>
          </a:xfrm>
        </p:spPr>
        <p:txBody>
          <a:bodyPr vert="horz" wrap="square" lIns="45720" tIns="45720" rIns="45720" bIns="45720" numCol="1" anchor="ctr" anchorCtr="0" compatLnSpc="1">
            <a:prstTxWarp prst="textNoShape">
              <a:avLst/>
            </a:prstTxWarp>
            <a:noAutofit/>
          </a:bodyPr>
          <a:lstStyle/>
          <a:p>
            <a:pPr algn="r">
              <a:defRPr/>
            </a:pPr>
            <a:r>
              <a:rPr lang="es-VE" sz="3600" dirty="0" smtClean="0"/>
              <a:t>Cifrar y descifrar Datos</a:t>
            </a:r>
            <a:r>
              <a:rPr lang="es-VE" sz="3600" dirty="0"/>
              <a:t/>
            </a:r>
            <a:br>
              <a:rPr lang="es-VE" sz="3600" dirty="0"/>
            </a:br>
            <a:r>
              <a:rPr lang="es-VE" sz="3600" dirty="0"/>
              <a:t/>
            </a:r>
            <a:br>
              <a:rPr lang="es-VE" sz="3600" dirty="0"/>
            </a:br>
            <a:r>
              <a:rPr lang="es-VE" sz="3600" dirty="0">
                <a:solidFill>
                  <a:srgbClr val="FF0000"/>
                </a:solidFill>
              </a:rPr>
              <a:t/>
            </a:r>
            <a:br>
              <a:rPr lang="es-VE" sz="3600" dirty="0">
                <a:solidFill>
                  <a:srgbClr val="FF0000"/>
                </a:solidFill>
              </a:rPr>
            </a:br>
            <a:r>
              <a:rPr lang="en-US" sz="3600" dirty="0" smtClean="0">
                <a:ln w="0"/>
                <a:solidFill>
                  <a:schemeClr val="tx1"/>
                </a:solidFill>
                <a:effectLst>
                  <a:outerShdw blurRad="38100" dist="19050" dir="2700000" algn="tl" rotWithShape="0">
                    <a:schemeClr val="dk1">
                      <a:alpha val="40000"/>
                    </a:schemeClr>
                  </a:outerShdw>
                </a:effectLst>
              </a:rPr>
              <a:t>(</a:t>
            </a:r>
            <a:r>
              <a:rPr lang="es-ES" sz="3600" dirty="0" err="1"/>
              <a:t>Encrypting</a:t>
            </a:r>
            <a:r>
              <a:rPr lang="es-ES" sz="3600" dirty="0"/>
              <a:t> and </a:t>
            </a:r>
            <a:r>
              <a:rPr lang="es-ES" sz="3600" dirty="0" err="1"/>
              <a:t>Decrypting</a:t>
            </a:r>
            <a:r>
              <a:rPr lang="es-ES" sz="3600" dirty="0"/>
              <a:t> Data</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642168" y="5229200"/>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a:t>
            </a:r>
            <a:r>
              <a:rPr lang="en-US" dirty="0" smtClean="0"/>
              <a:t>13</a:t>
            </a:r>
            <a:endParaRPr lang="en-US" dirty="0"/>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460376" y="2060848"/>
            <a:ext cx="8223328" cy="2664296"/>
          </a:xfrm>
        </p:spPr>
        <p:txBody>
          <a:bodyPr/>
          <a:lstStyle/>
          <a:p>
            <a:pPr marL="514350" indent="-514350">
              <a:buFont typeface="+mj-lt"/>
              <a:buAutoNum type="arabicPeriod"/>
            </a:pPr>
            <a:r>
              <a:rPr lang="es-VE" sz="2400" dirty="0"/>
              <a:t>Aplicación de cifrado </a:t>
            </a:r>
            <a:r>
              <a:rPr lang="es-VE" sz="2400" dirty="0" smtClean="0"/>
              <a:t>simétrico </a:t>
            </a:r>
            <a:r>
              <a:rPr lang="es-VE" sz="2400" dirty="0" smtClean="0"/>
              <a:t>(</a:t>
            </a:r>
            <a:r>
              <a:rPr lang="en-US" sz="2400" dirty="0"/>
              <a:t>Implementing Symmetric Encryption</a:t>
            </a:r>
            <a:r>
              <a:rPr lang="en-GB" sz="2400" dirty="0" smtClean="0"/>
              <a:t>)</a:t>
            </a:r>
            <a:endParaRPr lang="es-VE" sz="2400" dirty="0" smtClean="0"/>
          </a:p>
          <a:p>
            <a:pPr marL="514350" lvl="0" indent="-514350">
              <a:buFont typeface="+mj-lt"/>
              <a:buAutoNum type="arabicPeriod"/>
            </a:pPr>
            <a:endParaRPr lang="es-ES" sz="2400" dirty="0"/>
          </a:p>
          <a:p>
            <a:pPr marL="514350" lvl="0" indent="-514350">
              <a:buFont typeface="+mj-lt"/>
              <a:buAutoNum type="arabicPeriod"/>
            </a:pPr>
            <a:r>
              <a:rPr lang="es-VE" sz="2400" dirty="0"/>
              <a:t>Aplicación de cifrado </a:t>
            </a:r>
            <a:r>
              <a:rPr lang="es-VE" sz="2400" dirty="0" smtClean="0"/>
              <a:t>asimétrico </a:t>
            </a:r>
            <a:r>
              <a:rPr lang="es-VE" sz="2400" dirty="0" smtClean="0"/>
              <a:t>(</a:t>
            </a:r>
            <a:r>
              <a:rPr lang="en-US" sz="2400" dirty="0"/>
              <a:t>Implementing Asymmetric Encryption</a:t>
            </a:r>
            <a:r>
              <a:rPr lang="en-GB" sz="2400" dirty="0" smtClean="0"/>
              <a:t>)</a:t>
            </a:r>
            <a:endParaRPr lang="en-GB" sz="2400" dirty="0" smtClean="0"/>
          </a:p>
        </p:txBody>
      </p:sp>
    </p:spTree>
    <p:extLst>
      <p:ext uri="{BB962C8B-B14F-4D97-AF65-F5344CB8AC3E}">
        <p14:creationId xmlns:p14="http://schemas.microsoft.com/office/powerpoint/2010/main" val="244613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Implementing Symmetric Encryption</a:t>
            </a:r>
            <a:endParaRPr lang="en-US" dirty="0"/>
          </a:p>
        </p:txBody>
      </p:sp>
      <p:sp>
        <p:nvSpPr>
          <p:cNvPr id="3" name="Text Placeholder 2"/>
          <p:cNvSpPr>
            <a:spLocks noGrp="1"/>
          </p:cNvSpPr>
          <p:nvPr>
            <p:ph type="body" idx="1"/>
          </p:nvPr>
        </p:nvSpPr>
        <p:spPr/>
        <p:txBody>
          <a:bodyPr/>
          <a:lstStyle/>
          <a:p>
            <a:r>
              <a:rPr lang="en-US" dirty="0" smtClean="0"/>
              <a:t>What Is Symmetric Encryption?
Encrypting Data by Using Symmetric Encryption
Hashing Data
Demonstration: Encrypting and Decrypting Data</a:t>
            </a:r>
            <a:endParaRPr lang="en-US" dirty="0"/>
          </a:p>
        </p:txBody>
      </p:sp>
    </p:spTree>
    <p:extLst>
      <p:ext uri="{BB962C8B-B14F-4D97-AF65-F5344CB8AC3E}">
        <p14:creationId xmlns:p14="http://schemas.microsoft.com/office/powerpoint/2010/main" val="72402345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2017</TotalTime>
  <Words>1925</Words>
  <Application>Microsoft Office PowerPoint</Application>
  <PresentationFormat>Presentación en pantalla (4:3)</PresentationFormat>
  <Paragraphs>255</Paragraphs>
  <Slides>20</Slides>
  <Notes>19</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20</vt:i4>
      </vt:variant>
    </vt:vector>
  </HeadingPairs>
  <TitlesOfParts>
    <vt:vector size="31" baseType="lpstr">
      <vt:lpstr>굴림</vt:lpstr>
      <vt:lpstr>Arial</vt:lpstr>
      <vt:lpstr>Arial Narrow</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Cifrar y descifrar Datos   (Encrypting and Decrypting Data)</vt:lpstr>
      <vt:lpstr>Temas</vt:lpstr>
      <vt:lpstr>Lesson 1: Implementing Symmetric Encryption</vt:lpstr>
      <vt:lpstr>What Is Symmetric Encryption?</vt:lpstr>
      <vt:lpstr>Encrypting Data by Using Symmetric Encryption</vt:lpstr>
      <vt:lpstr>Hashing Data</vt:lpstr>
      <vt:lpstr>Lesson 2: Implementing Asymmetric Encryption</vt:lpstr>
      <vt:lpstr>What Is Asymmetric Encryption?</vt:lpstr>
      <vt:lpstr>Encrypting Data by Using Asymmetric Encryption</vt:lpstr>
      <vt:lpstr>Creating and Managing X509 Certificates</vt:lpstr>
      <vt:lpstr>Managing Encryption Keys</vt:lpstr>
      <vt:lpstr>Laboratorio: Cifrar y descifrar el informe de calificaciones</vt:lpstr>
      <vt:lpstr>Revisión de módulo</vt:lpstr>
      <vt:lpstr>Evaluacion FINAL del modulo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78</cp:revision>
  <cp:lastPrinted>2012-08-28T00:39:50Z</cp:lastPrinted>
  <dcterms:created xsi:type="dcterms:W3CDTF">2012-10-15T15:17:00Z</dcterms:created>
  <dcterms:modified xsi:type="dcterms:W3CDTF">2015-02-20T21:26:34Z</dcterms:modified>
</cp:coreProperties>
</file>