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6"/>
  </p:notesMasterIdLst>
  <p:handoutMasterIdLst>
    <p:handoutMasterId r:id="rId27"/>
  </p:handoutMasterIdLst>
  <p:sldIdLst>
    <p:sldId id="315" r:id="rId2"/>
    <p:sldId id="285" r:id="rId3"/>
    <p:sldId id="342" r:id="rId4"/>
    <p:sldId id="282" r:id="rId5"/>
    <p:sldId id="347" r:id="rId6"/>
    <p:sldId id="286"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62" r:id="rId22"/>
    <p:sldId id="363" r:id="rId23"/>
    <p:sldId id="364" r:id="rId24"/>
    <p:sldId id="365" r:id="rId25"/>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bjetivo Terminal y Contenido del Curso por Temas" id="{674F0B8C-DF31-458F-A553-DAB539E87FF6}">
          <p14:sldIdLst>
            <p14:sldId id="315"/>
            <p14:sldId id="285"/>
            <p14:sldId id="342"/>
            <p14:sldId id="282"/>
            <p14:sldId id="347"/>
          </p14:sldIdLst>
        </p14:section>
        <p14:section name="Tema 1 y Contenido del Temas por Lesson" id="{434BB0A5-BB32-4AEB-A104-A710D5930B16}">
          <p14:sldIdLst>
            <p14:sldId id="286"/>
            <p14:sldId id="348"/>
            <p14:sldId id="349"/>
            <p14:sldId id="350"/>
            <p14:sldId id="351"/>
            <p14:sldId id="352"/>
            <p14:sldId id="353"/>
            <p14:sldId id="354"/>
            <p14:sldId id="355"/>
            <p14:sldId id="356"/>
            <p14:sldId id="357"/>
            <p14:sldId id="358"/>
            <p14:sldId id="359"/>
            <p14:sldId id="360"/>
            <p14:sldId id="361"/>
            <p14:sldId id="362"/>
            <p14:sldId id="363"/>
            <p14:sldId id="364"/>
            <p14:sldId id="365"/>
          </p14:sldIdLst>
        </p14:section>
      </p14:sectionLst>
    </p:ext>
    <p:ext uri="{EFAFB233-063F-42B5-8137-9DF3F51BA10A}">
      <p15:sldGuideLst xmlns:p15="http://schemas.microsoft.com/office/powerpoint/2012/main">
        <p15:guide id="1" orient="horz" userDrawn="1">
          <p15:clr>
            <a:srgbClr val="A4A3A4"/>
          </p15:clr>
        </p15:guide>
        <p15:guide id="2" pos="5472"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20" autoAdjust="0"/>
    <p:restoredTop sz="86894" autoAdjust="0"/>
  </p:normalViewPr>
  <p:slideViewPr>
    <p:cSldViewPr>
      <p:cViewPr varScale="1">
        <p:scale>
          <a:sx n="80" d="100"/>
          <a:sy n="80" d="100"/>
        </p:scale>
        <p:origin x="1218" y="66"/>
      </p:cViewPr>
      <p:guideLst>
        <p:guide orient="horz"/>
        <p:guide pos="5472"/>
      </p:guideLst>
    </p:cSldViewPr>
  </p:slideViewPr>
  <p:notesTextViewPr>
    <p:cViewPr>
      <p:scale>
        <a:sx n="1" d="1"/>
        <a:sy n="1" d="1"/>
      </p:scale>
      <p:origin x="0" y="0"/>
    </p:cViewPr>
  </p:notesTextViewPr>
  <p:sorterViewPr>
    <p:cViewPr>
      <p:scale>
        <a:sx n="100" d="100"/>
        <a:sy n="100" d="100"/>
      </p:scale>
      <p:origin x="0" y="1218"/>
    </p:cViewPr>
  </p:sorterViewPr>
  <p:notesViewPr>
    <p:cSldViewPr>
      <p:cViewPr varScale="1">
        <p:scale>
          <a:sx n="56" d="100"/>
          <a:sy n="56" d="100"/>
        </p:scale>
        <p:origin x="2802" y="4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t>4/4/2016</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t>‹Nº›</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t>4/4/2016</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t>‹Nº›</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763769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Mention that, as a minimum, code should always check for the HTTP status of 200, and that if a different status occurs, then report it. Additionally, emphasize that exception handling by using </a:t>
            </a:r>
            <a:r>
              <a:rPr lang="en-US" sz="1000" b="1" dirty="0">
                <a:latin typeface="Arial"/>
                <a:ea typeface="Calibri"/>
                <a:cs typeface="Times New Roman"/>
              </a:rPr>
              <a:t>try…catch</a:t>
            </a:r>
            <a:r>
              <a:rPr lang="en-US" sz="1000" dirty="0">
                <a:latin typeface="Arial"/>
                <a:ea typeface="Calibri"/>
                <a:cs typeface="Segoe UI"/>
              </a:rPr>
              <a:t> is not just for handling network-specific errors, but is also a useful technique for trapping and handling errors that can occur almost anywhere in JavaScript code.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1553222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Students may be tempted to use the </a:t>
            </a:r>
            <a:r>
              <a:rPr lang="en-US" sz="1000" b="1" dirty="0">
                <a:latin typeface="Arial"/>
                <a:ea typeface="Calibri"/>
                <a:cs typeface="Times New Roman"/>
              </a:rPr>
              <a:t>eval()</a:t>
            </a:r>
            <a:r>
              <a:rPr lang="en-US" sz="1000" dirty="0">
                <a:latin typeface="Arial"/>
                <a:ea typeface="Calibri"/>
                <a:cs typeface="Segoe UI"/>
              </a:rPr>
              <a:t> function to parse JSON data. Advise them against this approach as it can be used to execute any JavaScript code, and can facilitate code injection attacks.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2562209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the asynchronous mode is the default mechanism for receiving data by using an </a:t>
            </a:r>
            <a:r>
              <a:rPr lang="en-US" sz="1000" b="1" dirty="0">
                <a:latin typeface="Arial"/>
                <a:ea typeface="Calibri"/>
                <a:cs typeface="Times New Roman"/>
              </a:rPr>
              <a:t>XMLHttpRequest</a:t>
            </a:r>
            <a:r>
              <a:rPr lang="en-US" sz="1000" dirty="0">
                <a:latin typeface="Arial"/>
                <a:ea typeface="Calibri"/>
                <a:cs typeface="Segoe UI"/>
              </a:rPr>
              <a:t> object. Students should gain familiarity with the idiom depicted by the code on the slide.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1862788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Highlight that the data sent to a server must be a text string, most likely created by using </a:t>
            </a:r>
            <a:r>
              <a:rPr lang="en-US" sz="1000" b="1" dirty="0">
                <a:latin typeface="Arial"/>
                <a:ea typeface="Calibri"/>
                <a:cs typeface="Times New Roman"/>
              </a:rPr>
              <a:t>JSON.stringify()</a:t>
            </a:r>
            <a:r>
              <a:rPr lang="en-US" sz="1000" dirty="0">
                <a:latin typeface="Arial"/>
                <a:ea typeface="Calibri"/>
                <a:cs typeface="Segoe UI"/>
              </a:rPr>
              <a:t> or as the result of user input in a form. In both cases, emphasize that the developer should specify the appropriate encoding by setting the </a:t>
            </a:r>
            <a:r>
              <a:rPr lang="en-US" sz="1000" b="1" dirty="0">
                <a:latin typeface="Arial"/>
                <a:ea typeface="Calibri"/>
                <a:cs typeface="Times New Roman"/>
              </a:rPr>
              <a:t>Content-Type</a:t>
            </a:r>
            <a:r>
              <a:rPr lang="en-US" sz="1000" dirty="0">
                <a:latin typeface="Arial"/>
                <a:ea typeface="Calibri"/>
                <a:cs typeface="Segoe UI"/>
              </a:rPr>
              <a:t> property of the request header.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Highlight the content-type </a:t>
            </a:r>
            <a:r>
              <a:rPr lang="en-US" sz="1000" b="1" dirty="0">
                <a:latin typeface="Arial"/>
                <a:ea typeface="Calibri"/>
                <a:cs typeface="Times New Roman"/>
              </a:rPr>
              <a:t>application/x-www-form-urlencoded</a:t>
            </a:r>
            <a:r>
              <a:rPr lang="en-US" sz="1000" dirty="0">
                <a:latin typeface="Arial"/>
                <a:ea typeface="Calibri"/>
                <a:cs typeface="Times New Roman"/>
              </a:rPr>
              <a:t> described in the notes; students will use this content type in the lab.</a:t>
            </a:r>
          </a:p>
        </p:txBody>
      </p:sp>
      <p:sp>
        <p:nvSpPr>
          <p:cNvPr id="4" name="Slide Number Placeholder 3"/>
          <p:cNvSpPr>
            <a:spLocks noGrp="1"/>
          </p:cNvSpPr>
          <p:nvPr>
            <p:ph type="sldNum" sz="quarter" idx="10"/>
          </p:nvPr>
        </p:nvSpPr>
        <p:spPr/>
        <p:txBody>
          <a:bodyPr/>
          <a:lstStyle/>
          <a:p>
            <a:fld id="{3C784FFF-84F9-4A6A-B619-9B4A80324D86}"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1807199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If students have grasped how the </a:t>
            </a:r>
            <a:r>
              <a:rPr lang="en-US" sz="1000" b="1" dirty="0">
                <a:latin typeface="Arial"/>
                <a:ea typeface="Calibri"/>
                <a:cs typeface="Times New Roman"/>
              </a:rPr>
              <a:t>XMLHttpRequest</a:t>
            </a:r>
            <a:r>
              <a:rPr lang="en-US" sz="1000" dirty="0">
                <a:latin typeface="Arial"/>
                <a:ea typeface="Calibri"/>
                <a:cs typeface="Segoe UI"/>
              </a:rPr>
              <a:t> object works, then this lesson should simply be a matter of explaining the syntax of the jQuery </a:t>
            </a:r>
            <a:r>
              <a:rPr lang="en-US" sz="1000" b="1" dirty="0">
                <a:latin typeface="Arial"/>
                <a:ea typeface="Calibri"/>
                <a:cs typeface="Times New Roman"/>
              </a:rPr>
              <a:t>ajax</a:t>
            </a:r>
            <a:r>
              <a:rPr lang="en-US" sz="1000" dirty="0">
                <a:latin typeface="Arial"/>
                <a:ea typeface="Calibri"/>
                <a:cs typeface="Segoe UI"/>
              </a:rPr>
              <a:t> function and relating the options back to the various </a:t>
            </a:r>
            <a:r>
              <a:rPr lang="en-US" sz="1000" b="1" dirty="0">
                <a:latin typeface="Arial"/>
                <a:ea typeface="Calibri"/>
                <a:cs typeface="Times New Roman"/>
              </a:rPr>
              <a:t>XMLHttpRequest</a:t>
            </a:r>
            <a:r>
              <a:rPr lang="en-US" sz="1000" dirty="0">
                <a:latin typeface="Arial"/>
                <a:ea typeface="Calibri"/>
                <a:cs typeface="Segoe UI"/>
              </a:rPr>
              <a:t> operations. This lesson should take no more than 15 minutes.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3183721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Highlight how these functions wrap all the essential functionality of an asynchronous </a:t>
            </a:r>
            <a:r>
              <a:rPr lang="en-US" sz="1000" b="1" dirty="0">
                <a:latin typeface="Arial"/>
                <a:ea typeface="Calibri"/>
                <a:cs typeface="Times New Roman"/>
              </a:rPr>
              <a:t>GET</a:t>
            </a:r>
            <a:r>
              <a:rPr lang="en-US" sz="1000" dirty="0">
                <a:latin typeface="Arial"/>
                <a:ea typeface="Calibri"/>
                <a:cs typeface="Segoe UI"/>
              </a:rPr>
              <a:t> or </a:t>
            </a:r>
            <a:r>
              <a:rPr lang="en-US" sz="1000" b="1" dirty="0">
                <a:latin typeface="Arial"/>
                <a:ea typeface="Calibri"/>
                <a:cs typeface="Times New Roman"/>
              </a:rPr>
              <a:t>POST</a:t>
            </a:r>
            <a:r>
              <a:rPr lang="en-US" sz="1000" dirty="0">
                <a:latin typeface="Arial"/>
                <a:ea typeface="Calibri"/>
                <a:cs typeface="Segoe UI"/>
              </a:rPr>
              <a:t> operation into a single piece of code.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1124871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syntax of the object specified by the </a:t>
            </a:r>
            <a:r>
              <a:rPr lang="en-US" sz="1000" b="1" dirty="0">
                <a:latin typeface="Arial"/>
                <a:ea typeface="Calibri"/>
                <a:cs typeface="Times New Roman"/>
              </a:rPr>
              <a:t>ajax()</a:t>
            </a:r>
            <a:r>
              <a:rPr lang="en-US" sz="1000" dirty="0">
                <a:latin typeface="Arial"/>
                <a:ea typeface="Calibri"/>
                <a:cs typeface="Segoe UI"/>
              </a:rPr>
              <a:t> function will be new to many students. Simply point out that it is a set of properties and values, and that this syntax will be explained more fully in module 7.</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example on the slide uses the </a:t>
            </a:r>
            <a:r>
              <a:rPr lang="en-US" sz="1000" b="1" dirty="0">
                <a:latin typeface="Arial"/>
                <a:ea typeface="Calibri"/>
                <a:cs typeface="Times New Roman"/>
              </a:rPr>
              <a:t>done</a:t>
            </a:r>
            <a:r>
              <a:rPr lang="en-US" sz="1000" dirty="0">
                <a:latin typeface="Arial"/>
                <a:ea typeface="Calibri"/>
                <a:cs typeface="Segoe UI"/>
              </a:rPr>
              <a:t> and </a:t>
            </a:r>
            <a:r>
              <a:rPr lang="en-US" sz="1000" b="1" dirty="0">
                <a:latin typeface="Arial"/>
                <a:ea typeface="Calibri"/>
                <a:cs typeface="Times New Roman"/>
              </a:rPr>
              <a:t>fail</a:t>
            </a:r>
            <a:r>
              <a:rPr lang="en-US" sz="1000" dirty="0">
                <a:latin typeface="Arial"/>
                <a:ea typeface="Calibri"/>
                <a:cs typeface="Segoe UI"/>
              </a:rPr>
              <a:t> functions to handle the success and error cases. Version 1.7 of jQuery defined the </a:t>
            </a:r>
            <a:r>
              <a:rPr lang="en-US" sz="1000" b="1" dirty="0">
                <a:latin typeface="Arial"/>
                <a:ea typeface="Calibri"/>
                <a:cs typeface="Times New Roman"/>
              </a:rPr>
              <a:t>success</a:t>
            </a:r>
            <a:r>
              <a:rPr lang="en-US" sz="1000" dirty="0">
                <a:latin typeface="Arial"/>
                <a:ea typeface="Calibri"/>
                <a:cs typeface="Segoe UI"/>
              </a:rPr>
              <a:t> and </a:t>
            </a:r>
            <a:r>
              <a:rPr lang="en-US" sz="1000" b="1" dirty="0">
                <a:latin typeface="Arial"/>
                <a:ea typeface="Calibri"/>
                <a:cs typeface="Times New Roman"/>
              </a:rPr>
              <a:t>error</a:t>
            </a:r>
            <a:r>
              <a:rPr lang="en-US" sz="1000" dirty="0">
                <a:latin typeface="Arial"/>
                <a:ea typeface="Calibri"/>
                <a:cs typeface="Segoe UI"/>
              </a:rPr>
              <a:t> callbacks as part of the object defined by the </a:t>
            </a:r>
            <a:r>
              <a:rPr lang="en-US" sz="1000" b="1" dirty="0">
                <a:latin typeface="Arial"/>
                <a:ea typeface="Calibri"/>
                <a:cs typeface="Times New Roman"/>
              </a:rPr>
              <a:t>ajax()</a:t>
            </a:r>
            <a:r>
              <a:rPr lang="en-US" sz="1000" dirty="0">
                <a:latin typeface="Arial"/>
                <a:ea typeface="Calibri"/>
                <a:cs typeface="Segoe UI"/>
              </a:rPr>
              <a:t> function, but these are deprecated in version 1.8.</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It is also worth noting that the jQuery library is an evolving library and that later versions include more functionality than older versions. As with any library, web pages leveraging jQuery function calls should be tested against a particular version of the library.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431893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C784FFF-84F9-4A6A-B619-9B4A80324D86}"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3055351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E:\Mod05\Labfiles\Solution\Exercise 3</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a:t>
            </a:r>
            <a:r>
              <a:rPr lang="en-US" sz="1000" b="1" dirty="0" smtClean="0">
                <a:effectLst/>
                <a:latin typeface="Arial"/>
                <a:ea typeface="Times New Roman"/>
                <a:cs typeface="Times New Roman"/>
              </a:rPr>
              <a:t>Debug</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Start Without Debugging</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latin typeface="Arial"/>
              <a:ea typeface="Calibri"/>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Internet Explorer, on the </a:t>
            </a:r>
            <a:r>
              <a:rPr lang="en-US" sz="1000" b="1" dirty="0" smtClean="0">
                <a:effectLst/>
                <a:latin typeface="Arial"/>
                <a:ea typeface="Times New Roman"/>
                <a:cs typeface="Times New Roman"/>
              </a:rPr>
              <a:t>Home</a:t>
            </a:r>
            <a:r>
              <a:rPr lang="en-US" sz="1000" dirty="0" smtClean="0">
                <a:effectLst/>
                <a:latin typeface="Arial"/>
                <a:ea typeface="Times New Roman"/>
                <a:cs typeface="Segoe UI"/>
              </a:rPr>
              <a:t> page, in the navigation bar, click </a:t>
            </a:r>
            <a:r>
              <a:rPr lang="en-US" sz="1000" b="1" dirty="0" smtClean="0">
                <a:effectLst/>
                <a:latin typeface="Arial"/>
                <a:ea typeface="Times New Roman"/>
                <a:cs typeface="Times New Roman"/>
              </a:rPr>
              <a:t>Schedule</a:t>
            </a:r>
            <a:r>
              <a:rPr lang="en-US" sz="1000" dirty="0" smtClean="0">
                <a:effectLst/>
                <a:latin typeface="Arial"/>
                <a:ea typeface="Times New Roman"/>
                <a:cs typeface="Segoe UI"/>
              </a:rPr>
              <a:t>. Point out that the layout of the data has changed slightly; each session is marked with a star icon that the user can select to indicate that they wish to attend the session.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Click the star for </a:t>
            </a:r>
            <a:r>
              <a:rPr lang="en-US" sz="1000" b="1" dirty="0" smtClean="0">
                <a:effectLst/>
                <a:latin typeface="Arial"/>
                <a:ea typeface="Times New Roman"/>
                <a:cs typeface="Times New Roman"/>
              </a:rPr>
              <a:t>Moving the Web forward with HTML5</a:t>
            </a:r>
            <a:r>
              <a:rPr lang="en-US" sz="1000" dirty="0" smtClean="0">
                <a:effectLst/>
                <a:latin typeface="Arial"/>
                <a:ea typeface="Times New Roman"/>
                <a:cs typeface="Segoe UI"/>
              </a:rPr>
              <a:t>. Notice that the star turns yellow to indicate that the user has selected this session.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Click the star for </a:t>
            </a:r>
            <a:r>
              <a:rPr lang="en-US" sz="1000" b="1" dirty="0" smtClean="0">
                <a:effectLst/>
                <a:latin typeface="Arial"/>
                <a:ea typeface="Times New Roman"/>
                <a:cs typeface="Times New Roman"/>
              </a:rPr>
              <a:t>New Technologies in Enterprise</a:t>
            </a:r>
            <a:r>
              <a:rPr lang="en-US" sz="1000" dirty="0" smtClean="0">
                <a:effectLst/>
                <a:latin typeface="Arial"/>
                <a:ea typeface="Times New Roman"/>
                <a:cs typeface="Segoe UI"/>
              </a:rPr>
              <a:t>. This is a popular session (more than 50 attendees have expressed an interest in this session), so a message box appears informing the user that they should arrive early.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OK</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Click the star for </a:t>
            </a:r>
            <a:r>
              <a:rPr lang="en-US" sz="1000" b="1" dirty="0" smtClean="0">
                <a:effectLst/>
                <a:latin typeface="Arial"/>
                <a:ea typeface="Times New Roman"/>
                <a:cs typeface="Times New Roman"/>
              </a:rPr>
              <a:t>New Technologies in Enterprise</a:t>
            </a:r>
            <a:r>
              <a:rPr lang="en-US" sz="1000" dirty="0" smtClean="0">
                <a:effectLst/>
                <a:latin typeface="Arial"/>
                <a:ea typeface="Times New Roman"/>
                <a:cs typeface="Segoe UI"/>
              </a:rPr>
              <a:t>. This action clears the session, and the yellow color disappears from the star.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Close Internet Explorer.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expand the </a:t>
            </a:r>
            <a:r>
              <a:rPr lang="en-US" sz="1000" b="1" dirty="0" smtClean="0">
                <a:effectLst/>
                <a:latin typeface="Arial"/>
                <a:ea typeface="Times New Roman"/>
                <a:cs typeface="Times New Roman"/>
              </a:rPr>
              <a:t>scripts</a:t>
            </a:r>
            <a:r>
              <a:rPr lang="en-US" sz="1000" dirty="0" smtClean="0">
                <a:effectLst/>
                <a:latin typeface="Arial"/>
                <a:ea typeface="Times New Roman"/>
                <a:cs typeface="Segoe UI"/>
              </a:rPr>
              <a:t> folder, expand the </a:t>
            </a:r>
            <a:r>
              <a:rPr lang="en-US" sz="1000" b="1" dirty="0" smtClean="0">
                <a:effectLst/>
                <a:latin typeface="Arial"/>
                <a:ea typeface="Times New Roman"/>
                <a:cs typeface="Times New Roman"/>
              </a:rPr>
              <a:t>pages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schedule.js</a:t>
            </a:r>
            <a:r>
              <a:rPr lang="en-US" sz="1000" dirty="0" smtClean="0">
                <a:effectLst/>
                <a:latin typeface="Arial"/>
                <a:ea typeface="Times New Roman"/>
                <a:cs typeface="Segoe UI"/>
              </a:rPr>
              <a:t>. Point out that the list of sessions is no longer hard-coded in an array in this file. Instead, students will write the </a:t>
            </a:r>
            <a:r>
              <a:rPr lang="en-US" sz="1000" b="1" dirty="0" smtClean="0">
                <a:effectLst/>
                <a:latin typeface="Arial"/>
                <a:ea typeface="Times New Roman"/>
                <a:cs typeface="Times New Roman"/>
              </a:rPr>
              <a:t>downloadSchedule()</a:t>
            </a:r>
            <a:r>
              <a:rPr lang="en-US" sz="1000" dirty="0" smtClean="0">
                <a:effectLst/>
                <a:latin typeface="Arial"/>
                <a:ea typeface="Times New Roman"/>
                <a:cs typeface="Segoe UI"/>
              </a:rPr>
              <a:t> function to retrieve the session data from a web server.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smtClean="0">
                <a:effectLst/>
                <a:latin typeface="Arial"/>
                <a:ea typeface="Times New Roman"/>
                <a:cs typeface="Segoe UI"/>
              </a:rPr>
              <a:t>Find the </a:t>
            </a:r>
            <a:r>
              <a:rPr lang="en-US" sz="1000" b="1" dirty="0" smtClean="0">
                <a:effectLst/>
                <a:latin typeface="Arial"/>
                <a:ea typeface="Times New Roman"/>
                <a:cs typeface="Times New Roman"/>
              </a:rPr>
              <a:t>saveStar()</a:t>
            </a:r>
            <a:r>
              <a:rPr lang="en-US" sz="1000" dirty="0" smtClean="0">
                <a:effectLst/>
                <a:latin typeface="Arial"/>
                <a:ea typeface="Times New Roman"/>
                <a:cs typeface="Segoe UI"/>
              </a:rPr>
              <a:t> function. Point out that students will write this function to send information to the</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941505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smtClean="0">
                <a:solidFill>
                  <a:prstClr val="black"/>
                </a:solidFill>
                <a:latin typeface="Arial"/>
                <a:ea typeface="Times New Roman"/>
                <a:cs typeface="Segoe UI"/>
              </a:rPr>
              <a:t>	web </a:t>
            </a:r>
            <a:r>
              <a:rPr lang="en-US" sz="1000" dirty="0">
                <a:solidFill>
                  <a:prstClr val="black"/>
                </a:solidFill>
                <a:latin typeface="Arial"/>
                <a:ea typeface="Times New Roman"/>
                <a:cs typeface="Segoe UI"/>
              </a:rPr>
              <a:t>server when the user selected a session by clicking the star adjacent to that session on the web page. Notice that the code catches the response from the web server, which returns a value indicating how many users have selected the session; if this count is greater than 50, the function displays an alert with the message </a:t>
            </a:r>
            <a:r>
              <a:rPr lang="en-US" sz="1000" b="1" dirty="0">
                <a:solidFill>
                  <a:prstClr val="black"/>
                </a:solidFill>
                <a:latin typeface="Arial"/>
                <a:ea typeface="Times New Roman"/>
                <a:cs typeface="Times New Roman"/>
              </a:rPr>
              <a:t>This session is very popular! Be sure to arrive early to get a seat.</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228600" lvl="0" indent="-2286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228600" lvl="0" indent="-2286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a:t>
            </a:r>
            <a:r>
              <a:rPr lang="en-US" sz="1000" dirty="0">
                <a:solidFill>
                  <a:prstClr val="black"/>
                </a:solidFill>
                <a:latin typeface="Arial"/>
                <a:ea typeface="Times New Roman"/>
                <a:cs typeface="Times New Roman"/>
              </a:rPr>
              <a:t>if it is not already running, </a:t>
            </a:r>
            <a:r>
              <a:rPr lang="en-US" sz="1000" dirty="0">
                <a:solidFill>
                  <a:prstClr val="black"/>
                </a:solidFill>
                <a:latin typeface="Arial"/>
                <a:ea typeface="Times New Roman"/>
                <a:cs typeface="Segoe UI"/>
              </a:rPr>
              <a:t>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3C784FFF-84F9-4A6A-B619-9B4A80324D86}"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303090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942175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Segoe UI"/>
              </a:rPr>
              <a:t>Exercise 1: Retrieving Data</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retrieve and display the list of sessions from a web service.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create a function that constructs an HTTP request to get session data from a remote data source running on a web server. The function will send the request asynchronously, and you will define a callback function that receives the session data when the web service replies. The session data will be a JSON string that requires parsing into a JavaScript object. You will use the existing </a:t>
            </a:r>
            <a:r>
              <a:rPr lang="en-US" sz="1000" b="1" dirty="0">
                <a:latin typeface="Arial"/>
                <a:ea typeface="Calibri"/>
                <a:cs typeface="Times New Roman"/>
              </a:rPr>
              <a:t>displaySchedule</a:t>
            </a:r>
            <a:r>
              <a:rPr lang="en-US" sz="1000" dirty="0">
                <a:latin typeface="Arial"/>
                <a:ea typeface="Calibri"/>
                <a:cs typeface="Segoe UI"/>
              </a:rPr>
              <a:t> function to display the sessions on the page.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Network connections to remote sources and web servers are not totally reliable. Therefore, you will need to make your code robust enough to handle errors that can occur when receiving data. For testing purposes, a version of the web service that generates errors is also available, and you will use this web service to verify the error handling capabilities of your code.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Finally, you will run the application and view the Schedule page to verify that it displays the list of sessions correctly, and also that it correctly handles errors.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Remind students that they can use the Internet Explorer F12 Developer Tools to set breakpoints in JavaScript code to inspect variables and step through line-by-line. This is useful when determining the state and response content of an </a:t>
            </a:r>
            <a:r>
              <a:rPr lang="en-US" sz="1000" b="1" dirty="0">
                <a:latin typeface="Arial"/>
                <a:ea typeface="Calibri"/>
                <a:cs typeface="Times New Roman"/>
              </a:rPr>
              <a:t>XMLHttpRequest</a:t>
            </a:r>
            <a:r>
              <a:rPr lang="en-US" sz="1000" dirty="0">
                <a:latin typeface="Arial"/>
                <a:ea typeface="Calibri"/>
                <a:cs typeface="Segoe UI"/>
              </a:rPr>
              <a:t> object.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mention to students that a working solution for this exercise is available in the </a:t>
            </a:r>
            <a:r>
              <a:rPr lang="en-US" sz="1000" b="1" dirty="0">
                <a:latin typeface="Arial"/>
                <a:ea typeface="Calibri"/>
                <a:cs typeface="Times New Roman"/>
              </a:rPr>
              <a:t>E:\Mod05\Labfiles\Solution\Exercise 1</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Exercise 2: Serializing and Transmitting Data</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record the sessions that an attendee selects by transmitting this data to a web service. In addition, you will check for potentially busy sessions and inform the attendee accordingly.</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First, you will create a function that creates an </a:t>
            </a:r>
            <a:r>
              <a:rPr lang="en-US" sz="1000" b="1" dirty="0">
                <a:latin typeface="Arial"/>
                <a:ea typeface="Calibri"/>
                <a:cs typeface="Times New Roman"/>
              </a:rPr>
              <a:t>XMLHttpRequest</a:t>
            </a:r>
            <a:r>
              <a:rPr lang="en-US" sz="1000" dirty="0">
                <a:solidFill>
                  <a:srgbClr val="000000"/>
                </a:solidFill>
                <a:latin typeface="Arial"/>
                <a:ea typeface="Calibri"/>
                <a:cs typeface="Segoe UI"/>
              </a:rPr>
              <a:t> object that posts data to a web service indicating the session that a user has selected. You will encode the content of this request and set the HTTP request headers appropriately. Next, you will handle the response and display a warning message if the response indicates that the attendee has selected a popular session that is likely to be busy. Finally, you will run the application and view the Schedule page to verify that the busy session message is displayed.</a:t>
            </a: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247261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Segoe UI"/>
              </a:rPr>
              <a:t>Instructor Note: Inform students that they should use the </a:t>
            </a:r>
            <a:r>
              <a:rPr lang="en-US" sz="1000" b="1" dirty="0">
                <a:solidFill>
                  <a:prstClr val="black"/>
                </a:solidFill>
                <a:latin typeface="Arial"/>
                <a:ea typeface="Calibri"/>
                <a:cs typeface="Times New Roman"/>
              </a:rPr>
              <a:t>ContosoConf </a:t>
            </a:r>
            <a:r>
              <a:rPr lang="en-US" sz="1000" dirty="0">
                <a:solidFill>
                  <a:prstClr val="black"/>
                </a:solidFill>
                <a:latin typeface="Arial"/>
                <a:ea typeface="Calibri"/>
                <a:cs typeface="Segoe UI"/>
              </a:rPr>
              <a:t>project in the</a:t>
            </a:r>
            <a:r>
              <a:rPr lang="en-US" sz="1000" b="1" dirty="0">
                <a:solidFill>
                  <a:prstClr val="black"/>
                </a:solidFill>
                <a:latin typeface="Arial"/>
                <a:ea typeface="Calibri"/>
                <a:cs typeface="Times New Roman"/>
              </a:rPr>
              <a:t> E:\Mod05\Labfiles\Starter\Exercise 2</a:t>
            </a:r>
            <a:r>
              <a:rPr lang="en-US" sz="1000" dirty="0">
                <a:solidFill>
                  <a:prstClr val="black"/>
                </a:solidFill>
                <a:latin typeface="Arial"/>
                <a:ea typeface="Calibri"/>
                <a:cs typeface="Segoe UI"/>
              </a:rPr>
              <a:t> folder. This project contains a copy of the code as it should appear at the end of exercise 1.</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Mention that a working solution for this exercise is available in the </a:t>
            </a:r>
            <a:r>
              <a:rPr lang="en-US" sz="1000" b="1" dirty="0">
                <a:solidFill>
                  <a:prstClr val="black"/>
                </a:solidFill>
                <a:latin typeface="Arial"/>
                <a:ea typeface="Calibri"/>
                <a:cs typeface="Times New Roman"/>
              </a:rPr>
              <a:t>E:\Mod05\Labfiles\Solution\Exercise 2</a:t>
            </a:r>
            <a:r>
              <a:rPr lang="en-US" sz="1000" dirty="0">
                <a:solidFill>
                  <a:prstClr val="black"/>
                </a:solidFill>
                <a:latin typeface="Arial"/>
                <a:ea typeface="Calibri"/>
                <a:cs typeface="Segoe UI"/>
              </a:rPr>
              <a:t> folder.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srgbClr val="000000"/>
                </a:solidFill>
                <a:latin typeface="Arial"/>
                <a:ea typeface="Calibri"/>
                <a:cs typeface="Segoe UI"/>
              </a:rPr>
              <a:t>Exercise 3: Refactoring the Code by Using the jQuery ajax Method</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The existing code using an </a:t>
            </a:r>
            <a:r>
              <a:rPr lang="en-US" sz="1000" b="1" dirty="0">
                <a:solidFill>
                  <a:prstClr val="black"/>
                </a:solidFill>
                <a:latin typeface="Arial"/>
                <a:ea typeface="Calibri"/>
                <a:cs typeface="Times New Roman"/>
              </a:rPr>
              <a:t>XMLHttpRequest</a:t>
            </a:r>
            <a:r>
              <a:rPr lang="en-US" sz="1000" dirty="0">
                <a:solidFill>
                  <a:prstClr val="black"/>
                </a:solidFill>
                <a:latin typeface="Arial"/>
                <a:ea typeface="Calibri"/>
                <a:cs typeface="Segoe UI"/>
              </a:rPr>
              <a:t> object works, but it is somewhat verbose. The </a:t>
            </a:r>
            <a:r>
              <a:rPr lang="en-US" sz="1000" b="1" dirty="0">
                <a:solidFill>
                  <a:prstClr val="black"/>
                </a:solidFill>
                <a:latin typeface="Arial"/>
                <a:ea typeface="Calibri"/>
                <a:cs typeface="Times New Roman"/>
              </a:rPr>
              <a:t>XMLHttpRequest</a:t>
            </a:r>
            <a:r>
              <a:rPr lang="en-US" sz="1000" dirty="0">
                <a:solidFill>
                  <a:prstClr val="black"/>
                </a:solidFill>
                <a:latin typeface="Arial"/>
                <a:ea typeface="Calibri"/>
                <a:cs typeface="Segoe UI"/>
              </a:rPr>
              <a:t> object also requires you to carefully set HTTP headers and encode the content appropriately; otherwise request data may not be transmitted correctly. In this exercise, you will refactor the JavaScript code for the Schedule page to make it simpler and more maintainable, by using the jQuery </a:t>
            </a:r>
            <a:r>
              <a:rPr lang="en-US" sz="1000" b="1" dirty="0">
                <a:solidFill>
                  <a:prstClr val="black"/>
                </a:solidFill>
                <a:latin typeface="Arial"/>
                <a:ea typeface="Calibri"/>
                <a:cs typeface="Times New Roman"/>
              </a:rPr>
              <a:t>ajax()</a:t>
            </a:r>
            <a:r>
              <a:rPr lang="en-US" sz="1000" dirty="0">
                <a:solidFill>
                  <a:prstClr val="black"/>
                </a:solidFill>
                <a:latin typeface="Arial"/>
                <a:ea typeface="Calibri"/>
                <a:cs typeface="Segoe UI"/>
              </a:rPr>
              <a:t> function.</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First, you will refactor the </a:t>
            </a:r>
            <a:r>
              <a:rPr lang="en-US" sz="1000" b="1" dirty="0">
                <a:solidFill>
                  <a:prstClr val="black"/>
                </a:solidFill>
                <a:latin typeface="Arial"/>
                <a:ea typeface="Calibri"/>
                <a:cs typeface="Times New Roman"/>
              </a:rPr>
              <a:t>downloadSchedule</a:t>
            </a:r>
            <a:r>
              <a:rPr lang="en-US" sz="1000" dirty="0">
                <a:solidFill>
                  <a:prstClr val="black"/>
                </a:solidFill>
                <a:latin typeface="Arial"/>
                <a:ea typeface="Calibri"/>
                <a:cs typeface="Segoe UI"/>
              </a:rPr>
              <a:t> function by replacing the use of an </a:t>
            </a:r>
            <a:r>
              <a:rPr lang="en-US" sz="1000" b="1" dirty="0">
                <a:solidFill>
                  <a:prstClr val="black"/>
                </a:solidFill>
                <a:latin typeface="Arial"/>
                <a:ea typeface="Calibri"/>
                <a:cs typeface="Times New Roman"/>
              </a:rPr>
              <a:t>XMLHttpRequest</a:t>
            </a:r>
            <a:r>
              <a:rPr lang="en-US" sz="1000" dirty="0">
                <a:solidFill>
                  <a:prstClr val="black"/>
                </a:solidFill>
                <a:latin typeface="Arial"/>
                <a:ea typeface="Calibri"/>
                <a:cs typeface="Segoe UI"/>
              </a:rPr>
              <a:t> object with a call to the jQuery </a:t>
            </a:r>
            <a:r>
              <a:rPr lang="en-US" sz="1000" b="1" dirty="0">
                <a:solidFill>
                  <a:prstClr val="black"/>
                </a:solidFill>
                <a:latin typeface="Arial"/>
                <a:ea typeface="Calibri"/>
                <a:cs typeface="Times New Roman"/>
              </a:rPr>
              <a:t>ajax</a:t>
            </a:r>
            <a:r>
              <a:rPr lang="en-US" sz="1000" dirty="0">
                <a:solidFill>
                  <a:prstClr val="black"/>
                </a:solidFill>
                <a:latin typeface="Arial"/>
                <a:ea typeface="Calibri"/>
                <a:cs typeface="Segoe UI"/>
              </a:rPr>
              <a:t> method. Then you will refactor the </a:t>
            </a:r>
            <a:r>
              <a:rPr lang="en-US" sz="1000" b="1" dirty="0">
                <a:solidFill>
                  <a:prstClr val="black"/>
                </a:solidFill>
                <a:latin typeface="Arial"/>
                <a:ea typeface="Calibri"/>
                <a:cs typeface="Times New Roman"/>
              </a:rPr>
              <a:t>saveStar()</a:t>
            </a:r>
            <a:r>
              <a:rPr lang="en-US" sz="1000" dirty="0">
                <a:solidFill>
                  <a:prstClr val="black"/>
                </a:solidFill>
                <a:latin typeface="Arial"/>
                <a:ea typeface="Calibri"/>
                <a:cs typeface="Segoe UI"/>
              </a:rPr>
              <a:t> function in a similar manner. Using the </a:t>
            </a:r>
            <a:r>
              <a:rPr lang="en-US" sz="1000" b="1" dirty="0">
                <a:solidFill>
                  <a:prstClr val="black"/>
                </a:solidFill>
                <a:latin typeface="Arial"/>
                <a:ea typeface="Calibri"/>
                <a:cs typeface="Times New Roman"/>
              </a:rPr>
              <a:t>ajax()</a:t>
            </a:r>
            <a:r>
              <a:rPr lang="en-US" sz="1000" dirty="0">
                <a:solidFill>
                  <a:prstClr val="black"/>
                </a:solidFill>
                <a:latin typeface="Arial"/>
                <a:ea typeface="Calibri"/>
                <a:cs typeface="Segoe UI"/>
              </a:rPr>
              <a:t> function will simplify the code by automatically encoding the request content and setting HTTP headers. Finally, you will run the application and view the Schedule page to verify that it still displays sessions and responds to star clicks as before.</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Instructor Note: Inform students that they should use the </a:t>
            </a:r>
            <a:r>
              <a:rPr lang="en-US" sz="1000" b="1" dirty="0">
                <a:solidFill>
                  <a:prstClr val="black"/>
                </a:solidFill>
                <a:latin typeface="Arial"/>
                <a:ea typeface="Calibri"/>
                <a:cs typeface="Times New Roman"/>
              </a:rPr>
              <a:t>ContosoConf </a:t>
            </a:r>
            <a:r>
              <a:rPr lang="en-US" sz="1000" dirty="0">
                <a:solidFill>
                  <a:prstClr val="black"/>
                </a:solidFill>
                <a:latin typeface="Arial"/>
                <a:ea typeface="Calibri"/>
                <a:cs typeface="Segoe UI"/>
              </a:rPr>
              <a:t>project in the</a:t>
            </a:r>
            <a:r>
              <a:rPr lang="en-US" sz="1000" b="1" dirty="0">
                <a:solidFill>
                  <a:prstClr val="black"/>
                </a:solidFill>
                <a:latin typeface="Arial"/>
                <a:ea typeface="Calibri"/>
                <a:cs typeface="Times New Roman"/>
              </a:rPr>
              <a:t> E:\Mod05\Labfiles\Starter\Exercise 3</a:t>
            </a:r>
            <a:r>
              <a:rPr lang="en-US" sz="1000" dirty="0">
                <a:solidFill>
                  <a:prstClr val="black"/>
                </a:solidFill>
                <a:latin typeface="Arial"/>
                <a:ea typeface="Calibri"/>
                <a:cs typeface="Segoe UI"/>
              </a:rPr>
              <a:t> folder. This project contains a copy of the code as it should appear at the end of exercise 2.</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Mention that a working solution for this exercise is available in the </a:t>
            </a:r>
            <a:r>
              <a:rPr lang="en-US" sz="1000" b="1" dirty="0">
                <a:solidFill>
                  <a:prstClr val="black"/>
                </a:solidFill>
                <a:latin typeface="Arial"/>
                <a:ea typeface="Calibri"/>
                <a:cs typeface="Times New Roman"/>
              </a:rPr>
              <a:t>E:\Mod05\Labfiles\Solution\Exercise 3</a:t>
            </a:r>
            <a:r>
              <a:rPr lang="en-US" sz="1000" dirty="0">
                <a:solidFill>
                  <a:prstClr val="black"/>
                </a:solidFill>
                <a:latin typeface="Arial"/>
                <a:ea typeface="Calibri"/>
                <a:cs typeface="Segoe UI"/>
              </a:rPr>
              <a:t> folder.</a:t>
            </a:r>
            <a:endParaRPr lang="en-US" dirty="0"/>
          </a:p>
        </p:txBody>
      </p:sp>
      <p:sp>
        <p:nvSpPr>
          <p:cNvPr id="4" name="Slide Number Placeholder 3"/>
          <p:cNvSpPr>
            <a:spLocks noGrp="1"/>
          </p:cNvSpPr>
          <p:nvPr>
            <p:ph type="sldNum" sz="quarter" idx="10"/>
          </p:nvPr>
        </p:nvSpPr>
        <p:spPr/>
        <p:txBody>
          <a:bodyPr/>
          <a:lstStyle/>
          <a:p>
            <a:fld id="{3C784FFF-84F9-4A6A-B619-9B4A80324D86}" type="slidenum">
              <a:rPr lang="en-US" smtClean="0"/>
              <a:t>22</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1180451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3C784FFF-84F9-4A6A-B619-9B4A80324D86}"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1671681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the </a:t>
            </a:r>
            <a:r>
              <a:rPr lang="en-US" sz="1000" b="1" dirty="0">
                <a:latin typeface="Arial"/>
                <a:ea typeface="Calibri"/>
                <a:cs typeface="Times New Roman"/>
              </a:rPr>
              <a:t>onreadystatechanged</a:t>
            </a:r>
            <a:r>
              <a:rPr lang="en-US" sz="1000" dirty="0">
                <a:latin typeface="Arial"/>
                <a:ea typeface="Calibri"/>
                <a:cs typeface="Segoe UI"/>
              </a:rPr>
              <a:t> event handler for the </a:t>
            </a:r>
            <a:r>
              <a:rPr lang="en-US" sz="1000" b="1" dirty="0">
                <a:latin typeface="Arial"/>
                <a:ea typeface="Calibri"/>
                <a:cs typeface="Times New Roman"/>
              </a:rPr>
              <a:t>XMLHttpRequest</a:t>
            </a:r>
            <a:r>
              <a:rPr lang="en-US" sz="1000" dirty="0">
                <a:latin typeface="Arial"/>
                <a:ea typeface="Calibri"/>
                <a:cs typeface="Segoe UI"/>
              </a:rPr>
              <a:t> object, which property should you examine to ensure that data has been returned, and what value should this property contain?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The readyState property should be set to 0.</a:t>
            </a:r>
          </a:p>
          <a:p>
            <a:pPr>
              <a:lnSpc>
                <a:spcPct val="115000"/>
              </a:lnSpc>
              <a:spcAft>
                <a:spcPts val="1000"/>
              </a:spcAft>
            </a:pPr>
            <a:r>
              <a:rPr lang="en-US" sz="1000" dirty="0">
                <a:latin typeface="Arial"/>
                <a:ea typeface="Calibri"/>
                <a:cs typeface="Times New Roman"/>
              </a:rPr>
              <a:t>(   )Option 2: The responseText property should be set to a non-null value.</a:t>
            </a:r>
          </a:p>
          <a:p>
            <a:pPr>
              <a:lnSpc>
                <a:spcPct val="115000"/>
              </a:lnSpc>
              <a:spcAft>
                <a:spcPts val="1000"/>
              </a:spcAft>
            </a:pPr>
            <a:r>
              <a:rPr lang="en-US" sz="1000" dirty="0">
                <a:latin typeface="Arial"/>
                <a:ea typeface="Calibri"/>
                <a:cs typeface="Times New Roman"/>
              </a:rPr>
              <a:t>(   )Option 3: The readyState property should be set to 4.</a:t>
            </a:r>
          </a:p>
          <a:p>
            <a:pPr>
              <a:lnSpc>
                <a:spcPct val="115000"/>
              </a:lnSpc>
              <a:spcAft>
                <a:spcPts val="1000"/>
              </a:spcAft>
            </a:pPr>
            <a:r>
              <a:rPr lang="en-US" sz="1000" dirty="0">
                <a:latin typeface="Arial"/>
                <a:ea typeface="Calibri"/>
                <a:cs typeface="Times New Roman"/>
              </a:rPr>
              <a:t>(   )Option 4: The status property should be set to 200 (HTTP OK).</a:t>
            </a:r>
          </a:p>
          <a:p>
            <a:pPr>
              <a:lnSpc>
                <a:spcPct val="115000"/>
              </a:lnSpc>
              <a:spcAft>
                <a:spcPts val="1000"/>
              </a:spcAft>
            </a:pPr>
            <a:r>
              <a:rPr lang="en-US" sz="1000" dirty="0">
                <a:latin typeface="Arial"/>
                <a:ea typeface="Calibri"/>
                <a:cs typeface="Times New Roman"/>
              </a:rPr>
              <a:t>(   )Option 5: The HTTPResponse property should be set to 0.</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3: The readyState property should be set to 4.</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 use the jQuery </a:t>
            </a:r>
            <a:r>
              <a:rPr lang="en-US" sz="1000" b="1" dirty="0">
                <a:latin typeface="Arial"/>
                <a:ea typeface="Calibri"/>
                <a:cs typeface="Times New Roman"/>
              </a:rPr>
              <a:t>get()</a:t>
            </a:r>
            <a:r>
              <a:rPr lang="en-US" sz="1000" dirty="0">
                <a:latin typeface="Arial"/>
                <a:ea typeface="Calibri"/>
                <a:cs typeface="Segoe UI"/>
              </a:rPr>
              <a:t> function to retrieve data and you do not specify an error handling function, any failures while retrieving the data will cause your JavaScript code to stop with an unhandled exception. True or False?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p:txBody>
      </p:sp>
      <p:sp>
        <p:nvSpPr>
          <p:cNvPr id="4" name="Slide Number Placeholder 3"/>
          <p:cNvSpPr>
            <a:spLocks noGrp="1"/>
          </p:cNvSpPr>
          <p:nvPr>
            <p:ph type="sldNum" sz="quarter" idx="10"/>
          </p:nvPr>
        </p:nvSpPr>
        <p:spPr/>
        <p:txBody>
          <a:bodyPr/>
          <a:lstStyle/>
          <a:p>
            <a:fld id="{3C784FFF-84F9-4A6A-B619-9B4A80324D86}"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2106990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4</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565543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5</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2951144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8D71D876-3627-474A-8299-CFD5FA44DE3F}" type="slidenum">
              <a:rPr lang="en-US">
                <a:solidFill>
                  <a:prstClr val="black"/>
                </a:solidFill>
              </a:rPr>
              <a:pPr eaLnBrk="1" hangingPunct="1"/>
              <a:t>6</a:t>
            </a:fld>
            <a:endParaRPr lang="en-US">
              <a:solidFill>
                <a:prstClr val="black"/>
              </a:solidFill>
            </a:endParaRPr>
          </a:p>
        </p:txBody>
      </p:sp>
    </p:spTree>
    <p:extLst>
      <p:ext uri="{BB962C8B-B14F-4D97-AF65-F5344CB8AC3E}">
        <p14:creationId xmlns:p14="http://schemas.microsoft.com/office/powerpoint/2010/main" val="843189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purpose of this module is to introduce students to the two primary technologies that web applications frequently use to access data held by web services. Explain that the </a:t>
            </a:r>
            <a:r>
              <a:rPr lang="en-US" sz="1000" b="1" dirty="0">
                <a:latin typeface="Arial"/>
                <a:ea typeface="Calibri"/>
                <a:cs typeface="Times New Roman"/>
              </a:rPr>
              <a:t>XMLHttpRequest</a:t>
            </a:r>
            <a:r>
              <a:rPr lang="en-US" sz="1000" dirty="0">
                <a:latin typeface="Arial"/>
                <a:ea typeface="Calibri"/>
                <a:cs typeface="Segoe UI"/>
              </a:rPr>
              <a:t> object provides the programmatic wrapper around sending and receiving requests, but using it requires careful orchestration to ensure that data is correctly serialized, and that any exceptions must be handled appropriately. The jQuery </a:t>
            </a:r>
            <a:r>
              <a:rPr lang="en-US" sz="1000" b="1" dirty="0">
                <a:latin typeface="Arial"/>
                <a:ea typeface="Calibri"/>
                <a:cs typeface="Times New Roman"/>
              </a:rPr>
              <a:t>ajax()</a:t>
            </a:r>
            <a:r>
              <a:rPr lang="en-US" sz="1000" dirty="0">
                <a:latin typeface="Arial"/>
                <a:ea typeface="Calibri"/>
                <a:cs typeface="Segoe UI"/>
              </a:rPr>
              <a:t> function simplifies many of these tasks, but it helps to understand how to use the </a:t>
            </a:r>
            <a:r>
              <a:rPr lang="en-US" sz="1000" b="1" dirty="0">
                <a:latin typeface="Arial"/>
                <a:ea typeface="Calibri"/>
                <a:cs typeface="Times New Roman"/>
              </a:rPr>
              <a:t>XMLHttpRequest</a:t>
            </a:r>
            <a:r>
              <a:rPr lang="en-US" sz="1000" dirty="0">
                <a:latin typeface="Arial"/>
                <a:ea typeface="Calibri"/>
                <a:cs typeface="Segoe UI"/>
              </a:rPr>
              <a:t> object before explaining how the jQuery library and the </a:t>
            </a:r>
            <a:r>
              <a:rPr lang="en-US" sz="1000" b="1" dirty="0">
                <a:latin typeface="Arial"/>
                <a:ea typeface="Calibri"/>
                <a:cs typeface="Times New Roman"/>
              </a:rPr>
              <a:t>ajax</a:t>
            </a:r>
            <a:r>
              <a:rPr lang="en-US" sz="1000" dirty="0">
                <a:latin typeface="Arial"/>
                <a:ea typeface="Calibri"/>
                <a:cs typeface="Segoe UI"/>
              </a:rPr>
              <a:t> function work.</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It is assumed that students are familiar with the HTTP protocol and with web services. If they are not, spend a couple of minutes explaining the purpose of web services and how they work, but do not go into the details of REST or SOAP.</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1615150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Students may already be familiar with how HTTP works, but it is important that students understand how HTML5 supports dynamic requests through the </a:t>
            </a:r>
            <a:r>
              <a:rPr lang="en-US" sz="1000" b="1" dirty="0">
                <a:latin typeface="Arial"/>
                <a:ea typeface="Calibri"/>
                <a:cs typeface="Times New Roman"/>
              </a:rPr>
              <a:t>XMLHttpRequest</a:t>
            </a:r>
            <a:r>
              <a:rPr lang="en-US" sz="1000" dirty="0">
                <a:latin typeface="Arial"/>
                <a:ea typeface="Calibri"/>
                <a:cs typeface="Segoe UI"/>
              </a:rPr>
              <a:t> object. Be prepared to spend up to 45 minutes on this lesson.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2753771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topic should be review for most students. Keep it brief; the purpose of this topic is to set the scene for the </a:t>
            </a:r>
            <a:r>
              <a:rPr lang="en-US" sz="1000" b="1" dirty="0">
                <a:latin typeface="Arial"/>
                <a:ea typeface="Calibri"/>
                <a:cs typeface="Times New Roman"/>
              </a:rPr>
              <a:t>XMLHttpRequest</a:t>
            </a:r>
            <a:r>
              <a:rPr lang="en-US" sz="1000" dirty="0">
                <a:latin typeface="Arial"/>
                <a:ea typeface="Calibri"/>
                <a:cs typeface="Segoe UI"/>
              </a:rPr>
              <a:t> object.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1211471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Do not get embroiled in a discussion comparing GET with POST; just highlight that POST requests can include data in the </a:t>
            </a:r>
            <a:r>
              <a:rPr lang="en-US" sz="1000" b="1" dirty="0">
                <a:latin typeface="Arial"/>
                <a:ea typeface="Calibri"/>
                <a:cs typeface="Times New Roman"/>
              </a:rPr>
              <a:t>send()</a:t>
            </a:r>
            <a:r>
              <a:rPr lang="en-US" sz="1000" dirty="0">
                <a:latin typeface="Arial"/>
                <a:ea typeface="Calibri"/>
                <a:cs typeface="Segoe UI"/>
              </a:rPr>
              <a:t> function (this is described later).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Note that handling the response to a request is discussed later in this lesson.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C784FFF-84F9-4A6A-B619-9B4A80324D86}"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Communicating with a Remote Server</a:t>
            </a:r>
            <a:endParaRPr lang="en-US" sz="1200" b="1" dirty="0">
              <a:solidFill>
                <a:srgbClr val="336699"/>
              </a:solidFill>
              <a:latin typeface="Arial"/>
            </a:endParaRPr>
          </a:p>
        </p:txBody>
      </p:sp>
    </p:spTree>
    <p:extLst>
      <p:ext uri="{BB962C8B-B14F-4D97-AF65-F5344CB8AC3E}">
        <p14:creationId xmlns:p14="http://schemas.microsoft.com/office/powerpoint/2010/main" val="143196694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1" y="6248402"/>
            <a:ext cx="1413823" cy="230205"/>
          </a:xfrm>
          <a:prstGeom prst="rect">
            <a:avLst/>
          </a:prstGeom>
        </p:spPr>
      </p:pic>
      <p:sp>
        <p:nvSpPr>
          <p:cNvPr id="8" name="Text Placeholder 14"/>
          <p:cNvSpPr>
            <a:spLocks noGrp="1"/>
          </p:cNvSpPr>
          <p:nvPr>
            <p:ph type="body" sz="quarter" idx="10" hasCustomPrompt="1"/>
          </p:nvPr>
        </p:nvSpPr>
        <p:spPr>
          <a:xfrm>
            <a:off x="3349074"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Modulo: 1</a:t>
            </a:r>
            <a:endParaRPr lang="en-US" dirty="0"/>
          </a:p>
        </p:txBody>
      </p:sp>
      <p:sp>
        <p:nvSpPr>
          <p:cNvPr id="9" name="Text Placeholder 18"/>
          <p:cNvSpPr>
            <a:spLocks noGrp="1"/>
          </p:cNvSpPr>
          <p:nvPr>
            <p:ph type="body" sz="quarter" idx="11" hasCustomPrompt="1"/>
          </p:nvPr>
        </p:nvSpPr>
        <p:spPr>
          <a:xfrm>
            <a:off x="334907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err="1" smtClean="0"/>
              <a:t>Instalación</a:t>
            </a:r>
            <a:r>
              <a:rPr lang="en-US" dirty="0" smtClean="0"/>
              <a:t>, </a:t>
            </a:r>
            <a:r>
              <a:rPr lang="en-US" dirty="0" err="1" smtClean="0"/>
              <a:t>Configuración</a:t>
            </a:r>
            <a:r>
              <a:rPr lang="en-US" dirty="0" smtClean="0"/>
              <a:t> y </a:t>
            </a:r>
            <a:r>
              <a:rPr lang="en-US" dirty="0" err="1" smtClean="0"/>
              <a:t>Administración</a:t>
            </a:r>
            <a:r>
              <a:rPr lang="en-US" dirty="0" smtClean="0"/>
              <a:t> de Windows 8</a:t>
            </a:r>
            <a:endParaRPr lang="en-US" dirty="0"/>
          </a:p>
        </p:txBody>
      </p:sp>
      <p:pic>
        <p:nvPicPr>
          <p:cNvPr id="3" name="Imagen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178" y="2514602"/>
            <a:ext cx="3286274" cy="2514599"/>
          </a:xfrm>
          <a:prstGeom prst="rect">
            <a:avLst/>
          </a:prstGeom>
        </p:spPr>
      </p:pic>
    </p:spTree>
    <p:extLst>
      <p:ext uri="{BB962C8B-B14F-4D97-AF65-F5344CB8AC3E}">
        <p14:creationId xmlns:p14="http://schemas.microsoft.com/office/powerpoint/2010/main" val="305464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232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2574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991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1" y="1193478"/>
            <a:ext cx="4710223" cy="1016322"/>
          </a:xfrm>
          <a:prstGeom prst="rect">
            <a:avLst/>
          </a:prstGeom>
        </p:spPr>
      </p:pic>
      <p:pic>
        <p:nvPicPr>
          <p:cNvPr id="10" name="Picture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1" y="5998845"/>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Rectangle 6"/>
          <p:cNvSpPr/>
          <p:nvPr userDrawn="1"/>
        </p:nvSpPr>
        <p:spPr>
          <a:xfrm>
            <a:off x="2286000" y="2514602"/>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043426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
        <p:nvSpPr>
          <p:cNvPr id="10" name="Slide Number Placeholder 9"/>
          <p:cNvSpPr>
            <a:spLocks noGrp="1"/>
          </p:cNvSpPr>
          <p:nvPr>
            <p:ph type="sldNum" sz="quarter" idx="12"/>
          </p:nvPr>
        </p:nvSpPr>
        <p:spPr>
          <a:xfrm>
            <a:off x="6553200" y="6356352"/>
            <a:ext cx="2133600" cy="365125"/>
          </a:xfrm>
          <a:prstGeom prst="rect">
            <a:avLst/>
          </a:prstGeom>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10"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smtClean="0"/>
              <a:t>28 </a:t>
            </a:r>
            <a:r>
              <a:rPr lang="en-US" dirty="0" err="1" smtClean="0"/>
              <a:t>pt</a:t>
            </a:r>
            <a:r>
              <a:rPr lang="en-US" dirty="0" smtClean="0"/>
              <a:t> Slide Title</a:t>
            </a:r>
            <a:endParaRPr lang="en-US" dirty="0"/>
          </a:p>
        </p:txBody>
      </p:sp>
      <p:sp>
        <p:nvSpPr>
          <p:cNvPr id="6" name="Footer Placeholder 5"/>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814DA60-3BEE-4BCE-BEDB-E433FD970963}" type="slidenum">
              <a:rPr lang="en-US" smtClean="0"/>
              <a:pPr/>
              <a:t>‹Nº›</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3" name="Footer Placeholder 2"/>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Tree>
    <p:extLst>
      <p:ext uri="{BB962C8B-B14F-4D97-AF65-F5344CB8AC3E}">
        <p14:creationId xmlns:p14="http://schemas.microsoft.com/office/powerpoint/2010/main" val="414811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869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6013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85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900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506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1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147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498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4"/>
          <p:cNvSpPr/>
          <p:nvPr userDrawn="1"/>
        </p:nvSpPr>
        <p:spPr>
          <a:xfrm>
            <a:off x="0" y="8950"/>
            <a:ext cx="9144000" cy="8737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fontAlgn="base" hangingPunct="0">
              <a:spcBef>
                <a:spcPct val="0"/>
              </a:spcBef>
              <a:spcAft>
                <a:spcPct val="0"/>
              </a:spcAft>
              <a:defRPr/>
            </a:pPr>
            <a:endParaRPr lang="en-US" sz="1800" b="1" dirty="0">
              <a:solidFill>
                <a:srgbClr val="000000"/>
              </a:solidFill>
              <a:cs typeface="Arial" charset="0"/>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396866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8" r:id="rId12"/>
    <p:sldLayoutId id="2147483663" r:id="rId13"/>
    <p:sldLayoutId id="2147483664" r:id="rId14"/>
    <p:sldLayoutId id="2147483660" r:id="rId15"/>
    <p:sldLayoutId id="2147483661" r:id="rId16"/>
    <p:sldLayoutId id="2147483655" r:id="rId17"/>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1"/>
          </p:nvPr>
        </p:nvSpPr>
        <p:spPr>
          <a:xfrm>
            <a:off x="3327408" y="4077073"/>
            <a:ext cx="5207961" cy="936104"/>
          </a:xfrm>
        </p:spPr>
        <p:txBody>
          <a:bodyPr/>
          <a:lstStyle/>
          <a:p>
            <a:pPr algn="ctr"/>
            <a:r>
              <a:rPr lang="es-ES" b="1" dirty="0" smtClean="0"/>
              <a:t>Programación </a:t>
            </a:r>
            <a:r>
              <a:rPr lang="es-ES" b="1" dirty="0"/>
              <a:t>en HTML5 con JavaScript y CSS3 </a:t>
            </a:r>
            <a:endParaRPr lang="es-VE" dirty="0"/>
          </a:p>
        </p:txBody>
      </p:sp>
      <p:sp>
        <p:nvSpPr>
          <p:cNvPr id="5" name="Marcador de texto 1"/>
          <p:cNvSpPr txBox="1">
            <a:spLocks/>
          </p:cNvSpPr>
          <p:nvPr/>
        </p:nvSpPr>
        <p:spPr bwMode="auto">
          <a:xfrm>
            <a:off x="3851920" y="2852936"/>
            <a:ext cx="5447693" cy="1371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8400" baseline="0">
                <a:solidFill>
                  <a:schemeClr val="bg1"/>
                </a:solidFill>
                <a:latin typeface="Segoe UI Light"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VE" kern="0" dirty="0"/>
              <a:t>Modulo </a:t>
            </a:r>
            <a:r>
              <a:rPr lang="es-VE" kern="0" dirty="0" smtClean="0"/>
              <a:t>5</a:t>
            </a:r>
            <a:endParaRPr lang="es-VE" kern="0" dirty="0"/>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7444" y="160577"/>
            <a:ext cx="3966964" cy="1313840"/>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88" y="81151"/>
            <a:ext cx="2454488" cy="736346"/>
          </a:xfrm>
          <a:prstGeom prst="rect">
            <a:avLst/>
          </a:prstGeom>
        </p:spPr>
      </p:pic>
      <p:pic>
        <p:nvPicPr>
          <p:cNvPr id="10" name="Picture 4" descr="An image of the HTML5 log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04864"/>
            <a:ext cx="3327408" cy="3327408"/>
          </a:xfrm>
          <a:prstGeom prst="rect">
            <a:avLst/>
          </a:prstGeom>
          <a:solidFill>
            <a:schemeClr val="accent1"/>
          </a:solidFill>
        </p:spPr>
      </p:pic>
    </p:spTree>
    <p:extLst>
      <p:ext uri="{BB962C8B-B14F-4D97-AF65-F5344CB8AC3E}">
        <p14:creationId xmlns:p14="http://schemas.microsoft.com/office/powerpoint/2010/main" val="304833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Using the XMLHttpRequest Object to Access Remote Data</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To send an HTTP request:</a:t>
            </a:r>
          </a:p>
          <a:p>
            <a:pPr marL="347662" indent="-342900">
              <a:buClrTx/>
              <a:buFont typeface="+mj-lt"/>
              <a:buAutoNum type="arabicPeriod"/>
            </a:pPr>
            <a:r>
              <a:rPr lang="en-GB" sz="2400" dirty="0" smtClean="0"/>
              <a:t>Create a new </a:t>
            </a:r>
            <a:r>
              <a:rPr lang="en-GB" sz="2400" b="1" dirty="0" smtClean="0"/>
              <a:t>XMLHTTPRequest</a:t>
            </a:r>
            <a:r>
              <a:rPr lang="en-GB" sz="2400" dirty="0" smtClean="0"/>
              <a:t> object</a:t>
            </a:r>
          </a:p>
          <a:p>
            <a:pPr marL="347662" indent="-342900">
              <a:buClrTx/>
              <a:buFont typeface="+mj-lt"/>
              <a:buAutoNum type="arabicPeriod"/>
            </a:pPr>
            <a:r>
              <a:rPr lang="en-GB" sz="2400" dirty="0" smtClean="0"/>
              <a:t>Specify the HTTP method and URL</a:t>
            </a:r>
          </a:p>
          <a:p>
            <a:pPr marL="347662" indent="-342900">
              <a:buClrTx/>
              <a:buFont typeface="+mj-lt"/>
              <a:buAutoNum type="arabicPeriod"/>
            </a:pPr>
            <a:r>
              <a:rPr lang="en-GB" sz="2400" dirty="0" smtClean="0"/>
              <a:t>Set the request header</a:t>
            </a:r>
          </a:p>
          <a:p>
            <a:pPr marL="347662" indent="-342900">
              <a:buClrTx/>
              <a:buFont typeface="+mj-lt"/>
              <a:buAutoNum type="arabicPeriod"/>
            </a:pPr>
            <a:r>
              <a:rPr lang="en-GB" sz="2400" dirty="0" smtClean="0"/>
              <a:t>Send the request</a:t>
            </a:r>
          </a:p>
          <a:p>
            <a:pPr marL="347662" indent="-342900">
              <a:buFont typeface="+mj-lt"/>
              <a:buAutoNum type="arabicPeriod"/>
            </a:pPr>
            <a:endParaRPr lang="en-GB" sz="2000" dirty="0"/>
          </a:p>
          <a:p>
            <a:pPr marL="347662" indent="-342900">
              <a:buFont typeface="+mj-lt"/>
              <a:buAutoNum type="arabicPeriod"/>
            </a:pPr>
            <a:endParaRPr lang="en-GB" sz="2000" dirty="0" smtClean="0"/>
          </a:p>
          <a:p>
            <a:pPr marL="347662" indent="-342900">
              <a:buFont typeface="+mj-lt"/>
              <a:buAutoNum type="arabicPeriod"/>
            </a:pPr>
            <a:endParaRPr lang="en-GB" sz="2000" dirty="0" smtClean="0"/>
          </a:p>
          <a:p>
            <a:pPr marL="0" indent="0">
              <a:buNone/>
            </a:pPr>
            <a:endParaRPr lang="en-GB" sz="2000" dirty="0" smtClean="0"/>
          </a:p>
          <a:p>
            <a:r>
              <a:rPr lang="en-GB" dirty="0" smtClean="0"/>
              <a:t>Requests are asynchronous by default</a:t>
            </a:r>
          </a:p>
          <a:p>
            <a:pPr lvl="1"/>
            <a:r>
              <a:rPr lang="en-GB" dirty="0" smtClean="0"/>
              <a:t>To block and wait for a response:</a:t>
            </a:r>
          </a:p>
          <a:p>
            <a:pPr lvl="1"/>
            <a:endParaRPr lang="en-GB" sz="1600" dirty="0"/>
          </a:p>
          <a:p>
            <a:endParaRPr lang="en-US" dirty="0"/>
          </a:p>
        </p:txBody>
      </p:sp>
      <p:sp>
        <p:nvSpPr>
          <p:cNvPr id="5" name="TextBox 1"/>
          <p:cNvSpPr txBox="1"/>
          <p:nvPr/>
        </p:nvSpPr>
        <p:spPr>
          <a:xfrm>
            <a:off x="1182758" y="3276600"/>
            <a:ext cx="7168524" cy="1200329"/>
          </a:xfrm>
          <a:prstGeom prst="rect">
            <a:avLst/>
          </a:prstGeom>
          <a:solidFill>
            <a:schemeClr val="bg1">
              <a:lumMod val="95000"/>
            </a:schemeClr>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request = new XMLHttpRequest</a:t>
            </a:r>
            <a:r>
              <a:rPr lang="en-US" b="0" dirty="0" smtClean="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var url = "http://contoso.com/resources</a:t>
            </a:r>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request.open</a:t>
            </a:r>
            <a:r>
              <a:rPr lang="en-US" b="0" dirty="0">
                <a:latin typeface="Lucida Sans Unicode" pitchFamily="34" charset="0"/>
                <a:cs typeface="Lucida Sans Unicode" pitchFamily="34" charset="0"/>
              </a:rPr>
              <a:t>( "GET", url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request.send();</a:t>
            </a:r>
            <a:endParaRPr lang="en-GB" dirty="0"/>
          </a:p>
        </p:txBody>
      </p:sp>
      <p:sp>
        <p:nvSpPr>
          <p:cNvPr id="6" name="TextBox 3"/>
          <p:cNvSpPr txBox="1"/>
          <p:nvPr/>
        </p:nvSpPr>
        <p:spPr>
          <a:xfrm>
            <a:off x="1182757" y="5791200"/>
            <a:ext cx="7132081" cy="369332"/>
          </a:xfrm>
          <a:prstGeom prst="rect">
            <a:avLst/>
          </a:prstGeom>
          <a:solidFill>
            <a:schemeClr val="bg1">
              <a:lumMod val="95000"/>
            </a:schemeClr>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Lucida Sans Unicode" pitchFamily="34" charset="0"/>
                <a:cs typeface="Lucida Sans Unicode" pitchFamily="34" charset="0"/>
              </a:rPr>
              <a:t>request.open</a:t>
            </a:r>
            <a:r>
              <a:rPr lang="en-US" b="0" dirty="0">
                <a:latin typeface="Lucida Sans Unicode" pitchFamily="34" charset="0"/>
                <a:cs typeface="Lucida Sans Unicode" pitchFamily="34" charset="0"/>
              </a:rPr>
              <a:t>( "GET", url </a:t>
            </a:r>
            <a:r>
              <a:rPr lang="en-US" b="0" dirty="0" smtClean="0">
                <a:latin typeface="Lucida Sans Unicode" pitchFamily="34" charset="0"/>
                <a:cs typeface="Lucida Sans Unicode" pitchFamily="34" charset="0"/>
              </a:rPr>
              <a:t>, false);</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168605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HTTP Errors</a:t>
            </a:r>
            <a:endParaRPr lang="en-US" dirty="0"/>
          </a:p>
        </p:txBody>
      </p:sp>
      <p:sp>
        <p:nvSpPr>
          <p:cNvPr id="4" name="Content Placeholder 2"/>
          <p:cNvSpPr>
            <a:spLocks noGrp="1"/>
          </p:cNvSpPr>
          <p:nvPr/>
        </p:nvSpPr>
        <p:spPr bwMode="auto">
          <a:xfrm>
            <a:off x="458788" y="1021214"/>
            <a:ext cx="8119156" cy="5608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Check the status code of the </a:t>
            </a:r>
            <a:r>
              <a:rPr lang="en-GB" b="1" dirty="0" smtClean="0"/>
              <a:t>XMLHttpRequest</a:t>
            </a:r>
            <a:r>
              <a:rPr lang="en-GB" dirty="0" smtClean="0"/>
              <a:t> object to verify that the request has been sent:</a:t>
            </a:r>
          </a:p>
          <a:p>
            <a:endParaRPr lang="en-GB" sz="2000" dirty="0"/>
          </a:p>
          <a:p>
            <a:endParaRPr lang="en-GB" sz="2000" dirty="0" smtClean="0"/>
          </a:p>
          <a:p>
            <a:endParaRPr lang="en-GB" sz="2000" dirty="0"/>
          </a:p>
          <a:p>
            <a:endParaRPr lang="en-GB" sz="2000" dirty="0" smtClean="0"/>
          </a:p>
          <a:p>
            <a:endParaRPr lang="en-GB" sz="2000" dirty="0"/>
          </a:p>
          <a:p>
            <a:endParaRPr lang="en-GB" sz="2000" dirty="0" smtClean="0"/>
          </a:p>
          <a:p>
            <a:endParaRPr lang="en-GB" sz="2000" dirty="0"/>
          </a:p>
          <a:p>
            <a:r>
              <a:rPr lang="en-GB" dirty="0" smtClean="0"/>
              <a:t>Wrap your code in a </a:t>
            </a:r>
            <a:r>
              <a:rPr lang="en-GB" b="1" dirty="0" smtClean="0"/>
              <a:t>try…catch</a:t>
            </a:r>
            <a:r>
              <a:rPr lang="en-GB" dirty="0" smtClean="0"/>
              <a:t> block to handle any unexpected network errors</a:t>
            </a:r>
            <a:endParaRPr lang="en-GB" dirty="0"/>
          </a:p>
          <a:p>
            <a:endParaRPr lang="en-US" sz="2000" dirty="0"/>
          </a:p>
        </p:txBody>
      </p:sp>
      <p:sp>
        <p:nvSpPr>
          <p:cNvPr id="5" name="TextBox 3"/>
          <p:cNvSpPr txBox="1"/>
          <p:nvPr/>
        </p:nvSpPr>
        <p:spPr>
          <a:xfrm>
            <a:off x="685800" y="2057400"/>
            <a:ext cx="7362913" cy="2031325"/>
          </a:xfrm>
          <a:prstGeom prst="rect">
            <a:avLst/>
          </a:prstGeom>
          <a:solidFill>
            <a:schemeClr val="bg1">
              <a:lumMod val="95000"/>
            </a:schemeClr>
          </a:solidFill>
          <a:ln>
            <a:noFill/>
          </a:ln>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request = new XMLHttpRequest</a:t>
            </a:r>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request.open("GET", </a:t>
            </a:r>
            <a:r>
              <a:rPr lang="en-US" b="0" dirty="0">
                <a:latin typeface="Lucida Sans Unicode" pitchFamily="34" charset="0"/>
                <a:cs typeface="Lucida Sans Unicode" pitchFamily="34" charset="0"/>
              </a:rPr>
              <a:t>"</a:t>
            </a:r>
            <a:r>
              <a:rPr lang="en-US" b="0" dirty="0" smtClean="0">
                <a:latin typeface="Lucida Sans Unicode" pitchFamily="34" charset="0"/>
                <a:cs typeface="Lucida Sans Unicode" pitchFamily="34" charset="0"/>
              </a:rPr>
              <a:t>/luckydip/enter");</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request.send</a:t>
            </a:r>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a:t>
            </a:r>
          </a:p>
          <a:p>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if</a:t>
            </a:r>
            <a:r>
              <a:rPr lang="en-US" b="0" dirty="0">
                <a:latin typeface="Lucida Sans Unicode" pitchFamily="34" charset="0"/>
                <a:cs typeface="Lucida Sans Unicode" pitchFamily="34" charset="0"/>
              </a:rPr>
              <a:t>( request.status != 200 )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alert</a:t>
            </a:r>
            <a:r>
              <a:rPr lang="en-US" b="0" dirty="0">
                <a:latin typeface="Lucida Sans Unicode" pitchFamily="34" charset="0"/>
                <a:cs typeface="Lucida Sans Unicode" pitchFamily="34" charset="0"/>
              </a:rPr>
              <a:t>( "Error " + request.status + " - " + request.statusText );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953704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Consuming the Response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Determine the type of data in the response</a:t>
            </a:r>
          </a:p>
          <a:p>
            <a:r>
              <a:rPr lang="en-US" dirty="0" smtClean="0"/>
              <a:t>Read the response data from the </a:t>
            </a:r>
            <a:r>
              <a:rPr lang="en-US" b="1" dirty="0" smtClean="0"/>
              <a:t>responseText</a:t>
            </a:r>
            <a:r>
              <a:rPr lang="en-US" dirty="0" smtClean="0"/>
              <a:t> property</a:t>
            </a:r>
            <a:endParaRPr lang="en-US" dirty="0"/>
          </a:p>
        </p:txBody>
      </p:sp>
      <p:sp>
        <p:nvSpPr>
          <p:cNvPr id="5" name="TextBox 3"/>
          <p:cNvSpPr txBox="1"/>
          <p:nvPr/>
        </p:nvSpPr>
        <p:spPr>
          <a:xfrm>
            <a:off x="609600" y="2590800"/>
            <a:ext cx="5724644" cy="3139321"/>
          </a:xfrm>
          <a:prstGeom prst="rect">
            <a:avLst/>
          </a:prstGeom>
          <a:solidFill>
            <a:schemeClr val="bg1">
              <a:lumMod val="95000"/>
            </a:schemeClr>
          </a:solidFill>
          <a:ln>
            <a:noFill/>
          </a:ln>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request = new XMLHttpRequest</a:t>
            </a:r>
            <a:r>
              <a:rPr lang="en-US" b="0" dirty="0" smtClean="0">
                <a:latin typeface="Lucida Sans Unicode" pitchFamily="34" charset="0"/>
                <a:cs typeface="Lucida Sans Unicode" pitchFamily="34" charset="0"/>
              </a:rPr>
              <a:t>();</a:t>
            </a:r>
          </a:p>
          <a:p>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var type = request.getResponseHeader();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switch</a:t>
            </a:r>
            <a:r>
              <a:rPr lang="en-US" b="0" dirty="0">
                <a:latin typeface="Lucida Sans Unicode" pitchFamily="34" charset="0"/>
                <a:cs typeface="Lucida Sans Unicode" pitchFamily="34" charset="0"/>
              </a:rPr>
              <a:t>( type )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case </a:t>
            </a:r>
            <a:r>
              <a:rPr lang="en-US" b="0" dirty="0">
                <a:latin typeface="Lucida Sans Unicode" pitchFamily="34" charset="0"/>
                <a:cs typeface="Lucida Sans Unicode" pitchFamily="34" charset="0"/>
              </a:rPr>
              <a:t>"text/xml"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return </a:t>
            </a:r>
            <a:r>
              <a:rPr lang="en-US" b="0" dirty="0">
                <a:latin typeface="Lucida Sans Unicode" pitchFamily="34" charset="0"/>
                <a:cs typeface="Lucida Sans Unicode" pitchFamily="34" charset="0"/>
              </a:rPr>
              <a:t>request.responseXML;</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case </a:t>
            </a:r>
            <a:r>
              <a:rPr lang="en-US" b="0" dirty="0">
                <a:latin typeface="Lucida Sans Unicode" pitchFamily="34" charset="0"/>
                <a:cs typeface="Lucida Sans Unicode" pitchFamily="34" charset="0"/>
              </a:rPr>
              <a:t>"text/json"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return </a:t>
            </a:r>
            <a:r>
              <a:rPr lang="en-US" b="0" dirty="0">
                <a:latin typeface="Lucida Sans Unicode" pitchFamily="34" charset="0"/>
                <a:cs typeface="Lucida Sans Unicode" pitchFamily="34" charset="0"/>
              </a:rPr>
              <a:t>JSON.parse(request.responseText);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default </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return </a:t>
            </a:r>
            <a:r>
              <a:rPr lang="en-US" b="0" dirty="0">
                <a:latin typeface="Lucida Sans Unicode" pitchFamily="34" charset="0"/>
                <a:cs typeface="Lucida Sans Unicode" pitchFamily="34" charset="0"/>
              </a:rPr>
              <a:t>request.responseText;</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073809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an Asynchronous Response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Create an event handler for the </a:t>
            </a:r>
            <a:r>
              <a:rPr lang="en-US" b="1" dirty="0" smtClean="0"/>
              <a:t>readystatechange</a:t>
            </a:r>
            <a:r>
              <a:rPr lang="en-US" dirty="0" smtClean="0"/>
              <a:t> event</a:t>
            </a:r>
          </a:p>
          <a:p>
            <a:r>
              <a:rPr lang="en-US" dirty="0" smtClean="0"/>
              <a:t>Check that the </a:t>
            </a:r>
            <a:r>
              <a:rPr lang="en-US" b="1" dirty="0" smtClean="0"/>
              <a:t>readyState</a:t>
            </a:r>
            <a:r>
              <a:rPr lang="en-US" dirty="0" smtClean="0"/>
              <a:t> of the </a:t>
            </a:r>
            <a:r>
              <a:rPr lang="en-US" b="1" dirty="0" smtClean="0"/>
              <a:t>XMLHttpRequest</a:t>
            </a:r>
            <a:r>
              <a:rPr lang="en-US" dirty="0" smtClean="0"/>
              <a:t> object is set to 4</a:t>
            </a:r>
            <a:endParaRPr lang="en-US" dirty="0"/>
          </a:p>
        </p:txBody>
      </p:sp>
      <p:sp>
        <p:nvSpPr>
          <p:cNvPr id="5" name="TextBox 3"/>
          <p:cNvSpPr txBox="1"/>
          <p:nvPr/>
        </p:nvSpPr>
        <p:spPr>
          <a:xfrm>
            <a:off x="685800" y="3341452"/>
            <a:ext cx="6428363" cy="1754326"/>
          </a:xfrm>
          <a:prstGeom prst="rect">
            <a:avLst/>
          </a:prstGeom>
          <a:solidFill>
            <a:schemeClr val="bg1">
              <a:lumMod val="95000"/>
            </a:schemeClr>
          </a:solidFill>
          <a:ln>
            <a:noFill/>
          </a:ln>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request.onreadystatechange = function ()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if (request.readyState === 4)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var response = JSON.parse(request.responseText);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460398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Transmitting Data with a Request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To send data to a server:</a:t>
            </a:r>
          </a:p>
          <a:p>
            <a:pPr marL="514350" indent="-514350">
              <a:buClrTx/>
              <a:buFont typeface="+mj-lt"/>
              <a:buAutoNum type="arabicPeriod"/>
            </a:pPr>
            <a:r>
              <a:rPr lang="en-US" dirty="0" smtClean="0"/>
              <a:t>Serialize the data</a:t>
            </a:r>
          </a:p>
          <a:p>
            <a:pPr marL="514350" indent="-514350">
              <a:buClrTx/>
              <a:buFont typeface="+mj-lt"/>
              <a:buAutoNum type="arabicPeriod"/>
            </a:pPr>
            <a:r>
              <a:rPr lang="en-US" dirty="0" smtClean="0"/>
              <a:t>Set the </a:t>
            </a:r>
            <a:r>
              <a:rPr lang="en-US" b="1" dirty="0" smtClean="0"/>
              <a:t>Content-Type</a:t>
            </a:r>
            <a:r>
              <a:rPr lang="en-US" dirty="0" smtClean="0"/>
              <a:t> property of the request header</a:t>
            </a:r>
          </a:p>
          <a:p>
            <a:pPr marL="514350" indent="-514350">
              <a:buClrTx/>
              <a:buFont typeface="+mj-lt"/>
              <a:buAutoNum type="arabicPeriod"/>
            </a:pPr>
            <a:r>
              <a:rPr lang="en-US" dirty="0" smtClean="0"/>
              <a:t>Transmit the data by using the HTTP </a:t>
            </a:r>
            <a:r>
              <a:rPr lang="en-US" b="1" dirty="0" smtClean="0"/>
              <a:t>POST</a:t>
            </a:r>
            <a:r>
              <a:rPr lang="en-US" dirty="0" smtClean="0"/>
              <a:t> method</a:t>
            </a:r>
            <a:endParaRPr lang="en-US" dirty="0"/>
          </a:p>
        </p:txBody>
      </p:sp>
      <p:sp>
        <p:nvSpPr>
          <p:cNvPr id="5" name="TextBox 3"/>
          <p:cNvSpPr txBox="1"/>
          <p:nvPr/>
        </p:nvSpPr>
        <p:spPr>
          <a:xfrm>
            <a:off x="1016534" y="3939353"/>
            <a:ext cx="6665607" cy="1754326"/>
          </a:xfrm>
          <a:prstGeom prst="rect">
            <a:avLst/>
          </a:prstGeom>
          <a:solidFill>
            <a:schemeClr val="bg1">
              <a:lumMod val="95000"/>
            </a:schemeClr>
          </a:solidFill>
          <a:ln>
            <a:noFill/>
          </a:ln>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a:t>
            </a:r>
            <a:r>
              <a:rPr lang="en-US" b="0" dirty="0" smtClean="0">
                <a:latin typeface="Lucida Sans Unicode" pitchFamily="34" charset="0"/>
                <a:cs typeface="Lucida Sans Unicode" pitchFamily="34" charset="0"/>
              </a:rPr>
              <a:t>data = JSON.stringify(…);</a:t>
            </a:r>
          </a:p>
          <a:p>
            <a:r>
              <a:rPr lang="en-GB" b="0" dirty="0" smtClean="0">
                <a:latin typeface="Lucida Sans Unicode" pitchFamily="34" charset="0"/>
                <a:cs typeface="Lucida Sans Unicode" pitchFamily="34" charset="0"/>
              </a:rPr>
              <a:t>var request = new XMLHttpRequest();</a:t>
            </a:r>
          </a:p>
          <a:p>
            <a:r>
              <a:rPr lang="en-GB" b="0" dirty="0">
                <a:latin typeface="Lucida Sans Unicode" pitchFamily="34" charset="0"/>
                <a:cs typeface="Lucida Sans Unicode" pitchFamily="34" charset="0"/>
              </a:rPr>
              <a:t>v</a:t>
            </a:r>
            <a:r>
              <a:rPr lang="en-GB" b="0" dirty="0" smtClean="0">
                <a:latin typeface="Lucida Sans Unicode" pitchFamily="34" charset="0"/>
                <a:cs typeface="Lucida Sans Unicode" pitchFamily="34" charset="0"/>
              </a:rPr>
              <a:t>ar url =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request.open("POST", </a:t>
            </a:r>
            <a:r>
              <a:rPr lang="en-US" b="0" dirty="0">
                <a:latin typeface="Lucida Sans Unicode" pitchFamily="34" charset="0"/>
                <a:cs typeface="Lucida Sans Unicode" pitchFamily="34" charset="0"/>
              </a:rPr>
              <a:t>url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request.setRequestHeader</a:t>
            </a:r>
            <a:r>
              <a:rPr lang="en-US" b="0" dirty="0">
                <a:latin typeface="Lucida Sans Unicode" pitchFamily="34" charset="0"/>
                <a:cs typeface="Lucida Sans Unicode" pitchFamily="34" charset="0"/>
              </a:rPr>
              <a:t>("Content-Type", "text/plain</a:t>
            </a:r>
            <a:r>
              <a:rPr lang="en-US" b="0" dirty="0" smtClean="0">
                <a:latin typeface="Lucida Sans Unicode" pitchFamily="34" charset="0"/>
                <a:cs typeface="Lucida Sans Unicode" pitchFamily="34" charset="0"/>
              </a:rPr>
              <a:t>" );</a:t>
            </a:r>
          </a:p>
          <a:p>
            <a:r>
              <a:rPr lang="en-US" b="0" dirty="0" smtClean="0">
                <a:latin typeface="Lucida Sans Unicode" pitchFamily="34" charset="0"/>
                <a:cs typeface="Lucida Sans Unicode" pitchFamily="34" charset="0"/>
              </a:rPr>
              <a:t>request.send(data);</a:t>
            </a:r>
            <a:endParaRPr lang="en-GB" dirty="0"/>
          </a:p>
        </p:txBody>
      </p:sp>
    </p:spTree>
    <p:extLst>
      <p:ext uri="{BB962C8B-B14F-4D97-AF65-F5344CB8AC3E}">
        <p14:creationId xmlns:p14="http://schemas.microsoft.com/office/powerpoint/2010/main" val="2264031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60097" cy="740664"/>
          </a:xfrm>
        </p:spPr>
        <p:txBody>
          <a:bodyPr/>
          <a:lstStyle/>
          <a:p>
            <a:r>
              <a:rPr lang="en-GB" dirty="0" smtClean="0"/>
              <a:t>Lesson 2: Sending and Receiving Data by Using the jQuery Library</a:t>
            </a:r>
            <a:endParaRPr lang="en-US" dirty="0"/>
          </a:p>
        </p:txBody>
      </p:sp>
      <p:sp>
        <p:nvSpPr>
          <p:cNvPr id="3" name="Text Placeholder 2"/>
          <p:cNvSpPr>
            <a:spLocks noGrp="1"/>
          </p:cNvSpPr>
          <p:nvPr>
            <p:ph type="body" idx="1"/>
          </p:nvPr>
        </p:nvSpPr>
        <p:spPr/>
        <p:txBody>
          <a:bodyPr/>
          <a:lstStyle/>
          <a:p>
            <a:r>
              <a:rPr lang="en-GB" dirty="0" smtClean="0"/>
              <a:t>Using the jQuery Library to Send Asynchronous Requests
Using the jQuery ajax() Function
Serializing Forms Data by Using jQuery
Demonstration: Communicating with a Remote Data Source</a:t>
            </a:r>
            <a:endParaRPr lang="en-US" dirty="0"/>
          </a:p>
        </p:txBody>
      </p:sp>
    </p:spTree>
    <p:extLst>
      <p:ext uri="{BB962C8B-B14F-4D97-AF65-F5344CB8AC3E}">
        <p14:creationId xmlns:p14="http://schemas.microsoft.com/office/powerpoint/2010/main" val="3825552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jQuery Library to Send Asynchronous Requests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jQuery library provides asynchronous methods for sending requests and handling the response:</a:t>
            </a:r>
            <a:endParaRPr lang="en-US" dirty="0"/>
          </a:p>
        </p:txBody>
      </p:sp>
      <p:sp>
        <p:nvSpPr>
          <p:cNvPr id="5" name="TextBox 3"/>
          <p:cNvSpPr txBox="1"/>
          <p:nvPr/>
        </p:nvSpPr>
        <p:spPr>
          <a:xfrm>
            <a:off x="609600" y="2514600"/>
            <a:ext cx="7696200" cy="2031325"/>
          </a:xfrm>
          <a:prstGeom prst="rect">
            <a:avLst/>
          </a:prstGeom>
          <a:solidFill>
            <a:schemeClr val="bg1">
              <a:lumMod val="95000"/>
            </a:schemeClr>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response;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$.get(' http://contoso.com/resources/...', function(data)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response = data;</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r>
              <a:rPr lang="en-US" b="0" dirty="0" smtClean="0">
                <a:latin typeface="Lucida Sans Unicode" pitchFamily="34" charset="0"/>
                <a:cs typeface="Lucida Sans Unicode" pitchFamily="34" charset="0"/>
              </a:rPr>
              <a:t>error(function() </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alert("error occurred during get operation");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
        <p:nvSpPr>
          <p:cNvPr id="6" name="TextBox 4"/>
          <p:cNvSpPr txBox="1"/>
          <p:nvPr/>
        </p:nvSpPr>
        <p:spPr>
          <a:xfrm>
            <a:off x="609600" y="4876800"/>
            <a:ext cx="7696200" cy="369332"/>
          </a:xfrm>
          <a:prstGeom prst="rect">
            <a:avLst/>
          </a:prstGeom>
          <a:solidFill>
            <a:schemeClr val="bg1">
              <a:lumMod val="95000"/>
            </a:schemeClr>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$.getJSON( url, body, callback );</a:t>
            </a:r>
            <a:endParaRPr lang="en-GB" b="0" dirty="0">
              <a:latin typeface="Lucida Sans Unicode" pitchFamily="34" charset="0"/>
              <a:cs typeface="Lucida Sans Unicode" pitchFamily="34" charset="0"/>
            </a:endParaRPr>
          </a:p>
        </p:txBody>
      </p:sp>
      <p:sp>
        <p:nvSpPr>
          <p:cNvPr id="7" name="TextBox 5"/>
          <p:cNvSpPr txBox="1"/>
          <p:nvPr/>
        </p:nvSpPr>
        <p:spPr>
          <a:xfrm>
            <a:off x="609600" y="5650468"/>
            <a:ext cx="7696200" cy="369332"/>
          </a:xfrm>
          <a:prstGeom prst="rect">
            <a:avLst/>
          </a:prstGeom>
          <a:solidFill>
            <a:schemeClr val="bg1">
              <a:lumMod val="95000"/>
            </a:schemeClr>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$('#container').load( url, body, callback );</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099526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jQuery ajax() Function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jQuery </a:t>
            </a:r>
            <a:r>
              <a:rPr lang="en-US" b="1" dirty="0" smtClean="0"/>
              <a:t>ajax()</a:t>
            </a:r>
            <a:r>
              <a:rPr lang="en-US" dirty="0" smtClean="0"/>
              <a:t> function provides additional properties and finer control over HTTP requests</a:t>
            </a:r>
            <a:endParaRPr lang="en-US" dirty="0"/>
          </a:p>
        </p:txBody>
      </p:sp>
      <p:sp>
        <p:nvSpPr>
          <p:cNvPr id="5" name="TextBox 3"/>
          <p:cNvSpPr txBox="1"/>
          <p:nvPr/>
        </p:nvSpPr>
        <p:spPr>
          <a:xfrm>
            <a:off x="609600" y="2514600"/>
            <a:ext cx="7696200" cy="2862322"/>
          </a:xfrm>
          <a:prstGeom prst="rect">
            <a:avLst/>
          </a:prstGeom>
          <a:solidFill>
            <a:schemeClr val="bg1">
              <a:lumMod val="95000"/>
            </a:schemeClr>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$.ajax({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url: '/luckydip/enter',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type: 'GET',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timeout: 12000,</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dataType: 'text'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}).done(function( responseText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$('#answer').text( responseText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}).fail(function()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alert('An error has occurred - you may not have been entered');</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478307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Serializing Forms Data by Using jQuery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To include forms data in a request, use the </a:t>
            </a:r>
            <a:r>
              <a:rPr lang="en-US" b="1" dirty="0" smtClean="0"/>
              <a:t>data</a:t>
            </a:r>
            <a:r>
              <a:rPr lang="en-US" dirty="0" smtClean="0"/>
              <a:t> property:</a:t>
            </a:r>
          </a:p>
          <a:p>
            <a:endParaRPr lang="en-US" dirty="0"/>
          </a:p>
          <a:p>
            <a:endParaRPr lang="en-US" dirty="0" smtClean="0"/>
          </a:p>
          <a:p>
            <a:endParaRPr lang="en-US" dirty="0" smtClean="0"/>
          </a:p>
          <a:p>
            <a:endParaRPr lang="en-US" dirty="0"/>
          </a:p>
          <a:p>
            <a:endParaRPr lang="en-US" dirty="0" smtClean="0"/>
          </a:p>
          <a:p>
            <a:endParaRPr lang="en-US" dirty="0"/>
          </a:p>
          <a:p>
            <a:r>
              <a:rPr lang="en-US" dirty="0" smtClean="0"/>
              <a:t>To retrieve input data directly from a form, use the </a:t>
            </a:r>
            <a:r>
              <a:rPr lang="en-US" b="1" dirty="0" smtClean="0"/>
              <a:t>serializeArray() </a:t>
            </a:r>
            <a:r>
              <a:rPr lang="en-US" dirty="0" smtClean="0"/>
              <a:t>function</a:t>
            </a:r>
            <a:endParaRPr lang="en-US" dirty="0"/>
          </a:p>
        </p:txBody>
      </p:sp>
      <p:sp>
        <p:nvSpPr>
          <p:cNvPr id="5" name="TextBox 3"/>
          <p:cNvSpPr txBox="1"/>
          <p:nvPr/>
        </p:nvSpPr>
        <p:spPr>
          <a:xfrm>
            <a:off x="609600" y="2057400"/>
            <a:ext cx="7696200" cy="2585323"/>
          </a:xfrm>
          <a:prstGeom prst="rect">
            <a:avLst/>
          </a:prstGeom>
          <a:solidFill>
            <a:schemeClr val="bg1">
              <a:lumMod val="95000"/>
            </a:schemeClr>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$.ajax({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url: '/luckydip/enterWithName',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type: 'POST',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timeout: 12000,</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dataType: 'text',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data: {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firstName: myForm.fname.value,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lastName: myForm.lname.value </a:t>
            </a:r>
            <a:endParaRPr lang="en-GB" b="0" dirty="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185528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Communicating with a Remote Data Source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learn about the tasks that you will perform in the lab for this module.</a:t>
            </a:r>
            <a:endParaRPr lang="en-US" dirty="0"/>
          </a:p>
        </p:txBody>
      </p:sp>
    </p:spTree>
    <p:extLst>
      <p:ext uri="{BB962C8B-B14F-4D97-AF65-F5344CB8AC3E}">
        <p14:creationId xmlns:p14="http://schemas.microsoft.com/office/powerpoint/2010/main" val="608980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5 </a:t>
            </a:r>
            <a:r>
              <a:rPr lang="en-US" sz="2000" b="1" dirty="0" smtClean="0"/>
              <a:t>(1/2)</a:t>
            </a:r>
            <a:endParaRPr lang="en-US" sz="3200" b="1" dirty="0"/>
          </a:p>
        </p:txBody>
      </p:sp>
      <p:sp>
        <p:nvSpPr>
          <p:cNvPr id="3" name="Text Placeholder 2"/>
          <p:cNvSpPr>
            <a:spLocks noGrp="1"/>
          </p:cNvSpPr>
          <p:nvPr>
            <p:ph type="body" idx="1"/>
          </p:nvPr>
        </p:nvSpPr>
        <p:spPr>
          <a:xfrm>
            <a:off x="395536" y="1052736"/>
            <a:ext cx="8119156" cy="1152128"/>
          </a:xfrm>
        </p:spPr>
        <p:txBody>
          <a:bodyPr/>
          <a:lstStyle/>
          <a:p>
            <a:pPr marL="0" indent="0">
              <a:buNone/>
            </a:pPr>
            <a:r>
              <a:rPr lang="es-VE" sz="2400" dirty="0" smtClean="0"/>
              <a:t>Al finalizar este módulo, el participante estará en la capacidad de:</a:t>
            </a:r>
            <a:endParaRPr lang="es-VE" sz="2400" dirty="0"/>
          </a:p>
        </p:txBody>
      </p:sp>
      <p:sp>
        <p:nvSpPr>
          <p:cNvPr id="4" name="Text Placeholder 2"/>
          <p:cNvSpPr txBox="1">
            <a:spLocks/>
          </p:cNvSpPr>
          <p:nvPr/>
        </p:nvSpPr>
        <p:spPr bwMode="auto">
          <a:xfrm>
            <a:off x="683568" y="1957319"/>
            <a:ext cx="8404903"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Explica </a:t>
            </a:r>
            <a:r>
              <a:rPr lang="es-ES" sz="2000" dirty="0"/>
              <a:t>cómo utilizar Visual Studio 2012 para crear y ejecutar una aplicación Web. </a:t>
            </a:r>
          </a:p>
          <a:p>
            <a:r>
              <a:rPr lang="es-ES" sz="2000" dirty="0"/>
              <a:t>Describir las nuevas características de HTML5, y crear estilo HTML5 páginas. </a:t>
            </a:r>
          </a:p>
          <a:p>
            <a:r>
              <a:rPr lang="es-ES" sz="2000" dirty="0"/>
              <a:t>Agregar interactividad a una página de HTML5 con JavaScript. </a:t>
            </a:r>
          </a:p>
          <a:p>
            <a:r>
              <a:rPr lang="es-ES" sz="2000" dirty="0"/>
              <a:t>Crear formularios HTML5 usando diferentes tipos de entrada y validar entradas del usuario mediante atributos HTML5 y código JavaScript. </a:t>
            </a:r>
          </a:p>
          <a:p>
            <a:r>
              <a:rPr lang="es-ES" sz="2000" dirty="0"/>
              <a:t>Enviar y recibir datos de un origen de datos remoto utilizando </a:t>
            </a:r>
            <a:r>
              <a:rPr lang="es-ES" sz="2000" dirty="0" err="1"/>
              <a:t>XMLHTTPRequest</a:t>
            </a:r>
            <a:r>
              <a:rPr lang="es-ES" sz="2000" dirty="0"/>
              <a:t> objetos y operaciones de AJAX de </a:t>
            </a:r>
            <a:r>
              <a:rPr lang="es-ES" sz="2000" dirty="0" err="1"/>
              <a:t>jQuery</a:t>
            </a:r>
            <a:r>
              <a:rPr lang="es-ES" sz="2000" dirty="0"/>
              <a:t>. </a:t>
            </a:r>
          </a:p>
          <a:p>
            <a:r>
              <a:rPr lang="es-ES" sz="2000" dirty="0"/>
              <a:t>Páginas de HTML5 estilo utilizando CSS3. </a:t>
            </a:r>
          </a:p>
          <a:p>
            <a:r>
              <a:rPr lang="es-ES" sz="2000" dirty="0"/>
              <a:t>Crear el código JavaScript bien estructurado y fácilmente </a:t>
            </a:r>
            <a:r>
              <a:rPr lang="es-ES" sz="2000" dirty="0" err="1"/>
              <a:t>mantenible</a:t>
            </a:r>
            <a:r>
              <a:rPr lang="es-ES" sz="2000" dirty="0"/>
              <a:t>. </a:t>
            </a:r>
          </a:p>
          <a:p>
            <a:r>
              <a:rPr lang="es-ES" sz="2000" dirty="0"/>
              <a:t>Utilizar </a:t>
            </a:r>
            <a:r>
              <a:rPr lang="es-ES" sz="2000" dirty="0" err="1"/>
              <a:t>APIs</a:t>
            </a:r>
            <a:r>
              <a:rPr lang="es-ES" sz="2000" dirty="0"/>
              <a:t> de HTML5 comunes en aplicaciones Web interactivas. </a:t>
            </a:r>
          </a:p>
        </p:txBody>
      </p:sp>
    </p:spTree>
    <p:extLst>
      <p:ext uri="{BB962C8B-B14F-4D97-AF65-F5344CB8AC3E}">
        <p14:creationId xmlns:p14="http://schemas.microsoft.com/office/powerpoint/2010/main" val="358508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33601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Communicating with a Remote Data Source</a:t>
            </a:r>
            <a:endParaRPr lang="en-US" dirty="0"/>
          </a:p>
        </p:txBody>
      </p:sp>
      <p:sp>
        <p:nvSpPr>
          <p:cNvPr id="3" name="Text Placeholder 2"/>
          <p:cNvSpPr>
            <a:spLocks noGrp="1"/>
          </p:cNvSpPr>
          <p:nvPr>
            <p:ph type="body" idx="1"/>
          </p:nvPr>
        </p:nvSpPr>
        <p:spPr/>
        <p:txBody>
          <a:bodyPr/>
          <a:lstStyle/>
          <a:p>
            <a:r>
              <a:rPr lang="en-GB" dirty="0" smtClean="0"/>
              <a:t>Exercise 1: Retrieving Data
Exercise 2: Serializing and Transmitting Data
Exercise 3: Refactoring the Code by Using the jQuery ajax Method</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527527"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Machines: 20480B-SEA-DEV11,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a:t>
            </a:r>
            <a:r>
              <a:rPr lang="en-US" sz="2800" b="1" i="0" u="none" strike="noStrike" baseline="0" dirty="0" smtClean="0">
                <a:latin typeface="Segoe UI"/>
              </a:rPr>
              <a:t>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a:t>
            </a:r>
            <a:r>
              <a:rPr lang="en-US" sz="2800" b="1" i="0" u="none" strike="noStrike" baseline="0" dirty="0" smtClean="0">
                <a:latin typeface="Segoe UI"/>
              </a:rPr>
              <a:t>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60 minutes</a:t>
            </a:r>
            <a:endParaRPr lang="en-US" sz="2800" dirty="0">
              <a:latin typeface="Segoe UI"/>
            </a:endParaRPr>
          </a:p>
        </p:txBody>
      </p:sp>
    </p:spTree>
    <p:extLst>
      <p:ext uri="{BB962C8B-B14F-4D97-AF65-F5344CB8AC3E}">
        <p14:creationId xmlns:p14="http://schemas.microsoft.com/office/powerpoint/2010/main" val="3432280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60422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4795928"/>
          </a:xfrm>
          <a:prstGeom prst="rect">
            <a:avLst/>
          </a:prstGeom>
          <a:noFill/>
        </p:spPr>
        <p:txBody>
          <a:bodyPr vert="horz" wrap="square" rtlCol="0">
            <a:spAutoFit/>
          </a:bodyPr>
          <a:lstStyle/>
          <a:p>
            <a:pPr>
              <a:lnSpc>
                <a:spcPct val="115000"/>
              </a:lnSpc>
              <a:spcAft>
                <a:spcPts val="1000"/>
              </a:spcAft>
            </a:pPr>
            <a:r>
              <a:rPr lang="en-US" sz="1400" dirty="0" smtClean="0">
                <a:effectLst/>
                <a:latin typeface="Segoe UI"/>
                <a:ea typeface="Times New Roman"/>
                <a:cs typeface="Segoe UI"/>
              </a:rPr>
              <a:t>You have been asked modify the Schedule page for the ContosoConf website. Previously, the session data was provided as a hard-coded array of data and the JavaScript code for the page displayed the data from this array. However, session information is not static; it may be updated at any time by the conference organizers and stored in a database. A web service is available that can retrieve the data from this database, and you decide to update the code for the Schedule page to use this web service rather than the hard-coded data currently embedded in the application.</a:t>
            </a:r>
            <a:endParaRPr lang="en-US" sz="1400" dirty="0" smtClean="0">
              <a:effectLst/>
              <a:latin typeface="Segoe UI"/>
              <a:ea typeface="Times New Roman"/>
              <a:cs typeface="Times New Roman"/>
            </a:endParaRPr>
          </a:p>
          <a:p>
            <a:pPr>
              <a:lnSpc>
                <a:spcPct val="115000"/>
              </a:lnSpc>
              <a:spcAft>
                <a:spcPts val="1000"/>
              </a:spcAft>
            </a:pPr>
            <a:r>
              <a:rPr lang="en-US" sz="1400" dirty="0" smtClean="0">
                <a:effectLst/>
                <a:latin typeface="Segoe UI"/>
                <a:ea typeface="Times New Roman"/>
                <a:cs typeface="Segoe UI"/>
              </a:rPr>
              <a:t> </a:t>
            </a:r>
            <a:endParaRPr lang="en-US" sz="1400" dirty="0" smtClean="0">
              <a:effectLst/>
              <a:latin typeface="Segoe UI"/>
              <a:ea typeface="Times New Roman"/>
              <a:cs typeface="Times New Roman"/>
            </a:endParaRPr>
          </a:p>
          <a:p>
            <a:pPr>
              <a:lnSpc>
                <a:spcPct val="115000"/>
              </a:lnSpc>
              <a:spcAft>
                <a:spcPts val="1000"/>
              </a:spcAft>
            </a:pPr>
            <a:r>
              <a:rPr lang="en-US" sz="1400" dirty="0" smtClean="0">
                <a:effectLst/>
                <a:latin typeface="Segoe UI"/>
                <a:ea typeface="Times New Roman"/>
                <a:cs typeface="Segoe UI"/>
              </a:rPr>
              <a:t>In addition, the conference organizers have asked if it is possible for conference attendees to be able to indicate which sessions they would like to attend. This will enable the conference organizers to schedule popular sessions in larger rooms. The Schedule page has been enhanced to display star icons next to each session. An attendee can click a star icon to register their interest in that session. This information must be recorded in a database on the server, and you send this information to another web service that updates the corresponding data in the database.</a:t>
            </a:r>
            <a:endParaRPr lang="en-US" sz="1400" dirty="0" smtClean="0">
              <a:effectLst/>
              <a:latin typeface="Segoe UI"/>
              <a:ea typeface="Times New Roman"/>
              <a:cs typeface="Times New Roman"/>
            </a:endParaRPr>
          </a:p>
          <a:p>
            <a:pPr>
              <a:lnSpc>
                <a:spcPct val="115000"/>
              </a:lnSpc>
              <a:spcAft>
                <a:spcPts val="1000"/>
              </a:spcAft>
            </a:pPr>
            <a:r>
              <a:rPr lang="en-US" sz="1400" dirty="0" smtClean="0">
                <a:effectLst/>
                <a:latin typeface="Segoe UI"/>
                <a:ea typeface="Times New Roman"/>
                <a:cs typeface="Segoe UI"/>
              </a:rPr>
              <a:t> </a:t>
            </a:r>
            <a:endParaRPr lang="en-US" sz="1400" dirty="0" smtClean="0">
              <a:effectLst/>
              <a:latin typeface="Segoe UI"/>
              <a:ea typeface="Times New Roman"/>
              <a:cs typeface="Times New Roman"/>
            </a:endParaRPr>
          </a:p>
          <a:p>
            <a:pPr>
              <a:lnSpc>
                <a:spcPct val="115000"/>
              </a:lnSpc>
              <a:spcAft>
                <a:spcPts val="1000"/>
              </a:spcAft>
            </a:pPr>
            <a:r>
              <a:rPr lang="en-US" sz="1400" dirty="0" smtClean="0">
                <a:effectLst/>
                <a:latin typeface="Segoe UI"/>
                <a:ea typeface="Times New Roman"/>
                <a:cs typeface="Segoe UI"/>
              </a:rPr>
              <a:t>A session may be very popular, so the web service will return the number of attendees who have selected it. You will need to handle this response and display a message to the attendee when they have selected a potentially busy session.</a:t>
            </a:r>
            <a:endParaRPr lang="en-US" sz="2800" dirty="0">
              <a:effectLst/>
              <a:latin typeface="Segoe UI"/>
              <a:ea typeface="Times New Roman"/>
              <a:cs typeface="Times New Roman"/>
            </a:endParaRPr>
          </a:p>
        </p:txBody>
      </p:sp>
    </p:spTree>
    <p:extLst>
      <p:ext uri="{BB962C8B-B14F-4D97-AF65-F5344CB8AC3E}">
        <p14:creationId xmlns:p14="http://schemas.microsoft.com/office/powerpoint/2010/main" val="518140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3060282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00286"/>
            <a:ext cx="7773988" cy="740664"/>
          </a:xfrm>
        </p:spPr>
        <p:txBody>
          <a:bodyPr/>
          <a:lstStyle/>
          <a:p>
            <a:r>
              <a:rPr lang="en-US" sz="3200" dirty="0" err="1" smtClean="0"/>
              <a:t>Objetivo</a:t>
            </a:r>
            <a:r>
              <a:rPr lang="en-US" sz="3200" dirty="0" smtClean="0"/>
              <a:t> Terminal del Modulo 5 </a:t>
            </a:r>
            <a:r>
              <a:rPr lang="en-US" sz="2000" b="1" dirty="0" smtClean="0"/>
              <a:t>(2/2)</a:t>
            </a:r>
            <a:endParaRPr lang="en-US" sz="2000" dirty="0"/>
          </a:p>
        </p:txBody>
      </p:sp>
      <p:sp>
        <p:nvSpPr>
          <p:cNvPr id="4" name="Text Placeholder 2"/>
          <p:cNvSpPr txBox="1">
            <a:spLocks/>
          </p:cNvSpPr>
          <p:nvPr/>
        </p:nvSpPr>
        <p:spPr bwMode="auto">
          <a:xfrm>
            <a:off x="460376" y="1340768"/>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a:t>Crear aplicaciones Web que soportan las operaciones fuera de línea. </a:t>
            </a:r>
          </a:p>
          <a:p>
            <a:r>
              <a:rPr lang="es-ES" sz="2000" dirty="0"/>
              <a:t>Crear páginas Web HTML5 que pueden adaptarse a diferentes dispositivos y factores de forma. </a:t>
            </a:r>
          </a:p>
          <a:p>
            <a:r>
              <a:rPr lang="es-ES" sz="2000" dirty="0"/>
              <a:t>Añadir gráficos avanzados para una página HTML5 utilizando elementos de tela y usando y gráficos vectoriales escalables. </a:t>
            </a:r>
          </a:p>
          <a:p>
            <a:r>
              <a:rPr lang="es-ES" sz="2000" dirty="0"/>
              <a:t>Mejorar la experiencia de usuario añadiendo animaciones en una página HTML5. </a:t>
            </a:r>
          </a:p>
          <a:p>
            <a:r>
              <a:rPr lang="es-ES" sz="2000" dirty="0"/>
              <a:t>Usar Web Sockets para enviar y recibir datos entre una aplicación Web y un servidor. </a:t>
            </a:r>
          </a:p>
          <a:p>
            <a:r>
              <a:rPr lang="es-ES" sz="2000" dirty="0"/>
              <a:t>Mejorar la capacidad de respuesta de una aplicación Web que realiza operaciones de larga duración mediante el uso de procesos de trabajo de la Web.</a:t>
            </a:r>
          </a:p>
        </p:txBody>
      </p:sp>
    </p:spTree>
    <p:extLst>
      <p:ext uri="{BB962C8B-B14F-4D97-AF65-F5344CB8AC3E}">
        <p14:creationId xmlns:p14="http://schemas.microsoft.com/office/powerpoint/2010/main" val="364558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por </a:t>
            </a:r>
            <a:r>
              <a:rPr lang="en-US" sz="3200" dirty="0" err="1" smtClean="0"/>
              <a:t>temas</a:t>
            </a:r>
            <a:endParaRPr lang="en-US" sz="3200" dirty="0" smtClean="0"/>
          </a:p>
        </p:txBody>
      </p:sp>
      <p:sp>
        <p:nvSpPr>
          <p:cNvPr id="13315" name="Rectangle 3"/>
          <p:cNvSpPr>
            <a:spLocks noGrp="1" noChangeArrowheads="1"/>
          </p:cNvSpPr>
          <p:nvPr>
            <p:ph idx="1"/>
          </p:nvPr>
        </p:nvSpPr>
        <p:spPr>
          <a:xfrm>
            <a:off x="344275" y="1700808"/>
            <a:ext cx="8505700" cy="3456384"/>
          </a:xfrm>
        </p:spPr>
        <p:txBody>
          <a:bodyPr/>
          <a:lstStyle/>
          <a:p>
            <a:pPr marL="514350" indent="-514350">
              <a:buFont typeface="+mj-lt"/>
              <a:buAutoNum type="arabicPeriod"/>
            </a:pPr>
            <a:r>
              <a:rPr lang="en-US" dirty="0" smtClean="0"/>
              <a:t>Overview </a:t>
            </a:r>
            <a:r>
              <a:rPr lang="en-US" dirty="0"/>
              <a:t>of HTML and </a:t>
            </a:r>
            <a:r>
              <a:rPr lang="en-US" dirty="0" smtClean="0"/>
              <a:t>CSS</a:t>
            </a:r>
            <a:endParaRPr lang="es-VE" dirty="0">
              <a:solidFill>
                <a:srgbClr val="FF0000"/>
              </a:solidFill>
            </a:endParaRPr>
          </a:p>
          <a:p>
            <a:pPr marL="514350" indent="-514350">
              <a:buFont typeface="+mj-lt"/>
              <a:buAutoNum type="arabicPeriod"/>
            </a:pPr>
            <a:r>
              <a:rPr lang="en-US" dirty="0"/>
              <a:t>Creating </a:t>
            </a:r>
            <a:r>
              <a:rPr lang="en-US" dirty="0"/>
              <a:t>and Styling HTML </a:t>
            </a:r>
            <a:r>
              <a:rPr lang="en-US" dirty="0"/>
              <a:t>Pages</a:t>
            </a:r>
          </a:p>
          <a:p>
            <a:pPr marL="514350" indent="-514350">
              <a:buFont typeface="+mj-lt"/>
              <a:buAutoNum type="arabicPeriod"/>
            </a:pPr>
            <a:r>
              <a:rPr lang="en-US" dirty="0"/>
              <a:t>Introduction to JavaScript</a:t>
            </a:r>
          </a:p>
          <a:p>
            <a:pPr marL="514350" indent="-514350">
              <a:buFont typeface="+mj-lt"/>
              <a:buAutoNum type="arabicPeriod"/>
            </a:pPr>
            <a:r>
              <a:rPr lang="en-US" dirty="0"/>
              <a:t>Creating </a:t>
            </a:r>
            <a:r>
              <a:rPr lang="en-US" dirty="0"/>
              <a:t>Forms to Collect and Validate User </a:t>
            </a:r>
            <a:r>
              <a:rPr lang="en-US" dirty="0"/>
              <a:t>Input</a:t>
            </a:r>
          </a:p>
          <a:p>
            <a:pPr marL="514350" indent="-514350">
              <a:buFont typeface="+mj-lt"/>
              <a:buAutoNum type="arabicPeriod"/>
            </a:pPr>
            <a:r>
              <a:rPr lang="en-US" dirty="0">
                <a:solidFill>
                  <a:srgbClr val="FF0000"/>
                </a:solidFill>
              </a:rPr>
              <a:t>Communicating </a:t>
            </a:r>
            <a:r>
              <a:rPr lang="en-US" dirty="0">
                <a:solidFill>
                  <a:srgbClr val="FF0000"/>
                </a:solidFill>
              </a:rPr>
              <a:t>with a Remote </a:t>
            </a:r>
            <a:r>
              <a:rPr lang="en-US" dirty="0">
                <a:solidFill>
                  <a:srgbClr val="FF0000"/>
                </a:solidFill>
              </a:rPr>
              <a:t>Server</a:t>
            </a:r>
          </a:p>
          <a:p>
            <a:pPr marL="514350" indent="-514350">
              <a:buFont typeface="+mj-lt"/>
              <a:buAutoNum type="arabicPeriod"/>
            </a:pPr>
            <a:r>
              <a:rPr lang="en-US" dirty="0" smtClean="0"/>
              <a:t>Styling </a:t>
            </a:r>
            <a:r>
              <a:rPr lang="en-US" dirty="0"/>
              <a:t>HTML5 by Using </a:t>
            </a:r>
            <a:r>
              <a:rPr lang="en-US" dirty="0" smtClean="0"/>
              <a:t>CSS3</a:t>
            </a:r>
          </a:p>
          <a:p>
            <a:pPr marL="514350" indent="-514350">
              <a:buFont typeface="+mj-lt"/>
              <a:buAutoNum type="arabicPeriod"/>
            </a:pPr>
            <a:r>
              <a:rPr lang="en-US" dirty="0" smtClean="0"/>
              <a:t>Creating </a:t>
            </a:r>
            <a:r>
              <a:rPr lang="en-US" dirty="0"/>
              <a:t>Objects and Methods by Using </a:t>
            </a:r>
            <a:r>
              <a:rPr lang="en-US" dirty="0" smtClean="0"/>
              <a:t>JavaScript</a:t>
            </a:r>
          </a:p>
          <a:p>
            <a:pPr marL="514350" indent="-514350">
              <a:buFont typeface="+mj-lt"/>
              <a:buAutoNum type="arabicPeriod"/>
            </a:pPr>
            <a:r>
              <a:rPr lang="en-US" dirty="0" smtClean="0"/>
              <a:t>Creating </a:t>
            </a:r>
            <a:r>
              <a:rPr lang="en-US" dirty="0"/>
              <a:t>Interactive Pages by Using HTML5 APIs</a:t>
            </a:r>
          </a:p>
          <a:p>
            <a:pPr marL="514350" indent="-514350">
              <a:buFont typeface="+mj-lt"/>
              <a:buAutoNum type="arabicPeriod"/>
            </a:pPr>
            <a:endParaRPr lang="en-US" dirty="0"/>
          </a:p>
        </p:txBody>
      </p:sp>
    </p:spTree>
    <p:extLst>
      <p:ext uri="{BB962C8B-B14F-4D97-AF65-F5344CB8AC3E}">
        <p14:creationId xmlns:p14="http://schemas.microsoft.com/office/powerpoint/2010/main" val="4204656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por </a:t>
            </a:r>
            <a:r>
              <a:rPr lang="en-US" sz="3200" dirty="0" err="1" smtClean="0"/>
              <a:t>temas</a:t>
            </a:r>
            <a:endParaRPr lang="en-US" sz="3200" dirty="0" smtClean="0"/>
          </a:p>
        </p:txBody>
      </p:sp>
      <p:sp>
        <p:nvSpPr>
          <p:cNvPr id="13315" name="Rectangle 3"/>
          <p:cNvSpPr>
            <a:spLocks noGrp="1" noChangeArrowheads="1"/>
          </p:cNvSpPr>
          <p:nvPr>
            <p:ph idx="1"/>
          </p:nvPr>
        </p:nvSpPr>
        <p:spPr>
          <a:xfrm>
            <a:off x="344275" y="1700808"/>
            <a:ext cx="8505700" cy="3456384"/>
          </a:xfrm>
        </p:spPr>
        <p:txBody>
          <a:bodyPr/>
          <a:lstStyle/>
          <a:p>
            <a:pPr marL="514350" indent="-514350">
              <a:spcAft>
                <a:spcPts val="600"/>
              </a:spcAft>
              <a:buFont typeface="+mj-lt"/>
              <a:buAutoNum type="arabicPeriod" startAt="9"/>
            </a:pPr>
            <a:r>
              <a:rPr lang="en-US" dirty="0" smtClean="0"/>
              <a:t>Adding </a:t>
            </a:r>
            <a:r>
              <a:rPr lang="en-US" dirty="0"/>
              <a:t>Offline Support to Web </a:t>
            </a:r>
            <a:r>
              <a:rPr lang="en-US" dirty="0" smtClean="0"/>
              <a:t>Applications</a:t>
            </a:r>
          </a:p>
          <a:p>
            <a:pPr marL="514350" indent="-514350">
              <a:spcAft>
                <a:spcPts val="600"/>
              </a:spcAft>
              <a:buFont typeface="+mj-lt"/>
              <a:buAutoNum type="arabicPeriod" startAt="9"/>
            </a:pPr>
            <a:r>
              <a:rPr lang="en-US" dirty="0" smtClean="0"/>
              <a:t>Implementing an Adaptive User Interface</a:t>
            </a:r>
          </a:p>
          <a:p>
            <a:pPr marL="514350" indent="-514350">
              <a:spcAft>
                <a:spcPts val="600"/>
              </a:spcAft>
              <a:buFont typeface="+mj-lt"/>
              <a:buAutoNum type="arabicPeriod" startAt="9"/>
            </a:pPr>
            <a:r>
              <a:rPr lang="en-US" dirty="0" smtClean="0"/>
              <a:t>Creating </a:t>
            </a:r>
            <a:r>
              <a:rPr lang="en-US" dirty="0"/>
              <a:t>Advanced </a:t>
            </a:r>
            <a:r>
              <a:rPr lang="en-US" dirty="0" smtClean="0"/>
              <a:t>Graphics</a:t>
            </a:r>
          </a:p>
          <a:p>
            <a:pPr marL="514350" indent="-514350">
              <a:spcAft>
                <a:spcPts val="600"/>
              </a:spcAft>
              <a:buFont typeface="+mj-lt"/>
              <a:buAutoNum type="arabicPeriod" startAt="9"/>
            </a:pPr>
            <a:r>
              <a:rPr lang="en-US" dirty="0" smtClean="0"/>
              <a:t>Animating </a:t>
            </a:r>
            <a:r>
              <a:rPr lang="en-US" dirty="0"/>
              <a:t>the User </a:t>
            </a:r>
            <a:r>
              <a:rPr lang="en-US" dirty="0" smtClean="0"/>
              <a:t>Interface</a:t>
            </a:r>
          </a:p>
          <a:p>
            <a:pPr marL="514350" indent="-514350">
              <a:spcAft>
                <a:spcPts val="600"/>
              </a:spcAft>
              <a:buFont typeface="+mj-lt"/>
              <a:buAutoNum type="arabicPeriod" startAt="9"/>
            </a:pPr>
            <a:r>
              <a:rPr lang="en-US" dirty="0" smtClean="0"/>
              <a:t>Implementing </a:t>
            </a:r>
            <a:r>
              <a:rPr lang="en-US" dirty="0"/>
              <a:t>Real-time Communication by Using Web </a:t>
            </a:r>
            <a:r>
              <a:rPr lang="en-US" dirty="0" smtClean="0"/>
              <a:t>Sockets</a:t>
            </a:r>
          </a:p>
          <a:p>
            <a:pPr marL="514350" indent="-514350">
              <a:spcAft>
                <a:spcPts val="600"/>
              </a:spcAft>
              <a:buFont typeface="+mj-lt"/>
              <a:buAutoNum type="arabicPeriod" startAt="9"/>
            </a:pPr>
            <a:r>
              <a:rPr lang="en-US" dirty="0" smtClean="0"/>
              <a:t>Performing </a:t>
            </a:r>
            <a:r>
              <a:rPr lang="en-US" dirty="0"/>
              <a:t>Background Processing by Using Web Workers</a:t>
            </a:r>
          </a:p>
          <a:p>
            <a:pPr marL="514350" indent="-514350">
              <a:buFont typeface="+mj-lt"/>
              <a:buAutoNum type="arabicPeriod"/>
            </a:pPr>
            <a:endParaRPr lang="en-US" dirty="0"/>
          </a:p>
        </p:txBody>
      </p:sp>
    </p:spTree>
    <p:extLst>
      <p:ext uri="{BB962C8B-B14F-4D97-AF65-F5344CB8AC3E}">
        <p14:creationId xmlns:p14="http://schemas.microsoft.com/office/powerpoint/2010/main" val="2639775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1484784"/>
            <a:ext cx="9144000" cy="3456384"/>
          </a:xfrm>
          <a:prstGeom prst="roundRect">
            <a:avLst>
              <a:gd name="adj" fmla="val 2081"/>
            </a:avLst>
          </a:prstGeom>
          <a:ln/>
        </p:spPr>
        <p:style>
          <a:lnRef idx="3">
            <a:schemeClr val="lt1"/>
          </a:lnRef>
          <a:fillRef idx="1">
            <a:schemeClr val="accent6"/>
          </a:fillRef>
          <a:effectRef idx="1">
            <a:schemeClr val="accent6"/>
          </a:effectRef>
          <a:fontRef idx="minor">
            <a:schemeClr val="lt1"/>
          </a:fontRef>
        </p:style>
        <p:txBody>
          <a:bodyPr anchor="ctr"/>
          <a:lstStyle>
            <a:extLst/>
          </a:lstStyle>
          <a:p>
            <a:pPr algn="ctr">
              <a:defRPr/>
            </a:pPr>
            <a:endParaRPr lang="en-US">
              <a:solidFill>
                <a:srgbClr val="FFFFFF"/>
              </a:solidFill>
            </a:endParaRPr>
          </a:p>
        </p:txBody>
      </p:sp>
      <p:sp>
        <p:nvSpPr>
          <p:cNvPr id="2" name="Title 1"/>
          <p:cNvSpPr>
            <a:spLocks noGrp="1"/>
          </p:cNvSpPr>
          <p:nvPr>
            <p:ph type="title"/>
          </p:nvPr>
        </p:nvSpPr>
        <p:spPr>
          <a:xfrm>
            <a:off x="179512" y="2400196"/>
            <a:ext cx="8534400" cy="1355725"/>
          </a:xfrm>
        </p:spPr>
        <p:txBody>
          <a:bodyPr vert="horz" wrap="square" lIns="45720" tIns="45720" rIns="45720" bIns="45720" numCol="1" anchor="ctr" anchorCtr="0" compatLnSpc="1">
            <a:prstTxWarp prst="textNoShape">
              <a:avLst/>
            </a:prstTxWarp>
            <a:normAutofit fontScale="90000"/>
          </a:bodyPr>
          <a:lstStyle/>
          <a:p>
            <a:pPr algn="r">
              <a:defRPr/>
            </a:pPr>
            <a:r>
              <a:rPr lang="en-GB" sz="4400" dirty="0"/>
              <a:t>Communicating with a Remote Server</a:t>
            </a:r>
            <a:r>
              <a:rPr lang="es-VE" sz="4400" dirty="0">
                <a:solidFill>
                  <a:srgbClr val="FF0000"/>
                </a:solidFill>
              </a:rPr>
              <a:t/>
            </a:r>
            <a:br>
              <a:rPr lang="es-VE" sz="4400" dirty="0">
                <a:solidFill>
                  <a:srgbClr val="FF0000"/>
                </a:solidFill>
              </a:rPr>
            </a:br>
            <a:r>
              <a:rPr lang="en-US" sz="4200" dirty="0" smtClean="0">
                <a:ln w="0"/>
                <a:solidFill>
                  <a:schemeClr val="tx1"/>
                </a:solidFill>
                <a:effectLst>
                  <a:outerShdw blurRad="38100" dist="19050" dir="2700000" algn="tl" rotWithShape="0">
                    <a:schemeClr val="dk1">
                      <a:alpha val="40000"/>
                    </a:schemeClr>
                  </a:outerShdw>
                </a:effectLst>
              </a:rPr>
              <a:t/>
            </a:r>
            <a:br>
              <a:rPr lang="en-US" sz="4200" dirty="0" smtClean="0">
                <a:ln w="0"/>
                <a:solidFill>
                  <a:schemeClr val="tx1"/>
                </a:solidFill>
                <a:effectLst>
                  <a:outerShdw blurRad="38100" dist="19050" dir="2700000" algn="tl" rotWithShape="0">
                    <a:schemeClr val="dk1">
                      <a:alpha val="40000"/>
                    </a:schemeClr>
                  </a:outerShdw>
                </a:effectLst>
              </a:rPr>
            </a:br>
            <a:r>
              <a:rPr lang="en-US" sz="4200" dirty="0" smtClean="0">
                <a:ln w="0"/>
                <a:solidFill>
                  <a:schemeClr val="tx1"/>
                </a:solidFill>
                <a:effectLst>
                  <a:outerShdw blurRad="38100" dist="19050" dir="2700000" algn="tl" rotWithShape="0">
                    <a:schemeClr val="dk1">
                      <a:alpha val="40000"/>
                    </a:schemeClr>
                  </a:outerShdw>
                </a:effectLst>
              </a:rPr>
              <a:t>(</a:t>
            </a:r>
            <a:r>
              <a:rPr lang="es-ES" sz="4400" dirty="0"/>
              <a:t>Comunicación con un origen de datos remoto</a:t>
            </a:r>
            <a:r>
              <a:rPr lang="en-US" sz="4200" dirty="0" smtClean="0">
                <a:ln w="0"/>
                <a:solidFill>
                  <a:schemeClr val="tx1"/>
                </a:solidFill>
                <a:effectLst>
                  <a:outerShdw blurRad="38100" dist="19050" dir="2700000" algn="tl" rotWithShape="0">
                    <a:schemeClr val="dk1">
                      <a:alpha val="40000"/>
                    </a:schemeClr>
                  </a:outerShdw>
                </a:effectLst>
              </a:rPr>
              <a:t>)</a:t>
            </a:r>
            <a:endParaRPr lang="en-US" sz="4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6296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Sending and Receiving Data by Using the XMLHttpRequest Object
Sending and Receiving Data by Using the jQuery Library</a:t>
            </a:r>
            <a:endParaRPr lang="en-US" dirty="0"/>
          </a:p>
        </p:txBody>
      </p:sp>
    </p:spTree>
    <p:extLst>
      <p:ext uri="{BB962C8B-B14F-4D97-AF65-F5344CB8AC3E}">
        <p14:creationId xmlns:p14="http://schemas.microsoft.com/office/powerpoint/2010/main" val="506848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Sending and Receiving Data by Using the XMLHttpRequest Object</a:t>
            </a:r>
            <a:endParaRPr lang="en-US" dirty="0"/>
          </a:p>
        </p:txBody>
      </p:sp>
      <p:sp>
        <p:nvSpPr>
          <p:cNvPr id="3" name="Text Placeholder 2"/>
          <p:cNvSpPr>
            <a:spLocks noGrp="1"/>
          </p:cNvSpPr>
          <p:nvPr>
            <p:ph type="body" idx="1"/>
          </p:nvPr>
        </p:nvSpPr>
        <p:spPr/>
        <p:txBody>
          <a:bodyPr/>
          <a:lstStyle/>
          <a:p>
            <a:r>
              <a:rPr lang="en-GB" dirty="0" smtClean="0"/>
              <a:t>How a Browser Retrieves Web Pages
Using the XMLHttpRequest Object to Access Remote Data
Handling HTTP Errors
Consuming the Response
Handling an Asynchronous Response
Transmitting Data with a Request</a:t>
            </a:r>
            <a:endParaRPr lang="en-US" dirty="0"/>
          </a:p>
        </p:txBody>
      </p:sp>
    </p:spTree>
    <p:extLst>
      <p:ext uri="{BB962C8B-B14F-4D97-AF65-F5344CB8AC3E}">
        <p14:creationId xmlns:p14="http://schemas.microsoft.com/office/powerpoint/2010/main" val="1429017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a Browser Retrieves Web Pages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 web browser issues HTTP GET requests to fetch a web page to display</a:t>
            </a:r>
          </a:p>
          <a:p>
            <a:pPr lvl="1"/>
            <a:r>
              <a:rPr lang="en-US" dirty="0" smtClean="0"/>
              <a:t>The response is parsed into a DOM structure</a:t>
            </a:r>
          </a:p>
          <a:p>
            <a:pPr lvl="1"/>
            <a:r>
              <a:rPr lang="en-US" dirty="0" smtClean="0"/>
              <a:t>The browser renders the DOM structure</a:t>
            </a:r>
          </a:p>
          <a:p>
            <a:endParaRPr lang="en-US" dirty="0"/>
          </a:p>
          <a:p>
            <a:endParaRPr lang="en-US" dirty="0" smtClean="0"/>
          </a:p>
          <a:p>
            <a:endParaRPr lang="en-US" dirty="0" smtClean="0"/>
          </a:p>
          <a:p>
            <a:endParaRPr lang="en-US" dirty="0"/>
          </a:p>
          <a:p>
            <a:r>
              <a:rPr lang="en-US" dirty="0" smtClean="0"/>
              <a:t>Elements with a </a:t>
            </a:r>
            <a:r>
              <a:rPr lang="en-US" b="1" dirty="0" smtClean="0"/>
              <a:t>src</a:t>
            </a:r>
            <a:r>
              <a:rPr lang="en-US" dirty="0" smtClean="0"/>
              <a:t> attribute can initiate further HTTP GET requests</a:t>
            </a:r>
          </a:p>
          <a:p>
            <a:r>
              <a:rPr lang="en-US" dirty="0" smtClean="0"/>
              <a:t>JavaScript code can trigger HTTP GET requests</a:t>
            </a:r>
            <a:endParaRPr lang="en-US" dirty="0"/>
          </a:p>
        </p:txBody>
      </p:sp>
      <p:grpSp>
        <p:nvGrpSpPr>
          <p:cNvPr id="5" name="Group 4" descr="An image depicting the process that is performed by the web browser to convert the HTTP response received form the web server into the set of objects that represent the DOM."/>
          <p:cNvGrpSpPr/>
          <p:nvPr/>
        </p:nvGrpSpPr>
        <p:grpSpPr>
          <a:xfrm>
            <a:off x="32775" y="2486558"/>
            <a:ext cx="8674409" cy="2183467"/>
            <a:chOff x="32775" y="2486558"/>
            <a:chExt cx="8674409" cy="2183467"/>
          </a:xfrm>
        </p:grpSpPr>
        <p:pic>
          <p:nvPicPr>
            <p:cNvPr id="6" name="Picture 5" descr="An image depicting a web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1075" y="2653047"/>
              <a:ext cx="1876109" cy="18714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n image depicting a web brows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75" y="2486558"/>
              <a:ext cx="3002267" cy="218346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66157" y="3588756"/>
              <a:ext cx="1195273" cy="91737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bwMode="auto">
            <a:xfrm>
              <a:off x="2581275" y="3325954"/>
              <a:ext cx="4249800" cy="18877"/>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a:outerShdw dist="35921" dir="2700000" algn="ctr" rotWithShape="0">
                <a:srgbClr val="AFAFAF"/>
              </a:outerShdw>
            </a:effectLst>
          </p:spPr>
        </p:cxnSp>
        <p:cxnSp>
          <p:nvCxnSpPr>
            <p:cNvPr id="10" name="Straight Arrow Connector 9"/>
            <p:cNvCxnSpPr/>
            <p:nvPr/>
          </p:nvCxnSpPr>
          <p:spPr bwMode="auto">
            <a:xfrm flipH="1">
              <a:off x="5260482" y="3861130"/>
              <a:ext cx="1484883" cy="0"/>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a:outerShdw dist="35921" dir="2700000" algn="ctr" rotWithShape="0">
                <a:srgbClr val="AFAFAF"/>
              </a:outerShdw>
            </a:effectLst>
          </p:spPr>
        </p:cxnSp>
        <p:sp>
          <p:nvSpPr>
            <p:cNvPr id="11" name="TextBox 8"/>
            <p:cNvSpPr txBox="1"/>
            <p:nvPr/>
          </p:nvSpPr>
          <p:spPr>
            <a:xfrm>
              <a:off x="4260713" y="2937745"/>
              <a:ext cx="144302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HTTP GET</a:t>
              </a:r>
              <a:endParaRPr lang="en-GB" dirty="0"/>
            </a:p>
          </p:txBody>
        </p:sp>
        <p:sp>
          <p:nvSpPr>
            <p:cNvPr id="12" name="TextBox 12"/>
            <p:cNvSpPr txBox="1"/>
            <p:nvPr/>
          </p:nvSpPr>
          <p:spPr>
            <a:xfrm>
              <a:off x="5547023" y="3985839"/>
              <a:ext cx="1431802"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HTTP </a:t>
              </a:r>
            </a:p>
            <a:p>
              <a:r>
                <a:rPr lang="en-GB" dirty="0" smtClean="0"/>
                <a:t>Response</a:t>
              </a:r>
              <a:endParaRPr lang="en-GB" dirty="0"/>
            </a:p>
          </p:txBody>
        </p:sp>
        <p:cxnSp>
          <p:nvCxnSpPr>
            <p:cNvPr id="13" name="Straight Arrow Connector 12"/>
            <p:cNvCxnSpPr/>
            <p:nvPr/>
          </p:nvCxnSpPr>
          <p:spPr bwMode="auto">
            <a:xfrm flipH="1">
              <a:off x="2581275" y="3861130"/>
              <a:ext cx="1290332" cy="0"/>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a:outerShdw dist="35921" dir="2700000" algn="ctr" rotWithShape="0">
                <a:srgbClr val="AFAFAF"/>
              </a:outerShdw>
            </a:effectLst>
          </p:spPr>
        </p:cxnSp>
        <p:sp>
          <p:nvSpPr>
            <p:cNvPr id="14" name="TextBox 18"/>
            <p:cNvSpPr txBox="1"/>
            <p:nvPr/>
          </p:nvSpPr>
          <p:spPr>
            <a:xfrm>
              <a:off x="2770540" y="4023694"/>
              <a:ext cx="79060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DOM</a:t>
              </a:r>
              <a:endParaRPr lang="en-GB" dirty="0"/>
            </a:p>
          </p:txBody>
        </p:sp>
      </p:grpSp>
    </p:spTree>
    <p:extLst>
      <p:ext uri="{BB962C8B-B14F-4D97-AF65-F5344CB8AC3E}">
        <p14:creationId xmlns:p14="http://schemas.microsoft.com/office/powerpoint/2010/main" val="555063721"/>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1806</TotalTime>
  <Words>3361</Words>
  <Application>Microsoft Office PowerPoint</Application>
  <PresentationFormat>Presentación en pantalla (4:3)</PresentationFormat>
  <Paragraphs>328</Paragraphs>
  <Slides>24</Slides>
  <Notes>23</Notes>
  <HiddenSlides>2</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24</vt:i4>
      </vt:variant>
    </vt:vector>
  </HeadingPairs>
  <TitlesOfParts>
    <vt:vector size="33" baseType="lpstr">
      <vt:lpstr>Arial</vt:lpstr>
      <vt:lpstr>Calibri</vt:lpstr>
      <vt:lpstr>Lucida Sans Unicode</vt:lpstr>
      <vt:lpstr>Segoe UI</vt:lpstr>
      <vt:lpstr>Segoe UI Light</vt:lpstr>
      <vt:lpstr>Times New Roman</vt:lpstr>
      <vt:lpstr>Verdana</vt:lpstr>
      <vt:lpstr>Wingdings</vt:lpstr>
      <vt:lpstr>Presentation1</vt:lpstr>
      <vt:lpstr>Presentación de PowerPoint</vt:lpstr>
      <vt:lpstr>Objetivo Terminal del Modulo 5 (1/2)</vt:lpstr>
      <vt:lpstr>Objetivo Terminal del Modulo 5 (2/2)</vt:lpstr>
      <vt:lpstr>Contenido de Modulo, por temas</vt:lpstr>
      <vt:lpstr>Contenido de Modulo, por temas</vt:lpstr>
      <vt:lpstr>Communicating with a Remote Server  (Comunicación con un origen de datos remoto)</vt:lpstr>
      <vt:lpstr>Module Overview</vt:lpstr>
      <vt:lpstr>Lesson 1: Sending and Receiving Data by Using the XMLHttpRequest Object</vt:lpstr>
      <vt:lpstr>How a Browser Retrieves Web Pages</vt:lpstr>
      <vt:lpstr>Using the XMLHttpRequest Object to Access Remote Data</vt:lpstr>
      <vt:lpstr>Handling HTTP Errors</vt:lpstr>
      <vt:lpstr>Consuming the Response</vt:lpstr>
      <vt:lpstr>Handling an Asynchronous Response</vt:lpstr>
      <vt:lpstr>Transmitting Data with a Request</vt:lpstr>
      <vt:lpstr>Lesson 2: Sending and Receiving Data by Using the jQuery Library</vt:lpstr>
      <vt:lpstr>Using the jQuery Library to Send Asynchronous Requests</vt:lpstr>
      <vt:lpstr>Using the jQuery ajax() Function</vt:lpstr>
      <vt:lpstr>Serializing Forms Data by Using jQuery</vt:lpstr>
      <vt:lpstr>Demonstration: Communicating with a Remote Data Source</vt:lpstr>
      <vt:lpstr>Text Continuation Slide</vt:lpstr>
      <vt:lpstr>Lab: Communicating with a Remote Data Source</vt:lpstr>
      <vt:lpstr>Text Continuation Slide</vt:lpstr>
      <vt:lpstr>Lab Scenario</vt:lpstr>
      <vt:lpstr>Module Review and Takeaways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Lakshmy</dc:creator>
  <cp:lastModifiedBy>xiomara De Lucca</cp:lastModifiedBy>
  <cp:revision>62</cp:revision>
  <cp:lastPrinted>2012-08-28T00:39:50Z</cp:lastPrinted>
  <dcterms:created xsi:type="dcterms:W3CDTF">2012-10-15T15:17:00Z</dcterms:created>
  <dcterms:modified xsi:type="dcterms:W3CDTF">2016-04-04T13:45:06Z</dcterms:modified>
</cp:coreProperties>
</file>