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5"/>
  </p:notesMasterIdLst>
  <p:handoutMasterIdLst>
    <p:handoutMasterId r:id="rId36"/>
  </p:handoutMasterIdLst>
  <p:sldIdLst>
    <p:sldId id="315" r:id="rId2"/>
    <p:sldId id="285" r:id="rId3"/>
    <p:sldId id="342" r:id="rId4"/>
    <p:sldId id="282" r:id="rId5"/>
    <p:sldId id="347" r:id="rId6"/>
    <p:sldId id="286"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tivo Terminal y Contenido del Curso por Temas" id="{674F0B8C-DF31-458F-A553-DAB539E87FF6}">
          <p14:sldIdLst>
            <p14:sldId id="315"/>
            <p14:sldId id="285"/>
            <p14:sldId id="342"/>
            <p14:sldId id="282"/>
            <p14:sldId id="347"/>
          </p14:sldIdLst>
        </p14:section>
        <p14:section name="Tema 1 y Contenido del Temas por Lesson" id="{434BB0A5-BB32-4AEB-A104-A710D5930B16}">
          <p14:sldIdLst>
            <p14:sldId id="286"/>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Lst>
        </p14:section>
      </p14:sectionLst>
    </p:ex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0" autoAdjust="0"/>
    <p:restoredTop sz="86894" autoAdjust="0"/>
  </p:normalViewPr>
  <p:slideViewPr>
    <p:cSldViewPr>
      <p:cViewPr varScale="1">
        <p:scale>
          <a:sx n="80" d="100"/>
          <a:sy n="80" d="100"/>
        </p:scale>
        <p:origin x="1218" y="66"/>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4/4/2016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4/4/2016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CSS3 defines several other layout methods not covered here that you can mention in passing:</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CSS Regions module, which defines a way to identify linked regions on a page between which content can flow.</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CSS Grid Layout module, which defines a way to create a grid layout on a web page.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302814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Internet Explorer 8 and earlier versions do not support the </a:t>
            </a:r>
            <a:r>
              <a:rPr lang="en-US" sz="1000" b="1" dirty="0">
                <a:latin typeface="Arial"/>
                <a:ea typeface="Calibri"/>
                <a:cs typeface="Times New Roman"/>
              </a:rPr>
              <a:t>border-radius</a:t>
            </a:r>
            <a:r>
              <a:rPr lang="en-US" sz="1000" dirty="0">
                <a:latin typeface="Arial"/>
                <a:ea typeface="Calibri"/>
                <a:cs typeface="Times New Roman"/>
              </a:rPr>
              <a:t>, </a:t>
            </a:r>
            <a:r>
              <a:rPr lang="en-US" sz="1000" b="1" dirty="0">
                <a:latin typeface="Arial"/>
                <a:ea typeface="Calibri"/>
                <a:cs typeface="Times New Roman"/>
              </a:rPr>
              <a:t>overflow-x</a:t>
            </a:r>
            <a:r>
              <a:rPr lang="en-US" sz="1000" dirty="0">
                <a:latin typeface="Arial"/>
                <a:ea typeface="Calibri"/>
                <a:cs typeface="Times New Roman"/>
              </a:rPr>
              <a:t> or </a:t>
            </a:r>
            <a:r>
              <a:rPr lang="en-US" sz="1000" b="1" dirty="0">
                <a:latin typeface="Arial"/>
                <a:ea typeface="Calibri"/>
                <a:cs typeface="Times New Roman"/>
              </a:rPr>
              <a:t>overflow-y</a:t>
            </a:r>
            <a:r>
              <a:rPr lang="en-US" sz="1000" dirty="0">
                <a:latin typeface="Arial"/>
                <a:ea typeface="Calibri"/>
                <a:cs typeface="Times New Roman"/>
              </a:rPr>
              <a:t> properties.</a:t>
            </a:r>
          </a:p>
        </p:txBody>
      </p:sp>
      <p:sp>
        <p:nvSpPr>
          <p:cNvPr id="4" name="Slide Number Placeholder 3"/>
          <p:cNvSpPr>
            <a:spLocks noGrp="1"/>
          </p:cNvSpPr>
          <p:nvPr>
            <p:ph type="sldNum" sz="quarter" idx="10"/>
          </p:nvPr>
        </p:nvSpPr>
        <p:spPr/>
        <p:txBody>
          <a:bodyPr/>
          <a:lstStyle/>
          <a:p>
            <a:fld id="{51D84130-3BE3-469E-AAD0-1D62C35C58B1}"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487195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You may also want to cover the use of the </a:t>
            </a:r>
            <a:r>
              <a:rPr lang="en-US" sz="1000" b="1" dirty="0">
                <a:latin typeface="Arial"/>
                <a:ea typeface="Calibri"/>
                <a:cs typeface="Times New Roman"/>
              </a:rPr>
              <a:t>float</a:t>
            </a:r>
            <a:r>
              <a:rPr lang="en-US" sz="1000" dirty="0">
                <a:solidFill>
                  <a:srgbClr val="000000"/>
                </a:solidFill>
                <a:latin typeface="Arial"/>
                <a:ea typeface="Calibri"/>
                <a:cs typeface="Segoe UI"/>
              </a:rPr>
              <a:t> property to remove boxes from the normal flow of blocks, and the </a:t>
            </a:r>
            <a:r>
              <a:rPr lang="en-US" sz="1000" b="1" dirty="0">
                <a:latin typeface="Arial"/>
                <a:ea typeface="Calibri"/>
                <a:cs typeface="Times New Roman"/>
              </a:rPr>
              <a:t>clear</a:t>
            </a:r>
            <a:r>
              <a:rPr lang="en-US" sz="1000" dirty="0">
                <a:solidFill>
                  <a:srgbClr val="000000"/>
                </a:solidFill>
                <a:latin typeface="Arial"/>
                <a:ea typeface="Calibri"/>
                <a:cs typeface="Segoe UI"/>
              </a:rPr>
              <a:t> property to reset the flow. </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The demonstration in the following topic shows the effects of the different layout models available in CSS3. If necessary, save any discussions about the layout models for this demonstration.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806074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If time allows, get students to experiment with other positioning modes and styles.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Symbol"/>
              <a:buChar char=""/>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Switch between layout modes in a web page</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File</a:t>
            </a:r>
            <a:r>
              <a:rPr lang="en-US" sz="1000" dirty="0" smtClean="0">
                <a:effectLst/>
                <a:latin typeface="Arial"/>
                <a:ea typeface="Times New Roman"/>
                <a:cs typeface="Segoe UI"/>
              </a:rPr>
              <a:t> dialog, browse to the </a:t>
            </a:r>
            <a:r>
              <a:rPr lang="en-US" sz="1000" b="1" dirty="0" smtClean="0">
                <a:effectLst/>
                <a:latin typeface="Arial"/>
                <a:ea typeface="Times New Roman"/>
                <a:cs typeface="Times New Roman"/>
              </a:rPr>
              <a:t>E:\Mod06\Democode</a:t>
            </a:r>
            <a:r>
              <a:rPr lang="en-US" sz="1000" dirty="0" smtClean="0">
                <a:effectLst/>
                <a:latin typeface="Arial"/>
                <a:ea typeface="Times New Roman"/>
                <a:cs typeface="Segoe UI"/>
              </a:rPr>
              <a:t> folder, click </a:t>
            </a:r>
            <a:r>
              <a:rPr lang="en-US" sz="1000" b="1" dirty="0" smtClean="0">
                <a:effectLst/>
                <a:latin typeface="Arial"/>
                <a:ea typeface="Times New Roman"/>
                <a:cs typeface="Times New Roman"/>
              </a:rPr>
              <a:t>positioning.html</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Review the code with the students. This file contains an HTML </a:t>
            </a:r>
            <a:r>
              <a:rPr lang="en-US" sz="1000" b="1" dirty="0" smtClean="0">
                <a:effectLst/>
                <a:latin typeface="Arial"/>
                <a:ea typeface="Times New Roman"/>
                <a:cs typeface="Times New Roman"/>
              </a:rPr>
              <a:t>article</a:t>
            </a:r>
            <a:r>
              <a:rPr lang="en-US" sz="1000" dirty="0" smtClean="0">
                <a:effectLst/>
                <a:latin typeface="Arial"/>
                <a:ea typeface="Times New Roman"/>
                <a:cs typeface="Segoe UI"/>
              </a:rPr>
              <a:t> with four </a:t>
            </a:r>
            <a:r>
              <a:rPr lang="en-US" sz="1000" b="1" dirty="0" smtClean="0">
                <a:effectLst/>
                <a:latin typeface="Arial"/>
                <a:ea typeface="Times New Roman"/>
                <a:cs typeface="Times New Roman"/>
              </a:rPr>
              <a:t>div</a:t>
            </a:r>
            <a:r>
              <a:rPr lang="en-US" sz="1000" dirty="0" smtClean="0">
                <a:effectLst/>
                <a:latin typeface="Arial"/>
                <a:ea typeface="Times New Roman"/>
                <a:cs typeface="Segoe UI"/>
              </a:rPr>
              <a:t> elements. The file also contains styles for the </a:t>
            </a:r>
            <a:r>
              <a:rPr lang="en-US" sz="1000" b="1" dirty="0" smtClean="0">
                <a:effectLst/>
                <a:latin typeface="Arial"/>
                <a:ea typeface="Times New Roman"/>
                <a:cs typeface="Times New Roman"/>
              </a:rPr>
              <a:t>article</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div</a:t>
            </a:r>
            <a:r>
              <a:rPr lang="en-US" sz="1000" dirty="0" smtClean="0">
                <a:effectLst/>
                <a:latin typeface="Arial"/>
                <a:ea typeface="Times New Roman"/>
                <a:cs typeface="Segoe UI"/>
              </a:rPr>
              <a:t> elements.</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&lt;!DOCTYPE html&gt;</a:t>
            </a:r>
          </a:p>
          <a:p>
            <a:pPr marL="100330" marR="100330">
              <a:lnSpc>
                <a:spcPct val="115000"/>
              </a:lnSpc>
              <a:spcAft>
                <a:spcPts val="995"/>
              </a:spcAft>
            </a:pPr>
            <a:r>
              <a:rPr lang="en-US" sz="1000" dirty="0" smtClean="0">
                <a:effectLst/>
                <a:latin typeface="Arial"/>
                <a:ea typeface="Times New Roman"/>
                <a:cs typeface="Times New Roman"/>
              </a:rPr>
              <a:t>&lt;html xmlns="http://www.w3.org/1999/xhtml"&gt;</a:t>
            </a:r>
          </a:p>
          <a:p>
            <a:pPr marL="100330" marR="100330">
              <a:lnSpc>
                <a:spcPct val="115000"/>
              </a:lnSpc>
              <a:spcAft>
                <a:spcPts val="995"/>
              </a:spcAft>
            </a:pPr>
            <a:r>
              <a:rPr lang="en-US" sz="1000" dirty="0" smtClean="0">
                <a:effectLst/>
                <a:latin typeface="Arial"/>
                <a:ea typeface="Times New Roman"/>
                <a:cs typeface="Times New Roman"/>
              </a:rPr>
              <a:t>&lt;head&gt;</a:t>
            </a:r>
          </a:p>
          <a:p>
            <a:pPr marL="100330" marR="100330">
              <a:lnSpc>
                <a:spcPct val="115000"/>
              </a:lnSpc>
              <a:spcAft>
                <a:spcPts val="995"/>
              </a:spcAft>
            </a:pPr>
            <a:r>
              <a:rPr lang="en-US" sz="1000" dirty="0" smtClean="0">
                <a:effectLst/>
                <a:latin typeface="Arial"/>
                <a:ea typeface="Times New Roman"/>
                <a:cs typeface="Times New Roman"/>
              </a:rPr>
              <a:t>  &lt;title&gt;Positioning Demo&lt;/title&gt;</a:t>
            </a:r>
          </a:p>
          <a:p>
            <a:pPr marL="100330" marR="100330">
              <a:lnSpc>
                <a:spcPct val="115000"/>
              </a:lnSpc>
              <a:spcAft>
                <a:spcPts val="995"/>
              </a:spcAft>
            </a:pPr>
            <a:r>
              <a:rPr lang="en-US" sz="1000" dirty="0" smtClean="0">
                <a:effectLst/>
                <a:latin typeface="Arial"/>
                <a:ea typeface="Times New Roman"/>
                <a:cs typeface="Times New Roman"/>
              </a:rPr>
              <a:t>  &lt;style type="text/css"&gt;</a:t>
            </a:r>
          </a:p>
          <a:p>
            <a:pPr marL="100330" marR="100330">
              <a:lnSpc>
                <a:spcPct val="115000"/>
              </a:lnSpc>
              <a:spcAft>
                <a:spcPts val="995"/>
              </a:spcAft>
            </a:pPr>
            <a:r>
              <a:rPr lang="en-US" sz="1000" dirty="0" smtClean="0">
                <a:effectLst/>
                <a:latin typeface="Arial"/>
                <a:ea typeface="Times New Roman"/>
                <a:cs typeface="Times New Roman"/>
              </a:rPr>
              <a:t>    body {</a:t>
            </a:r>
          </a:p>
          <a:p>
            <a:pPr marL="100330" marR="100330">
              <a:lnSpc>
                <a:spcPct val="115000"/>
              </a:lnSpc>
              <a:spcAft>
                <a:spcPts val="995"/>
              </a:spcAft>
            </a:pPr>
            <a:r>
              <a:rPr lang="en-US" sz="1000" dirty="0" smtClean="0">
                <a:effectLst/>
                <a:latin typeface="Arial"/>
                <a:ea typeface="Times New Roman"/>
                <a:cs typeface="Times New Roman"/>
              </a:rPr>
              <a:t>      text-align: center;</a:t>
            </a:r>
          </a:p>
          <a:p>
            <a:pPr marL="100330" marR="100330">
              <a:lnSpc>
                <a:spcPct val="115000"/>
              </a:lnSpc>
              <a:spcAft>
                <a:spcPts val="995"/>
              </a:spcAft>
            </a:pPr>
            <a:r>
              <a:rPr lang="en-US" sz="1000" dirty="0" smtClean="0">
                <a:effectLst/>
                <a:latin typeface="Arial"/>
                <a:ea typeface="Times New Roman"/>
                <a:cs typeface="Times New Roman"/>
              </a:rPr>
              <a:t>    }</a:t>
            </a:r>
          </a:p>
          <a:p>
            <a:pPr marL="100330" marR="100330">
              <a:lnSpc>
                <a:spcPct val="115000"/>
              </a:lnSpc>
              <a:spcAft>
                <a:spcPts val="995"/>
              </a:spcAft>
            </a:pPr>
            <a:r>
              <a:rPr lang="en-US" sz="1000" dirty="0" smtClean="0">
                <a:effectLst/>
                <a:latin typeface="Arial"/>
                <a:ea typeface="Times New Roman"/>
                <a:cs typeface="Times New Roman"/>
              </a:rPr>
              <a:t>    article {</a:t>
            </a: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662819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 padding: 10px;</a:t>
            </a:r>
          </a:p>
          <a:p>
            <a:pPr marL="100330" marR="100330" lvl="0">
              <a:lnSpc>
                <a:spcPct val="115000"/>
              </a:lnSpc>
              <a:spcAft>
                <a:spcPts val="995"/>
              </a:spcAft>
            </a:pPr>
            <a:r>
              <a:rPr lang="en-US" sz="1000" dirty="0">
                <a:solidFill>
                  <a:prstClr val="black"/>
                </a:solidFill>
                <a:latin typeface="Arial"/>
                <a:ea typeface="Times New Roman"/>
                <a:cs typeface="Times New Roman"/>
              </a:rPr>
              <a:t>      border: 2px solid red;</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div {</a:t>
            </a:r>
          </a:p>
          <a:p>
            <a:pPr marL="100330" marR="100330" lvl="0">
              <a:lnSpc>
                <a:spcPct val="115000"/>
              </a:lnSpc>
              <a:spcAft>
                <a:spcPts val="995"/>
              </a:spcAft>
            </a:pPr>
            <a:r>
              <a:rPr lang="en-US" sz="1000" dirty="0">
                <a:solidFill>
                  <a:prstClr val="black"/>
                </a:solidFill>
                <a:latin typeface="Arial"/>
                <a:ea typeface="Times New Roman"/>
                <a:cs typeface="Times New Roman"/>
              </a:rPr>
              <a:t>      margin: 10px;</a:t>
            </a:r>
          </a:p>
          <a:p>
            <a:pPr marL="100330" marR="100330" lvl="0">
              <a:lnSpc>
                <a:spcPct val="115000"/>
              </a:lnSpc>
              <a:spcAft>
                <a:spcPts val="995"/>
              </a:spcAft>
            </a:pPr>
            <a:r>
              <a:rPr lang="en-US" sz="1000" dirty="0">
                <a:solidFill>
                  <a:prstClr val="black"/>
                </a:solidFill>
                <a:latin typeface="Arial"/>
                <a:ea typeface="Times New Roman"/>
                <a:cs typeface="Times New Roman"/>
              </a:rPr>
              <a:t>      padding: 5px;</a:t>
            </a:r>
          </a:p>
          <a:p>
            <a:pPr marL="100330" marR="100330" lvl="0">
              <a:lnSpc>
                <a:spcPct val="115000"/>
              </a:lnSpc>
              <a:spcAft>
                <a:spcPts val="995"/>
              </a:spcAft>
            </a:pPr>
            <a:r>
              <a:rPr lang="en-US" sz="1000" dirty="0">
                <a:solidFill>
                  <a:prstClr val="black"/>
                </a:solidFill>
                <a:latin typeface="Arial"/>
                <a:ea typeface="Times New Roman"/>
                <a:cs typeface="Times New Roman"/>
              </a:rPr>
              <a:t>      border: 2px solid black;</a:t>
            </a:r>
          </a:p>
          <a:p>
            <a:pPr marL="100330" marR="100330" lvl="0">
              <a:lnSpc>
                <a:spcPct val="115000"/>
              </a:lnSpc>
              <a:spcAft>
                <a:spcPts val="995"/>
              </a:spcAft>
            </a:pPr>
            <a:r>
              <a:rPr lang="en-US" sz="1000" dirty="0">
                <a:solidFill>
                  <a:prstClr val="black"/>
                </a:solidFill>
                <a:latin typeface="Arial"/>
                <a:ea typeface="Times New Roman"/>
                <a:cs typeface="Times New Roman"/>
              </a:rPr>
              <a:t>      width: 150px;</a:t>
            </a:r>
          </a:p>
          <a:p>
            <a:pPr marL="100330" marR="100330" lvl="0">
              <a:lnSpc>
                <a:spcPct val="115000"/>
              </a:lnSpc>
              <a:spcAft>
                <a:spcPts val="995"/>
              </a:spcAft>
            </a:pPr>
            <a:r>
              <a:rPr lang="en-US" sz="1000" dirty="0">
                <a:solidFill>
                  <a:prstClr val="black"/>
                </a:solidFill>
                <a:latin typeface="Arial"/>
                <a:ea typeface="Times New Roman"/>
                <a:cs typeface="Times New Roman"/>
              </a:rPr>
              <a:t>      height : 150px;</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div:nth-child(odd) {</a:t>
            </a:r>
          </a:p>
          <a:p>
            <a:pPr marL="100330" marR="100330" lvl="0">
              <a:lnSpc>
                <a:spcPct val="115000"/>
              </a:lnSpc>
              <a:spcAft>
                <a:spcPts val="995"/>
              </a:spcAft>
            </a:pPr>
            <a:r>
              <a:rPr lang="en-US" sz="1000" dirty="0">
                <a:solidFill>
                  <a:prstClr val="black"/>
                </a:solidFill>
                <a:latin typeface="Arial"/>
                <a:ea typeface="Times New Roman"/>
                <a:cs typeface="Times New Roman"/>
              </a:rPr>
              <a:t>      font-size: 4rem;</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&lt;/style&gt;</a:t>
            </a:r>
          </a:p>
          <a:p>
            <a:pPr marL="100330" marR="100330" lvl="0">
              <a:lnSpc>
                <a:spcPct val="115000"/>
              </a:lnSpc>
              <a:spcAft>
                <a:spcPts val="995"/>
              </a:spcAft>
            </a:pPr>
            <a:r>
              <a:rPr lang="en-US" sz="1000" dirty="0">
                <a:solidFill>
                  <a:prstClr val="black"/>
                </a:solidFill>
                <a:latin typeface="Arial"/>
                <a:ea typeface="Times New Roman"/>
                <a:cs typeface="Times New Roman"/>
              </a:rPr>
              <a:t>&lt;/head&gt;</a:t>
            </a:r>
          </a:p>
          <a:p>
            <a:pPr marL="100330" marR="100330" lvl="0">
              <a:lnSpc>
                <a:spcPct val="115000"/>
              </a:lnSpc>
              <a:spcAft>
                <a:spcPts val="995"/>
              </a:spcAft>
            </a:pPr>
            <a:r>
              <a:rPr lang="en-US" sz="1000" dirty="0">
                <a:solidFill>
                  <a:prstClr val="black"/>
                </a:solidFill>
                <a:latin typeface="Arial"/>
                <a:ea typeface="Times New Roman"/>
                <a:cs typeface="Times New Roman"/>
              </a:rPr>
              <a:t>&lt;body&gt;</a:t>
            </a:r>
          </a:p>
          <a:p>
            <a:pPr marL="100330" marR="100330" lvl="0">
              <a:lnSpc>
                <a:spcPct val="115000"/>
              </a:lnSpc>
              <a:spcAft>
                <a:spcPts val="995"/>
              </a:spcAft>
            </a:pPr>
            <a:r>
              <a:rPr lang="en-US" sz="1000" dirty="0">
                <a:solidFill>
                  <a:prstClr val="black"/>
                </a:solidFill>
                <a:latin typeface="Arial"/>
                <a:ea typeface="Times New Roman"/>
                <a:cs typeface="Times New Roman"/>
              </a:rPr>
              <a:t>  &lt;article&gt;</a:t>
            </a:r>
          </a:p>
          <a:p>
            <a:pPr marL="100330" marR="100330" lvl="0">
              <a:lnSpc>
                <a:spcPct val="115000"/>
              </a:lnSpc>
              <a:spcAft>
                <a:spcPts val="995"/>
              </a:spcAft>
            </a:pPr>
            <a:r>
              <a:rPr lang="en-US" sz="1000" dirty="0">
                <a:solidFill>
                  <a:prstClr val="black"/>
                </a:solidFill>
                <a:latin typeface="Arial"/>
                <a:ea typeface="Times New Roman"/>
                <a:cs typeface="Times New Roman"/>
              </a:rPr>
              <a:t>    &lt;div id="one"&gt;One&lt;/div&gt;</a:t>
            </a:r>
          </a:p>
          <a:p>
            <a:pPr marL="100330" marR="100330" lvl="0">
              <a:lnSpc>
                <a:spcPct val="115000"/>
              </a:lnSpc>
              <a:spcAft>
                <a:spcPts val="995"/>
              </a:spcAft>
            </a:pPr>
            <a:r>
              <a:rPr lang="en-US" sz="1000" dirty="0">
                <a:solidFill>
                  <a:prstClr val="black"/>
                </a:solidFill>
                <a:latin typeface="Arial"/>
                <a:ea typeface="Times New Roman"/>
                <a:cs typeface="Times New Roman"/>
              </a:rPr>
              <a:t>    &lt;div id="two"&gt;Two&lt;/div&gt;</a:t>
            </a:r>
          </a:p>
          <a:p>
            <a:pPr marL="100330" marR="100330" lvl="0">
              <a:lnSpc>
                <a:spcPct val="115000"/>
              </a:lnSpc>
              <a:spcAft>
                <a:spcPts val="995"/>
              </a:spcAft>
            </a:pPr>
            <a:r>
              <a:rPr lang="en-US" sz="1000" dirty="0">
                <a:solidFill>
                  <a:prstClr val="black"/>
                </a:solidFill>
                <a:latin typeface="Arial"/>
                <a:ea typeface="Times New Roman"/>
                <a:cs typeface="Times New Roman"/>
              </a:rPr>
              <a:t>    &lt;div id="three"&gt;Three&lt;/div&gt;</a:t>
            </a:r>
          </a:p>
          <a:p>
            <a:pPr marL="100330" marR="100330" lvl="0">
              <a:lnSpc>
                <a:spcPct val="115000"/>
              </a:lnSpc>
              <a:spcAft>
                <a:spcPts val="995"/>
              </a:spcAft>
            </a:pPr>
            <a:r>
              <a:rPr lang="en-US" sz="1000" dirty="0">
                <a:solidFill>
                  <a:prstClr val="black"/>
                </a:solidFill>
                <a:latin typeface="Arial"/>
                <a:ea typeface="Times New Roman"/>
                <a:cs typeface="Times New Roman"/>
              </a:rPr>
              <a:t>    &lt;div id="four"&gt;Four&lt;/div&gt;</a:t>
            </a:r>
          </a:p>
          <a:p>
            <a:pPr marL="100330" marR="100330" lvl="0">
              <a:lnSpc>
                <a:spcPct val="115000"/>
              </a:lnSpc>
              <a:spcAft>
                <a:spcPts val="995"/>
              </a:spcAft>
            </a:pPr>
            <a:r>
              <a:rPr lang="en-US" sz="1000" dirty="0">
                <a:solidFill>
                  <a:prstClr val="black"/>
                </a:solidFill>
                <a:latin typeface="Arial"/>
                <a:ea typeface="Times New Roman"/>
                <a:cs typeface="Times New Roman"/>
              </a:rPr>
              <a:t>  &lt;/article&gt;</a:t>
            </a:r>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15</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4146178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&lt;/body&gt;</a:t>
            </a:r>
          </a:p>
          <a:p>
            <a:pPr marL="100330" marR="100330" lvl="0">
              <a:lnSpc>
                <a:spcPct val="115000"/>
              </a:lnSpc>
              <a:spcAft>
                <a:spcPts val="995"/>
              </a:spcAft>
            </a:pPr>
            <a:r>
              <a:rPr lang="en-US" sz="1000" dirty="0">
                <a:solidFill>
                  <a:prstClr val="black"/>
                </a:solidFill>
                <a:latin typeface="Arial"/>
                <a:ea typeface="Times New Roman"/>
                <a:cs typeface="Times New Roman"/>
              </a:rPr>
              <a:t>&lt;/html&gt;</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View in Brower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Times New Roman"/>
              </a:rPr>
              <a:t>In Internet Explorer, if the message </a:t>
            </a:r>
            <a:r>
              <a:rPr lang="en-US" sz="1000" b="1" dirty="0">
                <a:solidFill>
                  <a:prstClr val="black"/>
                </a:solidFill>
                <a:latin typeface="Arial"/>
                <a:ea typeface="Times New Roman"/>
                <a:cs typeface="Times New Roman"/>
              </a:rPr>
              <a:t>Intranet settings are turned off by default</a:t>
            </a:r>
            <a:r>
              <a:rPr lang="en-US" sz="1000" dirty="0">
                <a:solidFill>
                  <a:srgbClr val="000000"/>
                </a:solidFill>
                <a:latin typeface="Arial"/>
                <a:ea typeface="Times New Roman"/>
                <a:cs typeface="Times New Roman"/>
              </a:rPr>
              <a:t> appears, click </a:t>
            </a:r>
            <a:r>
              <a:rPr lang="en-US" sz="1000" b="1" dirty="0">
                <a:solidFill>
                  <a:prstClr val="black"/>
                </a:solidFill>
                <a:latin typeface="Arial"/>
                <a:ea typeface="Times New Roman"/>
                <a:cs typeface="Times New Roman"/>
              </a:rPr>
              <a:t>Don’t show this message</a:t>
            </a:r>
            <a:r>
              <a:rPr lang="en-US" sz="1000" dirty="0">
                <a:solidFill>
                  <a:srgbClr val="000000"/>
                </a:solidFill>
                <a:latin typeface="Arial"/>
                <a:ea typeface="Times New Roman"/>
                <a:cs typeface="Times New Roman"/>
              </a:rPr>
              <a:t> again.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Observe the four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elements laid out underneath each other, in order, within the </a:t>
            </a:r>
            <a:r>
              <a:rPr lang="en-US" sz="1000" b="1" dirty="0">
                <a:solidFill>
                  <a:prstClr val="black"/>
                </a:solidFill>
                <a:latin typeface="Arial"/>
                <a:ea typeface="Times New Roman"/>
                <a:cs typeface="Times New Roman"/>
              </a:rPr>
              <a:t>article</a:t>
            </a:r>
            <a:r>
              <a:rPr lang="en-US" sz="1000" dirty="0">
                <a:solidFill>
                  <a:prstClr val="black"/>
                </a:solidFill>
                <a:latin typeface="Arial"/>
                <a:ea typeface="Times New Roman"/>
                <a:cs typeface="Segoe UI"/>
              </a:rPr>
              <a:t> element. The </a:t>
            </a:r>
            <a:r>
              <a:rPr lang="en-US" sz="1000" b="1" dirty="0">
                <a:solidFill>
                  <a:prstClr val="black"/>
                </a:solidFill>
                <a:latin typeface="Arial"/>
                <a:ea typeface="Times New Roman"/>
                <a:cs typeface="Times New Roman"/>
              </a:rPr>
              <a:t>article</a:t>
            </a:r>
            <a:r>
              <a:rPr lang="en-US" sz="1000" dirty="0">
                <a:solidFill>
                  <a:prstClr val="black"/>
                </a:solidFill>
                <a:latin typeface="Arial"/>
                <a:ea typeface="Times New Roman"/>
                <a:cs typeface="Segoe UI"/>
              </a:rPr>
              <a:t> element has a red border to highlight its boundaries. This is block layout mode.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Press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F12 Developer Tools pane, press </a:t>
            </a:r>
            <a:r>
              <a:rPr lang="en-US" sz="1000" b="1" dirty="0">
                <a:solidFill>
                  <a:prstClr val="black"/>
                </a:solidFill>
                <a:latin typeface="Arial"/>
                <a:ea typeface="Times New Roman"/>
                <a:cs typeface="Times New Roman"/>
              </a:rPr>
              <a:t>Ctrl+P</a:t>
            </a:r>
            <a:r>
              <a:rPr lang="en-US" sz="1000" dirty="0">
                <a:solidFill>
                  <a:prstClr val="black"/>
                </a:solidFill>
                <a:latin typeface="Arial"/>
                <a:ea typeface="Times New Roman"/>
                <a:cs typeface="Segoe UI"/>
              </a:rPr>
              <a:t> to unpin the window. Position the F12 Developer Tools window so that you can see the Internet Explorer window at the same time.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Click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to display the fully expanded version of the layout rules applied to the HTML content.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Right-click the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entry, and then click </a:t>
            </a:r>
            <a:r>
              <a:rPr lang="en-US" sz="1000" b="1" dirty="0">
                <a:solidFill>
                  <a:prstClr val="black"/>
                </a:solidFill>
                <a:latin typeface="Arial"/>
                <a:ea typeface="Times New Roman"/>
                <a:cs typeface="Times New Roman"/>
              </a:rPr>
              <a:t>Add attribute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Type </a:t>
            </a:r>
            <a:r>
              <a:rPr lang="en-US" sz="1000" b="1" dirty="0">
                <a:solidFill>
                  <a:prstClr val="black"/>
                </a:solidFill>
                <a:latin typeface="Arial"/>
                <a:ea typeface="Times New Roman"/>
                <a:cs typeface="Times New Roman"/>
              </a:rPr>
              <a:t>display: inline</a:t>
            </a:r>
            <a:r>
              <a:rPr lang="en-US" sz="1000" dirty="0">
                <a:solidFill>
                  <a:prstClr val="black"/>
                </a:solidFill>
                <a:latin typeface="Arial"/>
                <a:ea typeface="Times New Roman"/>
                <a:cs typeface="Segoe UI"/>
              </a:rPr>
              <a:t>, and then press </a:t>
            </a:r>
            <a:r>
              <a:rPr lang="en-US" sz="1000" dirty="0">
                <a:solidFill>
                  <a:prstClr val="black"/>
                </a:solidFill>
                <a:latin typeface="Arial"/>
                <a:ea typeface="Times New Roman"/>
                <a:cs typeface="Times New Roman"/>
              </a:rPr>
              <a:t>ENTER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Internet Explorer, notice that the four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elements are now laid out side-by-side aligned by text baseline with height and width properties ignored. This is inline layout mode.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Resize the browser window to make it narrower, so you can see how blocks are wrapped onto the next line in inline layout mode.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click the </a:t>
            </a:r>
            <a:r>
              <a:rPr lang="en-US" sz="1000" b="1" dirty="0">
                <a:solidFill>
                  <a:prstClr val="black"/>
                </a:solidFill>
                <a:latin typeface="Arial"/>
                <a:ea typeface="Times New Roman"/>
                <a:cs typeface="Times New Roman"/>
              </a:rPr>
              <a:t>display: inline</a:t>
            </a:r>
            <a:r>
              <a:rPr lang="en-US" sz="1000" dirty="0">
                <a:solidFill>
                  <a:prstClr val="black"/>
                </a:solidFill>
                <a:latin typeface="Arial"/>
                <a:ea typeface="Times New Roman"/>
                <a:cs typeface="Segoe UI"/>
              </a:rPr>
              <a:t> rule, change it to read </a:t>
            </a:r>
            <a:r>
              <a:rPr lang="en-US" sz="1000" b="1" dirty="0">
                <a:solidFill>
                  <a:prstClr val="black"/>
                </a:solidFill>
                <a:latin typeface="Arial"/>
                <a:ea typeface="Times New Roman"/>
                <a:cs typeface="Times New Roman"/>
              </a:rPr>
              <a:t>display:inline-block</a:t>
            </a:r>
            <a:r>
              <a:rPr lang="en-US" sz="1000" dirty="0">
                <a:solidFill>
                  <a:prstClr val="black"/>
                </a:solidFill>
                <a:latin typeface="Arial"/>
                <a:ea typeface="Times New Roman"/>
                <a:cs typeface="Segoe UI"/>
              </a:rPr>
              <a:t>, and then press </a:t>
            </a:r>
            <a:r>
              <a:rPr lang="en-US" sz="1000" dirty="0">
                <a:solidFill>
                  <a:prstClr val="black"/>
                </a:solidFill>
                <a:latin typeface="Arial"/>
                <a:ea typeface="Times New Roman"/>
                <a:cs typeface="Times New Roman"/>
              </a:rPr>
              <a:t>ENTER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Notice the layout is the same but the </a:t>
            </a:r>
            <a:r>
              <a:rPr lang="en-US" sz="1000" b="1" dirty="0">
                <a:solidFill>
                  <a:prstClr val="black"/>
                </a:solidFill>
                <a:latin typeface="Arial"/>
                <a:ea typeface="Times New Roman"/>
                <a:cs typeface="Times New Roman"/>
              </a:rPr>
              <a:t>height</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width</a:t>
            </a:r>
            <a:r>
              <a:rPr lang="en-US" sz="1000" dirty="0">
                <a:solidFill>
                  <a:prstClr val="black"/>
                </a:solidFill>
                <a:latin typeface="Arial"/>
                <a:ea typeface="Times New Roman"/>
                <a:cs typeface="Segoe UI"/>
              </a:rPr>
              <a:t> properties are now preserved. This is inline-block mode.</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16</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611091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necessary, make the browser window wider so that blocks </a:t>
            </a:r>
            <a:r>
              <a:rPr lang="en-US" sz="1000" b="1" dirty="0">
                <a:solidFill>
                  <a:prstClr val="black"/>
                </a:solidFill>
                <a:latin typeface="Arial"/>
                <a:ea typeface="Calibri"/>
                <a:cs typeface="Times New Roman"/>
              </a:rPr>
              <a:t>One</a:t>
            </a:r>
            <a:r>
              <a:rPr lang="en-US" sz="1000" dirty="0">
                <a:solidFill>
                  <a:prstClr val="black"/>
                </a:solidFill>
                <a:latin typeface="Arial"/>
                <a:ea typeface="Calibri"/>
                <a:cs typeface="Times New Roman"/>
              </a:rPr>
              <a:t> and </a:t>
            </a:r>
            <a:r>
              <a:rPr lang="en-US" sz="1000" b="1" dirty="0">
                <a:solidFill>
                  <a:prstClr val="black"/>
                </a:solidFill>
                <a:latin typeface="Arial"/>
                <a:ea typeface="Calibri"/>
                <a:cs typeface="Times New Roman"/>
              </a:rPr>
              <a:t>Three</a:t>
            </a:r>
            <a:r>
              <a:rPr lang="en-US" sz="1000" dirty="0">
                <a:solidFill>
                  <a:prstClr val="black"/>
                </a:solidFill>
                <a:latin typeface="Arial"/>
                <a:ea typeface="Calibri"/>
                <a:cs typeface="Times New Roman"/>
              </a:rPr>
              <a:t> are on the same line.</a:t>
            </a: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In Internet Explorer, resize the browser window so you can see how blocks are wrapped onto the next line in inline layout mode.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click the </a:t>
            </a:r>
            <a:r>
              <a:rPr lang="en-US" sz="1000" b="1" dirty="0">
                <a:solidFill>
                  <a:prstClr val="black"/>
                </a:solidFill>
                <a:latin typeface="Arial"/>
                <a:ea typeface="Times New Roman"/>
                <a:cs typeface="Times New Roman"/>
              </a:rPr>
              <a:t>display: inline-block</a:t>
            </a:r>
            <a:r>
              <a:rPr lang="en-US" sz="1000" dirty="0">
                <a:solidFill>
                  <a:prstClr val="black"/>
                </a:solidFill>
                <a:latin typeface="Arial"/>
                <a:ea typeface="Times New Roman"/>
                <a:cs typeface="Segoe UI"/>
              </a:rPr>
              <a:t> rule. Change this rule to </a:t>
            </a:r>
            <a:r>
              <a:rPr lang="en-US" sz="1000" b="1" dirty="0">
                <a:solidFill>
                  <a:prstClr val="black"/>
                </a:solidFill>
                <a:latin typeface="Arial"/>
                <a:ea typeface="Times New Roman"/>
                <a:cs typeface="Times New Roman"/>
              </a:rPr>
              <a:t>display:-ms-flexbox</a:t>
            </a:r>
            <a:r>
              <a:rPr lang="en-US" sz="1000" dirty="0">
                <a:solidFill>
                  <a:prstClr val="black"/>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Switch to Internet Explorer to view the new layout. The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elements are displayed in a vertical column.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click the </a:t>
            </a:r>
            <a:r>
              <a:rPr lang="en-US" sz="1000" b="1" dirty="0">
                <a:solidFill>
                  <a:prstClr val="black"/>
                </a:solidFill>
                <a:latin typeface="Arial"/>
                <a:ea typeface="Times New Roman"/>
                <a:cs typeface="Times New Roman"/>
              </a:rPr>
              <a:t>display: -ms-flexbox</a:t>
            </a:r>
            <a:r>
              <a:rPr lang="en-US" sz="1000" dirty="0">
                <a:solidFill>
                  <a:prstClr val="black"/>
                </a:solidFill>
                <a:latin typeface="Arial"/>
                <a:ea typeface="Times New Roman"/>
                <a:cs typeface="Segoe UI"/>
              </a:rPr>
              <a:t> rule, change it to </a:t>
            </a:r>
            <a:r>
              <a:rPr lang="en-US" sz="1000" b="1" dirty="0">
                <a:solidFill>
                  <a:prstClr val="black"/>
                </a:solidFill>
                <a:latin typeface="Arial"/>
                <a:ea typeface="Times New Roman"/>
                <a:cs typeface="Times New Roman"/>
              </a:rPr>
              <a:t>display:table-cell, </a:t>
            </a:r>
            <a:r>
              <a:rPr lang="en-US" sz="1000" dirty="0">
                <a:solidFill>
                  <a:prstClr val="black"/>
                </a:solidFill>
                <a:latin typeface="Arial"/>
                <a:ea typeface="Times New Roman"/>
                <a:cs typeface="Segoe UI"/>
              </a:rPr>
              <a:t>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Switch to Internet Explorer to view the new layout. The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elements are displayed in a horizontal table.</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Switch between positioning modes in a web page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clear</a:t>
            </a:r>
            <a:r>
              <a:rPr lang="en-US" sz="1000" dirty="0">
                <a:solidFill>
                  <a:srgbClr val="000000"/>
                </a:solidFill>
                <a:latin typeface="Arial"/>
                <a:ea typeface="Times New Roman"/>
                <a:cs typeface="Segoe UI"/>
              </a:rPr>
              <a:t> the three checkboxes next to the display attributes for </a:t>
            </a:r>
            <a:r>
              <a:rPr lang="en-US" sz="1000" b="1" dirty="0">
                <a:solidFill>
                  <a:prstClr val="black"/>
                </a:solidFill>
                <a:latin typeface="Arial"/>
                <a:ea typeface="Times New Roman"/>
                <a:cs typeface="Times New Roman"/>
              </a:rPr>
              <a:t>body</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article</a:t>
            </a:r>
            <a:r>
              <a:rPr lang="en-US" sz="1000" dirty="0">
                <a:solidFill>
                  <a:srgbClr val="000000"/>
                </a:solidFill>
                <a:latin typeface="Arial"/>
                <a:ea typeface="Times New Roman"/>
                <a:cs typeface="Segoe UI"/>
              </a:rPr>
              <a:t>, and </a:t>
            </a:r>
            <a:r>
              <a:rPr lang="en-US" sz="1000" b="1" dirty="0">
                <a:solidFill>
                  <a:prstClr val="black"/>
                </a:solidFill>
                <a:latin typeface="Arial"/>
                <a:ea typeface="Times New Roman"/>
                <a:cs typeface="Times New Roman"/>
              </a:rPr>
              <a:t>div</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Right-click the </a:t>
            </a:r>
            <a:r>
              <a:rPr lang="en-US" sz="1000" b="1" dirty="0">
                <a:solidFill>
                  <a:prstClr val="black"/>
                </a:solidFill>
                <a:latin typeface="Arial"/>
                <a:ea typeface="Times New Roman"/>
                <a:cs typeface="Times New Roman"/>
              </a:rPr>
              <a:t>div</a:t>
            </a:r>
            <a:r>
              <a:rPr lang="en-US" sz="1000" dirty="0">
                <a:solidFill>
                  <a:srgbClr val="000000"/>
                </a:solidFill>
                <a:latin typeface="Arial"/>
                <a:ea typeface="Times New Roman"/>
                <a:cs typeface="Segoe UI"/>
              </a:rPr>
              <a:t> entry, and then click </a:t>
            </a:r>
            <a:r>
              <a:rPr lang="en-US" sz="1000" b="1" dirty="0">
                <a:solidFill>
                  <a:prstClr val="black"/>
                </a:solidFill>
                <a:latin typeface="Arial"/>
                <a:ea typeface="Times New Roman"/>
                <a:cs typeface="Times New Roman"/>
              </a:rPr>
              <a:t>Add rule after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Type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and then press </a:t>
            </a:r>
            <a:r>
              <a:rPr lang="en-US" sz="1000" b="1" dirty="0">
                <a:solidFill>
                  <a:prstClr val="black"/>
                </a:solidFill>
                <a:latin typeface="Arial"/>
                <a:ea typeface="Times New Roman"/>
                <a:cs typeface="Times New Roman"/>
              </a:rPr>
              <a:t>Tab</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action creates a new rule for the </a:t>
            </a:r>
            <a:r>
              <a:rPr lang="en-US" sz="1000" b="1" dirty="0">
                <a:solidFill>
                  <a:prstClr val="black"/>
                </a:solidFill>
                <a:latin typeface="Arial"/>
                <a:ea typeface="Calibri"/>
                <a:cs typeface="Times New Roman"/>
              </a:rPr>
              <a:t>&lt;div&gt;</a:t>
            </a:r>
            <a:r>
              <a:rPr lang="en-US" sz="1000" dirty="0">
                <a:solidFill>
                  <a:prstClr val="black"/>
                </a:solidFill>
                <a:latin typeface="Arial"/>
                <a:ea typeface="Calibri"/>
                <a:cs typeface="Times New Roman"/>
              </a:rPr>
              <a:t> element with the </a:t>
            </a:r>
            <a:r>
              <a:rPr lang="en-US" sz="1000" b="1" dirty="0">
                <a:solidFill>
                  <a:prstClr val="black"/>
                </a:solidFill>
                <a:latin typeface="Arial"/>
                <a:ea typeface="Calibri"/>
                <a:cs typeface="Times New Roman"/>
              </a:rPr>
              <a:t>id</a:t>
            </a:r>
            <a:r>
              <a:rPr lang="en-US" sz="1000" dirty="0">
                <a:solidFill>
                  <a:prstClr val="black"/>
                </a:solidFill>
                <a:latin typeface="Arial"/>
                <a:ea typeface="Calibri"/>
                <a:cs typeface="Times New Roman"/>
              </a:rPr>
              <a:t> property set to </a:t>
            </a:r>
            <a:r>
              <a:rPr lang="en-US" sz="1000" b="1" dirty="0">
                <a:solidFill>
                  <a:prstClr val="black"/>
                </a:solidFill>
                <a:latin typeface="Arial"/>
                <a:ea typeface="Calibri"/>
                <a:cs typeface="Times New Roman"/>
              </a:rPr>
              <a:t>three</a:t>
            </a:r>
            <a:r>
              <a:rPr lang="en-US" sz="1000" dirty="0">
                <a:solidFill>
                  <a:prstClr val="black"/>
                </a:solidFill>
                <a:latin typeface="Arial"/>
                <a:ea typeface="Calibri"/>
                <a:cs typeface="Times New Roman"/>
              </a:rPr>
              <a:t>. This is the </a:t>
            </a:r>
            <a:r>
              <a:rPr lang="en-US" sz="1000" b="1" dirty="0">
                <a:solidFill>
                  <a:prstClr val="black"/>
                </a:solidFill>
                <a:latin typeface="Arial"/>
                <a:ea typeface="Calibri"/>
                <a:cs typeface="Times New Roman"/>
              </a:rPr>
              <a:t>&lt;div&gt;</a:t>
            </a:r>
            <a:r>
              <a:rPr lang="en-US" sz="1000" dirty="0">
                <a:solidFill>
                  <a:prstClr val="black"/>
                </a:solidFill>
                <a:latin typeface="Arial"/>
                <a:ea typeface="Calibri"/>
                <a:cs typeface="Times New Roman"/>
              </a:rPr>
              <a:t> containing the text </a:t>
            </a:r>
            <a:r>
              <a:rPr lang="en-US" sz="1000" b="1" dirty="0">
                <a:solidFill>
                  <a:prstClr val="black"/>
                </a:solidFill>
                <a:latin typeface="Arial"/>
                <a:ea typeface="Calibri"/>
                <a:cs typeface="Times New Roman"/>
              </a:rPr>
              <a:t>Three</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Type </a:t>
            </a:r>
            <a:r>
              <a:rPr lang="en-US" sz="1000" b="1" dirty="0">
                <a:solidFill>
                  <a:prstClr val="black"/>
                </a:solidFill>
                <a:latin typeface="Arial"/>
                <a:ea typeface="Times New Roman"/>
                <a:cs typeface="Times New Roman"/>
              </a:rPr>
              <a:t>position: relative</a:t>
            </a:r>
            <a:r>
              <a:rPr lang="en-US" sz="1000" dirty="0">
                <a:solidFill>
                  <a:srgbClr val="000000"/>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Right-click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entry, and then click </a:t>
            </a:r>
            <a:r>
              <a:rPr lang="en-US" sz="1000" b="1" dirty="0">
                <a:solidFill>
                  <a:prstClr val="black"/>
                </a:solidFill>
                <a:latin typeface="Arial"/>
                <a:ea typeface="Times New Roman"/>
                <a:cs typeface="Times New Roman"/>
              </a:rPr>
              <a:t>Add attribute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Type </a:t>
            </a:r>
            <a:r>
              <a:rPr lang="en-US" sz="1000" b="1" dirty="0">
                <a:solidFill>
                  <a:prstClr val="black"/>
                </a:solidFill>
                <a:latin typeface="Arial"/>
                <a:ea typeface="Times New Roman"/>
                <a:cs typeface="Times New Roman"/>
              </a:rPr>
              <a:t>top: 2em</a:t>
            </a:r>
            <a:r>
              <a:rPr lang="en-US" sz="1000" dirty="0">
                <a:solidFill>
                  <a:srgbClr val="000000"/>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Right-click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entry, and then click </a:t>
            </a:r>
            <a:r>
              <a:rPr lang="en-US" sz="1000" b="1" dirty="0">
                <a:solidFill>
                  <a:prstClr val="black"/>
                </a:solidFill>
                <a:latin typeface="Arial"/>
                <a:ea typeface="Times New Roman"/>
                <a:cs typeface="Times New Roman"/>
              </a:rPr>
              <a:t>Add attribute</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51D84130-3BE3-469E-AAD0-1D62C35C58B1}" type="slidenum">
              <a:rPr lang="en-US" smtClean="0"/>
              <a:t>17</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933543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a:solidFill>
                  <a:srgbClr val="000000"/>
                </a:solidFill>
                <a:latin typeface="Arial"/>
                <a:ea typeface="Times New Roman"/>
                <a:cs typeface="Segoe UI"/>
              </a:rPr>
              <a:t>Type </a:t>
            </a:r>
            <a:r>
              <a:rPr lang="en-US" sz="1000" b="1" dirty="0">
                <a:solidFill>
                  <a:prstClr val="black"/>
                </a:solidFill>
                <a:latin typeface="Arial"/>
                <a:ea typeface="Times New Roman"/>
                <a:cs typeface="Times New Roman"/>
              </a:rPr>
              <a:t>left: 2em</a:t>
            </a:r>
            <a:r>
              <a:rPr lang="en-US" sz="1000" dirty="0">
                <a:solidFill>
                  <a:srgbClr val="000000"/>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8"/>
            </a:pPr>
            <a:r>
              <a:rPr lang="en-US" sz="1000" dirty="0">
                <a:solidFill>
                  <a:srgbClr val="000000"/>
                </a:solidFill>
                <a:latin typeface="Arial"/>
                <a:ea typeface="Times New Roman"/>
                <a:cs typeface="Segoe UI"/>
              </a:rPr>
              <a:t>In Internet Explorer, notice how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box is positioned relative to its normal position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a:t>
            </a:r>
            <a:r>
              <a:rPr lang="en-US" sz="1000" dirty="0">
                <a:solidFill>
                  <a:srgbClr val="000000"/>
                </a:solidFill>
                <a:latin typeface="Arial"/>
                <a:ea typeface="Times New Roman"/>
                <a:cs typeface="Segoe UI"/>
              </a:rPr>
              <a:t>click the </a:t>
            </a:r>
            <a:r>
              <a:rPr lang="en-US" sz="1000" b="1" dirty="0">
                <a:solidFill>
                  <a:prstClr val="black"/>
                </a:solidFill>
                <a:latin typeface="Arial"/>
                <a:ea typeface="Times New Roman"/>
                <a:cs typeface="Times New Roman"/>
              </a:rPr>
              <a:t>position:relative</a:t>
            </a:r>
            <a:r>
              <a:rPr lang="en-US" sz="1000" dirty="0">
                <a:solidFill>
                  <a:srgbClr val="000000"/>
                </a:solidFill>
                <a:latin typeface="Arial"/>
                <a:ea typeface="Times New Roman"/>
                <a:cs typeface="Segoe UI"/>
              </a:rPr>
              <a:t> rule for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selector, change it to</a:t>
            </a:r>
            <a:r>
              <a:rPr lang="en-US" sz="1000" b="1" dirty="0">
                <a:solidFill>
                  <a:prstClr val="black"/>
                </a:solidFill>
                <a:latin typeface="Arial"/>
                <a:ea typeface="Times New Roman"/>
                <a:cs typeface="Times New Roman"/>
              </a:rPr>
              <a:t> position:absolute</a:t>
            </a:r>
            <a:r>
              <a:rPr lang="en-US" sz="1000" dirty="0">
                <a:solidFill>
                  <a:srgbClr val="000000"/>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8"/>
            </a:pPr>
            <a:r>
              <a:rPr lang="en-US" sz="1000" dirty="0">
                <a:solidFill>
                  <a:srgbClr val="000000"/>
                </a:solidFill>
                <a:latin typeface="Arial"/>
                <a:ea typeface="Times New Roman"/>
                <a:cs typeface="Segoe UI"/>
              </a:rPr>
              <a:t>In Internet Explorer, notice how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box is now positioned relative to its containing </a:t>
            </a:r>
            <a:r>
              <a:rPr lang="en-US" sz="1000" b="1" dirty="0">
                <a:solidFill>
                  <a:prstClr val="black"/>
                </a:solidFill>
                <a:latin typeface="Arial"/>
                <a:ea typeface="Times New Roman"/>
                <a:cs typeface="Times New Roman"/>
              </a:rPr>
              <a:t>article</a:t>
            </a:r>
            <a:r>
              <a:rPr lang="en-US" sz="1000" dirty="0">
                <a:solidFill>
                  <a:srgbClr val="000000"/>
                </a:solidFill>
                <a:latin typeface="Arial"/>
                <a:ea typeface="Times New Roman"/>
                <a:cs typeface="Segoe UI"/>
              </a:rPr>
              <a:t> block.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a:t>
            </a:r>
            <a:r>
              <a:rPr lang="en-US" sz="1000" dirty="0">
                <a:solidFill>
                  <a:srgbClr val="000000"/>
                </a:solidFill>
                <a:latin typeface="Arial"/>
                <a:ea typeface="Times New Roman"/>
                <a:cs typeface="Segoe UI"/>
              </a:rPr>
              <a:t>on the </a:t>
            </a:r>
            <a:r>
              <a:rPr lang="en-US" sz="1000" b="1" dirty="0">
                <a:solidFill>
                  <a:prstClr val="black"/>
                </a:solidFill>
                <a:latin typeface="Arial"/>
                <a:ea typeface="Times New Roman"/>
                <a:cs typeface="Times New Roman"/>
              </a:rPr>
              <a:t>CSS</a:t>
            </a:r>
            <a:r>
              <a:rPr lang="en-US" sz="1000" dirty="0">
                <a:solidFill>
                  <a:srgbClr val="000000"/>
                </a:solidFill>
                <a:latin typeface="Arial"/>
                <a:ea typeface="Times New Roman"/>
                <a:cs typeface="Segoe UI"/>
              </a:rPr>
              <a:t> tab, click the </a:t>
            </a:r>
            <a:r>
              <a:rPr lang="en-US" sz="1000" b="1" dirty="0">
                <a:solidFill>
                  <a:prstClr val="black"/>
                </a:solidFill>
                <a:latin typeface="Arial"/>
                <a:ea typeface="Times New Roman"/>
                <a:cs typeface="Times New Roman"/>
              </a:rPr>
              <a:t>position:absolute</a:t>
            </a:r>
            <a:r>
              <a:rPr lang="en-US" sz="1000" dirty="0">
                <a:solidFill>
                  <a:srgbClr val="000000"/>
                </a:solidFill>
                <a:latin typeface="Arial"/>
                <a:ea typeface="Times New Roman"/>
                <a:cs typeface="Segoe UI"/>
              </a:rPr>
              <a:t> rule for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selector, change it to </a:t>
            </a:r>
            <a:r>
              <a:rPr lang="en-US" sz="1000" b="1" dirty="0">
                <a:solidFill>
                  <a:prstClr val="black"/>
                </a:solidFill>
                <a:latin typeface="Arial"/>
                <a:ea typeface="Times New Roman"/>
                <a:cs typeface="Times New Roman"/>
              </a:rPr>
              <a:t>position:fixed</a:t>
            </a:r>
            <a:r>
              <a:rPr lang="en-US" sz="1000" dirty="0">
                <a:solidFill>
                  <a:srgbClr val="000000"/>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8"/>
            </a:pPr>
            <a:r>
              <a:rPr lang="en-US" sz="1000" dirty="0">
                <a:solidFill>
                  <a:srgbClr val="000000"/>
                </a:solidFill>
                <a:latin typeface="Arial"/>
                <a:ea typeface="Times New Roman"/>
                <a:cs typeface="Segoe UI"/>
              </a:rPr>
              <a:t>In Internet Explorer, notice how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box is positioned relative to the browser window. Make the window small enough to require scrolling and see how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box remains stationary when you scroll (it does not scroll into view).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Close Internet Explorer, and then close Visual Studio 2012.</a:t>
            </a:r>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18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525887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1D84130-3BE3-469E-AAD0-1D62C35C58B1}"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4176736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Note that the lab uses the </a:t>
            </a:r>
            <a:r>
              <a:rPr lang="en-US" sz="1000" b="1" dirty="0">
                <a:latin typeface="Arial"/>
                <a:ea typeface="Calibri"/>
                <a:cs typeface="Times New Roman"/>
              </a:rPr>
              <a:t>before</a:t>
            </a:r>
            <a:r>
              <a:rPr lang="en-US" sz="1000" dirty="0">
                <a:latin typeface="Arial"/>
                <a:ea typeface="Calibri"/>
                <a:cs typeface="Segoe UI"/>
              </a:rPr>
              <a:t> and </a:t>
            </a:r>
            <a:r>
              <a:rPr lang="en-US" sz="1000" b="1" dirty="0">
                <a:latin typeface="Arial"/>
                <a:ea typeface="Calibri"/>
                <a:cs typeface="Times New Roman"/>
              </a:rPr>
              <a:t>after</a:t>
            </a:r>
            <a:r>
              <a:rPr lang="en-US" sz="1000" dirty="0">
                <a:latin typeface="Arial"/>
                <a:ea typeface="Calibri"/>
                <a:cs typeface="Segoe UI"/>
              </a:rPr>
              <a:t> pseudo-elements quite heavily. These elements are frequently used to create CSS graphics, as shown in the next lesson. Make sure that students understand how </a:t>
            </a:r>
            <a:r>
              <a:rPr lang="en-US" sz="1000" b="1" dirty="0">
                <a:latin typeface="Arial"/>
                <a:ea typeface="Calibri"/>
                <a:cs typeface="Times New Roman"/>
              </a:rPr>
              <a:t>before</a:t>
            </a:r>
            <a:r>
              <a:rPr lang="en-US" sz="1000" dirty="0">
                <a:latin typeface="Arial"/>
                <a:ea typeface="Calibri"/>
                <a:cs typeface="Segoe UI"/>
              </a:rPr>
              <a:t> and </a:t>
            </a:r>
            <a:r>
              <a:rPr lang="en-US" sz="1000" b="1" dirty="0">
                <a:latin typeface="Arial"/>
                <a:ea typeface="Calibri"/>
                <a:cs typeface="Times New Roman"/>
              </a:rPr>
              <a:t>after</a:t>
            </a:r>
            <a:r>
              <a:rPr lang="en-US" sz="1000" dirty="0">
                <a:latin typeface="Arial"/>
                <a:ea typeface="Calibri"/>
                <a:cs typeface="Segoe UI"/>
              </a:rPr>
              <a:t> work.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857890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how you can chain valid combinations of pseudo-classes together in a selector. For example, </a:t>
            </a:r>
            <a:r>
              <a:rPr lang="en-US" sz="1000" b="1" dirty="0">
                <a:latin typeface="Arial"/>
                <a:ea typeface="Calibri"/>
                <a:cs typeface="Times New Roman"/>
              </a:rPr>
              <a:t>a:link:hover</a:t>
            </a:r>
            <a:r>
              <a:rPr lang="en-US" sz="1000" dirty="0">
                <a:latin typeface="Arial"/>
                <a:ea typeface="Calibri"/>
                <a:cs typeface="Segoe UI"/>
              </a:rPr>
              <a:t> to find all unvisited links over which the mouse is hovering.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857769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lab makes use of some of the positional pseudo-classes. Make sure that students understand how the :</a:t>
            </a:r>
            <a:r>
              <a:rPr lang="en-US" sz="1000" b="1" dirty="0">
                <a:latin typeface="Arial"/>
                <a:ea typeface="Calibri"/>
                <a:cs typeface="Times New Roman"/>
              </a:rPr>
              <a:t>first-child</a:t>
            </a:r>
            <a:r>
              <a:rPr lang="en-US" sz="1000" dirty="0">
                <a:latin typeface="Arial"/>
                <a:ea typeface="Calibri"/>
                <a:cs typeface="Segoe UI"/>
              </a:rPr>
              <a:t> pseudo-class works.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553716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Module 12 looks at the CSS3 Transitions and Animations modules that complement the Transform module covered in topic four here. This lesson concentrates on static graphics. Save any discussion about animations for module 12.</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4045810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Times New Roman"/>
                <a:cs typeface="Segoe UI"/>
              </a:rPr>
              <a:t>This list of allowable values was correct at the time of writing. An additional value, </a:t>
            </a:r>
            <a:r>
              <a:rPr lang="en-US" sz="1000" b="1" dirty="0">
                <a:latin typeface="Arial"/>
                <a:ea typeface="Calibri"/>
                <a:cs typeface="Times New Roman"/>
              </a:rPr>
              <a:t>flavor</a:t>
            </a:r>
            <a:r>
              <a:rPr lang="en-US" sz="1000" dirty="0">
                <a:latin typeface="Arial"/>
                <a:ea typeface="Times New Roman"/>
                <a:cs typeface="Segoe UI"/>
              </a:rPr>
              <a:t>, had been dropped from previous drafts, but there were calls for it to be implemented and reinstated.</a:t>
            </a:r>
            <a:endParaRPr lang="en-US" sz="1000" dirty="0">
              <a:latin typeface="Arial"/>
              <a:ea typeface="Calibri"/>
              <a:cs typeface="Times New Roman"/>
            </a:endParaRPr>
          </a:p>
          <a:p>
            <a:pPr>
              <a:lnSpc>
                <a:spcPct val="115000"/>
              </a:lnSpc>
              <a:spcAft>
                <a:spcPts val="1000"/>
              </a:spcAft>
            </a:pPr>
            <a:r>
              <a:rPr lang="en-US" sz="1000" dirty="0">
                <a:latin typeface="Arial"/>
                <a:ea typeface="Times New Roman"/>
                <a:cs typeface="Segoe UI"/>
              </a:rPr>
              <a:t>CSS2 also defined a set of color values to match the user interface of the operating system. This set of values has been deprecated in CSS3.</a:t>
            </a:r>
            <a:endParaRPr lang="en-US" sz="1000" dirty="0">
              <a:latin typeface="Arial"/>
              <a:ea typeface="Calibri"/>
              <a:cs typeface="Times New Roman"/>
            </a:endParaRPr>
          </a:p>
          <a:p>
            <a:pPr>
              <a:lnSpc>
                <a:spcPct val="115000"/>
              </a:lnSpc>
              <a:spcAft>
                <a:spcPts val="1000"/>
              </a:spcAft>
            </a:pPr>
            <a:r>
              <a:rPr lang="en-US" sz="1000" dirty="0">
                <a:latin typeface="Arial"/>
                <a:ea typeface="Times New Roman"/>
                <a:cs typeface="Segoe UI"/>
              </a:rPr>
              <a:t>Internet Explorer 8 and previous versions only support RGB values, color names, and the </a:t>
            </a:r>
            <a:r>
              <a:rPr lang="en-US" sz="1000" b="1" dirty="0">
                <a:latin typeface="Arial"/>
                <a:ea typeface="Calibri"/>
                <a:cs typeface="Times New Roman"/>
              </a:rPr>
              <a:t>transparent</a:t>
            </a:r>
            <a:r>
              <a:rPr lang="en-US" sz="1000" dirty="0">
                <a:latin typeface="Arial"/>
                <a:ea typeface="Times New Roman"/>
                <a:cs typeface="Segoe UI"/>
              </a:rPr>
              <a:t> and </a:t>
            </a:r>
            <a:r>
              <a:rPr lang="en-US" sz="1000" b="1" dirty="0">
                <a:latin typeface="Arial"/>
                <a:ea typeface="Calibri"/>
                <a:cs typeface="Times New Roman"/>
              </a:rPr>
              <a:t>inherit</a:t>
            </a:r>
            <a:r>
              <a:rPr lang="en-US" sz="1000" dirty="0">
                <a:latin typeface="Arial"/>
                <a:ea typeface="Times New Roman"/>
                <a:cs typeface="Segoe UI"/>
              </a:rPr>
              <a:t> keywords.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277149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to students that the new background features in CSS3 make it easy to build portable web applications with complex backgrounds.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the lab uses a linear-gradient effect to style the navigation bar and the Register link.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3967085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a:latin typeface="Arial"/>
                <a:ea typeface="Calibri"/>
                <a:cs typeface="Segoe UI"/>
              </a:rPr>
              <a:t>In addition to transform and transform-origin, Internet Explorer 10 supports the vendor-prefixed </a:t>
            </a:r>
            <a:r>
              <a:rPr lang="en-US" sz="1000" b="1" dirty="0">
                <a:latin typeface="Arial"/>
                <a:ea typeface="Calibri"/>
                <a:cs typeface="Times New Roman"/>
              </a:rPr>
              <a:t>perspective</a:t>
            </a:r>
            <a:r>
              <a:rPr lang="en-US" sz="1000" dirty="0">
                <a:latin typeface="Arial"/>
                <a:ea typeface="Calibri"/>
                <a:cs typeface="Segoe UI"/>
              </a:rPr>
              <a:t>, </a:t>
            </a:r>
            <a:r>
              <a:rPr lang="en-US" sz="1000" b="1" dirty="0">
                <a:latin typeface="Arial"/>
                <a:ea typeface="Calibri"/>
                <a:cs typeface="Times New Roman"/>
              </a:rPr>
              <a:t>perspective-origin</a:t>
            </a:r>
            <a:r>
              <a:rPr lang="en-US" sz="1000" dirty="0">
                <a:latin typeface="Arial"/>
                <a:ea typeface="Calibri"/>
                <a:cs typeface="Segoe UI"/>
              </a:rPr>
              <a:t>, </a:t>
            </a:r>
            <a:r>
              <a:rPr lang="en-US" sz="1000" b="1" dirty="0">
                <a:latin typeface="Arial"/>
                <a:ea typeface="Calibri"/>
                <a:cs typeface="Times New Roman"/>
              </a:rPr>
              <a:t>backface-visibility</a:t>
            </a:r>
            <a:r>
              <a:rPr lang="en-US" sz="1000" dirty="0">
                <a:latin typeface="Arial"/>
                <a:ea typeface="Calibri"/>
                <a:cs typeface="Segoe UI"/>
              </a:rPr>
              <a:t>, and </a:t>
            </a:r>
            <a:r>
              <a:rPr lang="en-US" sz="1000" b="1" dirty="0">
                <a:latin typeface="Arial"/>
                <a:ea typeface="Calibri"/>
                <a:cs typeface="Times New Roman"/>
              </a:rPr>
              <a:t>flat</a:t>
            </a:r>
            <a:r>
              <a:rPr lang="en-US" sz="1000" dirty="0">
                <a:latin typeface="Arial"/>
                <a:ea typeface="Calibri"/>
                <a:cs typeface="Segoe UI"/>
              </a:rPr>
              <a:t> values of the </a:t>
            </a:r>
            <a:r>
              <a:rPr lang="en-US" sz="1000" b="1" dirty="0">
                <a:latin typeface="Arial"/>
                <a:ea typeface="Calibri"/>
                <a:cs typeface="Times New Roman"/>
              </a:rPr>
              <a:t>transform-style</a:t>
            </a:r>
            <a:r>
              <a:rPr lang="en-US" sz="1000" dirty="0">
                <a:latin typeface="Arial"/>
                <a:ea typeface="Calibri"/>
                <a:cs typeface="Segoe UI"/>
              </a:rPr>
              <a:t> function.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191550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E:\Mod06\Labfiles\Solution\Exercise 3</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Internet Explorer, on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page, point out the styling of the items in the navigation bar. Click each page in turn, and notice how the navigation bar uses a ribbon effect to indicate the current page.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navigation bar, click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page, point out the </a:t>
            </a:r>
            <a:r>
              <a:rPr lang="en-US" sz="1000" b="1" dirty="0" smtClean="0">
                <a:effectLst/>
                <a:latin typeface="Arial"/>
                <a:ea typeface="Times New Roman"/>
                <a:cs typeface="Times New Roman"/>
              </a:rPr>
              <a:t>Register Free</a:t>
            </a:r>
            <a:r>
              <a:rPr lang="en-US" sz="1000" dirty="0" smtClean="0">
                <a:effectLst/>
                <a:latin typeface="Arial"/>
                <a:ea typeface="Times New Roman"/>
                <a:cs typeface="Segoe UI"/>
              </a:rPr>
              <a:t> link. This is an ordinary HTML link created as an </a:t>
            </a:r>
            <a:r>
              <a:rPr lang="en-US" sz="1000" b="1" dirty="0" smtClean="0">
                <a:effectLst/>
                <a:latin typeface="Arial"/>
                <a:ea typeface="Times New Roman"/>
                <a:cs typeface="Times New Roman"/>
              </a:rPr>
              <a:t>&lt;a&gt;</a:t>
            </a:r>
            <a:r>
              <a:rPr lang="en-US" sz="1000" dirty="0" smtClean="0">
                <a:effectLst/>
                <a:latin typeface="Arial"/>
                <a:ea typeface="Times New Roman"/>
                <a:cs typeface="Segoe UI"/>
              </a:rPr>
              <a:t> tag that navigates the user to the </a:t>
            </a:r>
            <a:r>
              <a:rPr lang="en-US" sz="1000" b="1" dirty="0" smtClean="0">
                <a:effectLst/>
                <a:latin typeface="Arial"/>
                <a:ea typeface="Times New Roman"/>
                <a:cs typeface="Times New Roman"/>
              </a:rPr>
              <a:t>Register</a:t>
            </a:r>
            <a:r>
              <a:rPr lang="en-US" sz="1000" dirty="0" smtClean="0">
                <a:effectLst/>
                <a:latin typeface="Arial"/>
                <a:ea typeface="Times New Roman"/>
                <a:cs typeface="Segoe UI"/>
              </a:rPr>
              <a:t> page, but styled to look like a large red 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Hover the mouse over the </a:t>
            </a:r>
            <a:r>
              <a:rPr lang="en-US" sz="1000" b="1" dirty="0" smtClean="0">
                <a:effectLst/>
                <a:latin typeface="Arial"/>
                <a:ea typeface="Times New Roman"/>
                <a:cs typeface="Times New Roman"/>
              </a:rPr>
              <a:t>Register Free</a:t>
            </a:r>
            <a:r>
              <a:rPr lang="en-US" sz="1000" dirty="0" smtClean="0">
                <a:effectLst/>
                <a:latin typeface="Arial"/>
                <a:ea typeface="Times New Roman"/>
                <a:cs typeface="Segoe UI"/>
              </a:rPr>
              <a:t> link and point out how the link is highlighted.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navigation bar, click </a:t>
            </a:r>
            <a:r>
              <a:rPr lang="en-US" sz="1000" b="1" dirty="0" smtClean="0">
                <a:effectLst/>
                <a:latin typeface="Arial"/>
                <a:ea typeface="Times New Roman"/>
                <a:cs typeface="Times New Roman"/>
              </a:rPr>
              <a:t>About</a:t>
            </a:r>
            <a:r>
              <a:rPr lang="en-US" sz="1000" dirty="0" smtClean="0">
                <a:effectLst/>
                <a:latin typeface="Arial"/>
                <a:ea typeface="Times New Roman"/>
                <a:cs typeface="Segoe UI"/>
              </a:rPr>
              <a:t>. Point out the following features of the text on this page:</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effectLst/>
                <a:latin typeface="Arial"/>
                <a:ea typeface="Times New Roman"/>
                <a:cs typeface="Segoe UI"/>
              </a:rPr>
              <a:t>The text is formatted in three columns.</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effectLst/>
                <a:latin typeface="Arial"/>
                <a:ea typeface="Times New Roman"/>
                <a:cs typeface="Segoe UI"/>
              </a:rPr>
              <a:t>The first letter of the first paragraph as styled as a drop cap.</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effectLst/>
                <a:latin typeface="Arial"/>
                <a:ea typeface="Times New Roman"/>
                <a:cs typeface="Segoe UI"/>
              </a:rPr>
              <a:t>The text at the start of all the remaining paragraphs is indented.</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effectLst/>
                <a:latin typeface="Arial"/>
                <a:ea typeface="Times New Roman"/>
                <a:cs typeface="Segoe UI"/>
              </a:rPr>
              <a:t>The block quote in the third column is styled to make it stand out.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Close Internet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expand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and then double-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16309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nav.css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the Code Editor window, scroll through the code. Point out that students will add the styles defined in this file to change the layout of the navigation bar.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header.css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the Code Editor window, summarize the purpose of the following style rules: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header.page-header .register</a:t>
            </a:r>
            <a:r>
              <a:rPr lang="en-US" sz="1000" dirty="0">
                <a:solidFill>
                  <a:prstClr val="black"/>
                </a:solidFill>
                <a:latin typeface="Arial"/>
                <a:ea typeface="Times New Roman"/>
                <a:cs typeface="Segoe UI"/>
              </a:rPr>
              <a:t>. This rule formats the </a:t>
            </a:r>
            <a:r>
              <a:rPr lang="en-US" sz="1000" b="1" dirty="0">
                <a:solidFill>
                  <a:prstClr val="black"/>
                </a:solidFill>
                <a:latin typeface="Arial"/>
                <a:ea typeface="Times New Roman"/>
                <a:cs typeface="Times New Roman"/>
              </a:rPr>
              <a:t>Register Free</a:t>
            </a:r>
            <a:r>
              <a:rPr lang="en-US" sz="1000" dirty="0">
                <a:solidFill>
                  <a:prstClr val="black"/>
                </a:solidFill>
                <a:latin typeface="Arial"/>
                <a:ea typeface="Times New Roman"/>
                <a:cs typeface="Segoe UI"/>
              </a:rPr>
              <a:t> link as a large red button.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header.page-header .register:hover</a:t>
            </a:r>
            <a:r>
              <a:rPr lang="en-US" sz="1000" dirty="0">
                <a:solidFill>
                  <a:prstClr val="black"/>
                </a:solidFill>
                <a:latin typeface="Arial"/>
                <a:ea typeface="Times New Roman"/>
                <a:cs typeface="Segoe UI"/>
              </a:rPr>
              <a:t>. This rule highlights the Register Free link when the mouse hovers over it.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header.page-header .register:before</a:t>
            </a:r>
            <a:r>
              <a:rPr lang="en-US" sz="1000" dirty="0">
                <a:solidFill>
                  <a:prstClr val="black"/>
                </a:solidFill>
                <a:latin typeface="Arial"/>
                <a:ea typeface="Times New Roman"/>
                <a:cs typeface="Segoe UI"/>
              </a:rPr>
              <a:t>. This rule adds a dotted border around the button for the </a:t>
            </a:r>
            <a:r>
              <a:rPr lang="en-US" sz="1000" b="1" dirty="0">
                <a:solidFill>
                  <a:prstClr val="black"/>
                </a:solidFill>
                <a:latin typeface="Arial"/>
                <a:ea typeface="Times New Roman"/>
                <a:cs typeface="Times New Roman"/>
              </a:rPr>
              <a:t>Register Free</a:t>
            </a:r>
            <a:r>
              <a:rPr lang="en-US" sz="1000" dirty="0">
                <a:solidFill>
                  <a:prstClr val="black"/>
                </a:solidFill>
                <a:latin typeface="Arial"/>
                <a:ea typeface="Times New Roman"/>
                <a:cs typeface="Segoe UI"/>
              </a:rPr>
              <a:t> link.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header.page-header .register .free</a:t>
            </a:r>
            <a:r>
              <a:rPr lang="en-US" sz="1000" dirty="0">
                <a:solidFill>
                  <a:prstClr val="black"/>
                </a:solidFill>
                <a:latin typeface="Arial"/>
                <a:ea typeface="Times New Roman"/>
                <a:cs typeface="Segoe UI"/>
              </a:rPr>
              <a:t>. This rule sets the font size of the word </a:t>
            </a:r>
            <a:r>
              <a:rPr lang="en-US" sz="1000" b="1" dirty="0">
                <a:solidFill>
                  <a:prstClr val="black"/>
                </a:solidFill>
                <a:latin typeface="Arial"/>
                <a:ea typeface="Times New Roman"/>
                <a:cs typeface="Times New Roman"/>
              </a:rPr>
              <a:t>Free</a:t>
            </a:r>
            <a:r>
              <a:rPr lang="en-US" sz="1000" dirty="0">
                <a:solidFill>
                  <a:prstClr val="black"/>
                </a:solidFill>
                <a:latin typeface="Arial"/>
                <a:ea typeface="Times New Roman"/>
                <a:cs typeface="Segoe UI"/>
              </a:rPr>
              <a:t> in the </a:t>
            </a:r>
            <a:r>
              <a:rPr lang="en-US" sz="1000" b="1" dirty="0">
                <a:solidFill>
                  <a:prstClr val="black"/>
                </a:solidFill>
                <a:latin typeface="Arial"/>
                <a:ea typeface="Times New Roman"/>
                <a:cs typeface="Times New Roman"/>
              </a:rPr>
              <a:t>Register Free</a:t>
            </a:r>
            <a:r>
              <a:rPr lang="en-US" sz="1000" dirty="0">
                <a:solidFill>
                  <a:prstClr val="black"/>
                </a:solidFill>
                <a:latin typeface="Arial"/>
                <a:ea typeface="Times New Roman"/>
                <a:cs typeface="Segoe UI"/>
              </a:rPr>
              <a:t> link. This word is displayed with a font size that is 80% of the size of the word </a:t>
            </a:r>
            <a:r>
              <a:rPr lang="en-US" sz="1000" b="1" dirty="0">
                <a:solidFill>
                  <a:prstClr val="black"/>
                </a:solidFill>
                <a:latin typeface="Arial"/>
                <a:ea typeface="Times New Roman"/>
                <a:cs typeface="Times New Roman"/>
              </a:rPr>
              <a:t>Register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Solution Explorer, in the </a:t>
            </a:r>
            <a:r>
              <a:rPr lang="en-US" sz="1000" b="1" dirty="0">
                <a:solidFill>
                  <a:prstClr val="black"/>
                </a:solidFill>
                <a:latin typeface="Arial"/>
                <a:ea typeface="Times New Roman"/>
                <a:cs typeface="Times New Roman"/>
              </a:rPr>
              <a:t>styles</a:t>
            </a:r>
            <a:r>
              <a:rPr lang="en-US" sz="1000" dirty="0">
                <a:solidFill>
                  <a:prstClr val="black"/>
                </a:solidFill>
                <a:latin typeface="Arial"/>
                <a:ea typeface="Times New Roman"/>
                <a:cs typeface="Segoe UI"/>
              </a:rPr>
              <a:t> folder, expand </a:t>
            </a:r>
            <a:r>
              <a:rPr lang="en-US" sz="1000" b="1" dirty="0">
                <a:solidFill>
                  <a:prstClr val="black"/>
                </a:solidFill>
                <a:latin typeface="Arial"/>
                <a:ea typeface="Times New Roman"/>
                <a:cs typeface="Times New Roman"/>
              </a:rPr>
              <a:t>pages</a:t>
            </a:r>
            <a:r>
              <a:rPr lang="en-US" sz="1000" dirty="0">
                <a:solidFill>
                  <a:prstClr val="black"/>
                </a:solidFill>
                <a:latin typeface="Arial"/>
                <a:ea typeface="Times New Roman"/>
                <a:cs typeface="Segoe UI"/>
              </a:rPr>
              <a:t>, and then double-click </a:t>
            </a:r>
            <a:r>
              <a:rPr lang="en-US" sz="1000" b="1" dirty="0">
                <a:solidFill>
                  <a:prstClr val="black"/>
                </a:solidFill>
                <a:latin typeface="Arial"/>
                <a:ea typeface="Times New Roman"/>
                <a:cs typeface="Times New Roman"/>
              </a:rPr>
              <a:t>about.css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the Code Editor window, summarize the purpose of the following style rules: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&gt; article &gt; section</a:t>
            </a:r>
            <a:r>
              <a:rPr lang="en-US" sz="1000" dirty="0">
                <a:solidFill>
                  <a:prstClr val="black"/>
                </a:solidFill>
                <a:latin typeface="Arial"/>
                <a:ea typeface="Times New Roman"/>
                <a:cs typeface="Segoe UI"/>
              </a:rPr>
              <a:t>. This rule formats the text on the </a:t>
            </a:r>
            <a:r>
              <a:rPr lang="en-US" sz="1000" b="1" dirty="0">
                <a:solidFill>
                  <a:prstClr val="black"/>
                </a:solidFill>
                <a:latin typeface="Arial"/>
                <a:ea typeface="Times New Roman"/>
                <a:cs typeface="Times New Roman"/>
              </a:rPr>
              <a:t>About</a:t>
            </a:r>
            <a:r>
              <a:rPr lang="en-US" sz="1000" dirty="0">
                <a:solidFill>
                  <a:prstClr val="black"/>
                </a:solidFill>
                <a:latin typeface="Arial"/>
                <a:ea typeface="Times New Roman"/>
                <a:cs typeface="Segoe UI"/>
              </a:rPr>
              <a:t> page in three columns.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p:first-child:first-letter</a:t>
            </a:r>
            <a:r>
              <a:rPr lang="en-US" sz="1000" dirty="0">
                <a:solidFill>
                  <a:prstClr val="black"/>
                </a:solidFill>
                <a:latin typeface="Arial"/>
                <a:ea typeface="Times New Roman"/>
                <a:cs typeface="Segoe UI"/>
              </a:rPr>
              <a:t>. This rule formats the first letter of the first paragraph as a drop cap.</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p</a:t>
            </a:r>
            <a:r>
              <a:rPr lang="en-US" sz="1000" dirty="0">
                <a:solidFill>
                  <a:prstClr val="black"/>
                </a:solidFill>
                <a:latin typeface="Arial"/>
                <a:ea typeface="Times New Roman"/>
                <a:cs typeface="Segoe UI"/>
              </a:rPr>
              <a:t>. This rule indents each paragraph on the </a:t>
            </a:r>
            <a:r>
              <a:rPr lang="en-US" sz="1000" b="1" dirty="0">
                <a:solidFill>
                  <a:prstClr val="black"/>
                </a:solidFill>
                <a:latin typeface="Arial"/>
                <a:ea typeface="Times New Roman"/>
                <a:cs typeface="Times New Roman"/>
              </a:rPr>
              <a:t>About</a:t>
            </a:r>
            <a:r>
              <a:rPr lang="en-US" sz="1000" dirty="0">
                <a:solidFill>
                  <a:prstClr val="black"/>
                </a:solidFill>
                <a:latin typeface="Arial"/>
                <a:ea typeface="Times New Roman"/>
                <a:cs typeface="Segoe UI"/>
              </a:rPr>
              <a:t>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p:first-child</a:t>
            </a:r>
            <a:r>
              <a:rPr lang="en-US" sz="1000" dirty="0">
                <a:solidFill>
                  <a:prstClr val="black"/>
                </a:solidFill>
                <a:latin typeface="Arial"/>
                <a:ea typeface="Times New Roman"/>
                <a:cs typeface="Segoe UI"/>
              </a:rPr>
              <a:t>. This rule prevents the drop cap in the first paragraph from being indented.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blockquote</a:t>
            </a:r>
            <a:r>
              <a:rPr lang="en-US" sz="1000" dirty="0">
                <a:solidFill>
                  <a:prstClr val="black"/>
                </a:solidFill>
                <a:latin typeface="Arial"/>
                <a:ea typeface="Times New Roman"/>
                <a:cs typeface="Segoe UI"/>
              </a:rPr>
              <a:t>. This rule formats the text for the block quote on the </a:t>
            </a:r>
            <a:r>
              <a:rPr lang="en-US" sz="1000" b="1" dirty="0">
                <a:solidFill>
                  <a:prstClr val="black"/>
                </a:solidFill>
                <a:latin typeface="Arial"/>
                <a:ea typeface="Times New Roman"/>
                <a:cs typeface="Times New Roman"/>
              </a:rPr>
              <a:t>About</a:t>
            </a:r>
            <a:r>
              <a:rPr lang="en-US" sz="1000" dirty="0">
                <a:solidFill>
                  <a:prstClr val="black"/>
                </a:solidFill>
                <a:latin typeface="Arial"/>
                <a:ea typeface="Times New Roman"/>
                <a:cs typeface="Segoe UI"/>
              </a:rPr>
              <a:t>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blockquote:before</a:t>
            </a:r>
            <a:r>
              <a:rPr lang="en-US" sz="1000" dirty="0">
                <a:solidFill>
                  <a:prstClr val="black"/>
                </a:solidFill>
                <a:latin typeface="Arial"/>
                <a:ea typeface="Times New Roman"/>
                <a:cs typeface="Segoe UI"/>
              </a:rPr>
              <a:t>. This rule adds the quote mark to the start of the block quote.</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a:t>
            </a:r>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28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3396708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indent="-228600"/>
            <a:r>
              <a:rPr lang="en-US" sz="1000" dirty="0" smtClean="0">
                <a:solidFill>
                  <a:prstClr val="black"/>
                </a:solidFill>
                <a:latin typeface="Arial"/>
                <a:ea typeface="Times New Roman"/>
                <a:cs typeface="Segoe UI"/>
              </a:rPr>
              <a:t>	the </a:t>
            </a:r>
            <a:r>
              <a:rPr lang="en-US" sz="1000" dirty="0">
                <a:solidFill>
                  <a:prstClr val="black"/>
                </a:solidFill>
                <a:latin typeface="Arial"/>
                <a:ea typeface="Times New Roman"/>
                <a:cs typeface="Segoe UI"/>
              </a:rPr>
              <a:t>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6202990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Exercise 1: Styling the Navigation Bar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style the navigation bar for the website.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HTML markup for the navigation bar is simply a collection of </a:t>
            </a:r>
            <a:r>
              <a:rPr lang="en-US" sz="1000" b="1" dirty="0">
                <a:latin typeface="Arial"/>
                <a:ea typeface="Calibri"/>
                <a:cs typeface="Times New Roman"/>
              </a:rPr>
              <a:t>&lt;a&gt; </a:t>
            </a:r>
            <a:r>
              <a:rPr lang="en-US" sz="1000" dirty="0">
                <a:latin typeface="Arial"/>
                <a:ea typeface="Calibri"/>
                <a:cs typeface="Segoe UI"/>
              </a:rPr>
              <a:t>elements. </a:t>
            </a:r>
            <a:r>
              <a:rPr lang="en-US" sz="1000" dirty="0">
                <a:solidFill>
                  <a:srgbClr val="000000"/>
                </a:solidFill>
                <a:latin typeface="Arial"/>
                <a:ea typeface="Calibri"/>
                <a:cs typeface="Segoe UI"/>
              </a:rPr>
              <a:t>The links are arranged as horizontally stacked blocks, which maximizes the click area. You will style the active page link with a linear gradient and red ribbon effect.</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Finally, you will run the application, view the Home page, and verify that the navigation bar looks similar the above image.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Segoe UI"/>
              </a:rPr>
              <a:t>The layout of the Home page has also changed slightly. The images of the speakers and the sponsor's logos have been laid out in a grid by using the Flexible Box Model display style.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Remind students that they can switch between Visual Studio and Internet Explorer while creating the CSS, rather than writing all the CSS in one go. They can also use the F12 Developer Tools to experiment with CSS rules directly.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working solution for this exercise is available in the </a:t>
            </a:r>
            <a:r>
              <a:rPr lang="en-US" sz="1000" b="1" dirty="0">
                <a:latin typeface="Arial"/>
                <a:ea typeface="Calibri"/>
                <a:cs typeface="Times New Roman"/>
              </a:rPr>
              <a:t>E:\Mod06\Labfiles\Solution\Exercise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Styling the Register Link</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style the large </a:t>
            </a:r>
            <a:r>
              <a:rPr lang="en-US" sz="1000" b="1" dirty="0">
                <a:latin typeface="Arial"/>
                <a:ea typeface="Calibri"/>
                <a:cs typeface="Times New Roman"/>
              </a:rPr>
              <a:t>Register</a:t>
            </a:r>
            <a:r>
              <a:rPr lang="en-US" sz="1000" dirty="0">
                <a:latin typeface="Arial"/>
                <a:ea typeface="Calibri"/>
                <a:cs typeface="Segoe UI"/>
              </a:rPr>
              <a:t> link that appears in the header of the Home page. This link is unstyled, but you have been asked to make it stand out so that users will notice it.</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You will use a style to set the position of the </a:t>
            </a:r>
            <a:r>
              <a:rPr lang="en-US" sz="1000" b="1" dirty="0">
                <a:latin typeface="Arial"/>
                <a:ea typeface="Calibri"/>
                <a:cs typeface="Times New Roman"/>
              </a:rPr>
              <a:t>Register</a:t>
            </a:r>
            <a:r>
              <a:rPr lang="en-US" sz="1000" dirty="0">
                <a:solidFill>
                  <a:srgbClr val="000000"/>
                </a:solidFill>
                <a:latin typeface="Arial"/>
                <a:ea typeface="Calibri"/>
                <a:cs typeface="Segoe UI"/>
              </a:rPr>
              <a:t> link. You will modify the appearance of the text for the link, add a background gradient, rotate the link, and add the circular dotted border. Finally, you will run the application, view the Home page, and verify that the </a:t>
            </a:r>
            <a:r>
              <a:rPr lang="en-US" sz="1000" b="1" dirty="0">
                <a:latin typeface="Arial"/>
                <a:ea typeface="Calibri"/>
                <a:cs typeface="Times New Roman"/>
              </a:rPr>
              <a:t>Register</a:t>
            </a:r>
            <a:r>
              <a:rPr lang="en-US" sz="1000" dirty="0">
                <a:solidFill>
                  <a:srgbClr val="000000"/>
                </a:solidFill>
                <a:latin typeface="Arial"/>
                <a:ea typeface="Calibri"/>
                <a:cs typeface="Segoe UI"/>
              </a:rPr>
              <a:t> link is similar to that envisioned by the designer.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project in the </a:t>
            </a:r>
            <a:r>
              <a:rPr lang="en-US" sz="1000" b="1" dirty="0">
                <a:latin typeface="Arial"/>
                <a:ea typeface="Calibri"/>
                <a:cs typeface="Times New Roman"/>
              </a:rPr>
              <a:t>E:\Mod06\Labfiles\Starter\Exercise 2</a:t>
            </a:r>
            <a:r>
              <a:rPr lang="en-US" sz="1000" dirty="0">
                <a:latin typeface="Arial"/>
                <a:ea typeface="Calibri"/>
                <a:cs typeface="Segoe UI"/>
              </a:rPr>
              <a:t> folder for this exercise.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working solution for this exercise is available in the </a:t>
            </a:r>
            <a:r>
              <a:rPr lang="en-US" sz="1000" b="1" dirty="0">
                <a:latin typeface="Arial"/>
                <a:ea typeface="Calibri"/>
                <a:cs typeface="Times New Roman"/>
              </a:rPr>
              <a:t>E:\Mod06\Labfiles\Solution\Exercise 2</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3: Styling the About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style the </a:t>
            </a:r>
            <a:r>
              <a:rPr lang="en-US" sz="1000" b="1" dirty="0">
                <a:latin typeface="Arial"/>
                <a:ea typeface="Calibri"/>
                <a:cs typeface="Times New Roman"/>
              </a:rPr>
              <a:t>About</a:t>
            </a:r>
            <a:r>
              <a:rPr lang="en-US" sz="1000" dirty="0">
                <a:latin typeface="Arial"/>
                <a:ea typeface="Calibri"/>
                <a:cs typeface="Segoe UI"/>
              </a:rPr>
              <a:t> page. This page only contains text, but to make it look </a:t>
            </a:r>
            <a:r>
              <a:rPr lang="en-US" sz="1000" dirty="0" smtClean="0">
                <a:latin typeface="Arial"/>
                <a:ea typeface="Calibri"/>
                <a:cs typeface="Segoe UI"/>
              </a:rPr>
              <a:t>attractive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036503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4</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you will use some advanced typography styling. </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First you will flow the text over three columns and add a "drop cap” style to the first letter. Then you will style a testimonial quote. Finally, you will run the application, view the About page, and verify that it looks like the following image: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Inform students that they should use the project in the </a:t>
            </a:r>
            <a:r>
              <a:rPr lang="en-US" sz="1000" b="1" dirty="0">
                <a:solidFill>
                  <a:prstClr val="black"/>
                </a:solidFill>
                <a:latin typeface="Arial"/>
                <a:ea typeface="Calibri"/>
                <a:cs typeface="Times New Roman"/>
              </a:rPr>
              <a:t>E:\Mod06\Labfiles\Starter\Exercise 3</a:t>
            </a:r>
            <a:r>
              <a:rPr lang="en-US" sz="1000" dirty="0">
                <a:solidFill>
                  <a:prstClr val="black"/>
                </a:solidFill>
                <a:latin typeface="Arial"/>
                <a:ea typeface="Calibri"/>
                <a:cs typeface="Segoe UI"/>
              </a:rPr>
              <a:t> folder for this exercise.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A working solution for this exercise is available in the </a:t>
            </a:r>
            <a:r>
              <a:rPr lang="en-US" sz="1000" b="1" dirty="0">
                <a:solidFill>
                  <a:prstClr val="black"/>
                </a:solidFill>
                <a:latin typeface="Arial"/>
                <a:ea typeface="Calibri"/>
                <a:cs typeface="Times New Roman"/>
              </a:rPr>
              <a:t>E:\Mod06\Labfiles\Solution\Exercise 3</a:t>
            </a:r>
            <a:r>
              <a:rPr lang="en-US" sz="1000" dirty="0">
                <a:solidFill>
                  <a:prstClr val="black"/>
                </a:solidFill>
                <a:latin typeface="Arial"/>
                <a:ea typeface="Calibri"/>
                <a:cs typeface="Segoe UI"/>
              </a:rPr>
              <a:t> folder.</a:t>
            </a:r>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389435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616852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CSS rule can you use to download a font required by a web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@font-family</a:t>
            </a:r>
          </a:p>
          <a:p>
            <a:pPr>
              <a:lnSpc>
                <a:spcPct val="115000"/>
              </a:lnSpc>
              <a:spcAft>
                <a:spcPts val="1000"/>
              </a:spcAft>
            </a:pPr>
            <a:r>
              <a:rPr lang="en-US" sz="1000" dirty="0">
                <a:latin typeface="Arial"/>
                <a:ea typeface="Calibri"/>
                <a:cs typeface="Times New Roman"/>
              </a:rPr>
              <a:t>(   )Option 2: @font-style</a:t>
            </a:r>
          </a:p>
          <a:p>
            <a:pPr>
              <a:lnSpc>
                <a:spcPct val="115000"/>
              </a:lnSpc>
              <a:spcAft>
                <a:spcPts val="1000"/>
              </a:spcAft>
            </a:pPr>
            <a:r>
              <a:rPr lang="en-US" sz="1000" dirty="0">
                <a:latin typeface="Arial"/>
                <a:ea typeface="Calibri"/>
                <a:cs typeface="Times New Roman"/>
              </a:rPr>
              <a:t>(   )Option 3: @font-face</a:t>
            </a:r>
          </a:p>
          <a:p>
            <a:pPr>
              <a:lnSpc>
                <a:spcPct val="115000"/>
              </a:lnSpc>
              <a:spcAft>
                <a:spcPts val="1000"/>
              </a:spcAft>
            </a:pPr>
            <a:r>
              <a:rPr lang="en-US" sz="1000" dirty="0">
                <a:latin typeface="Arial"/>
                <a:ea typeface="Calibri"/>
                <a:cs typeface="Times New Roman"/>
              </a:rPr>
              <a:t>(   )Option 4: @font</a:t>
            </a:r>
          </a:p>
          <a:p>
            <a:pPr>
              <a:lnSpc>
                <a:spcPct val="115000"/>
              </a:lnSpc>
              <a:spcAft>
                <a:spcPts val="1000"/>
              </a:spcAft>
            </a:pPr>
            <a:r>
              <a:rPr lang="en-US" sz="1000" dirty="0">
                <a:latin typeface="Arial"/>
                <a:ea typeface="Calibri"/>
                <a:cs typeface="Times New Roman"/>
              </a:rPr>
              <a:t>(   )Option 5: You cannot download fonts by using CSS.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@font-face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main differences between the CSS box model, flex-box, and multi-column layout?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Flex-box is a layout module for the box model.</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Multi-column layout sets out the number of content columns within a box.</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How do you select the first item in a list so that you can apply styling to it?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Use the </a:t>
            </a:r>
            <a:r>
              <a:rPr lang="en-US" sz="1000" b="1" dirty="0">
                <a:latin typeface="Arial"/>
                <a:ea typeface="Calibri"/>
                <a:cs typeface="Times New Roman"/>
              </a:rPr>
              <a:t>li:first-child</a:t>
            </a:r>
            <a:r>
              <a:rPr lang="en-US" sz="1000" dirty="0">
                <a:latin typeface="Arial"/>
                <a:ea typeface="Calibri"/>
                <a:cs typeface="Segoe UI"/>
              </a:rPr>
              <a:t> selector in CSS3.</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529514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95114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6</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3992753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this lesson brief; no more than 10 minutes. The concepts are simple, and students can easily refer back to this material as necessary when they perform the lab exercises.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575091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Measurement can be quite a dry subject, so do not go into elaborate detail. The key point is to ensure that students understand the need for using measurements that work and scale independently from the user's browser or the form factor of the display device.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lab exercises use </a:t>
            </a:r>
            <a:r>
              <a:rPr lang="en-US" sz="1000" b="1" dirty="0">
                <a:latin typeface="Arial"/>
                <a:ea typeface="Calibri"/>
                <a:cs typeface="Times New Roman"/>
              </a:rPr>
              <a:t>rem</a:t>
            </a:r>
            <a:r>
              <a:rPr lang="en-US" sz="1000" dirty="0">
                <a:latin typeface="Arial"/>
                <a:ea typeface="Calibri"/>
                <a:cs typeface="Segoe UI"/>
              </a:rPr>
              <a:t> as the measurement unit, so make sure that students understand how this unit works. Rems are supported in all modern browsers, but not Internet Explorer 8 or earlier versions. Viewport units are supported in Internet Explorer 9 and Internet Explorer 10.</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3965625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list does not include typographical properties related to the presentation of non-Latin characters: direction, block-progression, writing-mode, glyph-orientation-vertical, glyph-orientation-horizontal, unicode-bidi, text-script, text-justify, text-align-last, text-justify-trim, text-kashida-space, line-break, word-break-*, hanging-punctuation, text-combine, and line-grid-* properties.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83298493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077073"/>
            <a:ext cx="5207961" cy="936104"/>
          </a:xfrm>
        </p:spPr>
        <p:txBody>
          <a:bodyPr/>
          <a:lstStyle/>
          <a:p>
            <a:pPr algn="ctr"/>
            <a:r>
              <a:rPr lang="es-ES" b="1" dirty="0" smtClean="0"/>
              <a:t>Programación </a:t>
            </a:r>
            <a:r>
              <a:rPr lang="es-ES" b="1" dirty="0"/>
              <a:t>en HTML5 con JavaScript y CSS3 </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a:t>
            </a:r>
            <a:r>
              <a:rPr lang="es-VE" kern="0" dirty="0" smtClean="0"/>
              <a:t>5</a:t>
            </a:r>
            <a:endParaRPr lang="es-VE" kern="0"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10" name="Picture 4" descr="An image of the HTML5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04864"/>
            <a:ext cx="3327408" cy="3327408"/>
          </a:xfrm>
          <a:prstGeom prst="rect">
            <a:avLst/>
          </a:prstGeom>
          <a:solidFill>
            <a:schemeClr val="accent1"/>
          </a:solidFill>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Text Effects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CSS3 includes further text styling support for:</a:t>
            </a:r>
          </a:p>
          <a:p>
            <a:pPr lvl="1"/>
            <a:endParaRPr lang="en-US" dirty="0" smtClean="0"/>
          </a:p>
          <a:p>
            <a:pPr lvl="1"/>
            <a:r>
              <a:rPr lang="en-US" dirty="0" smtClean="0"/>
              <a:t>Paragraph indentation</a:t>
            </a:r>
          </a:p>
          <a:p>
            <a:pPr lvl="1"/>
            <a:endParaRPr lang="en-US" dirty="0"/>
          </a:p>
          <a:p>
            <a:pPr lvl="1"/>
            <a:r>
              <a:rPr lang="en-US" dirty="0" smtClean="0"/>
              <a:t>Line wrapping</a:t>
            </a:r>
          </a:p>
          <a:p>
            <a:pPr lvl="1"/>
            <a:endParaRPr lang="en-US" dirty="0"/>
          </a:p>
          <a:p>
            <a:pPr lvl="1"/>
            <a:r>
              <a:rPr lang="en-US" dirty="0" smtClean="0"/>
              <a:t>Text spacing</a:t>
            </a:r>
          </a:p>
          <a:p>
            <a:pPr lvl="1"/>
            <a:endParaRPr lang="en-US" dirty="0"/>
          </a:p>
          <a:p>
            <a:pPr lvl="1"/>
            <a:r>
              <a:rPr lang="en-US" dirty="0" smtClean="0"/>
              <a:t>Shadow effects</a:t>
            </a:r>
            <a:endParaRPr lang="en-US" dirty="0"/>
          </a:p>
          <a:p>
            <a:endParaRPr lang="en-US" dirty="0" smtClean="0"/>
          </a:p>
        </p:txBody>
      </p:sp>
      <p:sp>
        <p:nvSpPr>
          <p:cNvPr id="5" name="TextBox 3"/>
          <p:cNvSpPr txBox="1"/>
          <p:nvPr/>
        </p:nvSpPr>
        <p:spPr>
          <a:xfrm>
            <a:off x="4267200" y="1981200"/>
            <a:ext cx="41910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text-indent: 3rem;</a:t>
            </a:r>
            <a:endParaRPr lang="en-GB" sz="2000" b="0" dirty="0">
              <a:latin typeface="Lucida Sans Unicode" pitchFamily="34" charset="0"/>
              <a:cs typeface="Lucida Sans Unicode" pitchFamily="34" charset="0"/>
            </a:endParaRPr>
          </a:p>
        </p:txBody>
      </p:sp>
      <p:sp>
        <p:nvSpPr>
          <p:cNvPr id="6" name="TextBox 4"/>
          <p:cNvSpPr txBox="1"/>
          <p:nvPr/>
        </p:nvSpPr>
        <p:spPr>
          <a:xfrm>
            <a:off x="4267200" y="2743200"/>
            <a:ext cx="41910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hyphens: manual;</a:t>
            </a:r>
          </a:p>
          <a:p>
            <a:r>
              <a:rPr lang="en-GB" sz="2000" b="0" dirty="0" smtClean="0">
                <a:latin typeface="Lucida Sans Unicode" pitchFamily="34" charset="0"/>
                <a:cs typeface="Lucida Sans Unicode" pitchFamily="34" charset="0"/>
              </a:rPr>
              <a:t>word-wrap: break-word;</a:t>
            </a:r>
            <a:endParaRPr lang="en-GB" sz="2000" b="0" dirty="0">
              <a:latin typeface="Lucida Sans Unicode" pitchFamily="34" charset="0"/>
              <a:cs typeface="Lucida Sans Unicode" pitchFamily="34" charset="0"/>
            </a:endParaRPr>
          </a:p>
        </p:txBody>
      </p:sp>
      <p:sp>
        <p:nvSpPr>
          <p:cNvPr id="7" name="TextBox 5"/>
          <p:cNvSpPr txBox="1"/>
          <p:nvPr/>
        </p:nvSpPr>
        <p:spPr>
          <a:xfrm>
            <a:off x="4267200" y="3733800"/>
            <a:ext cx="41910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word-spacing: </a:t>
            </a:r>
            <a:r>
              <a:rPr lang="en-GB" sz="2000" b="0" dirty="0">
                <a:latin typeface="Lucida Sans Unicode" pitchFamily="34" charset="0"/>
                <a:cs typeface="Lucida Sans Unicode" pitchFamily="34" charset="0"/>
              </a:rPr>
              <a:t>2</a:t>
            </a:r>
            <a:r>
              <a:rPr lang="en-GB" sz="2000" b="0" dirty="0" smtClean="0">
                <a:latin typeface="Lucida Sans Unicode" pitchFamily="34" charset="0"/>
                <a:cs typeface="Lucida Sans Unicode" pitchFamily="34" charset="0"/>
              </a:rPr>
              <a:t>rem;</a:t>
            </a:r>
            <a:endParaRPr lang="en-GB" sz="2000" b="0" dirty="0">
              <a:latin typeface="Lucida Sans Unicode" pitchFamily="34" charset="0"/>
              <a:cs typeface="Lucida Sans Unicode" pitchFamily="34" charset="0"/>
            </a:endParaRPr>
          </a:p>
        </p:txBody>
      </p:sp>
      <p:sp>
        <p:nvSpPr>
          <p:cNvPr id="8" name="TextBox 6"/>
          <p:cNvSpPr txBox="1"/>
          <p:nvPr/>
        </p:nvSpPr>
        <p:spPr>
          <a:xfrm>
            <a:off x="4267200" y="4572000"/>
            <a:ext cx="41910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text-shadow: 2px 2px 0 red;</a:t>
            </a:r>
            <a:endParaRPr lang="en-GB" sz="2000" b="0" dirty="0">
              <a:latin typeface="Lucida Sans Unicode" pitchFamily="34" charset="0"/>
              <a:cs typeface="Lucida Sans Unicode" pitchFamily="34" charset="0"/>
            </a:endParaRPr>
          </a:p>
        </p:txBody>
      </p:sp>
      <p:pic>
        <p:nvPicPr>
          <p:cNvPr id="9" name="Picture 8" descr="A screen shot of Internet Explorer showing the text Customer Details styled with a shadow eff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5029200"/>
            <a:ext cx="32289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Styling Block Elements</a:t>
            </a:r>
            <a:endParaRPr lang="en-US" dirty="0"/>
          </a:p>
        </p:txBody>
      </p:sp>
      <p:sp>
        <p:nvSpPr>
          <p:cNvPr id="3" name="Text Placeholder 2"/>
          <p:cNvSpPr>
            <a:spLocks noGrp="1"/>
          </p:cNvSpPr>
          <p:nvPr>
            <p:ph type="body" idx="1"/>
          </p:nvPr>
        </p:nvSpPr>
        <p:spPr/>
        <p:txBody>
          <a:bodyPr/>
          <a:lstStyle/>
          <a:p>
            <a:r>
              <a:rPr lang="en-GB" dirty="0" smtClean="0"/>
              <a:t>New Block Properties in CSS3
Block Layout Models
Demonstration: Switching Between CSS Layout Models</a:t>
            </a:r>
            <a:endParaRPr lang="en-US" dirty="0"/>
          </a:p>
        </p:txBody>
      </p:sp>
    </p:spTree>
    <p:extLst>
      <p:ext uri="{BB962C8B-B14F-4D97-AF65-F5344CB8AC3E}">
        <p14:creationId xmlns:p14="http://schemas.microsoft.com/office/powerpoint/2010/main" val="1894190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Block Properties in CSS3</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CSS3 adds new box-level support for:</a:t>
            </a:r>
          </a:p>
          <a:p>
            <a:endParaRPr lang="en-US" dirty="0"/>
          </a:p>
          <a:p>
            <a:pPr lvl="1"/>
            <a:r>
              <a:rPr lang="en-US" dirty="0" smtClean="0"/>
              <a:t>Outlines </a:t>
            </a:r>
            <a:endParaRPr lang="en-US" dirty="0"/>
          </a:p>
          <a:p>
            <a:pPr lvl="1"/>
            <a:endParaRPr lang="en-US" dirty="0" smtClean="0"/>
          </a:p>
          <a:p>
            <a:pPr lvl="1"/>
            <a:endParaRPr lang="en-US" dirty="0" smtClean="0"/>
          </a:p>
          <a:p>
            <a:pPr lvl="1"/>
            <a:r>
              <a:rPr lang="en-US" dirty="0" smtClean="0"/>
              <a:t>Presentation</a:t>
            </a:r>
          </a:p>
          <a:p>
            <a:pPr lvl="1"/>
            <a:endParaRPr lang="en-US" dirty="0"/>
          </a:p>
          <a:p>
            <a:pPr marL="288925" lvl="1" indent="0">
              <a:buNone/>
            </a:pPr>
            <a:endParaRPr lang="en-US" dirty="0"/>
          </a:p>
          <a:p>
            <a:pPr lvl="1"/>
            <a:r>
              <a:rPr lang="en-US" dirty="0" smtClean="0"/>
              <a:t>Multiple column</a:t>
            </a:r>
            <a:br>
              <a:rPr lang="en-US" dirty="0" smtClean="0"/>
            </a:br>
            <a:r>
              <a:rPr lang="en-US" dirty="0" smtClean="0"/>
              <a:t>layouts</a:t>
            </a:r>
          </a:p>
          <a:p>
            <a:pPr marL="288925" lvl="1" indent="0">
              <a:buNone/>
            </a:pPr>
            <a:endParaRPr lang="en-US" dirty="0"/>
          </a:p>
          <a:p>
            <a:endParaRPr lang="en-US" dirty="0"/>
          </a:p>
          <a:p>
            <a:endParaRPr lang="en-US" dirty="0"/>
          </a:p>
          <a:p>
            <a:endParaRPr lang="en-US" dirty="0"/>
          </a:p>
        </p:txBody>
      </p:sp>
      <p:sp>
        <p:nvSpPr>
          <p:cNvPr id="5" name="TextBox 3"/>
          <p:cNvSpPr txBox="1"/>
          <p:nvPr/>
        </p:nvSpPr>
        <p:spPr>
          <a:xfrm>
            <a:off x="3886200" y="3200400"/>
            <a:ext cx="38862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smtClean="0">
                <a:latin typeface="Lucida Sans Unicode" pitchFamily="34" charset="0"/>
                <a:cs typeface="Lucida Sans Unicode" pitchFamily="34" charset="0"/>
              </a:rPr>
              <a:t>border-radius: 50% / 30%;</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overflow: hidden;</a:t>
            </a:r>
          </a:p>
          <a:p>
            <a:r>
              <a:rPr lang="en-US" sz="2000" b="0" dirty="0" smtClean="0">
                <a:latin typeface="Lucida Sans Unicode" pitchFamily="34" charset="0"/>
                <a:cs typeface="Lucida Sans Unicode" pitchFamily="34" charset="0"/>
              </a:rPr>
              <a:t>resize: horizontal;</a:t>
            </a:r>
            <a:endParaRPr lang="en-GB" sz="2000" b="0" dirty="0">
              <a:latin typeface="Lucida Sans Unicode" pitchFamily="34" charset="0"/>
              <a:cs typeface="Lucida Sans Unicode" pitchFamily="34" charset="0"/>
            </a:endParaRPr>
          </a:p>
        </p:txBody>
      </p:sp>
      <p:sp>
        <p:nvSpPr>
          <p:cNvPr id="6" name="TextBox 4"/>
          <p:cNvSpPr txBox="1"/>
          <p:nvPr/>
        </p:nvSpPr>
        <p:spPr>
          <a:xfrm>
            <a:off x="3886200" y="1981200"/>
            <a:ext cx="3886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smtClean="0">
                <a:latin typeface="Lucida Sans Unicode" pitchFamily="34" charset="0"/>
                <a:cs typeface="Lucida Sans Unicode" pitchFamily="34" charset="0"/>
              </a:rPr>
              <a:t>outline: 2px solid green;</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outline-offset: </a:t>
            </a:r>
            <a:r>
              <a:rPr lang="en-US" sz="2000" b="0" dirty="0">
                <a:latin typeface="Lucida Sans Unicode" pitchFamily="34" charset="0"/>
                <a:cs typeface="Lucida Sans Unicode" pitchFamily="34" charset="0"/>
              </a:rPr>
              <a:t>5rem;</a:t>
            </a:r>
            <a:endParaRPr lang="en-GB" sz="2000" b="0" dirty="0">
              <a:latin typeface="Lucida Sans Unicode" pitchFamily="34" charset="0"/>
              <a:cs typeface="Lucida Sans Unicode" pitchFamily="34" charset="0"/>
            </a:endParaRPr>
          </a:p>
        </p:txBody>
      </p:sp>
      <p:sp>
        <p:nvSpPr>
          <p:cNvPr id="7" name="TextBox 5"/>
          <p:cNvSpPr txBox="1"/>
          <p:nvPr/>
        </p:nvSpPr>
        <p:spPr>
          <a:xfrm>
            <a:off x="3880945" y="4572000"/>
            <a:ext cx="38862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column-count: 3;</a:t>
            </a:r>
          </a:p>
          <a:p>
            <a:r>
              <a:rPr lang="en-GB" sz="2000" b="0" dirty="0" smtClean="0">
                <a:latin typeface="Lucida Sans Unicode" pitchFamily="34" charset="0"/>
                <a:cs typeface="Lucida Sans Unicode" pitchFamily="34" charset="0"/>
              </a:rPr>
              <a:t>column-gap: 5rem;</a:t>
            </a:r>
          </a:p>
          <a:p>
            <a:r>
              <a:rPr lang="en-GB" sz="2000" b="0" dirty="0" smtClean="0">
                <a:latin typeface="Lucida Sans Unicode" pitchFamily="34" charset="0"/>
                <a:cs typeface="Lucida Sans Unicode" pitchFamily="34" charset="0"/>
              </a:rPr>
              <a:t>column-rule: 1px solid black;</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553338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Layout Models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CSS3 supports several block layout methods:</a:t>
            </a:r>
          </a:p>
          <a:p>
            <a:pPr marL="288925" lvl="1" indent="0">
              <a:buNone/>
            </a:pPr>
            <a:endParaRPr lang="en-US" dirty="0" smtClean="0"/>
          </a:p>
          <a:p>
            <a:pPr lvl="1"/>
            <a:r>
              <a:rPr lang="en-US" dirty="0" smtClean="0"/>
              <a:t>Block</a:t>
            </a:r>
          </a:p>
          <a:p>
            <a:pPr lvl="1"/>
            <a:endParaRPr lang="en-US" dirty="0" smtClean="0"/>
          </a:p>
          <a:p>
            <a:pPr lvl="1"/>
            <a:r>
              <a:rPr lang="en-US" dirty="0" smtClean="0"/>
              <a:t>Inline</a:t>
            </a:r>
          </a:p>
          <a:p>
            <a:pPr lvl="1"/>
            <a:endParaRPr lang="en-US" dirty="0" smtClean="0"/>
          </a:p>
          <a:p>
            <a:pPr lvl="1"/>
            <a:r>
              <a:rPr lang="en-US" dirty="0" smtClean="0"/>
              <a:t>Table</a:t>
            </a:r>
          </a:p>
          <a:p>
            <a:pPr lvl="1"/>
            <a:endParaRPr lang="en-US" dirty="0" smtClean="0"/>
          </a:p>
          <a:p>
            <a:pPr lvl="1"/>
            <a:r>
              <a:rPr lang="en-US" dirty="0" smtClean="0"/>
              <a:t>Positioned</a:t>
            </a:r>
          </a:p>
          <a:p>
            <a:pPr lvl="1"/>
            <a:endParaRPr lang="en-US" dirty="0" smtClean="0"/>
          </a:p>
          <a:p>
            <a:pPr lvl="1"/>
            <a:r>
              <a:rPr lang="en-US" dirty="0" smtClean="0"/>
              <a:t>Flexbox  </a:t>
            </a:r>
          </a:p>
          <a:p>
            <a:endParaRPr lang="en-US" dirty="0"/>
          </a:p>
        </p:txBody>
      </p:sp>
      <p:sp>
        <p:nvSpPr>
          <p:cNvPr id="5" name="TextBox 3"/>
          <p:cNvSpPr txBox="1"/>
          <p:nvPr/>
        </p:nvSpPr>
        <p:spPr>
          <a:xfrm>
            <a:off x="2971800" y="1992868"/>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d</a:t>
            </a:r>
            <a:r>
              <a:rPr lang="en-GB" sz="2000" b="0" dirty="0" smtClean="0">
                <a:latin typeface="Lucida Sans Unicode" pitchFamily="34" charset="0"/>
                <a:cs typeface="Lucida Sans Unicode" pitchFamily="34" charset="0"/>
              </a:rPr>
              <a:t>isplay: block;</a:t>
            </a:r>
          </a:p>
        </p:txBody>
      </p:sp>
      <p:sp>
        <p:nvSpPr>
          <p:cNvPr id="6" name="TextBox 4"/>
          <p:cNvSpPr txBox="1"/>
          <p:nvPr/>
        </p:nvSpPr>
        <p:spPr>
          <a:xfrm>
            <a:off x="2971800" y="2706469"/>
            <a:ext cx="3886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d</a:t>
            </a:r>
            <a:r>
              <a:rPr lang="en-GB" sz="2000" b="0" dirty="0" smtClean="0">
                <a:latin typeface="Lucida Sans Unicode" pitchFamily="34" charset="0"/>
                <a:cs typeface="Lucida Sans Unicode" pitchFamily="34" charset="0"/>
              </a:rPr>
              <a:t>isplay: inline;</a:t>
            </a:r>
          </a:p>
          <a:p>
            <a:r>
              <a:rPr lang="en-GB" sz="2000" b="0" dirty="0">
                <a:latin typeface="Lucida Sans Unicode" pitchFamily="34" charset="0"/>
                <a:cs typeface="Lucida Sans Unicode" pitchFamily="34" charset="0"/>
              </a:rPr>
              <a:t>d</a:t>
            </a:r>
            <a:r>
              <a:rPr lang="en-GB" sz="2000" b="0" dirty="0" smtClean="0">
                <a:latin typeface="Lucida Sans Unicode" pitchFamily="34" charset="0"/>
                <a:cs typeface="Lucida Sans Unicode" pitchFamily="34" charset="0"/>
              </a:rPr>
              <a:t>isplay: inline-block;</a:t>
            </a:r>
            <a:endParaRPr lang="en-GB" sz="2000" b="0" dirty="0">
              <a:latin typeface="Lucida Sans Unicode" pitchFamily="34" charset="0"/>
              <a:cs typeface="Lucida Sans Unicode" pitchFamily="34" charset="0"/>
            </a:endParaRPr>
          </a:p>
        </p:txBody>
      </p:sp>
      <p:sp>
        <p:nvSpPr>
          <p:cNvPr id="7" name="TextBox 5"/>
          <p:cNvSpPr txBox="1"/>
          <p:nvPr/>
        </p:nvSpPr>
        <p:spPr>
          <a:xfrm>
            <a:off x="2971800" y="3825031"/>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display: table;</a:t>
            </a:r>
            <a:endParaRPr lang="en-GB" sz="2000" b="0" dirty="0">
              <a:latin typeface="Lucida Sans Unicode" pitchFamily="34" charset="0"/>
              <a:cs typeface="Lucida Sans Unicode" pitchFamily="34" charset="0"/>
            </a:endParaRPr>
          </a:p>
        </p:txBody>
      </p:sp>
      <p:sp>
        <p:nvSpPr>
          <p:cNvPr id="8" name="TextBox 6"/>
          <p:cNvSpPr txBox="1"/>
          <p:nvPr/>
        </p:nvSpPr>
        <p:spPr>
          <a:xfrm>
            <a:off x="2971800" y="5619690"/>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display: flexbox;</a:t>
            </a:r>
            <a:endParaRPr lang="en-GB" sz="2000" b="0" dirty="0">
              <a:latin typeface="Lucida Sans Unicode" pitchFamily="34" charset="0"/>
              <a:cs typeface="Lucida Sans Unicode" pitchFamily="34" charset="0"/>
            </a:endParaRPr>
          </a:p>
        </p:txBody>
      </p:sp>
      <p:sp>
        <p:nvSpPr>
          <p:cNvPr id="9" name="TextBox 7"/>
          <p:cNvSpPr txBox="1"/>
          <p:nvPr/>
        </p:nvSpPr>
        <p:spPr>
          <a:xfrm>
            <a:off x="2971800" y="4419600"/>
            <a:ext cx="38862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position: relative;</a:t>
            </a:r>
          </a:p>
          <a:p>
            <a:r>
              <a:rPr lang="en-GB" sz="2000" b="0" dirty="0" smtClean="0">
                <a:latin typeface="Lucida Sans Unicode" pitchFamily="34" charset="0"/>
                <a:cs typeface="Lucida Sans Unicode" pitchFamily="34" charset="0"/>
              </a:rPr>
              <a:t>position: absolute;</a:t>
            </a:r>
          </a:p>
          <a:p>
            <a:r>
              <a:rPr lang="en-GB" sz="2000" b="0" dirty="0" smtClean="0">
                <a:latin typeface="Lucida Sans Unicode" pitchFamily="34" charset="0"/>
                <a:cs typeface="Lucida Sans Unicode" pitchFamily="34" charset="0"/>
              </a:rPr>
              <a:t>position: fixed;</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553704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Switching Between CSS Layout Models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see how to:</a:t>
            </a:r>
          </a:p>
          <a:p>
            <a:endParaRPr lang="en-US" dirty="0"/>
          </a:p>
          <a:p>
            <a:pPr lvl="1"/>
            <a:r>
              <a:rPr lang="en-US" dirty="0" smtClean="0"/>
              <a:t>Switch between layout modes in a web page</a:t>
            </a:r>
          </a:p>
          <a:p>
            <a:pPr lvl="1"/>
            <a:r>
              <a:rPr lang="en-US" dirty="0" smtClean="0"/>
              <a:t>Switch between positioning modes in a web page</a:t>
            </a:r>
            <a:endParaRPr lang="en-US" dirty="0"/>
          </a:p>
        </p:txBody>
      </p:sp>
    </p:spTree>
    <p:extLst>
      <p:ext uri="{BB962C8B-B14F-4D97-AF65-F5344CB8AC3E}">
        <p14:creationId xmlns:p14="http://schemas.microsoft.com/office/powerpoint/2010/main" val="1983510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40819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20515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49638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5824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Pseudo-Classes and Pseudo-Elements</a:t>
            </a:r>
            <a:endParaRPr lang="en-US" dirty="0"/>
          </a:p>
        </p:txBody>
      </p:sp>
      <p:sp>
        <p:nvSpPr>
          <p:cNvPr id="3" name="Text Placeholder 2"/>
          <p:cNvSpPr>
            <a:spLocks noGrp="1"/>
          </p:cNvSpPr>
          <p:nvPr>
            <p:ph type="body" idx="1"/>
          </p:nvPr>
        </p:nvSpPr>
        <p:spPr/>
        <p:txBody>
          <a:bodyPr/>
          <a:lstStyle/>
          <a:p>
            <a:r>
              <a:rPr lang="en-US" dirty="0" smtClean="0"/>
              <a:t>Text Pseudo-Elements
Link and Form Pseudo-Classes
DOM-Related Pseudo-Classes</a:t>
            </a:r>
            <a:endParaRPr lang="en-US" dirty="0"/>
          </a:p>
        </p:txBody>
      </p:sp>
    </p:spTree>
    <p:extLst>
      <p:ext uri="{BB962C8B-B14F-4D97-AF65-F5344CB8AC3E}">
        <p14:creationId xmlns:p14="http://schemas.microsoft.com/office/powerpoint/2010/main" val="37322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5 </a:t>
            </a:r>
            <a:r>
              <a:rPr lang="en-US" sz="2000" b="1" dirty="0" smtClean="0"/>
              <a:t>(1/2)</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Explica </a:t>
            </a:r>
            <a:r>
              <a:rPr lang="es-ES" sz="2000" dirty="0"/>
              <a:t>cómo utilizar Visual Studio 2012 para crear y ejecutar una aplicación Web. </a:t>
            </a:r>
          </a:p>
          <a:p>
            <a:r>
              <a:rPr lang="es-ES" sz="2000" dirty="0"/>
              <a:t>Describir las nuevas características de HTML5, y crear estilo HTML5 páginas. </a:t>
            </a:r>
          </a:p>
          <a:p>
            <a:r>
              <a:rPr lang="es-ES" sz="2000" dirty="0"/>
              <a:t>Agregar interactividad a una página de HTML5 con JavaScript. </a:t>
            </a:r>
          </a:p>
          <a:p>
            <a:r>
              <a:rPr lang="es-ES" sz="2000" dirty="0"/>
              <a:t>Crear formularios HTML5 usando diferentes tipos de entrada y validar entradas del usuario mediante atributos HTML5 y código JavaScript. </a:t>
            </a:r>
          </a:p>
          <a:p>
            <a:r>
              <a:rPr lang="es-ES" sz="2000" dirty="0"/>
              <a:t>Enviar y recibir datos de un origen de datos remoto utilizando </a:t>
            </a:r>
            <a:r>
              <a:rPr lang="es-ES" sz="2000" dirty="0" err="1"/>
              <a:t>XMLHTTPRequest</a:t>
            </a:r>
            <a:r>
              <a:rPr lang="es-ES" sz="2000" dirty="0"/>
              <a:t> objetos y operaciones de AJAX de </a:t>
            </a:r>
            <a:r>
              <a:rPr lang="es-ES" sz="2000" dirty="0" err="1"/>
              <a:t>jQuery</a:t>
            </a:r>
            <a:r>
              <a:rPr lang="es-ES" sz="2000" dirty="0"/>
              <a:t>. </a:t>
            </a:r>
          </a:p>
          <a:p>
            <a:r>
              <a:rPr lang="es-ES" sz="2000" dirty="0"/>
              <a:t>Páginas de HTML5 estilo utilizando CSS3. </a:t>
            </a:r>
          </a:p>
          <a:p>
            <a:r>
              <a:rPr lang="es-ES" sz="2000" dirty="0"/>
              <a:t>Crear el código JavaScript bien estructurado y fácilmente </a:t>
            </a:r>
            <a:r>
              <a:rPr lang="es-ES" sz="2000" dirty="0" err="1"/>
              <a:t>mantenible</a:t>
            </a:r>
            <a:r>
              <a:rPr lang="es-ES" sz="2000" dirty="0"/>
              <a:t>. </a:t>
            </a:r>
          </a:p>
          <a:p>
            <a:r>
              <a:rPr lang="es-ES" sz="2000" dirty="0"/>
              <a:t>Utilizar </a:t>
            </a:r>
            <a:r>
              <a:rPr lang="es-ES" sz="2000" dirty="0" err="1"/>
              <a:t>APIs</a:t>
            </a:r>
            <a:r>
              <a:rPr lang="es-ES" sz="2000" dirty="0"/>
              <a:t> de HTML5 comunes en aplicaciones Web interactivas.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Pseudo-Elements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CSS pseudo-elements enable you to select:</a:t>
            </a:r>
          </a:p>
          <a:p>
            <a:endParaRPr lang="en-US" dirty="0"/>
          </a:p>
          <a:p>
            <a:r>
              <a:rPr lang="en-US" dirty="0" smtClean="0"/>
              <a:t>The first letter of a text </a:t>
            </a:r>
            <a:br>
              <a:rPr lang="en-US" dirty="0" smtClean="0"/>
            </a:br>
            <a:r>
              <a:rPr lang="en-US" dirty="0" smtClean="0"/>
              <a:t>element</a:t>
            </a:r>
          </a:p>
          <a:p>
            <a:r>
              <a:rPr lang="en-US" dirty="0" smtClean="0"/>
              <a:t>The first line of a text </a:t>
            </a:r>
            <a:br>
              <a:rPr lang="en-US" dirty="0" smtClean="0"/>
            </a:br>
            <a:r>
              <a:rPr lang="en-US" dirty="0" smtClean="0"/>
              <a:t>element</a:t>
            </a:r>
          </a:p>
          <a:p>
            <a:r>
              <a:rPr lang="en-US" dirty="0" smtClean="0"/>
              <a:t>The space before or after</a:t>
            </a:r>
            <a:br>
              <a:rPr lang="en-US" dirty="0" smtClean="0"/>
            </a:br>
            <a:r>
              <a:rPr lang="en-US" dirty="0" smtClean="0"/>
              <a:t>a text element</a:t>
            </a:r>
          </a:p>
          <a:p>
            <a:r>
              <a:rPr lang="en-US" dirty="0" smtClean="0"/>
              <a:t>Text selected by the user</a:t>
            </a:r>
            <a:endParaRPr lang="en-US" dirty="0"/>
          </a:p>
        </p:txBody>
      </p:sp>
      <p:sp>
        <p:nvSpPr>
          <p:cNvPr id="5" name="TextBox 3"/>
          <p:cNvSpPr txBox="1"/>
          <p:nvPr/>
        </p:nvSpPr>
        <p:spPr>
          <a:xfrm>
            <a:off x="5105400" y="2040204"/>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p::first-letter </a:t>
            </a:r>
          </a:p>
        </p:txBody>
      </p:sp>
      <p:sp>
        <p:nvSpPr>
          <p:cNvPr id="6" name="TextBox 4"/>
          <p:cNvSpPr txBox="1"/>
          <p:nvPr/>
        </p:nvSpPr>
        <p:spPr>
          <a:xfrm>
            <a:off x="5105400" y="3028890"/>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p::first-line </a:t>
            </a:r>
          </a:p>
        </p:txBody>
      </p:sp>
      <p:sp>
        <p:nvSpPr>
          <p:cNvPr id="7" name="TextBox 5"/>
          <p:cNvSpPr txBox="1"/>
          <p:nvPr/>
        </p:nvSpPr>
        <p:spPr>
          <a:xfrm>
            <a:off x="5105400" y="3810000"/>
            <a:ext cx="3886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p::before </a:t>
            </a:r>
          </a:p>
          <a:p>
            <a:r>
              <a:rPr lang="en-GB" sz="2000" b="0" dirty="0" smtClean="0">
                <a:latin typeface="Lucida Sans Unicode" pitchFamily="34" charset="0"/>
                <a:cs typeface="Lucida Sans Unicode" pitchFamily="34" charset="0"/>
              </a:rPr>
              <a:t>p::after</a:t>
            </a:r>
          </a:p>
        </p:txBody>
      </p:sp>
      <p:sp>
        <p:nvSpPr>
          <p:cNvPr id="8" name="TextBox 6"/>
          <p:cNvSpPr txBox="1"/>
          <p:nvPr/>
        </p:nvSpPr>
        <p:spPr>
          <a:xfrm>
            <a:off x="5105400" y="4800600"/>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::selection </a:t>
            </a:r>
          </a:p>
        </p:txBody>
      </p:sp>
    </p:spTree>
    <p:extLst>
      <p:ext uri="{BB962C8B-B14F-4D97-AF65-F5344CB8AC3E}">
        <p14:creationId xmlns:p14="http://schemas.microsoft.com/office/powerpoint/2010/main" val="2046001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and Form Pseudo-Classes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CSS defines two sets of contextual pseudo-classes:</a:t>
            </a:r>
          </a:p>
          <a:p>
            <a:endParaRPr lang="en-US" dirty="0"/>
          </a:p>
          <a:p>
            <a:r>
              <a:rPr lang="en-US" dirty="0" smtClean="0"/>
              <a:t>Link classes</a:t>
            </a:r>
          </a:p>
          <a:p>
            <a:pPr lvl="1"/>
            <a:endParaRPr lang="en-US" dirty="0"/>
          </a:p>
          <a:p>
            <a:pPr lvl="1"/>
            <a:endParaRPr lang="en-US" dirty="0" smtClean="0"/>
          </a:p>
          <a:p>
            <a:pPr lvl="1"/>
            <a:endParaRPr lang="en-US" dirty="0"/>
          </a:p>
          <a:p>
            <a:r>
              <a:rPr lang="en-US" dirty="0" smtClean="0"/>
              <a:t>Form classes</a:t>
            </a:r>
            <a:endParaRPr lang="en-US" dirty="0"/>
          </a:p>
        </p:txBody>
      </p:sp>
      <p:sp>
        <p:nvSpPr>
          <p:cNvPr id="5" name="TextBox 3"/>
          <p:cNvSpPr txBox="1"/>
          <p:nvPr/>
        </p:nvSpPr>
        <p:spPr>
          <a:xfrm>
            <a:off x="3733800" y="3787914"/>
            <a:ext cx="38862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i</a:t>
            </a:r>
            <a:r>
              <a:rPr lang="en-GB" sz="2000" b="0" dirty="0" smtClean="0">
                <a:latin typeface="Lucida Sans Unicode" pitchFamily="34" charset="0"/>
                <a:cs typeface="Lucida Sans Unicode" pitchFamily="34" charset="0"/>
              </a:rPr>
              <a:t>nput:enabled</a:t>
            </a:r>
          </a:p>
          <a:p>
            <a:r>
              <a:rPr lang="en-GB" sz="2000" b="0" dirty="0">
                <a:latin typeface="Lucida Sans Unicode" pitchFamily="34" charset="0"/>
                <a:cs typeface="Lucida Sans Unicode" pitchFamily="34" charset="0"/>
              </a:rPr>
              <a:t>i</a:t>
            </a:r>
            <a:r>
              <a:rPr lang="en-GB" sz="2000" b="0" dirty="0" smtClean="0">
                <a:latin typeface="Lucida Sans Unicode" pitchFamily="34" charset="0"/>
                <a:cs typeface="Lucida Sans Unicode" pitchFamily="34" charset="0"/>
              </a:rPr>
              <a:t>nput:disabled</a:t>
            </a:r>
          </a:p>
          <a:p>
            <a:r>
              <a:rPr lang="en-GB" sz="2000" b="0" dirty="0" smtClean="0">
                <a:latin typeface="Lucida Sans Unicode" pitchFamily="34" charset="0"/>
                <a:cs typeface="Lucida Sans Unicode" pitchFamily="34" charset="0"/>
              </a:rPr>
              <a:t>input:checked</a:t>
            </a:r>
          </a:p>
        </p:txBody>
      </p:sp>
      <p:sp>
        <p:nvSpPr>
          <p:cNvPr id="6" name="TextBox 4"/>
          <p:cNvSpPr txBox="1"/>
          <p:nvPr/>
        </p:nvSpPr>
        <p:spPr>
          <a:xfrm>
            <a:off x="3733800" y="1676400"/>
            <a:ext cx="38862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000" b="0" dirty="0" smtClean="0">
                <a:latin typeface="Lucida Sans Unicode" pitchFamily="34" charset="0"/>
                <a:cs typeface="Lucida Sans Unicode" pitchFamily="34" charset="0"/>
              </a:rPr>
              <a:t>a:link</a:t>
            </a:r>
            <a:endParaRPr lang="en-GB" sz="2000" b="0" dirty="0">
              <a:latin typeface="Lucida Sans Unicode" pitchFamily="34" charset="0"/>
              <a:cs typeface="Lucida Sans Unicode" pitchFamily="34" charset="0"/>
            </a:endParaRPr>
          </a:p>
          <a:p>
            <a:pPr lvl="0"/>
            <a:r>
              <a:rPr lang="en-US" sz="2000" b="0" dirty="0" smtClean="0">
                <a:latin typeface="Lucida Sans Unicode" pitchFamily="34" charset="0"/>
                <a:cs typeface="Lucida Sans Unicode" pitchFamily="34" charset="0"/>
              </a:rPr>
              <a:t>a:visited</a:t>
            </a:r>
          </a:p>
          <a:p>
            <a:pPr lvl="0"/>
            <a:r>
              <a:rPr lang="en-US" sz="2000" b="0" dirty="0" smtClean="0">
                <a:latin typeface="Lucida Sans Unicode" pitchFamily="34" charset="0"/>
                <a:cs typeface="Lucida Sans Unicode" pitchFamily="34" charset="0"/>
              </a:rPr>
              <a:t>a:focus</a:t>
            </a:r>
            <a:endParaRPr lang="en-GB" sz="2000" b="0" dirty="0">
              <a:latin typeface="Lucida Sans Unicode" pitchFamily="34" charset="0"/>
              <a:cs typeface="Lucida Sans Unicode" pitchFamily="34" charset="0"/>
            </a:endParaRPr>
          </a:p>
          <a:p>
            <a:pPr lvl="0"/>
            <a:r>
              <a:rPr lang="en-US" sz="2000" b="0" dirty="0" smtClean="0">
                <a:latin typeface="Lucida Sans Unicode" pitchFamily="34" charset="0"/>
                <a:cs typeface="Lucida Sans Unicode" pitchFamily="34" charset="0"/>
              </a:rPr>
              <a:t>a:hover</a:t>
            </a:r>
          </a:p>
          <a:p>
            <a:pPr lvl="0"/>
            <a:r>
              <a:rPr lang="en-US" sz="2000" b="0" dirty="0" smtClean="0">
                <a:latin typeface="Lucida Sans Unicode" pitchFamily="34" charset="0"/>
                <a:cs typeface="Lucida Sans Unicode" pitchFamily="34" charset="0"/>
              </a:rPr>
              <a:t>a:active</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208808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DOM-Related Pseudo-Classes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Use positional pseudo-classes to select a single element from a set based on:</a:t>
            </a:r>
          </a:p>
          <a:p>
            <a:pPr marL="288925" lvl="1" indent="0">
              <a:buNone/>
            </a:pPr>
            <a:endParaRPr lang="en-US" dirty="0"/>
          </a:p>
          <a:p>
            <a:r>
              <a:rPr lang="en-US" dirty="0" smtClean="0"/>
              <a:t>Position</a:t>
            </a:r>
          </a:p>
          <a:p>
            <a:pPr marL="288925" lvl="1" indent="0">
              <a:buNone/>
            </a:pPr>
            <a:endParaRPr lang="en-US" dirty="0" smtClean="0"/>
          </a:p>
          <a:p>
            <a:r>
              <a:rPr lang="en-US" dirty="0" smtClean="0"/>
              <a:t>Position and type</a:t>
            </a:r>
          </a:p>
          <a:p>
            <a:endParaRPr lang="en-US" dirty="0"/>
          </a:p>
          <a:p>
            <a:pPr lvl="1"/>
            <a:endParaRPr lang="en-US" dirty="0" smtClean="0"/>
          </a:p>
          <a:p>
            <a:r>
              <a:rPr lang="en-US" dirty="0" smtClean="0"/>
              <a:t>Document structure</a:t>
            </a:r>
            <a:endParaRPr lang="en-US" dirty="0"/>
          </a:p>
        </p:txBody>
      </p:sp>
      <p:sp>
        <p:nvSpPr>
          <p:cNvPr id="5" name="TextBox 3"/>
          <p:cNvSpPr txBox="1"/>
          <p:nvPr/>
        </p:nvSpPr>
        <p:spPr>
          <a:xfrm>
            <a:off x="4114800" y="2133600"/>
            <a:ext cx="3886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p:first-child</a:t>
            </a:r>
          </a:p>
          <a:p>
            <a:r>
              <a:rPr lang="en-GB" sz="2000" b="0" dirty="0" smtClean="0">
                <a:latin typeface="Lucida Sans Unicode" pitchFamily="34" charset="0"/>
                <a:cs typeface="Lucida Sans Unicode" pitchFamily="34" charset="0"/>
              </a:rPr>
              <a:t>p:nth-child(2)</a:t>
            </a:r>
          </a:p>
        </p:txBody>
      </p:sp>
      <p:sp>
        <p:nvSpPr>
          <p:cNvPr id="6" name="TextBox 4"/>
          <p:cNvSpPr txBox="1"/>
          <p:nvPr/>
        </p:nvSpPr>
        <p:spPr>
          <a:xfrm>
            <a:off x="4114800" y="4419599"/>
            <a:ext cx="3886200"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:empty</a:t>
            </a:r>
          </a:p>
          <a:p>
            <a:r>
              <a:rPr lang="en-GB" sz="2000" b="0" dirty="0" smtClean="0">
                <a:latin typeface="Lucida Sans Unicode" pitchFamily="34" charset="0"/>
                <a:cs typeface="Lucida Sans Unicode" pitchFamily="34" charset="0"/>
              </a:rPr>
              <a:t>:root</a:t>
            </a:r>
          </a:p>
          <a:p>
            <a:r>
              <a:rPr lang="en-GB" sz="2000" b="0" dirty="0" smtClean="0">
                <a:latin typeface="Lucida Sans Unicode" pitchFamily="34" charset="0"/>
                <a:cs typeface="Lucida Sans Unicode" pitchFamily="34" charset="0"/>
              </a:rPr>
              <a:t>:not(p, h1)</a:t>
            </a:r>
          </a:p>
          <a:p>
            <a:r>
              <a:rPr lang="en-GB" sz="2000" b="0" dirty="0" smtClean="0">
                <a:latin typeface="Lucida Sans Unicode" pitchFamily="34" charset="0"/>
                <a:cs typeface="Lucida Sans Unicode" pitchFamily="34" charset="0"/>
              </a:rPr>
              <a:t>:target</a:t>
            </a:r>
            <a:endParaRPr lang="en-GB" sz="2000" b="0" dirty="0">
              <a:latin typeface="Lucida Sans Unicode" pitchFamily="34" charset="0"/>
              <a:cs typeface="Lucida Sans Unicode" pitchFamily="34" charset="0"/>
            </a:endParaRPr>
          </a:p>
        </p:txBody>
      </p:sp>
      <p:sp>
        <p:nvSpPr>
          <p:cNvPr id="7" name="TextBox 5"/>
          <p:cNvSpPr txBox="1"/>
          <p:nvPr/>
        </p:nvSpPr>
        <p:spPr>
          <a:xfrm>
            <a:off x="4114800" y="3219270"/>
            <a:ext cx="3886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p:last-of-type</a:t>
            </a:r>
          </a:p>
          <a:p>
            <a:r>
              <a:rPr lang="en-GB" sz="2000" b="0" dirty="0" smtClean="0">
                <a:latin typeface="Lucida Sans Unicode" pitchFamily="34" charset="0"/>
                <a:cs typeface="Lucida Sans Unicode" pitchFamily="34" charset="0"/>
              </a:rPr>
              <a:t>p:nth-last-of-type(4)</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803627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smtClean="0"/>
              <a:t>Lesson 4: Enhancing Graphical Effects by Using CSS3</a:t>
            </a:r>
            <a:endParaRPr lang="en-US" dirty="0"/>
          </a:p>
        </p:txBody>
      </p:sp>
      <p:sp>
        <p:nvSpPr>
          <p:cNvPr id="3" name="Text Placeholder 2"/>
          <p:cNvSpPr>
            <a:spLocks noGrp="1"/>
          </p:cNvSpPr>
          <p:nvPr>
            <p:ph type="body" idx="1"/>
          </p:nvPr>
        </p:nvSpPr>
        <p:spPr/>
        <p:txBody>
          <a:bodyPr/>
          <a:lstStyle/>
          <a:p>
            <a:r>
              <a:rPr lang="en-GB" dirty="0" smtClean="0"/>
              <a:t>Specifying Color Values
Defining Backgrounds and Effects
Implementing Transformations and Graphics
Demonstration: Styling Text and Block Elements by Using CSS3</a:t>
            </a:r>
            <a:endParaRPr lang="en-US" dirty="0"/>
          </a:p>
        </p:txBody>
      </p:sp>
    </p:spTree>
    <p:extLst>
      <p:ext uri="{BB962C8B-B14F-4D97-AF65-F5344CB8AC3E}">
        <p14:creationId xmlns:p14="http://schemas.microsoft.com/office/powerpoint/2010/main" val="2009165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Color Values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CSS3 defines several different sets of color values:</a:t>
            </a:r>
          </a:p>
          <a:p>
            <a:endParaRPr lang="en-US" dirty="0"/>
          </a:p>
          <a:p>
            <a:r>
              <a:rPr lang="en-US" dirty="0" smtClean="0"/>
              <a:t>Keywords</a:t>
            </a:r>
          </a:p>
          <a:p>
            <a:pPr lvl="1"/>
            <a:endParaRPr lang="en-US" dirty="0"/>
          </a:p>
          <a:p>
            <a:r>
              <a:rPr lang="en-US" dirty="0" smtClean="0"/>
              <a:t>RGB \ RGBA</a:t>
            </a:r>
            <a:br>
              <a:rPr lang="en-US" dirty="0" smtClean="0"/>
            </a:br>
            <a:r>
              <a:rPr lang="en-US" dirty="0" smtClean="0"/>
              <a:t>model values</a:t>
            </a:r>
          </a:p>
          <a:p>
            <a:pPr lvl="1"/>
            <a:endParaRPr lang="en-US" dirty="0"/>
          </a:p>
          <a:p>
            <a:r>
              <a:rPr lang="en-US" dirty="0" smtClean="0"/>
              <a:t>HSL \ HSLA </a:t>
            </a:r>
            <a:br>
              <a:rPr lang="en-US" dirty="0" smtClean="0"/>
            </a:br>
            <a:r>
              <a:rPr lang="en-US" dirty="0"/>
              <a:t>m</a:t>
            </a:r>
            <a:r>
              <a:rPr lang="en-US" dirty="0" smtClean="0"/>
              <a:t>odel values</a:t>
            </a:r>
            <a:endParaRPr lang="en-US" dirty="0"/>
          </a:p>
        </p:txBody>
      </p:sp>
      <p:sp>
        <p:nvSpPr>
          <p:cNvPr id="5" name="TextBox 3"/>
          <p:cNvSpPr txBox="1"/>
          <p:nvPr/>
        </p:nvSpPr>
        <p:spPr>
          <a:xfrm>
            <a:off x="3486150" y="4434051"/>
            <a:ext cx="436245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color: hsl(240, 100%, 50%);</a:t>
            </a:r>
          </a:p>
          <a:p>
            <a:r>
              <a:rPr lang="en-GB" sz="2000" b="0" dirty="0" smtClean="0">
                <a:latin typeface="Lucida Sans Unicode" pitchFamily="34" charset="0"/>
                <a:cs typeface="Lucida Sans Unicode" pitchFamily="34" charset="0"/>
              </a:rPr>
              <a:t>color: hsl(120, 100%, 50%, 0.5);</a:t>
            </a:r>
            <a:endParaRPr lang="en-GB" sz="2000" b="0" dirty="0">
              <a:latin typeface="Lucida Sans Unicode" pitchFamily="34" charset="0"/>
              <a:cs typeface="Lucida Sans Unicode" pitchFamily="34" charset="0"/>
            </a:endParaRPr>
          </a:p>
        </p:txBody>
      </p:sp>
      <p:sp>
        <p:nvSpPr>
          <p:cNvPr id="6" name="TextBox 4"/>
          <p:cNvSpPr txBox="1"/>
          <p:nvPr/>
        </p:nvSpPr>
        <p:spPr>
          <a:xfrm>
            <a:off x="3486150" y="2948150"/>
            <a:ext cx="436245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color: #ff0000;</a:t>
            </a:r>
          </a:p>
          <a:p>
            <a:r>
              <a:rPr lang="en-GB" sz="2000" b="0" dirty="0" smtClean="0">
                <a:latin typeface="Lucida Sans Unicode" pitchFamily="34" charset="0"/>
                <a:cs typeface="Lucida Sans Unicode" pitchFamily="34" charset="0"/>
              </a:rPr>
              <a:t>color: rgb(255,0,0);</a:t>
            </a:r>
          </a:p>
          <a:p>
            <a:r>
              <a:rPr lang="en-GB" sz="2000" b="0" dirty="0" smtClean="0">
                <a:latin typeface="Lucida Sans Unicode" pitchFamily="34" charset="0"/>
                <a:cs typeface="Lucida Sans Unicode" pitchFamily="34" charset="0"/>
              </a:rPr>
              <a:t>color: rgba(100%,0,0,0.5);</a:t>
            </a:r>
            <a:endParaRPr lang="en-GB" sz="2000" b="0" dirty="0">
              <a:latin typeface="Lucida Sans Unicode" pitchFamily="34" charset="0"/>
              <a:cs typeface="Lucida Sans Unicode" pitchFamily="34" charset="0"/>
            </a:endParaRPr>
          </a:p>
        </p:txBody>
      </p:sp>
      <p:sp>
        <p:nvSpPr>
          <p:cNvPr id="7" name="TextBox 5"/>
          <p:cNvSpPr txBox="1"/>
          <p:nvPr/>
        </p:nvSpPr>
        <p:spPr>
          <a:xfrm>
            <a:off x="3486150" y="1838519"/>
            <a:ext cx="436245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color:  red;</a:t>
            </a:r>
          </a:p>
          <a:p>
            <a:r>
              <a:rPr lang="en-GB" sz="2000" b="0" dirty="0" smtClean="0">
                <a:latin typeface="Lucida Sans Unicode" pitchFamily="34" charset="0"/>
                <a:cs typeface="Lucida Sans Unicode" pitchFamily="34" charset="0"/>
              </a:rPr>
              <a:t>color: transparent;</a:t>
            </a:r>
          </a:p>
          <a:p>
            <a:r>
              <a:rPr lang="en-GB" sz="2000" b="0" dirty="0" smtClean="0">
                <a:latin typeface="Lucida Sans Unicode" pitchFamily="34" charset="0"/>
                <a:cs typeface="Lucida Sans Unicode" pitchFamily="34" charset="0"/>
              </a:rPr>
              <a:t>color: currentColor;</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618202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Backgrounds and Effects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CSS3 supports:</a:t>
            </a:r>
          </a:p>
          <a:p>
            <a:r>
              <a:rPr lang="en-US" dirty="0" smtClean="0"/>
              <a:t>Multi-image backgrounds</a:t>
            </a:r>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Gradients</a:t>
            </a:r>
            <a:endParaRPr lang="en-US" dirty="0"/>
          </a:p>
        </p:txBody>
      </p:sp>
      <p:sp>
        <p:nvSpPr>
          <p:cNvPr id="5" name="TextBox 3"/>
          <p:cNvSpPr txBox="1"/>
          <p:nvPr/>
        </p:nvSpPr>
        <p:spPr>
          <a:xfrm>
            <a:off x="486776" y="2041047"/>
            <a:ext cx="7666624"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article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background-image: url('bluearrow.png'), url('greenarrow.png');</a:t>
            </a:r>
          </a:p>
          <a:p>
            <a:r>
              <a:rPr lang="en-US" b="0" dirty="0">
                <a:latin typeface="Lucida Sans Unicode" pitchFamily="34" charset="0"/>
                <a:cs typeface="Lucida Sans Unicode" pitchFamily="34" charset="0"/>
              </a:rPr>
              <a:t>      background-repeat: repeat-x, repeat-y</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4"/>
          <p:cNvSpPr txBox="1"/>
          <p:nvPr/>
        </p:nvSpPr>
        <p:spPr>
          <a:xfrm>
            <a:off x="486776" y="6255872"/>
            <a:ext cx="8037292"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background: radial-gradient(top right, ellipse, red, blue);</a:t>
            </a:r>
            <a:endParaRPr lang="en-GB" b="0" dirty="0">
              <a:latin typeface="Lucida Sans Unicode" pitchFamily="34" charset="0"/>
              <a:cs typeface="Lucida Sans Unicode" pitchFamily="34" charset="0"/>
            </a:endParaRPr>
          </a:p>
        </p:txBody>
      </p:sp>
      <p:pic>
        <p:nvPicPr>
          <p:cNvPr id="7" name="Picture 6" descr="A screen shot of Internet Explorer showing a page with a repeated multi-image background"/>
          <p:cNvPicPr>
            <a:picLocks noChangeAspect="1" noChangeArrowheads="1"/>
          </p:cNvPicPr>
          <p:nvPr/>
        </p:nvPicPr>
        <p:blipFill rotWithShape="1">
          <a:blip r:embed="rId3">
            <a:extLst>
              <a:ext uri="{28A0092B-C50C-407E-A947-70E740481C1C}">
                <a14:useLocalDpi xmlns:a14="http://schemas.microsoft.com/office/drawing/2010/main" val="0"/>
              </a:ext>
            </a:extLst>
          </a:blip>
          <a:srcRect t="-1442" r="25947" b="40865"/>
          <a:stretch/>
        </p:blipFill>
        <p:spPr bwMode="auto">
          <a:xfrm>
            <a:off x="3723132" y="2980473"/>
            <a:ext cx="4232148" cy="24003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5"/>
          <p:cNvSpPr txBox="1"/>
          <p:nvPr/>
        </p:nvSpPr>
        <p:spPr>
          <a:xfrm>
            <a:off x="484194" y="5555882"/>
            <a:ext cx="8039874"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background: linear-gradient(direction, start-color, [mid-color-list,] end-color);</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285099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Transformations and Graphics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Using CSS3, you can:</a:t>
            </a:r>
          </a:p>
          <a:p>
            <a:r>
              <a:rPr lang="en-US" dirty="0" smtClean="0"/>
              <a:t>Transform, rotate, and skew elements</a:t>
            </a:r>
          </a:p>
          <a:p>
            <a:endParaRPr lang="en-US" dirty="0" smtClean="0"/>
          </a:p>
          <a:p>
            <a:endParaRPr lang="en-US" dirty="0"/>
          </a:p>
          <a:p>
            <a:endParaRPr lang="en-US" dirty="0" smtClean="0"/>
          </a:p>
          <a:p>
            <a:r>
              <a:rPr lang="en-US" dirty="0" smtClean="0"/>
              <a:t>Generate shapes</a:t>
            </a:r>
          </a:p>
        </p:txBody>
      </p:sp>
      <p:sp>
        <p:nvSpPr>
          <p:cNvPr id="5" name="TextBox 3"/>
          <p:cNvSpPr txBox="1"/>
          <p:nvPr/>
        </p:nvSpPr>
        <p:spPr>
          <a:xfrm>
            <a:off x="486776" y="2060502"/>
            <a:ext cx="3637752"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article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transform: rotate(30deg);</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pic>
        <p:nvPicPr>
          <p:cNvPr id="6" name="Picture 5" descr="A screen shot of Internet Explorer showing a page with content rotated by 30 degr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24" y="1982682"/>
            <a:ext cx="4638675" cy="4467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4"/>
          <p:cNvSpPr txBox="1"/>
          <p:nvPr/>
        </p:nvSpPr>
        <p:spPr>
          <a:xfrm>
            <a:off x="486776" y="4146280"/>
            <a:ext cx="3637752" cy="175432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#circle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width: 200px;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height: 200px;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background: blue;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border-radius: 50%;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850197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Styling Text and Block Elements by Using CSS3</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4023179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9383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49340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5 </a:t>
            </a:r>
            <a:r>
              <a:rPr lang="en-US" sz="2000" b="1" dirty="0" smtClean="0"/>
              <a:t>(2/2)</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Crear aplicaciones Web que soportan las operaciones fuera de línea. </a:t>
            </a:r>
          </a:p>
          <a:p>
            <a:r>
              <a:rPr lang="es-ES" sz="2000" dirty="0"/>
              <a:t>Crear páginas Web HTML5 que pueden adaptarse a diferentes dispositivos y factores de forma. </a:t>
            </a:r>
          </a:p>
          <a:p>
            <a:r>
              <a:rPr lang="es-ES" sz="2000" dirty="0"/>
              <a:t>Añadir gráficos avanzados para una página HTML5 utilizando elementos de tela y usando y gráficos vectoriales escalables. </a:t>
            </a:r>
          </a:p>
          <a:p>
            <a:r>
              <a:rPr lang="es-ES" sz="2000" dirty="0"/>
              <a:t>Mejorar la experiencia de usuario añadiendo animaciones en una página HTML5. </a:t>
            </a:r>
          </a:p>
          <a:p>
            <a:r>
              <a:rPr lang="es-ES" sz="2000" dirty="0"/>
              <a:t>Usar Web Sockets para enviar y recibir datos entre una aplicación Web y un servidor. </a:t>
            </a:r>
          </a:p>
          <a:p>
            <a:r>
              <a:rPr lang="es-ES" sz="2000" dirty="0"/>
              <a:t>Mejorar la capacidad de respuesta de una aplicación Web que realiza operaciones de larga duración mediante el uso de procesos de trabajo de la Web.</a:t>
            </a:r>
          </a:p>
        </p:txBody>
      </p:sp>
    </p:spTree>
    <p:extLst>
      <p:ext uri="{BB962C8B-B14F-4D97-AF65-F5344CB8AC3E}">
        <p14:creationId xmlns:p14="http://schemas.microsoft.com/office/powerpoint/2010/main" val="36455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GB" dirty="0" smtClean="0"/>
              <a:t>Lab: Styling Text and Block Elements by Using CSS3</a:t>
            </a:r>
            <a:endParaRPr lang="en-US" dirty="0"/>
          </a:p>
        </p:txBody>
      </p:sp>
      <p:sp>
        <p:nvSpPr>
          <p:cNvPr id="3" name="Text Placeholder 2"/>
          <p:cNvSpPr>
            <a:spLocks noGrp="1"/>
          </p:cNvSpPr>
          <p:nvPr>
            <p:ph type="body" idx="1"/>
          </p:nvPr>
        </p:nvSpPr>
        <p:spPr/>
        <p:txBody>
          <a:bodyPr/>
          <a:lstStyle/>
          <a:p>
            <a:r>
              <a:rPr lang="en-GB" dirty="0" smtClean="0"/>
              <a:t>Exercise 1: Styling the Navigation Bar
Exercise 2: Styling the Register Link
Exercise 3: Styling the About Page</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1096419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64459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5176161"/>
          </a:xfrm>
          <a:prstGeom prst="rect">
            <a:avLst/>
          </a:prstGeom>
          <a:noFill/>
        </p:spPr>
        <p:txBody>
          <a:bodyPr vert="horz" wrap="square" rtlCol="0">
            <a:spAutoFit/>
          </a:bodyPr>
          <a:lstStyle/>
          <a:p>
            <a:pPr>
              <a:lnSpc>
                <a:spcPct val="115000"/>
              </a:lnSpc>
              <a:spcAft>
                <a:spcPts val="1000"/>
              </a:spcAft>
            </a:pPr>
            <a:r>
              <a:rPr lang="en-US" sz="2000" dirty="0" smtClean="0">
                <a:effectLst/>
                <a:latin typeface="Segoe UI"/>
                <a:ea typeface="Times New Roman"/>
                <a:cs typeface="Segoe UI"/>
              </a:rPr>
              <a:t>The Contoso Conference web application needs to be visually appealing. A designer has produced mock-up designs of some of the pages that you have been asked to implement for the website.</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 </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You will be working on the Home and About pages. The HTML page structure has already been created. You will use CSS to style various parts of the pages, to make them match the designs. Much of the CSS that you create, such as the navigation links bar, will be reused by other pages.</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 </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Some aspects of the design are complicated and would have required images with previous versions of CSS. However, by using CSS3, you will not need to create any images.</a:t>
            </a:r>
            <a:endParaRPr lang="en-US" sz="2000" dirty="0">
              <a:effectLst/>
              <a:latin typeface="Segoe UI"/>
              <a:ea typeface="Times New Roman"/>
              <a:cs typeface="Times New Roman"/>
            </a:endParaRPr>
          </a:p>
        </p:txBody>
      </p:sp>
    </p:spTree>
    <p:extLst>
      <p:ext uri="{BB962C8B-B14F-4D97-AF65-F5344CB8AC3E}">
        <p14:creationId xmlns:p14="http://schemas.microsoft.com/office/powerpoint/2010/main" val="3014834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403762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buFont typeface="+mj-lt"/>
              <a:buAutoNum type="arabicPeriod"/>
            </a:pPr>
            <a:r>
              <a:rPr lang="en-US" dirty="0" smtClean="0"/>
              <a:t>Overview </a:t>
            </a:r>
            <a:r>
              <a:rPr lang="en-US" dirty="0"/>
              <a:t>of HTML and </a:t>
            </a:r>
            <a:r>
              <a:rPr lang="en-US" dirty="0" smtClean="0"/>
              <a:t>CSS</a:t>
            </a:r>
            <a:endParaRPr lang="es-VE" dirty="0">
              <a:solidFill>
                <a:srgbClr val="FF0000"/>
              </a:solidFill>
            </a:endParaRPr>
          </a:p>
          <a:p>
            <a:pPr marL="514350" indent="-514350">
              <a:buFont typeface="+mj-lt"/>
              <a:buAutoNum type="arabicPeriod"/>
            </a:pPr>
            <a:r>
              <a:rPr lang="en-US" dirty="0"/>
              <a:t>Creating </a:t>
            </a:r>
            <a:r>
              <a:rPr lang="en-US" dirty="0"/>
              <a:t>and Styling HTML </a:t>
            </a:r>
            <a:r>
              <a:rPr lang="en-US" dirty="0"/>
              <a:t>Pages</a:t>
            </a:r>
          </a:p>
          <a:p>
            <a:pPr marL="514350" indent="-514350">
              <a:buFont typeface="+mj-lt"/>
              <a:buAutoNum type="arabicPeriod"/>
            </a:pPr>
            <a:r>
              <a:rPr lang="en-US" dirty="0"/>
              <a:t>Introduction to JavaScript</a:t>
            </a:r>
          </a:p>
          <a:p>
            <a:pPr marL="514350" indent="-514350">
              <a:buFont typeface="+mj-lt"/>
              <a:buAutoNum type="arabicPeriod"/>
            </a:pPr>
            <a:r>
              <a:rPr lang="en-US" dirty="0"/>
              <a:t>Creating </a:t>
            </a:r>
            <a:r>
              <a:rPr lang="en-US" dirty="0"/>
              <a:t>Forms to Collect and Validate User </a:t>
            </a:r>
            <a:r>
              <a:rPr lang="en-US" dirty="0"/>
              <a:t>Input</a:t>
            </a:r>
          </a:p>
          <a:p>
            <a:pPr marL="514350" indent="-514350">
              <a:buFont typeface="+mj-lt"/>
              <a:buAutoNum type="arabicPeriod"/>
            </a:pPr>
            <a:r>
              <a:rPr lang="en-US" dirty="0"/>
              <a:t>Communicating </a:t>
            </a:r>
            <a:r>
              <a:rPr lang="en-US" dirty="0"/>
              <a:t>with a Remote </a:t>
            </a:r>
            <a:r>
              <a:rPr lang="en-US" dirty="0"/>
              <a:t>Server</a:t>
            </a:r>
          </a:p>
          <a:p>
            <a:pPr marL="514350" indent="-514350">
              <a:buFont typeface="+mj-lt"/>
              <a:buAutoNum type="arabicPeriod"/>
            </a:pPr>
            <a:r>
              <a:rPr lang="en-US" dirty="0" smtClean="0">
                <a:solidFill>
                  <a:srgbClr val="FF0000"/>
                </a:solidFill>
              </a:rPr>
              <a:t>Styling </a:t>
            </a:r>
            <a:r>
              <a:rPr lang="en-US" dirty="0">
                <a:solidFill>
                  <a:srgbClr val="FF0000"/>
                </a:solidFill>
              </a:rPr>
              <a:t>HTML5 by Using </a:t>
            </a:r>
            <a:r>
              <a:rPr lang="en-US" dirty="0" smtClean="0">
                <a:solidFill>
                  <a:srgbClr val="FF0000"/>
                </a:solidFill>
              </a:rPr>
              <a:t>CSS3</a:t>
            </a:r>
          </a:p>
          <a:p>
            <a:pPr marL="514350" indent="-514350">
              <a:buFont typeface="+mj-lt"/>
              <a:buAutoNum type="arabicPeriod"/>
            </a:pPr>
            <a:r>
              <a:rPr lang="en-US" dirty="0" smtClean="0"/>
              <a:t>Creating </a:t>
            </a:r>
            <a:r>
              <a:rPr lang="en-US" dirty="0"/>
              <a:t>Objects and Methods by Using </a:t>
            </a:r>
            <a:r>
              <a:rPr lang="en-US" dirty="0" smtClean="0"/>
              <a:t>JavaScript</a:t>
            </a:r>
          </a:p>
          <a:p>
            <a:pPr marL="514350" indent="-514350">
              <a:buFont typeface="+mj-lt"/>
              <a:buAutoNum type="arabicPeriod"/>
            </a:pPr>
            <a:r>
              <a:rPr lang="en-US" dirty="0" smtClean="0"/>
              <a:t>Creating </a:t>
            </a:r>
            <a:r>
              <a:rPr lang="en-US" dirty="0"/>
              <a:t>Interactive Pages by Using HTML5 APIs</a:t>
            </a:r>
          </a:p>
          <a:p>
            <a:pPr marL="514350" indent="-514350">
              <a:buFont typeface="+mj-lt"/>
              <a:buAutoNum type="arabicPeriod"/>
            </a:pPr>
            <a:endParaRPr lang="en-US" dirty="0"/>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spcAft>
                <a:spcPts val="600"/>
              </a:spcAft>
              <a:buFont typeface="+mj-lt"/>
              <a:buAutoNum type="arabicPeriod" startAt="9"/>
            </a:pPr>
            <a:r>
              <a:rPr lang="en-US" dirty="0" smtClean="0"/>
              <a:t>Adding </a:t>
            </a:r>
            <a:r>
              <a:rPr lang="en-US" dirty="0"/>
              <a:t>Offline Support to Web </a:t>
            </a:r>
            <a:r>
              <a:rPr lang="en-US" dirty="0" smtClean="0"/>
              <a:t>Applications</a:t>
            </a:r>
          </a:p>
          <a:p>
            <a:pPr marL="514350" indent="-514350">
              <a:spcAft>
                <a:spcPts val="600"/>
              </a:spcAft>
              <a:buFont typeface="+mj-lt"/>
              <a:buAutoNum type="arabicPeriod" startAt="9"/>
            </a:pPr>
            <a:r>
              <a:rPr lang="en-US" dirty="0" smtClean="0"/>
              <a:t>Implementing an Adaptive User Interface</a:t>
            </a:r>
          </a:p>
          <a:p>
            <a:pPr marL="514350" indent="-514350">
              <a:spcAft>
                <a:spcPts val="600"/>
              </a:spcAft>
              <a:buFont typeface="+mj-lt"/>
              <a:buAutoNum type="arabicPeriod" startAt="9"/>
            </a:pPr>
            <a:r>
              <a:rPr lang="en-US" dirty="0" smtClean="0"/>
              <a:t>Creating </a:t>
            </a:r>
            <a:r>
              <a:rPr lang="en-US" dirty="0"/>
              <a:t>Advanced </a:t>
            </a:r>
            <a:r>
              <a:rPr lang="en-US" dirty="0" smtClean="0"/>
              <a:t>Graphics</a:t>
            </a:r>
          </a:p>
          <a:p>
            <a:pPr marL="514350" indent="-514350">
              <a:spcAft>
                <a:spcPts val="600"/>
              </a:spcAft>
              <a:buFont typeface="+mj-lt"/>
              <a:buAutoNum type="arabicPeriod" startAt="9"/>
            </a:pPr>
            <a:r>
              <a:rPr lang="en-US" dirty="0" smtClean="0"/>
              <a:t>Animating </a:t>
            </a:r>
            <a:r>
              <a:rPr lang="en-US" dirty="0"/>
              <a:t>the User </a:t>
            </a:r>
            <a:r>
              <a:rPr lang="en-US" dirty="0" smtClean="0"/>
              <a:t>Interface</a:t>
            </a:r>
          </a:p>
          <a:p>
            <a:pPr marL="514350" indent="-514350">
              <a:spcAft>
                <a:spcPts val="600"/>
              </a:spcAft>
              <a:buFont typeface="+mj-lt"/>
              <a:buAutoNum type="arabicPeriod" startAt="9"/>
            </a:pPr>
            <a:r>
              <a:rPr lang="en-US" dirty="0" smtClean="0"/>
              <a:t>Implementing </a:t>
            </a:r>
            <a:r>
              <a:rPr lang="en-US" dirty="0"/>
              <a:t>Real-time Communication by Using Web </a:t>
            </a:r>
            <a:r>
              <a:rPr lang="en-US" dirty="0" smtClean="0"/>
              <a:t>Sockets</a:t>
            </a:r>
          </a:p>
          <a:p>
            <a:pPr marL="514350" indent="-514350">
              <a:spcAft>
                <a:spcPts val="600"/>
              </a:spcAft>
              <a:buFont typeface="+mj-lt"/>
              <a:buAutoNum type="arabicPeriod" startAt="9"/>
            </a:pPr>
            <a:r>
              <a:rPr lang="en-US" dirty="0" smtClean="0"/>
              <a:t>Performing </a:t>
            </a:r>
            <a:r>
              <a:rPr lang="en-US" dirty="0"/>
              <a:t>Background Processing by Using Web Workers</a:t>
            </a:r>
          </a:p>
          <a:p>
            <a:pPr marL="514350" indent="-514350">
              <a:buFont typeface="+mj-lt"/>
              <a:buAutoNum type="arabicPeriod"/>
            </a:pPr>
            <a:endParaRPr lang="en-US" dirty="0"/>
          </a:p>
        </p:txBody>
      </p:sp>
    </p:spTree>
    <p:extLst>
      <p:ext uri="{BB962C8B-B14F-4D97-AF65-F5344CB8AC3E}">
        <p14:creationId xmlns:p14="http://schemas.microsoft.com/office/powerpoint/2010/main" val="263977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1484784"/>
            <a:ext cx="9144000" cy="3456384"/>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179512" y="2400196"/>
            <a:ext cx="8534400" cy="1355725"/>
          </a:xfrm>
        </p:spPr>
        <p:txBody>
          <a:bodyPr vert="horz" wrap="square" lIns="45720" tIns="45720" rIns="45720" bIns="45720" numCol="1" anchor="ctr" anchorCtr="0" compatLnSpc="1">
            <a:prstTxWarp prst="textNoShape">
              <a:avLst/>
            </a:prstTxWarp>
            <a:normAutofit fontScale="90000"/>
          </a:bodyPr>
          <a:lstStyle/>
          <a:p>
            <a:pPr algn="r">
              <a:defRPr/>
            </a:pPr>
            <a:r>
              <a:rPr lang="en-GB" sz="4400" dirty="0"/>
              <a:t>Styling HTML5 by Using </a:t>
            </a:r>
            <a:r>
              <a:rPr lang="en-GB" sz="4400" dirty="0" smtClean="0"/>
              <a:t>CSS3</a:t>
            </a:r>
            <a:br>
              <a:rPr lang="en-GB" sz="4400" dirty="0" smtClean="0"/>
            </a:br>
            <a:r>
              <a:rPr lang="en-GB" sz="4400" dirty="0"/>
              <a:t/>
            </a:r>
            <a:br>
              <a:rPr lang="en-GB" sz="4400" dirty="0"/>
            </a:br>
            <a:r>
              <a:rPr lang="en-US" sz="4200" dirty="0" smtClean="0">
                <a:ln w="0"/>
                <a:solidFill>
                  <a:schemeClr val="tx1"/>
                </a:solidFill>
                <a:effectLst>
                  <a:outerShdw blurRad="38100" dist="19050" dir="2700000" algn="tl" rotWithShape="0">
                    <a:schemeClr val="dk1">
                      <a:alpha val="40000"/>
                    </a:schemeClr>
                  </a:outerShdw>
                </a:effectLst>
              </a:rPr>
              <a:t>(</a:t>
            </a:r>
            <a:r>
              <a:rPr lang="es-ES" sz="4400" dirty="0"/>
              <a:t>Estilo HTML5 usando CSS3</a:t>
            </a:r>
            <a:r>
              <a:rPr lang="en-US" sz="4200" dirty="0" smtClean="0">
                <a:ln w="0"/>
                <a:solidFill>
                  <a:schemeClr val="tx1"/>
                </a:solidFill>
                <a:effectLst>
                  <a:outerShdw blurRad="38100" dist="19050" dir="2700000" algn="tl" rotWithShape="0">
                    <a:schemeClr val="dk1">
                      <a:alpha val="40000"/>
                    </a:schemeClr>
                  </a:outerShdw>
                </a:effectLst>
              </a:rPr>
              <a:t>)</a:t>
            </a:r>
            <a:endParaRPr lang="en-US" sz="4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Styling Text by Using CSS3
Styling Block Elements
Pseudo-Classes and Pseudo-Elements
Enhancing Graphical Effects by Using CSS3</a:t>
            </a:r>
            <a:endParaRPr lang="en-US" dirty="0"/>
          </a:p>
        </p:txBody>
      </p:sp>
    </p:spTree>
    <p:extLst>
      <p:ext uri="{BB962C8B-B14F-4D97-AF65-F5344CB8AC3E}">
        <p14:creationId xmlns:p14="http://schemas.microsoft.com/office/powerpoint/2010/main" val="342495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Styling Text by Using CSS3</a:t>
            </a:r>
            <a:endParaRPr lang="en-US" dirty="0"/>
          </a:p>
        </p:txBody>
      </p:sp>
      <p:sp>
        <p:nvSpPr>
          <p:cNvPr id="3" name="Text Placeholder 2"/>
          <p:cNvSpPr>
            <a:spLocks noGrp="1"/>
          </p:cNvSpPr>
          <p:nvPr>
            <p:ph type="body" idx="1"/>
          </p:nvPr>
        </p:nvSpPr>
        <p:spPr/>
        <p:txBody>
          <a:bodyPr/>
          <a:lstStyle/>
          <a:p>
            <a:r>
              <a:rPr lang="en-GB" dirty="0" smtClean="0"/>
              <a:t>Fonts and Measurements
Implementing Text Effects</a:t>
            </a:r>
            <a:endParaRPr lang="en-US" dirty="0"/>
          </a:p>
        </p:txBody>
      </p:sp>
    </p:spTree>
    <p:extLst>
      <p:ext uri="{BB962C8B-B14F-4D97-AF65-F5344CB8AC3E}">
        <p14:creationId xmlns:p14="http://schemas.microsoft.com/office/powerpoint/2010/main" val="69234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Fonts and Measurements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CSS3 font and text properties support:</a:t>
            </a:r>
          </a:p>
          <a:p>
            <a:endParaRPr lang="en-US" dirty="0"/>
          </a:p>
          <a:p>
            <a:pPr lvl="1"/>
            <a:r>
              <a:rPr lang="en-US" dirty="0" smtClean="0"/>
              <a:t>External fonts </a:t>
            </a:r>
          </a:p>
          <a:p>
            <a:pPr lvl="1"/>
            <a:endParaRPr lang="en-US" dirty="0" smtClean="0"/>
          </a:p>
          <a:p>
            <a:pPr marL="288925" lvl="1" indent="0">
              <a:buNone/>
            </a:pPr>
            <a:endParaRPr lang="en-US" dirty="0" smtClean="0"/>
          </a:p>
          <a:p>
            <a:pPr marL="288925" lvl="1" indent="0">
              <a:buNone/>
            </a:pPr>
            <a:endParaRPr lang="en-US" dirty="0"/>
          </a:p>
          <a:p>
            <a:pPr lvl="1"/>
            <a:r>
              <a:rPr lang="en-US" dirty="0" smtClean="0"/>
              <a:t>Absolute text sizes</a:t>
            </a:r>
          </a:p>
          <a:p>
            <a:pPr lvl="1"/>
            <a:endParaRPr lang="en-US" dirty="0" smtClean="0"/>
          </a:p>
          <a:p>
            <a:pPr marL="288925" lvl="1" indent="0">
              <a:buNone/>
            </a:pPr>
            <a:endParaRPr lang="en-US" dirty="0"/>
          </a:p>
          <a:p>
            <a:pPr lvl="1"/>
            <a:r>
              <a:rPr lang="en-US" dirty="0" smtClean="0"/>
              <a:t>Relative text sizes</a:t>
            </a:r>
          </a:p>
        </p:txBody>
      </p:sp>
      <p:sp>
        <p:nvSpPr>
          <p:cNvPr id="5" name="TextBox 3"/>
          <p:cNvSpPr txBox="1"/>
          <p:nvPr/>
        </p:nvSpPr>
        <p:spPr>
          <a:xfrm>
            <a:off x="3657600" y="1672101"/>
            <a:ext cx="4800600"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font-face  {</a:t>
            </a:r>
            <a:r>
              <a:rPr lang="en-GB" sz="2000" b="0" dirty="0">
                <a:latin typeface="Lucida Sans Unicode" pitchFamily="34" charset="0"/>
                <a:cs typeface="Lucida Sans Unicode" pitchFamily="34" charset="0"/>
              </a:rPr>
              <a:t/>
            </a:r>
            <a:br>
              <a:rPr lang="en-GB" sz="2000" b="0" dirty="0">
                <a:latin typeface="Lucida Sans Unicode" pitchFamily="34" charset="0"/>
                <a:cs typeface="Lucida Sans Unicode" pitchFamily="34" charset="0"/>
              </a:rPr>
            </a:br>
            <a:r>
              <a:rPr lang="en-GB" sz="2000" b="0" dirty="0" smtClean="0">
                <a:latin typeface="Lucida Sans Unicode" pitchFamily="34" charset="0"/>
                <a:cs typeface="Lucida Sans Unicode" pitchFamily="34" charset="0"/>
              </a:rPr>
              <a:t>  font-family</a:t>
            </a:r>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newGroovyFont;</a:t>
            </a:r>
            <a:r>
              <a:rPr lang="en-GB" sz="2000" b="0" dirty="0">
                <a:latin typeface="Lucida Sans Unicode" pitchFamily="34" charset="0"/>
                <a:cs typeface="Lucida Sans Unicode" pitchFamily="34" charset="0"/>
              </a:rPr>
              <a:t/>
            </a:r>
            <a:br>
              <a:rPr lang="en-GB" sz="2000" b="0" dirty="0">
                <a:latin typeface="Lucida Sans Unicode" pitchFamily="34" charset="0"/>
                <a:cs typeface="Lucida Sans Unicode" pitchFamily="34" charset="0"/>
              </a:rPr>
            </a:br>
            <a:r>
              <a:rPr lang="en-GB" sz="2000" b="0" dirty="0" smtClean="0">
                <a:latin typeface="Lucida Sans Unicode" pitchFamily="34" charset="0"/>
                <a:cs typeface="Lucida Sans Unicode" pitchFamily="34" charset="0"/>
              </a:rPr>
              <a:t>  src</a:t>
            </a:r>
            <a:r>
              <a:rPr lang="en-GB" sz="2000" b="0" dirty="0">
                <a:latin typeface="Lucida Sans Unicode" pitchFamily="34" charset="0"/>
                <a:cs typeface="Lucida Sans Unicode" pitchFamily="34" charset="0"/>
              </a:rPr>
              <a:t>: url</a:t>
            </a:r>
            <a:r>
              <a:rPr lang="en-GB" sz="2000" b="0" dirty="0" smtClean="0">
                <a:latin typeface="Lucida Sans Unicode" pitchFamily="34" charset="0"/>
                <a:cs typeface="Lucida Sans Unicode" pitchFamily="34" charset="0"/>
              </a:rPr>
              <a:t>(‘CandaraPlus.ttf')</a:t>
            </a:r>
            <a:r>
              <a:rPr lang="en-GB" sz="2000" b="0" dirty="0">
                <a:latin typeface="Lucida Sans Unicode" pitchFamily="34" charset="0"/>
                <a:cs typeface="Lucida Sans Unicode" pitchFamily="34" charset="0"/>
              </a:rPr>
              <a:t/>
            </a:r>
            <a:br>
              <a:rPr lang="en-GB" sz="2000" b="0" dirty="0">
                <a:latin typeface="Lucida Sans Unicode" pitchFamily="34" charset="0"/>
                <a:cs typeface="Lucida Sans Unicode" pitchFamily="34" charset="0"/>
              </a:rPr>
            </a:br>
            <a:r>
              <a:rPr lang="en-GB" sz="2000" b="0" dirty="0">
                <a:latin typeface="Lucida Sans Unicode" pitchFamily="34" charset="0"/>
                <a:cs typeface="Lucida Sans Unicode" pitchFamily="34" charset="0"/>
              </a:rPr>
              <a:t>}</a:t>
            </a:r>
          </a:p>
        </p:txBody>
      </p:sp>
      <p:sp>
        <p:nvSpPr>
          <p:cNvPr id="6" name="TextBox 4"/>
          <p:cNvSpPr txBox="1"/>
          <p:nvPr/>
        </p:nvSpPr>
        <p:spPr>
          <a:xfrm>
            <a:off x="3657600" y="3505200"/>
            <a:ext cx="48006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font-size : 16pt;</a:t>
            </a:r>
          </a:p>
          <a:p>
            <a:r>
              <a:rPr lang="en-GB" sz="2000" b="0" dirty="0">
                <a:latin typeface="Lucida Sans Unicode" pitchFamily="34" charset="0"/>
                <a:cs typeface="Lucida Sans Unicode" pitchFamily="34" charset="0"/>
              </a:rPr>
              <a:t>l</a:t>
            </a:r>
            <a:r>
              <a:rPr lang="en-GB" sz="2000" b="0" dirty="0" smtClean="0">
                <a:latin typeface="Lucida Sans Unicode" pitchFamily="34" charset="0"/>
                <a:cs typeface="Lucida Sans Unicode" pitchFamily="34" charset="0"/>
              </a:rPr>
              <a:t>ine-height : 0.5in;</a:t>
            </a:r>
          </a:p>
          <a:p>
            <a:r>
              <a:rPr lang="en-GB" sz="2000" b="0" dirty="0" smtClean="0">
                <a:latin typeface="Lucida Sans Unicode" pitchFamily="34" charset="0"/>
                <a:cs typeface="Lucida Sans Unicode" pitchFamily="34" charset="0"/>
              </a:rPr>
              <a:t>letter-spacing : 12mm;</a:t>
            </a:r>
            <a:endParaRPr lang="en-GB" sz="2000" b="0" dirty="0">
              <a:latin typeface="Lucida Sans Unicode" pitchFamily="34" charset="0"/>
              <a:cs typeface="Lucida Sans Unicode" pitchFamily="34" charset="0"/>
            </a:endParaRPr>
          </a:p>
        </p:txBody>
      </p:sp>
      <p:sp>
        <p:nvSpPr>
          <p:cNvPr id="7" name="TextBox 5"/>
          <p:cNvSpPr txBox="1"/>
          <p:nvPr/>
        </p:nvSpPr>
        <p:spPr>
          <a:xfrm>
            <a:off x="3657600" y="4867870"/>
            <a:ext cx="48006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font-size : 1em;</a:t>
            </a:r>
          </a:p>
          <a:p>
            <a:r>
              <a:rPr lang="en-GB" sz="2000" b="0" dirty="0" smtClean="0">
                <a:latin typeface="Lucida Sans Unicode" pitchFamily="34" charset="0"/>
                <a:cs typeface="Lucida Sans Unicode" pitchFamily="34" charset="0"/>
              </a:rPr>
              <a:t>border-width : 300px;</a:t>
            </a:r>
          </a:p>
          <a:p>
            <a:r>
              <a:rPr lang="en-GB" sz="2000" b="0" dirty="0">
                <a:latin typeface="Lucida Sans Unicode" pitchFamily="34" charset="0"/>
                <a:cs typeface="Lucida Sans Unicode" pitchFamily="34" charset="0"/>
              </a:rPr>
              <a:t>p</a:t>
            </a:r>
            <a:r>
              <a:rPr lang="en-GB" sz="2000" b="0" dirty="0" smtClean="0">
                <a:latin typeface="Lucida Sans Unicode" pitchFamily="34" charset="0"/>
                <a:cs typeface="Lucida Sans Unicode" pitchFamily="34" charset="0"/>
              </a:rPr>
              <a:t>adding : 16rem;</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482606031"/>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1808</TotalTime>
  <Words>3973</Words>
  <Application>Microsoft Office PowerPoint</Application>
  <PresentationFormat>Presentación en pantalla (4:3)</PresentationFormat>
  <Paragraphs>520</Paragraphs>
  <Slides>33</Slides>
  <Notes>32</Notes>
  <HiddenSlides>7</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33</vt:i4>
      </vt:variant>
    </vt:vector>
  </HeadingPairs>
  <TitlesOfParts>
    <vt:vector size="43" baseType="lpstr">
      <vt:lpstr>Arial</vt:lpstr>
      <vt:lpstr>Calibri</vt:lpstr>
      <vt:lpstr>Lucida Sans Unicode</vt:lpstr>
      <vt:lpstr>Segoe UI</vt:lpstr>
      <vt:lpstr>Segoe UI Light</vt:lpstr>
      <vt:lpstr>Symbol</vt:lpstr>
      <vt:lpstr>Times New Roman</vt:lpstr>
      <vt:lpstr>Verdana</vt:lpstr>
      <vt:lpstr>Wingdings</vt:lpstr>
      <vt:lpstr>Presentation1</vt:lpstr>
      <vt:lpstr>Presentación de PowerPoint</vt:lpstr>
      <vt:lpstr>Objetivo Terminal del Modulo 5 (1/2)</vt:lpstr>
      <vt:lpstr>Objetivo Terminal del Modulo 5 (2/2)</vt:lpstr>
      <vt:lpstr>Contenido de Modulo, por temas</vt:lpstr>
      <vt:lpstr>Contenido de Modulo, por temas</vt:lpstr>
      <vt:lpstr>Styling HTML5 by Using CSS3  (Estilo HTML5 usando CSS3)</vt:lpstr>
      <vt:lpstr>Module Overview</vt:lpstr>
      <vt:lpstr>Lesson 1: Styling Text by Using CSS3</vt:lpstr>
      <vt:lpstr>Fonts and Measurements</vt:lpstr>
      <vt:lpstr>Implementing Text Effects</vt:lpstr>
      <vt:lpstr>Lesson 2: Styling Block Elements</vt:lpstr>
      <vt:lpstr>New Block Properties in CSS3</vt:lpstr>
      <vt:lpstr>Block Layout Models</vt:lpstr>
      <vt:lpstr>Demonstration: Switching Between CSS Layout Models</vt:lpstr>
      <vt:lpstr>Text Continuation Page</vt:lpstr>
      <vt:lpstr>Text Continuation Page</vt:lpstr>
      <vt:lpstr>Text Continuation Page</vt:lpstr>
      <vt:lpstr>Text Continuation Page</vt:lpstr>
      <vt:lpstr>Lesson 3: Pseudo-Classes and Pseudo-Elements</vt:lpstr>
      <vt:lpstr>Text Pseudo-Elements</vt:lpstr>
      <vt:lpstr>Link and Form Pseudo-Classes</vt:lpstr>
      <vt:lpstr>DOM-Related Pseudo-Classes</vt:lpstr>
      <vt:lpstr>Lesson 4: Enhancing Graphical Effects by Using CSS3</vt:lpstr>
      <vt:lpstr>Specifying Color Values</vt:lpstr>
      <vt:lpstr>Defining Backgrounds and Effects</vt:lpstr>
      <vt:lpstr>Implementing Transformations and Graphics</vt:lpstr>
      <vt:lpstr>Demonstration: Styling Text and Block Elements by Using CSS3</vt:lpstr>
      <vt:lpstr>Text Continuation Page</vt:lpstr>
      <vt:lpstr>Text Continuation Page</vt:lpstr>
      <vt:lpstr>Lab: Styling Text and Block Elements by Using CSS3</vt:lpstr>
      <vt:lpstr>Text Continuation Page</vt:lpstr>
      <vt:lpstr>Lab Scenario</vt:lpstr>
      <vt:lpstr>Module Review and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63</cp:revision>
  <cp:lastPrinted>2012-08-28T00:39:50Z</cp:lastPrinted>
  <dcterms:created xsi:type="dcterms:W3CDTF">2012-10-15T15:17:00Z</dcterms:created>
  <dcterms:modified xsi:type="dcterms:W3CDTF">2016-04-04T13:47:06Z</dcterms:modified>
</cp:coreProperties>
</file>