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0"/>
  </p:notesMasterIdLst>
  <p:handoutMasterIdLst>
    <p:handoutMasterId r:id="rId31"/>
  </p:handoutMasterIdLst>
  <p:sldIdLst>
    <p:sldId id="315" r:id="rId2"/>
    <p:sldId id="285" r:id="rId3"/>
    <p:sldId id="342" r:id="rId4"/>
    <p:sldId id="282" r:id="rId5"/>
    <p:sldId id="347" r:id="rId6"/>
    <p:sldId id="286"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Math</a:t>
            </a:r>
            <a:r>
              <a:rPr lang="en-US" sz="1000" dirty="0">
                <a:latin typeface="Arial"/>
                <a:ea typeface="Calibri"/>
                <a:cs typeface="Segoe UI"/>
              </a:rPr>
              <a:t> and </a:t>
            </a:r>
            <a:r>
              <a:rPr lang="en-US" sz="1000" b="1" dirty="0">
                <a:latin typeface="Arial"/>
                <a:ea typeface="Calibri"/>
                <a:cs typeface="Times New Roman"/>
              </a:rPr>
              <a:t>JSON</a:t>
            </a:r>
            <a:r>
              <a:rPr lang="en-US" sz="1000" dirty="0">
                <a:latin typeface="Arial"/>
                <a:ea typeface="Calibri"/>
                <a:cs typeface="Segoe UI"/>
              </a:rPr>
              <a:t> objects were introduced in passing in module 3. Do not spend too long on this topic, other than to point out that singletons provide another pattern for defining global functions and variables.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037527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time to make sure that students understand the principles covered in this lesson. Students with an object-oriented background might be tempted to make ill-founded assumptions about how JavaScript works, and the way in which constructors and prototypes operate might surprise them.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003829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the description simple. Mention that in JavaScript, everything is an </a:t>
            </a:r>
            <a:r>
              <a:rPr lang="en-US" sz="1000" b="1" dirty="0">
                <a:latin typeface="Arial"/>
                <a:ea typeface="Calibri"/>
                <a:cs typeface="Times New Roman"/>
              </a:rPr>
              <a:t>Object</a:t>
            </a:r>
            <a:r>
              <a:rPr lang="en-US" sz="1000" dirty="0">
                <a:latin typeface="Arial"/>
                <a:ea typeface="Calibri"/>
                <a:cs typeface="Segoe UI"/>
              </a:rPr>
              <a:t>. Some objects have more properties and methods than others, but they are ultimately all instances of the </a:t>
            </a:r>
            <a:r>
              <a:rPr lang="en-US" sz="1000" b="1" dirty="0">
                <a:latin typeface="Arial"/>
                <a:ea typeface="Calibri"/>
                <a:cs typeface="Times New Roman"/>
              </a:rPr>
              <a:t>Object</a:t>
            </a:r>
            <a:r>
              <a:rPr lang="en-US" sz="1000" dirty="0">
                <a:latin typeface="Arial"/>
                <a:ea typeface="Calibri"/>
                <a:cs typeface="Segoe UI"/>
              </a:rPr>
              <a:t>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that functions are also objects, and that at the object level, JavaScript does not really distinguish between properties that contain data and properties that define executable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highlight that JavaScript does not support function overloading (functions are just properties that can be assigned a different value at any time). However, developers can simulate overloading by adding code to a function that checks the type and number of parameters passed in and reacts in an appropriate manner.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50187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the syntax used by JSON to format objects is based on object literal notation.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725344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Constructor functions can cause confusion to C# and C++ programmers because, although they are similar, they do not fulfill exactly the same role as constructors in those languages. A constructor is similar to a class definition in C# and C++ in that it defines the shape of an object (the properties and methods that it contains).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555064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notion that functions are really just properties (like data) can concern developers who are familiar with other object-oriented languages. Take time to explain carefully how prototypes work in conjunction with constructor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309612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Object.create</a:t>
            </a:r>
            <a:r>
              <a:rPr lang="en-US" sz="1000" dirty="0">
                <a:latin typeface="Arial"/>
                <a:ea typeface="Calibri"/>
                <a:cs typeface="Segoe UI"/>
              </a:rPr>
              <a:t> function provides a mechanism that implements an efficient form of inheritance for JavaScript. However, keep the description simple for the time being; the next lesson provides more detail through the use of prototype chaining.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658195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3B05FDF-F35D-4038-B4BB-4CF9CB1EE1A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85837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students are confused by the code example in this topic, walk through it on the whiteboard and explain where variables come in and out of scope as the various functions for a </a:t>
            </a:r>
            <a:r>
              <a:rPr lang="en-US" sz="1000" b="1" dirty="0">
                <a:latin typeface="Arial"/>
                <a:ea typeface="Calibri"/>
                <a:cs typeface="Times New Roman"/>
              </a:rPr>
              <a:t>Person</a:t>
            </a:r>
            <a:r>
              <a:rPr lang="en-US" sz="1000" dirty="0">
                <a:latin typeface="Arial"/>
                <a:ea typeface="Calibri"/>
                <a:cs typeface="Segoe UI"/>
              </a:rPr>
              <a:t> object are executed.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describe how property accessor functions work, as they are not covered in detail in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40269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the key topic on inheritance, and it pulls together many concepts described in this lesson and the previous lesson.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Recap the </a:t>
            </a:r>
            <a:r>
              <a:rPr lang="en-US" sz="1000" b="1" dirty="0">
                <a:latin typeface="Arial"/>
                <a:ea typeface="Calibri"/>
                <a:cs typeface="Times New Roman"/>
              </a:rPr>
              <a:t>Object.create</a:t>
            </a:r>
            <a:r>
              <a:rPr lang="en-US" sz="1000" dirty="0">
                <a:latin typeface="Arial"/>
                <a:ea typeface="Calibri"/>
                <a:cs typeface="Segoe UI"/>
              </a:rPr>
              <a:t> function from the previous lesson. This mechanism is extremely common, but prototype chaining arguably gives the programmer more control over the properties that are inherited. There is a lot of debate about the merits and drawbacks of the various inheritance approaches that developers use, so don't get embroiled in a lengthy debate about one technique over another.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fully understand how prototype chaining works, and be prepared to walk through the sample code on the whiteboard if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42321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Extending an existing object (including a built-in JavaScript type) is a straightforward process based on adding new properties to the prototype of that object. However, warn students not to accidentally override functions in a prototype, which can lead to existing code that invokes these functions no longer behaving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understand how the </a:t>
            </a:r>
            <a:r>
              <a:rPr lang="en-US" sz="1000" b="1" dirty="0">
                <a:latin typeface="Arial"/>
                <a:ea typeface="Calibri"/>
                <a:cs typeface="Times New Roman"/>
              </a:rPr>
              <a:t>apply</a:t>
            </a:r>
            <a:r>
              <a:rPr lang="en-US" sz="1000" dirty="0">
                <a:latin typeface="Arial"/>
                <a:ea typeface="Calibri"/>
                <a:cs typeface="Segoe UI"/>
              </a:rPr>
              <a:t> method works; it is used by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533974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E:\Mod07\Labfiles\Solution\Exercise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Object.inherit.js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scroll through the code and highlight the </a:t>
            </a:r>
            <a:r>
              <a:rPr lang="en-US" sz="1000" b="1" dirty="0" smtClean="0">
                <a:effectLst/>
                <a:latin typeface="Arial"/>
                <a:ea typeface="Times New Roman"/>
                <a:cs typeface="Times New Roman"/>
              </a:rPr>
              <a:t>inherit()</a:t>
            </a:r>
            <a:r>
              <a:rPr lang="en-US" sz="1000" dirty="0" smtClean="0">
                <a:effectLst/>
                <a:latin typeface="Arial"/>
                <a:ea typeface="Times New Roman"/>
                <a:cs typeface="Segoe UI"/>
              </a:rPr>
              <a:t> function. Mention that the purpose of this function is to define a prototype object and initialization function, which can then be used to create new instances of a type. The starter code contains a skeleton version of this function, but students will complete the code by following the comments in this function.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Also, point out that the code in the Object.inherit.js file enforces </a:t>
            </a:r>
            <a:r>
              <a:rPr lang="en-US" sz="1000" b="1" dirty="0" smtClean="0">
                <a:effectLst/>
                <a:latin typeface="Arial"/>
                <a:ea typeface="Times New Roman"/>
                <a:cs typeface="Times New Roman"/>
              </a:rPr>
              <a:t>strict</a:t>
            </a:r>
            <a:r>
              <a:rPr lang="en-US" sz="1000" dirty="0" smtClean="0">
                <a:effectLst/>
                <a:latin typeface="Arial"/>
                <a:ea typeface="Times New Roman"/>
                <a:cs typeface="Segoe UI"/>
              </a:rPr>
              <a:t> mode, and that it is contained within an immediately invoked function expression.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in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and Text Editor window, find the statement that creates the </a:t>
            </a:r>
            <a:r>
              <a:rPr lang="en-US" sz="1000" b="1" dirty="0" smtClean="0">
                <a:effectLst/>
                <a:latin typeface="Arial"/>
                <a:ea typeface="Times New Roman"/>
                <a:cs typeface="Times New Roman"/>
              </a:rPr>
              <a:t>ScheduleList</a:t>
            </a:r>
            <a:r>
              <a:rPr lang="en-US" sz="1000" dirty="0" smtClean="0">
                <a:effectLst/>
                <a:latin typeface="Arial"/>
                <a:ea typeface="Times New Roman"/>
                <a:cs typeface="Segoe UI"/>
              </a:rPr>
              <a:t> object on line 117, and point out how the code uses the </a:t>
            </a:r>
            <a:r>
              <a:rPr lang="en-US" sz="1000" b="1" dirty="0" smtClean="0">
                <a:effectLst/>
                <a:latin typeface="Arial"/>
                <a:ea typeface="Times New Roman"/>
                <a:cs typeface="Times New Roman"/>
              </a:rPr>
              <a:t>Object.inherit()</a:t>
            </a:r>
            <a:r>
              <a:rPr lang="en-US" sz="1000" dirty="0" smtClean="0">
                <a:effectLst/>
                <a:latin typeface="Arial"/>
                <a:ea typeface="Times New Roman"/>
                <a:cs typeface="Segoe UI"/>
              </a:rPr>
              <a:t> function to create this object. Notice that the functions that were originally part of the schedule.js script have been refactored as methods of the </a:t>
            </a:r>
            <a:r>
              <a:rPr lang="en-US" sz="1000" b="1" dirty="0" smtClean="0">
                <a:effectLst/>
                <a:latin typeface="Arial"/>
                <a:ea typeface="Times New Roman"/>
                <a:cs typeface="Times New Roman"/>
              </a:rPr>
              <a:t>ScheduleList</a:t>
            </a:r>
            <a:r>
              <a:rPr lang="en-US" sz="1000" dirty="0" smtClean="0">
                <a:effectLst/>
                <a:latin typeface="Arial"/>
                <a:ea typeface="Times New Roman"/>
                <a:cs typeface="Segoe UI"/>
              </a:rPr>
              <a:t> object.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Inform students that the first 114 lines of the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file have nothing to do with the </a:t>
            </a:r>
            <a:r>
              <a:rPr lang="en-US" sz="1000" b="1" dirty="0" smtClean="0">
                <a:effectLst/>
                <a:latin typeface="Arial"/>
                <a:ea typeface="Times New Roman"/>
                <a:cs typeface="Times New Roman"/>
              </a:rPr>
              <a:t>ScheduleList</a:t>
            </a:r>
            <a:r>
              <a:rPr lang="en-US" sz="1000" dirty="0" smtClean="0">
                <a:effectLst/>
                <a:latin typeface="Arial"/>
                <a:ea typeface="Times New Roman"/>
                <a:cs typeface="Segoe UI"/>
              </a:rPr>
              <a:t> object; rather this code formats the session data in a tabular layout on the web page. Students are welcome to look at this code, but it is not necessary to understand how it works in order to perform the lab.</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a:t>
            </a:r>
            <a:r>
              <a:rPr lang="en-US" sz="1000" b="1" dirty="0" smtClean="0">
                <a:latin typeface="Arial"/>
                <a:ea typeface="Calibri"/>
                <a:cs typeface="Times New Roman"/>
              </a:rPr>
              <a:t>this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650300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In Internet Explorer, in the navigation bar, click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and explain that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page uses the </a:t>
            </a:r>
            <a:r>
              <a:rPr lang="en-US" sz="1000" b="1" dirty="0">
                <a:solidFill>
                  <a:prstClr val="black"/>
                </a:solidFill>
                <a:latin typeface="Arial"/>
                <a:ea typeface="Times New Roman"/>
                <a:cs typeface="Times New Roman"/>
              </a:rPr>
              <a:t>ScheduleList</a:t>
            </a:r>
            <a:r>
              <a:rPr lang="en-US" sz="1000" dirty="0">
                <a:solidFill>
                  <a:prstClr val="black"/>
                </a:solidFill>
                <a:latin typeface="Arial"/>
                <a:ea typeface="Times New Roman"/>
                <a:cs typeface="Segoe UI"/>
              </a:rPr>
              <a:t> object to fetch session data for display.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595749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lab assumes that students have a good understanding of the object-oriented principles explained in the lessons in this module. Students may also have their own model for implementing an object-oriented approach; if time allows, let them investigate their own approaches to organizing their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students that a working solution for this exercise is available in the </a:t>
            </a:r>
            <a:r>
              <a:rPr lang="en-US" sz="1000" b="1" dirty="0">
                <a:latin typeface="Arial"/>
                <a:ea typeface="Calibri"/>
                <a:cs typeface="Times New Roman"/>
              </a:rPr>
              <a:t>E:\Mod07\Labfiles\Solution\Exercise 1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Object Inheritance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utility function named </a:t>
            </a:r>
            <a:r>
              <a:rPr lang="en-US" sz="1000" b="1" dirty="0">
                <a:latin typeface="Arial"/>
                <a:ea typeface="Calibri"/>
                <a:cs typeface="Times New Roman"/>
              </a:rPr>
              <a:t>Object.inherit</a:t>
            </a:r>
            <a:r>
              <a:rPr lang="en-US" sz="1000" dirty="0">
                <a:latin typeface="Arial"/>
                <a:ea typeface="Calibri"/>
                <a:cs typeface="Segoe UI"/>
              </a:rPr>
              <a:t>. The purpose of this function is to define a prototype object and initialization function, which can then be used to create new instances of a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Using a Prototype to Initialize an Object</a:t>
            </a:r>
            <a:endParaRPr lang="en-US" sz="1000" dirty="0">
              <a:latin typeface="Arial"/>
              <a:ea typeface="Calibri"/>
              <a:cs typeface="Times New Roman"/>
            </a:endParaRPr>
          </a:p>
          <a:p>
            <a:pPr marL="100330" marR="100330">
              <a:lnSpc>
                <a:spcPts val="1000"/>
              </a:lnSpc>
              <a:spcAft>
                <a:spcPts val="600"/>
              </a:spcAft>
            </a:pPr>
            <a:r>
              <a:rPr lang="en-US" sz="1000" dirty="0" smtClean="0">
                <a:effectLst/>
                <a:latin typeface="Arial"/>
                <a:ea typeface="Times New Roman"/>
                <a:cs typeface="Times New Roman"/>
              </a:rPr>
              <a:t>var Circle = Object.inherit({</a:t>
            </a:r>
          </a:p>
          <a:p>
            <a:pPr marL="100330" marR="100330">
              <a:lnSpc>
                <a:spcPts val="1000"/>
              </a:lnSpc>
              <a:spcAft>
                <a:spcPts val="600"/>
              </a:spcAft>
            </a:pPr>
            <a:r>
              <a:rPr lang="en-US" sz="1000" dirty="0" smtClean="0">
                <a:effectLst/>
                <a:latin typeface="Arial"/>
                <a:ea typeface="Times New Roman"/>
                <a:cs typeface="Times New Roman"/>
              </a:rPr>
              <a:t>    initialize: function (radius) {</a:t>
            </a:r>
          </a:p>
          <a:p>
            <a:pPr marL="100330" marR="100330">
              <a:lnSpc>
                <a:spcPts val="1000"/>
              </a:lnSpc>
              <a:spcAft>
                <a:spcPts val="600"/>
              </a:spcAft>
            </a:pPr>
            <a:r>
              <a:rPr lang="en-US" sz="1000" dirty="0" smtClean="0">
                <a:effectLst/>
                <a:latin typeface="Arial"/>
                <a:ea typeface="Times New Roman"/>
                <a:cs typeface="Times New Roman"/>
              </a:rPr>
              <a:t>        this.radius = radius;</a:t>
            </a:r>
          </a:p>
          <a:p>
            <a:pPr marL="100330" marR="100330">
              <a:lnSpc>
                <a:spcPts val="1000"/>
              </a:lnSpc>
              <a:spcAft>
                <a:spcPts val="600"/>
              </a:spcAft>
            </a:pPr>
            <a:r>
              <a:rPr lang="en-US" sz="1000" dirty="0" smtClean="0">
                <a:effectLst/>
                <a:latin typeface="Arial"/>
                <a:ea typeface="Times New Roman"/>
                <a:cs typeface="Times New Roman"/>
              </a:rPr>
              <a:t>    },</a:t>
            </a:r>
          </a:p>
          <a:p>
            <a:pPr marL="100330" marR="100330">
              <a:lnSpc>
                <a:spcPts val="1000"/>
              </a:lnSpc>
              <a:spcAft>
                <a:spcPts val="600"/>
              </a:spcAft>
            </a:pPr>
            <a:r>
              <a:rPr lang="en-US" sz="1000" dirty="0" smtClean="0">
                <a:effectLst/>
                <a:latin typeface="Arial"/>
                <a:ea typeface="Times New Roman"/>
                <a:cs typeface="Times New Roman"/>
              </a:rPr>
              <a:t>    area: function () {</a:t>
            </a:r>
          </a:p>
          <a:p>
            <a:pPr marL="100330" marR="100330">
              <a:lnSpc>
                <a:spcPts val="1000"/>
              </a:lnSpc>
              <a:spcAft>
                <a:spcPts val="600"/>
              </a:spcAft>
            </a:pPr>
            <a:r>
              <a:rPr lang="en-US" sz="1000" dirty="0" smtClean="0">
                <a:effectLst/>
                <a:latin typeface="Arial"/>
                <a:ea typeface="Times New Roman"/>
                <a:cs typeface="Times New Roman"/>
              </a:rPr>
              <a:t>        return Math.PI * this.radius * this.radius;</a:t>
            </a:r>
          </a:p>
          <a:p>
            <a:pPr marL="100330" marR="100330">
              <a:lnSpc>
                <a:spcPts val="1000"/>
              </a:lnSpc>
              <a:spcAft>
                <a:spcPts val="600"/>
              </a:spcAft>
            </a:pPr>
            <a:r>
              <a:rPr lang="en-US" sz="1000" dirty="0" smtClean="0">
                <a:effectLst/>
                <a:latin typeface="Arial"/>
                <a:ea typeface="Times New Roman"/>
                <a:cs typeface="Times New Roman"/>
              </a:rPr>
              <a:t>    },</a:t>
            </a:r>
          </a:p>
          <a:p>
            <a:pPr marL="100330" marR="100330">
              <a:lnSpc>
                <a:spcPts val="1000"/>
              </a:lnSpc>
              <a:spcAft>
                <a:spcPts val="600"/>
              </a:spcAft>
            </a:pPr>
            <a:r>
              <a:rPr lang="en-US" sz="1000" dirty="0" smtClean="0">
                <a:effectLst/>
                <a:latin typeface="Arial"/>
                <a:ea typeface="Times New Roman"/>
                <a:cs typeface="Times New Roman"/>
              </a:rPr>
              <a:t>    circumference: function() {</a:t>
            </a:r>
          </a:p>
          <a:p>
            <a:pPr marL="100330" marR="100330">
              <a:lnSpc>
                <a:spcPts val="1000"/>
              </a:lnSpc>
              <a:spcAft>
                <a:spcPts val="600"/>
              </a:spcAft>
            </a:pPr>
            <a:r>
              <a:rPr lang="en-US" sz="1000" dirty="0" smtClean="0">
                <a:effectLst/>
                <a:latin typeface="Arial"/>
                <a:ea typeface="Times New Roman"/>
                <a:cs typeface="Times New Roman"/>
              </a:rPr>
              <a:t>        return 2 * Math.PI * this.radius;</a:t>
            </a:r>
          </a:p>
          <a:p>
            <a:pPr marL="100330" marR="100330">
              <a:lnSpc>
                <a:spcPts val="1000"/>
              </a:lnSpc>
              <a:spcAft>
                <a:spcPts val="600"/>
              </a:spcAft>
            </a:pPr>
            <a:r>
              <a:rPr lang="en-US" sz="1000" dirty="0" smtClean="0">
                <a:effectLst/>
                <a:latin typeface="Arial"/>
                <a:ea typeface="Times New Roman"/>
                <a:cs typeface="Times New Roman"/>
              </a:rPr>
              <a:t>    }</a:t>
            </a:r>
          </a:p>
          <a:p>
            <a:pPr marL="100330" marR="100330">
              <a:lnSpc>
                <a:spcPts val="1000"/>
              </a:lnSpc>
              <a:spcAft>
                <a:spcPts val="600"/>
              </a:spcAft>
            </a:pPr>
            <a:r>
              <a:rPr lang="en-US" sz="1000" dirty="0" smtClean="0">
                <a:effectLst/>
                <a:latin typeface="Arial"/>
                <a:ea typeface="Times New Roman"/>
                <a:cs typeface="Times New Roman"/>
              </a:rPr>
              <a:t>});</a:t>
            </a:r>
          </a:p>
          <a:p>
            <a:pPr marL="100330" marR="100330">
              <a:lnSpc>
                <a:spcPts val="1000"/>
              </a:lnSpc>
              <a:spcAft>
                <a:spcPts val="600"/>
              </a:spcAft>
            </a:pPr>
            <a:r>
              <a:rPr lang="en-US" sz="1000" dirty="0" smtClean="0">
                <a:effectLst/>
                <a:latin typeface="Arial"/>
                <a:ea typeface="Times New Roman"/>
                <a:cs typeface="Times New Roman"/>
              </a:rPr>
              <a:t>// Create and use a Circle object</a:t>
            </a:r>
          </a:p>
          <a:p>
            <a:pPr marL="100330" marR="100330">
              <a:lnSpc>
                <a:spcPts val="1000"/>
              </a:lnSpc>
              <a:spcAft>
                <a:spcPts val="600"/>
              </a:spcAft>
            </a:pPr>
            <a:r>
              <a:rPr lang="en-US" sz="1000" dirty="0" smtClean="0">
                <a:effectLst/>
                <a:latin typeface="Arial"/>
                <a:ea typeface="Times New Roman"/>
                <a:cs typeface="Times New Roman"/>
              </a:rPr>
              <a:t>var c = Circle.create(10);</a:t>
            </a:r>
          </a:p>
          <a:p>
            <a:pPr marL="100330" marR="100330">
              <a:lnSpc>
                <a:spcPts val="1000"/>
              </a:lnSpc>
              <a:spcAft>
                <a:spcPts val="600"/>
              </a:spcAft>
            </a:pPr>
            <a:r>
              <a:rPr lang="en-US" sz="1000" dirty="0" smtClean="0">
                <a:effectLst/>
                <a:latin typeface="Arial"/>
                <a:ea typeface="Times New Roman"/>
                <a:cs typeface="Times New Roman"/>
              </a:rPr>
              <a:t>alert(c.area());</a:t>
            </a:r>
          </a:p>
          <a:p>
            <a:pPr marL="100330" marR="100330">
              <a:lnSpc>
                <a:spcPts val="1000"/>
              </a:lnSpc>
              <a:spcAft>
                <a:spcPts val="600"/>
              </a:spcAft>
            </a:pPr>
            <a:r>
              <a:rPr lang="en-US" sz="1000" dirty="0" smtClean="0">
                <a:effectLst/>
                <a:latin typeface="Arial"/>
                <a:ea typeface="Times New Roman"/>
                <a:cs typeface="Times New Roman"/>
              </a:rPr>
              <a:t>alert(c.circumference());</a:t>
            </a: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inherit</a:t>
            </a:r>
            <a:r>
              <a:rPr lang="en-US" sz="1000" dirty="0">
                <a:latin typeface="Arial"/>
                <a:ea typeface="Calibri"/>
                <a:cs typeface="Segoe UI"/>
              </a:rPr>
              <a:t> function has been partially defined, but the JavaScript file containing it needs completing.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Next, you will prevent variables from leaking into global scope by using an immediately invoked </a:t>
            </a:r>
            <a:r>
              <a:rPr lang="en-US" sz="1000" dirty="0" smtClean="0">
                <a:latin typeface="Arial"/>
                <a:ea typeface="Calibri"/>
                <a:cs typeface="Segoe UI"/>
              </a:rPr>
              <a:t>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846028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expression.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Then, you will switch the JavaScript code into strict mode. And finally, you will attach the </a:t>
            </a:r>
            <a:r>
              <a:rPr lang="en-US" sz="1000" b="1" dirty="0">
                <a:solidFill>
                  <a:prstClr val="black"/>
                </a:solidFill>
                <a:latin typeface="Arial"/>
                <a:ea typeface="Calibri"/>
                <a:cs typeface="Times New Roman"/>
              </a:rPr>
              <a:t>inherit</a:t>
            </a:r>
            <a:r>
              <a:rPr lang="en-US" sz="1000" dirty="0">
                <a:solidFill>
                  <a:prstClr val="black"/>
                </a:solidFill>
                <a:latin typeface="Arial"/>
                <a:ea typeface="Calibri"/>
                <a:cs typeface="Segoe UI"/>
              </a:rPr>
              <a:t> function to the built-in JavaScript </a:t>
            </a:r>
            <a:r>
              <a:rPr lang="en-US" sz="1000" b="1" dirty="0">
                <a:solidFill>
                  <a:prstClr val="black"/>
                </a:solidFill>
                <a:latin typeface="Arial"/>
                <a:ea typeface="Calibri"/>
                <a:cs typeface="Times New Roman"/>
              </a:rPr>
              <a:t>Object</a:t>
            </a:r>
            <a:r>
              <a:rPr lang="en-US" sz="1000" dirty="0">
                <a:solidFill>
                  <a:prstClr val="black"/>
                </a:solidFill>
                <a:latin typeface="Arial"/>
                <a:ea typeface="Calibri"/>
                <a:cs typeface="Segoe UI"/>
              </a:rPr>
              <a:t> object.</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Mention to students that a working solution for this exercise is available in the </a:t>
            </a:r>
            <a:r>
              <a:rPr lang="en-US" sz="1000" b="1" dirty="0">
                <a:solidFill>
                  <a:prstClr val="black"/>
                </a:solidFill>
                <a:latin typeface="Arial"/>
                <a:ea typeface="Calibri"/>
                <a:cs typeface="Times New Roman"/>
              </a:rPr>
              <a:t>E:\Mod07\Labfiles\Solution\Exercise 1</a:t>
            </a:r>
            <a:r>
              <a:rPr lang="en-US" sz="1000" dirty="0">
                <a:solidFill>
                  <a:prstClr val="black"/>
                </a:solidFill>
                <a:latin typeface="Arial"/>
                <a:ea typeface="Calibri"/>
                <a:cs typeface="Segoe UI"/>
              </a:rPr>
              <a:t> folder.</a:t>
            </a:r>
            <a:endParaRPr lang="en-US" sz="1000" dirty="0">
              <a:solidFill>
                <a:prstClr val="black"/>
              </a:solidFill>
              <a:latin typeface="Arial"/>
              <a:ea typeface="Calibri"/>
              <a:cs typeface="Times New Roman"/>
            </a:endParaRPr>
          </a:p>
          <a:p>
            <a:pPr lvl="0">
              <a:lnSpc>
                <a:spcPct val="115000"/>
              </a:lnSpc>
              <a:spcAft>
                <a:spcPts val="1000"/>
              </a:spcAft>
            </a:pPr>
            <a:r>
              <a:rPr lang="en-GB" sz="1000" dirty="0">
                <a:solidFill>
                  <a:srgbClr val="000000"/>
                </a:solidFill>
                <a:latin typeface="Arial"/>
                <a:ea typeface="Calibri"/>
                <a:cs typeface="Segoe UI"/>
              </a:rPr>
              <a:t>Exercise 2: Refactoring JavaScript Code to Use Objects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 JavaScript code for the Schedule page has been partially refactored to be more maintainable. In this exercise, you will continue the refactoring process by updating the code for the Schedule page. You will use the</a:t>
            </a:r>
            <a:r>
              <a:rPr lang="en-US" sz="1000" b="1" dirty="0">
                <a:solidFill>
                  <a:prstClr val="black"/>
                </a:solidFill>
                <a:latin typeface="Arial"/>
                <a:ea typeface="Calibri"/>
                <a:cs typeface="Times New Roman"/>
              </a:rPr>
              <a:t> Object.inherit </a:t>
            </a:r>
            <a:r>
              <a:rPr lang="en-US" sz="1000" dirty="0">
                <a:solidFill>
                  <a:prstClr val="black"/>
                </a:solidFill>
                <a:latin typeface="Arial"/>
                <a:ea typeface="Calibri"/>
                <a:cs typeface="Segoe UI"/>
              </a:rPr>
              <a:t>utility function to define a </a:t>
            </a:r>
            <a:r>
              <a:rPr lang="en-US" sz="1000" b="1" dirty="0">
                <a:solidFill>
                  <a:prstClr val="black"/>
                </a:solidFill>
                <a:latin typeface="Arial"/>
                <a:ea typeface="Calibri"/>
                <a:cs typeface="Times New Roman"/>
              </a:rPr>
              <a:t>ScheduleList</a:t>
            </a:r>
            <a:r>
              <a:rPr lang="en-US" sz="1000" dirty="0">
                <a:solidFill>
                  <a:prstClr val="black"/>
                </a:solidFill>
                <a:latin typeface="Arial"/>
                <a:ea typeface="Calibri"/>
                <a:cs typeface="Segoe UI"/>
              </a:rPr>
              <a:t> prototype object. Then you will move the existing functions and variables relating to the schedule list into this prototype.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a:t>
            </a:r>
            <a:r>
              <a:rPr lang="en-US" sz="1000" b="1" dirty="0">
                <a:solidFill>
                  <a:prstClr val="black"/>
                </a:solidFill>
                <a:latin typeface="Arial"/>
                <a:ea typeface="Calibri"/>
                <a:cs typeface="Times New Roman"/>
              </a:rPr>
              <a:t>ContosoConf </a:t>
            </a:r>
            <a:r>
              <a:rPr lang="en-US" sz="1000" dirty="0">
                <a:solidFill>
                  <a:prstClr val="black"/>
                </a:solidFill>
                <a:latin typeface="Arial"/>
                <a:ea typeface="Calibri"/>
                <a:cs typeface="Segoe UI"/>
              </a:rPr>
              <a:t>project in the</a:t>
            </a:r>
            <a:r>
              <a:rPr lang="en-US" sz="1000" b="1" dirty="0">
                <a:solidFill>
                  <a:prstClr val="black"/>
                </a:solidFill>
                <a:latin typeface="Arial"/>
                <a:ea typeface="Calibri"/>
                <a:cs typeface="Times New Roman"/>
              </a:rPr>
              <a:t> E:\Mod07\Labfiles\Starter\Exercise 2</a:t>
            </a:r>
            <a:r>
              <a:rPr lang="en-US" sz="1000" dirty="0">
                <a:solidFill>
                  <a:prstClr val="black"/>
                </a:solidFill>
                <a:latin typeface="Arial"/>
                <a:ea typeface="Calibri"/>
                <a:cs typeface="Segoe UI"/>
              </a:rPr>
              <a:t> folder. This project contains a copy of the code as it should appear at the end of exercise 1.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Also tell students that a working solution for this exercise is available in the </a:t>
            </a:r>
            <a:r>
              <a:rPr lang="en-US" sz="1000" b="1" dirty="0">
                <a:solidFill>
                  <a:prstClr val="black"/>
                </a:solidFill>
                <a:latin typeface="Arial"/>
                <a:ea typeface="Calibri"/>
                <a:cs typeface="Times New Roman"/>
              </a:rPr>
              <a:t>E:\Mod07\Labfiles\Solution\Exercise 2</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047864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309662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can you guard against name clashes in JavaScript?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use immediately invoked functions, define namespaces, and use strict mode.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modify the prototype object for a constructor function, the changes are only visible to new objects that you create by using that constructor function; existing objects created by using the constructor function will be unaffected.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statements is true?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JavaScript uses the public, private, and protected keywords to implement encapsulation.</a:t>
            </a:r>
          </a:p>
          <a:p>
            <a:pPr>
              <a:lnSpc>
                <a:spcPct val="115000"/>
              </a:lnSpc>
              <a:spcAft>
                <a:spcPts val="1000"/>
              </a:spcAft>
            </a:pPr>
            <a:r>
              <a:rPr lang="en-US" sz="1000" dirty="0">
                <a:latin typeface="Arial"/>
                <a:ea typeface="Calibri"/>
                <a:cs typeface="Times New Roman"/>
              </a:rPr>
              <a:t>(   )Option 2: JavaScript does not support encapsulation.</a:t>
            </a:r>
          </a:p>
          <a:p>
            <a:pPr>
              <a:lnSpc>
                <a:spcPct val="115000"/>
              </a:lnSpc>
              <a:spcAft>
                <a:spcPts val="1000"/>
              </a:spcAft>
            </a:pPr>
            <a:r>
              <a:rPr lang="en-US" sz="1000" dirty="0">
                <a:latin typeface="Arial"/>
                <a:ea typeface="Calibri"/>
                <a:cs typeface="Times New Roman"/>
              </a:rPr>
              <a:t>(   )Option 3: JavaScript uses closures to achieve encapsulation.</a:t>
            </a:r>
          </a:p>
          <a:p>
            <a:pPr>
              <a:lnSpc>
                <a:spcPct val="115000"/>
              </a:lnSpc>
              <a:spcAft>
                <a:spcPts val="1000"/>
              </a:spcAft>
            </a:pPr>
            <a:r>
              <a:rPr lang="en-US" sz="1000" dirty="0">
                <a:latin typeface="Arial"/>
                <a:ea typeface="Calibri"/>
                <a:cs typeface="Times New Roman"/>
              </a:rPr>
              <a:t>(   )Option 4: JavaScript uses prototype chaining to achieve encapsulation.</a:t>
            </a:r>
          </a:p>
          <a:p>
            <a:pPr>
              <a:lnSpc>
                <a:spcPct val="115000"/>
              </a:lnSpc>
              <a:spcAft>
                <a:spcPts val="1000"/>
              </a:spcAft>
            </a:pPr>
            <a:r>
              <a:rPr lang="en-US" sz="1000" dirty="0">
                <a:latin typeface="Arial"/>
                <a:ea typeface="Calibri"/>
                <a:cs typeface="Times New Roman"/>
              </a:rPr>
              <a:t>(   )Option 5: JavaScript uses the Object.create() function to implement encapsulation.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29325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JavaScript uses closures to achieve encapsulation.</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430584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your time with the concepts described in this module. JavaScript has many nuances that can trap unwary programmers, especially those who are familiar with object-oriented languages that behave differently than JavaScript.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806490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the purpose of this lesson is to describe good practices for organizing JavaScript code. To some students, the benefits of using immediately invoked functions and namespaces might not be obvious, but stress that being able to isolate functionality and minimize dependencies between JavaScript files can make it much easier to debug and maintain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591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JavaScript essentially defines two scopes: function and global. If a variable is not defined in a function, it is global. JavaScript developers use namespaces (described in the next topic) to prevent clashes of global variables.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concept of hoisting can be especially confusing to C# programmers.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29394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the use of immediately invoked functions is a very common technique. It is also used by the JavaScript versions of the Windows 8 templates that developers can use to build Windows Store applications.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that JavaScript namespaces provide a mechanism for defining unique names for functions and objects, but that they do not implement any form of encapsulation.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62980576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the Global Namespace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Global name clashes can be problematic in JavaScript</a:t>
            </a:r>
          </a:p>
          <a:p>
            <a:pPr lvl="1"/>
            <a:r>
              <a:rPr lang="en-US" dirty="0"/>
              <a:t>Your global variables might conflict with other global variables elsewhere in the </a:t>
            </a:r>
            <a:r>
              <a:rPr lang="en-US" dirty="0" smtClean="0"/>
              <a:t>web </a:t>
            </a:r>
            <a:r>
              <a:rPr lang="en-US" dirty="0"/>
              <a:t>application</a:t>
            </a:r>
          </a:p>
          <a:p>
            <a:pPr lvl="1"/>
            <a:endParaRPr lang="en-US" dirty="0"/>
          </a:p>
          <a:p>
            <a:r>
              <a:rPr lang="en-US" dirty="0"/>
              <a:t>JavaScript provides several mechanisms to avoid global name clashes</a:t>
            </a:r>
          </a:p>
          <a:p>
            <a:pPr lvl="1"/>
            <a:r>
              <a:rPr lang="en-US" dirty="0"/>
              <a:t>Immediate functions</a:t>
            </a:r>
          </a:p>
          <a:p>
            <a:pPr lvl="1"/>
            <a:r>
              <a:rPr lang="en-US" dirty="0" smtClean="0"/>
              <a:t>Namespaces</a:t>
            </a:r>
          </a:p>
          <a:p>
            <a:pPr lvl="1"/>
            <a:r>
              <a:rPr lang="en-US" dirty="0"/>
              <a:t>Strict </a:t>
            </a:r>
            <a:r>
              <a:rPr lang="en-US" dirty="0" smtClean="0"/>
              <a:t>mode</a:t>
            </a:r>
            <a:endParaRPr lang="en-US" dirty="0"/>
          </a:p>
          <a:p>
            <a:endParaRPr lang="en-US" dirty="0"/>
          </a:p>
        </p:txBody>
      </p:sp>
    </p:spTree>
    <p:extLst>
      <p:ext uri="{BB962C8B-B14F-4D97-AF65-F5344CB8AC3E}">
        <p14:creationId xmlns:p14="http://schemas.microsoft.com/office/powerpoint/2010/main" val="325548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74" y="0"/>
            <a:ext cx="8692525" cy="740664"/>
          </a:xfrm>
        </p:spPr>
        <p:txBody>
          <a:bodyPr/>
          <a:lstStyle/>
          <a:p>
            <a:r>
              <a:rPr lang="en-GB" dirty="0" smtClean="0"/>
              <a:t>Singleton Objects and Global Functions in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defines several singleton objects, such as:</a:t>
            </a:r>
          </a:p>
          <a:p>
            <a:pPr lvl="1"/>
            <a:r>
              <a:rPr lang="en-US" b="1" dirty="0"/>
              <a:t>Math</a:t>
            </a:r>
          </a:p>
          <a:p>
            <a:pPr lvl="1"/>
            <a:r>
              <a:rPr lang="en-US" b="1" dirty="0"/>
              <a:t>JSON</a:t>
            </a:r>
          </a:p>
          <a:p>
            <a:pPr lvl="1"/>
            <a:endParaRPr lang="en-US" dirty="0"/>
          </a:p>
          <a:p>
            <a:r>
              <a:rPr lang="en-US" dirty="0"/>
              <a:t>JavaScript also defines </a:t>
            </a:r>
            <a:r>
              <a:rPr lang="en-US" dirty="0" smtClean="0"/>
              <a:t>global </a:t>
            </a:r>
            <a:r>
              <a:rPr lang="en-US" dirty="0"/>
              <a:t>functions, such as:</a:t>
            </a:r>
          </a:p>
          <a:p>
            <a:pPr lvl="1"/>
            <a:r>
              <a:rPr lang="en-US" b="1" dirty="0"/>
              <a:t>parseInt()</a:t>
            </a:r>
          </a:p>
          <a:p>
            <a:pPr lvl="1"/>
            <a:r>
              <a:rPr lang="en-US" b="1" dirty="0"/>
              <a:t>parseFloat()</a:t>
            </a:r>
          </a:p>
          <a:p>
            <a:pPr lvl="1"/>
            <a:r>
              <a:rPr lang="en-US" b="1" dirty="0"/>
              <a:t>isNan()</a:t>
            </a:r>
          </a:p>
          <a:p>
            <a:endParaRPr lang="en-US" dirty="0"/>
          </a:p>
        </p:txBody>
      </p:sp>
    </p:spTree>
    <p:extLst>
      <p:ext uri="{BB962C8B-B14F-4D97-AF65-F5344CB8AC3E}">
        <p14:creationId xmlns:p14="http://schemas.microsoft.com/office/powerpoint/2010/main" val="205089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Creating Custom Objects</a:t>
            </a:r>
            <a:endParaRPr lang="en-US" dirty="0"/>
          </a:p>
        </p:txBody>
      </p:sp>
      <p:sp>
        <p:nvSpPr>
          <p:cNvPr id="3" name="Text Placeholder 2"/>
          <p:cNvSpPr>
            <a:spLocks noGrp="1"/>
          </p:cNvSpPr>
          <p:nvPr>
            <p:ph type="body" idx="1"/>
          </p:nvPr>
        </p:nvSpPr>
        <p:spPr/>
        <p:txBody>
          <a:bodyPr/>
          <a:lstStyle/>
          <a:p>
            <a:r>
              <a:rPr lang="en-GB" dirty="0" smtClean="0"/>
              <a:t>Creating Simple Objects
Using Object Literal Notation
Using Constructors
Using Prototypes
Using the Object.create Method</a:t>
            </a:r>
            <a:endParaRPr lang="en-US" dirty="0"/>
          </a:p>
        </p:txBody>
      </p:sp>
    </p:spTree>
    <p:extLst>
      <p:ext uri="{BB962C8B-B14F-4D97-AF65-F5344CB8AC3E}">
        <p14:creationId xmlns:p14="http://schemas.microsoft.com/office/powerpoint/2010/main" val="223622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Simple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There are several ways to create new objects in </a:t>
            </a:r>
            <a:r>
              <a:rPr lang="en-US" dirty="0" smtClean="0"/>
              <a:t>JavaScript:</a:t>
            </a:r>
            <a:endParaRPr lang="en-US" dirty="0"/>
          </a:p>
          <a:p>
            <a:pPr marL="0" indent="0">
              <a:buNone/>
            </a:pPr>
            <a:endParaRPr lang="en-US" dirty="0"/>
          </a:p>
          <a:p>
            <a:pPr marL="0" indent="0">
              <a:buNone/>
            </a:pPr>
            <a:endParaRPr lang="en-US" dirty="0"/>
          </a:p>
          <a:p>
            <a:r>
              <a:rPr lang="en-US" dirty="0" smtClean="0"/>
              <a:t>You </a:t>
            </a:r>
            <a:r>
              <a:rPr lang="en-US" dirty="0"/>
              <a:t>can define properties and methods on an </a:t>
            </a:r>
            <a:r>
              <a:rPr lang="en-US" dirty="0" smtClean="0"/>
              <a:t>object:</a:t>
            </a:r>
            <a:endParaRPr lang="en-US" dirty="0"/>
          </a:p>
          <a:p>
            <a:endParaRPr lang="en-US" dirty="0"/>
          </a:p>
        </p:txBody>
      </p:sp>
      <p:sp>
        <p:nvSpPr>
          <p:cNvPr id="5" name="TextBox 3"/>
          <p:cNvSpPr txBox="1"/>
          <p:nvPr/>
        </p:nvSpPr>
        <p:spPr>
          <a:xfrm>
            <a:off x="533400" y="3950732"/>
            <a:ext cx="8305800"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t>
            </a:r>
            <a:r>
              <a:rPr lang="en-GB" b="0" dirty="0" smtClean="0">
                <a:latin typeface="Lucida Sans Unicode" pitchFamily="34" charset="0"/>
                <a:cs typeface="Lucida Sans Unicode" pitchFamily="34" charset="0"/>
              </a:rPr>
              <a:t>ar employee1 = {};</a:t>
            </a:r>
          </a:p>
          <a:p>
            <a:r>
              <a:rPr lang="en-GB" b="0" dirty="0" smtClean="0">
                <a:latin typeface="Lucida Sans Unicode" pitchFamily="34" charset="0"/>
                <a:cs typeface="Lucida Sans Unicode" pitchFamily="34" charset="0"/>
              </a:rPr>
              <a:t>employee1.name </a:t>
            </a:r>
            <a:r>
              <a:rPr lang="en-GB" b="0" dirty="0">
                <a:latin typeface="Lucida Sans Unicode" pitchFamily="34" charset="0"/>
                <a:cs typeface="Lucida Sans Unicode" pitchFamily="34" charset="0"/>
              </a:rPr>
              <a:t>= "John Smith";</a:t>
            </a:r>
          </a:p>
          <a:p>
            <a:r>
              <a:rPr lang="en-GB" b="0" dirty="0">
                <a:latin typeface="Lucida Sans Unicode" pitchFamily="34" charset="0"/>
                <a:cs typeface="Lucida Sans Unicode" pitchFamily="34" charset="0"/>
              </a:rPr>
              <a:t>employee1.age = 21;</a:t>
            </a:r>
          </a:p>
          <a:p>
            <a:r>
              <a:rPr lang="en-GB" b="0" dirty="0">
                <a:latin typeface="Lucida Sans Unicode" pitchFamily="34" charset="0"/>
                <a:cs typeface="Lucida Sans Unicode" pitchFamily="34" charset="0"/>
              </a:rPr>
              <a:t>employee1.salary = 10000;</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employee1.payRise </a:t>
            </a:r>
            <a:r>
              <a:rPr lang="en-GB" b="0" dirty="0">
                <a:latin typeface="Lucida Sans Unicode" pitchFamily="34" charset="0"/>
                <a:cs typeface="Lucida Sans Unicode" pitchFamily="34" charset="0"/>
              </a:rPr>
              <a:t>= function(amount) {</a:t>
            </a:r>
          </a:p>
          <a:p>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Inside a method, "this" means the current object.</a:t>
            </a:r>
          </a:p>
          <a:p>
            <a:r>
              <a:rPr lang="en-GB" b="0" dirty="0" smtClean="0">
                <a:latin typeface="Lucida Sans Unicode" pitchFamily="34" charset="0"/>
                <a:cs typeface="Lucida Sans Unicode" pitchFamily="34" charset="0"/>
              </a:rPr>
              <a:t>    this.salary </a:t>
            </a:r>
            <a:r>
              <a:rPr lang="en-GB" b="0" dirty="0">
                <a:latin typeface="Lucida Sans Unicode" pitchFamily="34" charset="0"/>
                <a:cs typeface="Lucida Sans Unicode" pitchFamily="34" charset="0"/>
              </a:rPr>
              <a:t>+= amount;</a:t>
            </a:r>
          </a:p>
          <a:p>
            <a:r>
              <a:rPr lang="en-GB" b="0" dirty="0" smtClean="0">
                <a:latin typeface="Lucida Sans Unicode" pitchFamily="34" charset="0"/>
                <a:cs typeface="Lucida Sans Unicode" pitchFamily="34" charset="0"/>
              </a:rPr>
              <a:t>    return </a:t>
            </a:r>
            <a:r>
              <a:rPr lang="en-GB" b="0" dirty="0">
                <a:latin typeface="Lucida Sans Unicode" pitchFamily="34" charset="0"/>
                <a:cs typeface="Lucida Sans Unicode" pitchFamily="34" charset="0"/>
              </a:rPr>
              <a:t>this.salary;</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533400" y="1981200"/>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employee1 = new Object();</a:t>
            </a:r>
            <a:endParaRPr lang="en-GB" b="0" dirty="0">
              <a:effectLst/>
              <a:latin typeface="Lucida Sans Unicode" pitchFamily="34" charset="0"/>
              <a:cs typeface="Lucida Sans Unicode" pitchFamily="34" charset="0"/>
            </a:endParaRPr>
          </a:p>
        </p:txBody>
      </p:sp>
      <p:sp>
        <p:nvSpPr>
          <p:cNvPr id="7" name="TextBox 5"/>
          <p:cNvSpPr txBox="1"/>
          <p:nvPr/>
        </p:nvSpPr>
        <p:spPr>
          <a:xfrm>
            <a:off x="533400" y="2450068"/>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employee2 = {};</a:t>
            </a:r>
          </a:p>
        </p:txBody>
      </p:sp>
    </p:spTree>
    <p:extLst>
      <p:ext uri="{BB962C8B-B14F-4D97-AF65-F5344CB8AC3E}">
        <p14:creationId xmlns:p14="http://schemas.microsoft.com/office/powerpoint/2010/main" val="70901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 Literal Notation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Object literal notation provides a shorthand way to </a:t>
            </a:r>
            <a:r>
              <a:rPr lang="en-GB" dirty="0"/>
              <a:t>create new </a:t>
            </a:r>
            <a:r>
              <a:rPr lang="en-GB" dirty="0" smtClean="0"/>
              <a:t>objects and </a:t>
            </a:r>
            <a:r>
              <a:rPr lang="en-GB" dirty="0"/>
              <a:t>assign properties and </a:t>
            </a:r>
            <a:r>
              <a:rPr lang="en-GB" dirty="0" smtClean="0"/>
              <a:t>methods:</a:t>
            </a:r>
            <a:endParaRPr lang="en-US" dirty="0"/>
          </a:p>
          <a:p>
            <a:endParaRPr lang="en-US" dirty="0"/>
          </a:p>
        </p:txBody>
      </p:sp>
      <p:sp>
        <p:nvSpPr>
          <p:cNvPr id="5" name="TextBox 3"/>
          <p:cNvSpPr txBox="1"/>
          <p:nvPr/>
        </p:nvSpPr>
        <p:spPr>
          <a:xfrm>
            <a:off x="419100" y="2506682"/>
            <a:ext cx="8305800"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employee2 = {</a:t>
            </a:r>
          </a:p>
          <a:p>
            <a:r>
              <a:rPr lang="en-GB" b="0" dirty="0">
                <a:latin typeface="Lucida Sans Unicode" pitchFamily="34" charset="0"/>
                <a:cs typeface="Lucida Sans Unicode" pitchFamily="34" charset="0"/>
              </a:rPr>
              <a:t>    name: "Mary Jones",</a:t>
            </a:r>
          </a:p>
          <a:p>
            <a:r>
              <a:rPr lang="en-GB" b="0" dirty="0">
                <a:latin typeface="Lucida Sans Unicode" pitchFamily="34" charset="0"/>
                <a:cs typeface="Lucida Sans Unicode" pitchFamily="34" charset="0"/>
              </a:rPr>
              <a:t>    age: 42,</a:t>
            </a:r>
          </a:p>
          <a:p>
            <a:r>
              <a:rPr lang="en-GB" b="0" dirty="0">
                <a:latin typeface="Lucida Sans Unicode" pitchFamily="34" charset="0"/>
                <a:cs typeface="Lucida Sans Unicode" pitchFamily="34" charset="0"/>
              </a:rPr>
              <a:t>    salary: 20000,</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payRise: function(amount) {</a:t>
            </a:r>
          </a:p>
          <a:p>
            <a:r>
              <a:rPr lang="en-GB" b="0" dirty="0">
                <a:latin typeface="Lucida Sans Unicode" pitchFamily="34" charset="0"/>
                <a:cs typeface="Lucida Sans Unicode" pitchFamily="34" charset="0"/>
              </a:rPr>
              <a:t>        this.salary += amount;            </a:t>
            </a:r>
          </a:p>
          <a:p>
            <a:r>
              <a:rPr lang="en-GB" b="0" dirty="0">
                <a:latin typeface="Lucida Sans Unicode" pitchFamily="34" charset="0"/>
                <a:cs typeface="Lucida Sans Unicode" pitchFamily="34" charset="0"/>
              </a:rPr>
              <a:t>        return this.salary;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displayDetails: function() {</a:t>
            </a:r>
          </a:p>
          <a:p>
            <a:r>
              <a:rPr lang="en-GB" b="0" dirty="0">
                <a:latin typeface="Lucida Sans Unicode" pitchFamily="34" charset="0"/>
                <a:cs typeface="Lucida Sans Unicode" pitchFamily="34" charset="0"/>
              </a:rPr>
              <a:t>        alert(this.name + " is " + this.age + " and earns " + this.salary);</a:t>
            </a:r>
          </a:p>
          <a:p>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26846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Constructors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Constructor </a:t>
            </a:r>
            <a:r>
              <a:rPr lang="en-US" dirty="0"/>
              <a:t>functions </a:t>
            </a:r>
            <a:r>
              <a:rPr lang="en-US" dirty="0" smtClean="0"/>
              <a:t>define the shape of objects</a:t>
            </a:r>
            <a:endParaRPr lang="en-US" dirty="0"/>
          </a:p>
          <a:p>
            <a:pPr lvl="1"/>
            <a:r>
              <a:rPr lang="en-US" dirty="0" smtClean="0"/>
              <a:t>They create </a:t>
            </a:r>
            <a:r>
              <a:rPr lang="en-US" dirty="0"/>
              <a:t>and </a:t>
            </a:r>
            <a:r>
              <a:rPr lang="en-US" dirty="0" smtClean="0"/>
              <a:t>assign </a:t>
            </a:r>
            <a:r>
              <a:rPr lang="en-US" dirty="0"/>
              <a:t>properties for the target object</a:t>
            </a:r>
          </a:p>
          <a:p>
            <a:pPr lvl="1"/>
            <a:r>
              <a:rPr lang="en-US" dirty="0"/>
              <a:t>The target object is </a:t>
            </a:r>
            <a:r>
              <a:rPr lang="en-US" dirty="0" smtClean="0"/>
              <a:t>referenced by </a:t>
            </a:r>
            <a:r>
              <a:rPr lang="en-US" dirty="0"/>
              <a:t>the </a:t>
            </a:r>
            <a:r>
              <a:rPr lang="en-US" b="1" dirty="0"/>
              <a:t>this </a:t>
            </a:r>
            <a:r>
              <a:rPr lang="en-US" dirty="0"/>
              <a:t>keyword </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smtClean="0"/>
              <a:t>Use the </a:t>
            </a:r>
            <a:r>
              <a:rPr lang="en-US" dirty="0"/>
              <a:t>constructor </a:t>
            </a:r>
            <a:r>
              <a:rPr lang="en-US" dirty="0" smtClean="0"/>
              <a:t>function to </a:t>
            </a:r>
            <a:r>
              <a:rPr lang="en-US" dirty="0"/>
              <a:t>create new objects with the specified </a:t>
            </a:r>
            <a:r>
              <a:rPr lang="en-US" dirty="0" smtClean="0"/>
              <a:t>properties:</a:t>
            </a:r>
            <a:endParaRPr lang="en-US" dirty="0"/>
          </a:p>
          <a:p>
            <a:endParaRPr lang="en-US" dirty="0"/>
          </a:p>
        </p:txBody>
      </p:sp>
      <p:sp>
        <p:nvSpPr>
          <p:cNvPr id="5" name="TextBox 3"/>
          <p:cNvSpPr txBox="1"/>
          <p:nvPr/>
        </p:nvSpPr>
        <p:spPr>
          <a:xfrm>
            <a:off x="419100" y="2514600"/>
            <a:ext cx="8305800"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Account = function (id, name) {</a:t>
            </a:r>
          </a:p>
          <a:p>
            <a:r>
              <a:rPr lang="en-GB" b="0" dirty="0">
                <a:latin typeface="Lucida Sans Unicode" pitchFamily="34" charset="0"/>
                <a:cs typeface="Lucida Sans Unicode" pitchFamily="34" charset="0"/>
              </a:rPr>
              <a:t>    this.id = id;</a:t>
            </a:r>
          </a:p>
          <a:p>
            <a:r>
              <a:rPr lang="en-GB" b="0" dirty="0">
                <a:latin typeface="Lucida Sans Unicode" pitchFamily="34" charset="0"/>
                <a:cs typeface="Lucida Sans Unicode" pitchFamily="34" charset="0"/>
              </a:rPr>
              <a:t>    this.name = name;</a:t>
            </a:r>
          </a:p>
          <a:p>
            <a:r>
              <a:rPr lang="en-GB" b="0" dirty="0">
                <a:latin typeface="Lucida Sans Unicode" pitchFamily="34" charset="0"/>
                <a:cs typeface="Lucida Sans Unicode" pitchFamily="34" charset="0"/>
              </a:rPr>
              <a:t>    this.balance = 0;</a:t>
            </a:r>
          </a:p>
          <a:p>
            <a:r>
              <a:rPr lang="en-GB" b="0" dirty="0">
                <a:latin typeface="Lucida Sans Unicode" pitchFamily="34" charset="0"/>
                <a:cs typeface="Lucida Sans Unicode" pitchFamily="34" charset="0"/>
              </a:rPr>
              <a:t>    this.numTransactions = 0;</a:t>
            </a:r>
          </a:p>
          <a:p>
            <a:r>
              <a:rPr lang="en-GB" b="0" dirty="0">
                <a:latin typeface="Lucida Sans Unicode" pitchFamily="34" charset="0"/>
                <a:cs typeface="Lucida Sans Unicode" pitchFamily="34" charset="0"/>
              </a:rPr>
              <a:t>};</a:t>
            </a:r>
          </a:p>
        </p:txBody>
      </p:sp>
      <p:sp>
        <p:nvSpPr>
          <p:cNvPr id="6" name="TextBox 4"/>
          <p:cNvSpPr txBox="1"/>
          <p:nvPr/>
        </p:nvSpPr>
        <p:spPr>
          <a:xfrm>
            <a:off x="419100" y="5486400"/>
            <a:ext cx="8305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acc1 = new Account(1, "John");</a:t>
            </a:r>
          </a:p>
          <a:p>
            <a:r>
              <a:rPr lang="en-GB" b="0" dirty="0">
                <a:latin typeface="Lucida Sans Unicode" pitchFamily="34" charset="0"/>
                <a:cs typeface="Lucida Sans Unicode" pitchFamily="34" charset="0"/>
              </a:rPr>
              <a:t>var acc2 = new Account(2, "Mary");</a:t>
            </a:r>
          </a:p>
        </p:txBody>
      </p:sp>
    </p:spTree>
    <p:extLst>
      <p:ext uri="{BB962C8B-B14F-4D97-AF65-F5344CB8AC3E}">
        <p14:creationId xmlns:p14="http://schemas.microsoft.com/office/powerpoint/2010/main" val="60652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Prototypes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objects created by using a constructor function have their own copy of the properties defined by the constructor</a:t>
            </a:r>
          </a:p>
          <a:p>
            <a:pPr lvl="1"/>
            <a:r>
              <a:rPr lang="en-GB" dirty="0"/>
              <a:t>All JavaScript objects, including constructors, have a special property named </a:t>
            </a:r>
            <a:r>
              <a:rPr lang="en-GB" b="1" dirty="0"/>
              <a:t>prototype</a:t>
            </a:r>
          </a:p>
          <a:p>
            <a:pPr lvl="1"/>
            <a:r>
              <a:rPr lang="en-US" dirty="0" smtClean="0"/>
              <a:t>Use the prototype to share function definitions between objects:</a:t>
            </a:r>
          </a:p>
        </p:txBody>
      </p:sp>
      <p:sp>
        <p:nvSpPr>
          <p:cNvPr id="5" name="TextBox 3"/>
          <p:cNvSpPr txBox="1"/>
          <p:nvPr/>
        </p:nvSpPr>
        <p:spPr>
          <a:xfrm>
            <a:off x="438555" y="4025788"/>
            <a:ext cx="83058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Account.prototype = {</a:t>
            </a:r>
          </a:p>
          <a:p>
            <a:r>
              <a:rPr lang="en-GB" b="0" dirty="0">
                <a:latin typeface="Lucida Sans Unicode" pitchFamily="34" charset="0"/>
                <a:cs typeface="Lucida Sans Unicode" pitchFamily="34" charset="0"/>
              </a:rPr>
              <a:t>    deposit: function(amount) {</a:t>
            </a:r>
          </a:p>
          <a:p>
            <a:r>
              <a:rPr lang="en-GB" b="0" dirty="0">
                <a:latin typeface="Lucida Sans Unicode" pitchFamily="34" charset="0"/>
                <a:cs typeface="Lucida Sans Unicode" pitchFamily="34" charset="0"/>
              </a:rPr>
              <a:t>        this.balance += amount;</a:t>
            </a:r>
          </a:p>
          <a:p>
            <a:r>
              <a:rPr lang="en-GB" b="0" dirty="0">
                <a:latin typeface="Lucida Sans Unicode" pitchFamily="34" charset="0"/>
                <a:cs typeface="Lucida Sans Unicode" pitchFamily="34" charset="0"/>
              </a:rPr>
              <a:t>        this.numTransactions++;</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Plus other methods…</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6507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Object.create Method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a:t>Object.create</a:t>
            </a:r>
            <a:r>
              <a:rPr lang="en-US" b="1" dirty="0" smtClean="0"/>
              <a:t>() </a:t>
            </a:r>
            <a:r>
              <a:rPr lang="en-US" dirty="0" smtClean="0"/>
              <a:t>to create an object based on existing prototype</a:t>
            </a:r>
            <a:endParaRPr lang="en-US" dirty="0"/>
          </a:p>
          <a:p>
            <a:pPr lvl="1"/>
            <a:r>
              <a:rPr lang="en-US" dirty="0"/>
              <a:t>Pass in a prototype object </a:t>
            </a:r>
          </a:p>
          <a:p>
            <a:pPr lvl="1"/>
            <a:r>
              <a:rPr lang="en-US" dirty="0"/>
              <a:t>Optionally pass in a properties object that specifies additional properties to add to the new object</a:t>
            </a:r>
          </a:p>
          <a:p>
            <a:pPr marL="0" indent="0">
              <a:buNone/>
            </a:pPr>
            <a:endParaRPr lang="en-US" dirty="0"/>
          </a:p>
          <a:p>
            <a:pPr marL="0" indent="0">
              <a:buNone/>
            </a:pPr>
            <a:endParaRPr lang="en-US" dirty="0"/>
          </a:p>
          <a:p>
            <a:r>
              <a:rPr lang="en-US" dirty="0"/>
              <a:t>The new object </a:t>
            </a:r>
            <a:r>
              <a:rPr lang="en-US" dirty="0" smtClean="0"/>
              <a:t>has </a:t>
            </a:r>
            <a:r>
              <a:rPr lang="en-US" dirty="0"/>
              <a:t>access to all the properties defined in the specified </a:t>
            </a:r>
            <a:r>
              <a:rPr lang="en-US" dirty="0" smtClean="0"/>
              <a:t>prototype</a:t>
            </a:r>
          </a:p>
          <a:p>
            <a:pPr lvl="1"/>
            <a:r>
              <a:rPr lang="en-US" dirty="0" smtClean="0"/>
              <a:t>It forms the basis of the approach used by many JavaScript developers to implement inheritance.</a:t>
            </a:r>
            <a:endParaRPr lang="en-US" dirty="0"/>
          </a:p>
          <a:p>
            <a:endParaRPr lang="en-US" dirty="0"/>
          </a:p>
          <a:p>
            <a:endParaRPr lang="en-US" dirty="0"/>
          </a:p>
        </p:txBody>
      </p:sp>
      <p:sp>
        <p:nvSpPr>
          <p:cNvPr id="5" name="TextBox 3"/>
          <p:cNvSpPr txBox="1"/>
          <p:nvPr/>
        </p:nvSpPr>
        <p:spPr>
          <a:xfrm>
            <a:off x="477465" y="3341609"/>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obj1 = Object.create(prototypeObject, propertiesObject</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782715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Extending Objects</a:t>
            </a:r>
            <a:endParaRPr lang="en-US" dirty="0"/>
          </a:p>
        </p:txBody>
      </p:sp>
      <p:sp>
        <p:nvSpPr>
          <p:cNvPr id="3" name="Text Placeholder 2"/>
          <p:cNvSpPr>
            <a:spLocks noGrp="1"/>
          </p:cNvSpPr>
          <p:nvPr>
            <p:ph type="body" idx="1"/>
          </p:nvPr>
        </p:nvSpPr>
        <p:spPr/>
        <p:txBody>
          <a:bodyPr/>
          <a:lstStyle/>
          <a:p>
            <a:r>
              <a:rPr lang="en-GB" dirty="0" smtClean="0"/>
              <a:t>Implementing Encapsulation
Implementing Inheritance by Chaining Prototypes
Adding Functionality to Existing Objects
Demonstration: Refining Code for Maintainability and Extensibility</a:t>
            </a:r>
            <a:endParaRPr lang="en-US" dirty="0"/>
          </a:p>
        </p:txBody>
      </p:sp>
    </p:spTree>
    <p:extLst>
      <p:ext uri="{BB962C8B-B14F-4D97-AF65-F5344CB8AC3E}">
        <p14:creationId xmlns:p14="http://schemas.microsoft.com/office/powerpoint/2010/main" val="2080532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Encapsulation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US" dirty="0" smtClean="0"/>
              <a:t>To </a:t>
            </a:r>
            <a:r>
              <a:rPr lang="en-US" dirty="0"/>
              <a:t>define private members for an object, declare variables in the constructor and omit the </a:t>
            </a:r>
            <a:r>
              <a:rPr lang="en-US" b="1" dirty="0"/>
              <a:t>this </a:t>
            </a:r>
            <a:r>
              <a:rPr lang="en-US" dirty="0"/>
              <a:t>keyword</a:t>
            </a:r>
          </a:p>
          <a:p>
            <a:pPr marL="627063" lvl="1" indent="-342900"/>
            <a:r>
              <a:rPr lang="en-US" dirty="0"/>
              <a:t>To define public accessor functions for an object, declare methods in the constructor and include the </a:t>
            </a:r>
            <a:r>
              <a:rPr lang="en-US" b="1" dirty="0"/>
              <a:t>this </a:t>
            </a:r>
            <a:r>
              <a:rPr lang="en-US" dirty="0"/>
              <a:t>keyword</a:t>
            </a:r>
          </a:p>
          <a:p>
            <a:endParaRPr lang="en-US" dirty="0"/>
          </a:p>
        </p:txBody>
      </p:sp>
      <p:sp>
        <p:nvSpPr>
          <p:cNvPr id="5" name="TextBox 3"/>
          <p:cNvSpPr txBox="1"/>
          <p:nvPr/>
        </p:nvSpPr>
        <p:spPr>
          <a:xfrm>
            <a:off x="419100" y="3048000"/>
            <a:ext cx="8305800"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Person = function(name, age)</a:t>
            </a:r>
          </a:p>
          <a:p>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Private properties.</a:t>
            </a:r>
          </a:p>
          <a:p>
            <a:r>
              <a:rPr lang="en-GB" b="0" dirty="0" smtClean="0">
                <a:latin typeface="Lucida Sans Unicode" pitchFamily="34" charset="0"/>
                <a:cs typeface="Lucida Sans Unicode" pitchFamily="34" charset="0"/>
              </a:rPr>
              <a:t>    var </a:t>
            </a:r>
            <a:r>
              <a:rPr lang="en-GB" b="0" dirty="0">
                <a:latin typeface="Lucida Sans Unicode" pitchFamily="34" charset="0"/>
                <a:cs typeface="Lucida Sans Unicode" pitchFamily="34" charset="0"/>
              </a:rPr>
              <a:t>_name, _age;</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Public accessor functions.</a:t>
            </a:r>
            <a:r>
              <a:rPr lang="en-GB" b="0" dirty="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this.getName </a:t>
            </a:r>
            <a:r>
              <a:rPr lang="en-GB" b="0" dirty="0">
                <a:latin typeface="Lucida Sans Unicode" pitchFamily="34" charset="0"/>
                <a:cs typeface="Lucida Sans Unicode" pitchFamily="34" charset="0"/>
              </a:rPr>
              <a:t>= function()</a:t>
            </a: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return </a:t>
            </a:r>
            <a:r>
              <a:rPr lang="en-GB" b="0" dirty="0">
                <a:latin typeface="Lucida Sans Unicode" pitchFamily="34" charset="0"/>
                <a:cs typeface="Lucida Sans Unicode" pitchFamily="34" charset="0"/>
              </a:rPr>
              <a:t>_name;</a:t>
            </a:r>
          </a:p>
          <a:p>
            <a:r>
              <a:rPr lang="en-GB" b="0" dirty="0" smtClean="0">
                <a:latin typeface="Lucida Sans Unicode" pitchFamily="34" charset="0"/>
                <a:cs typeface="Lucida Sans Unicode" pitchFamily="34" charset="0"/>
              </a:rPr>
              <a:t>    }</a:t>
            </a:r>
          </a:p>
          <a:p>
            <a:r>
              <a:rPr lang="en-GB" b="0" dirty="0">
                <a:effectLst/>
                <a:latin typeface="Lucida Sans Unicode" pitchFamily="34" charset="0"/>
                <a:cs typeface="Lucida Sans Unicode" pitchFamily="34" charset="0"/>
              </a:rPr>
              <a:t> </a:t>
            </a:r>
            <a:r>
              <a:rPr lang="en-GB" b="0" dirty="0" smtClean="0">
                <a:effectLst/>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GB" b="0" dirty="0">
              <a:effectLst/>
              <a:latin typeface="Lucida Sans Unicode" pitchFamily="34" charset="0"/>
              <a:cs typeface="Lucida Sans Unicode" pitchFamily="34" charset="0"/>
            </a:endParaRPr>
          </a:p>
        </p:txBody>
      </p:sp>
    </p:spTree>
    <p:extLst>
      <p:ext uri="{BB962C8B-B14F-4D97-AF65-F5344CB8AC3E}">
        <p14:creationId xmlns:p14="http://schemas.microsoft.com/office/powerpoint/2010/main" val="389541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Implementing Inheritance by Chaining Prototypes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342900"/>
            <a:r>
              <a:rPr lang="en-US" dirty="0" smtClean="0"/>
              <a:t>Define </a:t>
            </a:r>
            <a:r>
              <a:rPr lang="en-US" dirty="0"/>
              <a:t>the base constructor and prototype</a:t>
            </a:r>
          </a:p>
          <a:p>
            <a:pPr marL="342900" indent="-342900"/>
            <a:r>
              <a:rPr lang="en-US" dirty="0"/>
              <a:t>Define the derived constructor</a:t>
            </a:r>
          </a:p>
          <a:p>
            <a:pPr marL="342900" indent="-342900"/>
            <a:r>
              <a:rPr lang="en-US" dirty="0"/>
              <a:t>Set the </a:t>
            </a:r>
            <a:r>
              <a:rPr lang="en-US" b="1" dirty="0"/>
              <a:t>prototype </a:t>
            </a:r>
            <a:r>
              <a:rPr lang="en-US" dirty="0"/>
              <a:t>property of the derived constructor to an instance of the base object</a:t>
            </a:r>
          </a:p>
          <a:p>
            <a:endParaRPr lang="en-US" dirty="0"/>
          </a:p>
        </p:txBody>
      </p:sp>
      <p:grpSp>
        <p:nvGrpSpPr>
          <p:cNvPr id="5" name="Group 4" descr="A diagram depicting the relationship between an object, a constructor, and a prototype"/>
          <p:cNvGrpSpPr/>
          <p:nvPr/>
        </p:nvGrpSpPr>
        <p:grpSpPr>
          <a:xfrm>
            <a:off x="636206" y="3429000"/>
            <a:ext cx="6907594" cy="3048000"/>
            <a:chOff x="636206" y="3429000"/>
            <a:chExt cx="6907594" cy="3048000"/>
          </a:xfrm>
        </p:grpSpPr>
        <p:sp>
          <p:nvSpPr>
            <p:cNvPr id="6" name="Rectangle 5"/>
            <p:cNvSpPr/>
            <p:nvPr/>
          </p:nvSpPr>
          <p:spPr bwMode="auto">
            <a:xfrm>
              <a:off x="1524000" y="3505200"/>
              <a:ext cx="1981200" cy="1143000"/>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endParaRPr>
            </a:p>
          </p:txBody>
        </p:sp>
        <p:sp>
          <p:nvSpPr>
            <p:cNvPr id="7" name="Rectangle 6"/>
            <p:cNvSpPr/>
            <p:nvPr/>
          </p:nvSpPr>
          <p:spPr bwMode="auto">
            <a:xfrm>
              <a:off x="1493196" y="5334000"/>
              <a:ext cx="1981200" cy="11430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Rectangle 7"/>
            <p:cNvSpPr/>
            <p:nvPr/>
          </p:nvSpPr>
          <p:spPr bwMode="auto">
            <a:xfrm>
              <a:off x="5562600" y="3505200"/>
              <a:ext cx="1981200" cy="1143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p:nvPr/>
          </p:nvCxnSpPr>
          <p:spPr bwMode="auto">
            <a:xfrm>
              <a:off x="29718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0" name="Straight Arrow Connector 9"/>
            <p:cNvCxnSpPr/>
            <p:nvPr/>
          </p:nvCxnSpPr>
          <p:spPr bwMode="auto">
            <a:xfrm flipV="1">
              <a:off x="20574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a:off x="3505200" y="38100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2" name="Straight Arrow Connector 11"/>
            <p:cNvCxnSpPr/>
            <p:nvPr/>
          </p:nvCxnSpPr>
          <p:spPr bwMode="auto">
            <a:xfrm flipH="1">
              <a:off x="3505200" y="42672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sp>
          <p:nvSpPr>
            <p:cNvPr id="13" name="TextBox 16"/>
            <p:cNvSpPr txBox="1"/>
            <p:nvPr/>
          </p:nvSpPr>
          <p:spPr>
            <a:xfrm>
              <a:off x="1981200" y="3810000"/>
              <a:ext cx="108395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Person</a:t>
              </a:r>
              <a:endParaRPr lang="en-GB" dirty="0"/>
            </a:p>
          </p:txBody>
        </p:sp>
        <p:sp>
          <p:nvSpPr>
            <p:cNvPr id="14" name="TextBox 17"/>
            <p:cNvSpPr txBox="1"/>
            <p:nvPr/>
          </p:nvSpPr>
          <p:spPr>
            <a:xfrm>
              <a:off x="1842221" y="5726668"/>
              <a:ext cx="120577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Student</a:t>
              </a:r>
              <a:endParaRPr lang="en-GB" dirty="0"/>
            </a:p>
          </p:txBody>
        </p:sp>
        <p:sp>
          <p:nvSpPr>
            <p:cNvPr id="15" name="TextBox 18"/>
            <p:cNvSpPr txBox="1"/>
            <p:nvPr/>
          </p:nvSpPr>
          <p:spPr>
            <a:xfrm>
              <a:off x="5849734" y="3697069"/>
              <a:ext cx="1465466"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Person.</a:t>
              </a:r>
            </a:p>
            <a:p>
              <a:r>
                <a:rPr lang="en-GB" dirty="0" smtClean="0"/>
                <a:t>Prototype</a:t>
              </a:r>
              <a:endParaRPr lang="en-GB" dirty="0"/>
            </a:p>
          </p:txBody>
        </p:sp>
        <p:sp>
          <p:nvSpPr>
            <p:cNvPr id="16" name="TextBox 19"/>
            <p:cNvSpPr txBox="1"/>
            <p:nvPr/>
          </p:nvSpPr>
          <p:spPr>
            <a:xfrm>
              <a:off x="3881093" y="3429000"/>
              <a:ext cx="130561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prototype</a:t>
              </a:r>
              <a:endParaRPr lang="en-GB" b="0" dirty="0"/>
            </a:p>
          </p:txBody>
        </p:sp>
        <p:sp>
          <p:nvSpPr>
            <p:cNvPr id="17" name="TextBox 20"/>
            <p:cNvSpPr txBox="1"/>
            <p:nvPr/>
          </p:nvSpPr>
          <p:spPr>
            <a:xfrm>
              <a:off x="3881093" y="4343400"/>
              <a:ext cx="149432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constructor</a:t>
              </a:r>
              <a:endParaRPr lang="en-GB" b="0" dirty="0"/>
            </a:p>
          </p:txBody>
        </p:sp>
        <p:sp>
          <p:nvSpPr>
            <p:cNvPr id="18" name="TextBox 21"/>
            <p:cNvSpPr txBox="1"/>
            <p:nvPr/>
          </p:nvSpPr>
          <p:spPr>
            <a:xfrm>
              <a:off x="3133933" y="4865132"/>
              <a:ext cx="149432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constructor</a:t>
              </a:r>
              <a:endParaRPr lang="en-GB" b="0" dirty="0"/>
            </a:p>
          </p:txBody>
        </p:sp>
        <p:sp>
          <p:nvSpPr>
            <p:cNvPr id="19" name="TextBox 22"/>
            <p:cNvSpPr txBox="1"/>
            <p:nvPr/>
          </p:nvSpPr>
          <p:spPr>
            <a:xfrm>
              <a:off x="636206" y="4865132"/>
              <a:ext cx="130561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prototype</a:t>
              </a:r>
              <a:endParaRPr lang="en-GB" b="0" dirty="0"/>
            </a:p>
          </p:txBody>
        </p:sp>
      </p:grpSp>
    </p:spTree>
    <p:extLst>
      <p:ext uri="{BB962C8B-B14F-4D97-AF65-F5344CB8AC3E}">
        <p14:creationId xmlns:p14="http://schemas.microsoft.com/office/powerpoint/2010/main" val="352055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Functionality to Existing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Get the prototype for an </a:t>
            </a:r>
            <a:r>
              <a:rPr lang="en-US" dirty="0" smtClean="0"/>
              <a:t>object</a:t>
            </a:r>
            <a:endParaRPr lang="en-GB" dirty="0"/>
          </a:p>
          <a:p>
            <a:r>
              <a:rPr lang="en-US" dirty="0"/>
              <a:t>Assign a new property to the </a:t>
            </a:r>
            <a:r>
              <a:rPr lang="en-US" dirty="0" smtClean="0"/>
              <a:t>object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Use the </a:t>
            </a:r>
            <a:r>
              <a:rPr lang="en-US" b="1" dirty="0" smtClean="0"/>
              <a:t>apply</a:t>
            </a:r>
            <a:r>
              <a:rPr lang="en-US" dirty="0" smtClean="0"/>
              <a:t> method to resolve references to </a:t>
            </a:r>
            <a:r>
              <a:rPr lang="en-US" b="1" dirty="0" smtClean="0"/>
              <a:t>this</a:t>
            </a:r>
            <a:r>
              <a:rPr lang="en-US" dirty="0" smtClean="0"/>
              <a:t> in generic functions</a:t>
            </a:r>
            <a:endParaRPr lang="en-US" dirty="0"/>
          </a:p>
        </p:txBody>
      </p:sp>
      <p:sp>
        <p:nvSpPr>
          <p:cNvPr id="5" name="TextBox 3"/>
          <p:cNvSpPr txBox="1"/>
          <p:nvPr/>
        </p:nvSpPr>
        <p:spPr>
          <a:xfrm>
            <a:off x="381000" y="2118479"/>
            <a:ext cx="8305800" cy="313932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Point = function(x, y) {</a:t>
            </a:r>
          </a:p>
          <a:p>
            <a:r>
              <a:rPr lang="en-GB" b="0" dirty="0">
                <a:latin typeface="Lucida Sans Unicode" pitchFamily="34" charset="0"/>
                <a:cs typeface="Lucida Sans Unicode" pitchFamily="34" charset="0"/>
              </a:rPr>
              <a:t>    this.x = x;</a:t>
            </a:r>
          </a:p>
          <a:p>
            <a:r>
              <a:rPr lang="en-GB" b="0" dirty="0">
                <a:latin typeface="Lucida Sans Unicode" pitchFamily="34" charset="0"/>
                <a:cs typeface="Lucida Sans Unicode" pitchFamily="34" charset="0"/>
              </a:rPr>
              <a:t>    this.y = 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Point.prototype.moveBy = function(deltaX, deltaY) </a:t>
            </a:r>
            <a:r>
              <a:rPr lang="en-GB"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Point.prototype.moveTo </a:t>
            </a:r>
            <a:r>
              <a:rPr lang="en-GB" b="0" dirty="0">
                <a:latin typeface="Lucida Sans Unicode" pitchFamily="34" charset="0"/>
                <a:cs typeface="Lucida Sans Unicode" pitchFamily="34" charset="0"/>
              </a:rPr>
              <a:t>= function(otherPoint) </a:t>
            </a:r>
            <a:r>
              <a:rPr lang="en-GB" b="0" dirty="0" smtClean="0">
                <a:latin typeface="Lucida Sans Unicode" pitchFamily="34" charset="0"/>
                <a:cs typeface="Lucida Sans Unicode" pitchFamily="34" charset="0"/>
              </a:rPr>
              <a:t>{ …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p1= new Point(100, 200);</a:t>
            </a:r>
          </a:p>
          <a:p>
            <a:r>
              <a:rPr lang="en-GB" b="0" dirty="0">
                <a:latin typeface="Lucida Sans Unicode" pitchFamily="34" charset="0"/>
                <a:cs typeface="Lucida Sans Unicode" pitchFamily="34" charset="0"/>
              </a:rPr>
              <a:t>p1.moveBy(10, 20</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p1.moveTo(anotherPoint);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06115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Refining Code for Maintainability and Extensibility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36706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509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Refining Code for Maintainability and Extensibility</a:t>
            </a:r>
            <a:endParaRPr lang="en-US" dirty="0"/>
          </a:p>
        </p:txBody>
      </p:sp>
      <p:sp>
        <p:nvSpPr>
          <p:cNvPr id="3" name="Text Placeholder 2"/>
          <p:cNvSpPr>
            <a:spLocks noGrp="1"/>
          </p:cNvSpPr>
          <p:nvPr>
            <p:ph type="body" idx="1"/>
          </p:nvPr>
        </p:nvSpPr>
        <p:spPr/>
        <p:txBody>
          <a:bodyPr/>
          <a:lstStyle/>
          <a:p>
            <a:r>
              <a:rPr lang="en-GB" dirty="0" smtClean="0"/>
              <a:t>Exercise 1: Object Inheritance
Exercise 2: Refactoring JavaScript Code to Use Objects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3116690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2143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08720"/>
            <a:ext cx="8119156" cy="5898538"/>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The existing JavaScript code for the ContosoConf website has been written without much high-level structure or organization. While this approach is fine for small pieces of code, it will not scale up for a larger project. An unstructured collection of functions and variables scattered throughout a JavaScript file can quickly become unmaintainable.</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 </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Before implementing more website features by using JavaScript, you decide to refactor the existing code to introduce better organizational practices. The resulting code will be more maintainable and provide a good pattern for implementing future website features</a:t>
            </a:r>
            <a:r>
              <a:rPr lang="en-US" sz="2800" dirty="0" smtClean="0">
                <a:effectLst/>
                <a:latin typeface="Segoe UI"/>
                <a:ea typeface="Times New Roman"/>
                <a:cs typeface="Segoe UI"/>
              </a:rPr>
              <a:t>.</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120843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4686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8275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t>Communicating </a:t>
            </a:r>
            <a:r>
              <a:rPr lang="en-US" dirty="0"/>
              <a:t>with a Remote </a:t>
            </a:r>
            <a:r>
              <a:rPr lang="en-US" dirty="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solidFill>
                  <a:srgbClr val="FF0000"/>
                </a:solidFill>
              </a:rPr>
              <a:t>Creating </a:t>
            </a:r>
            <a:r>
              <a:rPr lang="en-US" dirty="0">
                <a:solidFill>
                  <a:srgbClr val="FF0000"/>
                </a:solidFill>
              </a:rPr>
              <a:t>Objects and Methods by Using </a:t>
            </a:r>
            <a:r>
              <a:rPr lang="en-US" dirty="0" smtClean="0">
                <a:solidFill>
                  <a:srgbClr val="FF0000"/>
                </a:solidFill>
              </a:rPr>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Creating Objects and Methods by Using </a:t>
            </a:r>
            <a:r>
              <a:rPr lang="en-GB" sz="4400" dirty="0" smtClean="0"/>
              <a:t>JavaScript</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Creación de objetos y métodos mediante JavaScript</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Writing Well-Structured JavaScript Code
Creating Custom Objects
Extending Objects</a:t>
            </a:r>
            <a:endParaRPr lang="en-US" dirty="0"/>
          </a:p>
        </p:txBody>
      </p:sp>
    </p:spTree>
    <p:extLst>
      <p:ext uri="{BB962C8B-B14F-4D97-AF65-F5344CB8AC3E}">
        <p14:creationId xmlns:p14="http://schemas.microsoft.com/office/powerpoint/2010/main" val="418469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1: Writing Well-Structured JavaScript Code</a:t>
            </a:r>
            <a:endParaRPr lang="en-US" dirty="0"/>
          </a:p>
        </p:txBody>
      </p:sp>
      <p:sp>
        <p:nvSpPr>
          <p:cNvPr id="3" name="Text Placeholder 2"/>
          <p:cNvSpPr>
            <a:spLocks noGrp="1"/>
          </p:cNvSpPr>
          <p:nvPr>
            <p:ph type="body" idx="1"/>
          </p:nvPr>
        </p:nvSpPr>
        <p:spPr/>
        <p:txBody>
          <a:bodyPr/>
          <a:lstStyle/>
          <a:p>
            <a:r>
              <a:rPr lang="en-GB" dirty="0" smtClean="0"/>
              <a:t>Scoping and Hoisting
Managing the Global Namespace
Singleton Objects and Global Functions in JavaScript</a:t>
            </a:r>
            <a:endParaRPr lang="en-US" dirty="0"/>
          </a:p>
        </p:txBody>
      </p:sp>
    </p:spTree>
    <p:extLst>
      <p:ext uri="{BB962C8B-B14F-4D97-AF65-F5344CB8AC3E}">
        <p14:creationId xmlns:p14="http://schemas.microsoft.com/office/powerpoint/2010/main" val="299932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and Hoisting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variables have one of two scopes:</a:t>
            </a:r>
          </a:p>
          <a:p>
            <a:pPr marL="627063" lvl="1" indent="-342900"/>
            <a:r>
              <a:rPr lang="en-US" dirty="0"/>
              <a:t>Global scope</a:t>
            </a:r>
          </a:p>
          <a:p>
            <a:pPr marL="627063" lvl="1" indent="-342900"/>
            <a:r>
              <a:rPr lang="en-US" dirty="0"/>
              <a:t>Local scope within a function</a:t>
            </a:r>
          </a:p>
          <a:p>
            <a:pPr marL="627063" lvl="1" indent="-342900"/>
            <a:endParaRPr lang="en-US" dirty="0"/>
          </a:p>
          <a:p>
            <a:r>
              <a:rPr lang="en-US" dirty="0"/>
              <a:t>JavaScript does not support block scope</a:t>
            </a:r>
          </a:p>
          <a:p>
            <a:pPr marL="627063" lvl="1" indent="-342900"/>
            <a:r>
              <a:rPr lang="en-US" dirty="0"/>
              <a:t>If you declare a variable inside a block, it is hoisted to </a:t>
            </a:r>
            <a:r>
              <a:rPr lang="en-US" dirty="0" smtClean="0"/>
              <a:t>function scope</a:t>
            </a:r>
            <a:endParaRPr lang="en-US" dirty="0"/>
          </a:p>
          <a:p>
            <a:endParaRPr lang="en-US" dirty="0"/>
          </a:p>
        </p:txBody>
      </p:sp>
      <p:sp>
        <p:nvSpPr>
          <p:cNvPr id="5" name="TextBox 3"/>
          <p:cNvSpPr txBox="1"/>
          <p:nvPr/>
        </p:nvSpPr>
        <p:spPr>
          <a:xfrm>
            <a:off x="419100" y="4244876"/>
            <a:ext cx="83058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num = 7;</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function </a:t>
            </a:r>
            <a:r>
              <a:rPr lang="en-GB" b="0" dirty="0">
                <a:latin typeface="Lucida Sans Unicode" pitchFamily="34" charset="0"/>
                <a:cs typeface="Lucida Sans Unicode" pitchFamily="34" charset="0"/>
              </a:rPr>
              <a:t>demonstrateScopingAndHoisting() {</a:t>
            </a:r>
          </a:p>
          <a:p>
            <a:r>
              <a:rPr lang="en-GB" b="0" dirty="0" smtClean="0">
                <a:latin typeface="Lucida Sans Unicode" pitchFamily="34" charset="0"/>
                <a:cs typeface="Lucida Sans Unicode" pitchFamily="34" charset="0"/>
              </a:rPr>
              <a:t>    if </a:t>
            </a:r>
            <a:r>
              <a:rPr lang="en-GB" b="0" dirty="0">
                <a:latin typeface="Lucida Sans Unicode" pitchFamily="34" charset="0"/>
                <a:cs typeface="Lucida Sans Unicode" pitchFamily="34" charset="0"/>
              </a:rPr>
              <a:t>(true)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var </a:t>
            </a:r>
            <a:r>
              <a:rPr lang="en-GB" b="0" dirty="0">
                <a:latin typeface="Lucida Sans Unicode" pitchFamily="34" charset="0"/>
                <a:cs typeface="Lucida Sans Unicode" pitchFamily="34" charset="0"/>
              </a:rPr>
              <a:t>num = 42;</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alert</a:t>
            </a:r>
            <a:r>
              <a:rPr lang="en-GB" b="0" dirty="0">
                <a:latin typeface="Lucida Sans Unicode" pitchFamily="34" charset="0"/>
                <a:cs typeface="Lucida Sans Unicode" pitchFamily="34" charset="0"/>
              </a:rPr>
              <a:t>("The value of num is " + num); </a:t>
            </a:r>
            <a:r>
              <a:rPr lang="en-GB" b="0" dirty="0" smtClean="0">
                <a:latin typeface="Lucida Sans Unicode" pitchFamily="34" charset="0"/>
                <a:cs typeface="Lucida Sans Unicode" pitchFamily="34" charset="0"/>
              </a:rPr>
              <a:t>    // Displays 42, not 7.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8826049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1810</TotalTime>
  <Words>3429</Words>
  <Application>Microsoft Office PowerPoint</Application>
  <PresentationFormat>Presentación en pantalla (4:3)</PresentationFormat>
  <Paragraphs>392</Paragraphs>
  <Slides>28</Slides>
  <Notes>27</Notes>
  <HiddenSlides>3</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28</vt:i4>
      </vt:variant>
    </vt:vector>
  </HeadingPairs>
  <TitlesOfParts>
    <vt:vector size="37"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Creating Objects and Methods by Using JavaScript  (Creación de objetos y métodos mediante JavaScript)</vt:lpstr>
      <vt:lpstr>Module Overview</vt:lpstr>
      <vt:lpstr>Lesson 1: Writing Well-Structured JavaScript Code</vt:lpstr>
      <vt:lpstr>Scoping and Hoisting</vt:lpstr>
      <vt:lpstr>Managing the Global Namespace</vt:lpstr>
      <vt:lpstr>Singleton Objects and Global Functions in JavaScript</vt:lpstr>
      <vt:lpstr>Lesson 2: Creating Custom Objects</vt:lpstr>
      <vt:lpstr>Creating Simple Objects</vt:lpstr>
      <vt:lpstr>Using Object Literal Notation</vt:lpstr>
      <vt:lpstr>Using Constructors</vt:lpstr>
      <vt:lpstr>Using Prototypes</vt:lpstr>
      <vt:lpstr>Using the Object.create Method</vt:lpstr>
      <vt:lpstr>Lesson 3: Extending Objects</vt:lpstr>
      <vt:lpstr>Implementing Encapsulation</vt:lpstr>
      <vt:lpstr>Implementing Inheritance by Chaining Prototypes</vt:lpstr>
      <vt:lpstr>Adding Functionality to Existing Objects</vt:lpstr>
      <vt:lpstr>Demonstration: Refining Code for Maintainability and Extensibility</vt:lpstr>
      <vt:lpstr>Text Continuation Slide</vt:lpstr>
      <vt:lpstr>Lab: Refining Code for Maintainability and Extensibility</vt:lpstr>
      <vt:lpstr>Text Continuation Slide</vt:lpstr>
      <vt:lpstr>Lab Scenario</vt:lpstr>
      <vt:lpstr>Module Review and Takeaways</vt:lpstr>
      <vt:lpstr>Text Continuation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64</cp:revision>
  <cp:lastPrinted>2012-08-28T00:39:50Z</cp:lastPrinted>
  <dcterms:created xsi:type="dcterms:W3CDTF">2012-10-15T15:17:00Z</dcterms:created>
  <dcterms:modified xsi:type="dcterms:W3CDTF">2016-04-04T13:48:40Z</dcterms:modified>
</cp:coreProperties>
</file>