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9"/>
  </p:notesMasterIdLst>
  <p:handoutMasterIdLst>
    <p:handoutMasterId r:id="rId40"/>
  </p:handoutMasterIdLst>
  <p:sldIdLst>
    <p:sldId id="315" r:id="rId2"/>
    <p:sldId id="285" r:id="rId3"/>
    <p:sldId id="342" r:id="rId4"/>
    <p:sldId id="282" r:id="rId5"/>
    <p:sldId id="347" r:id="rId6"/>
    <p:sldId id="286" r:id="rId7"/>
    <p:sldId id="349" r:id="rId8"/>
    <p:sldId id="350" r:id="rId9"/>
    <p:sldId id="351" r:id="rId10"/>
    <p:sldId id="352" r:id="rId11"/>
    <p:sldId id="353" r:id="rId12"/>
    <p:sldId id="354" r:id="rId13"/>
    <p:sldId id="355" r:id="rId14"/>
    <p:sldId id="356" r:id="rId15"/>
    <p:sldId id="357" r:id="rId16"/>
    <p:sldId id="358" r:id="rId17"/>
    <p:sldId id="359" r:id="rId18"/>
    <p:sldId id="360" r:id="rId19"/>
    <p:sldId id="361" r:id="rId20"/>
    <p:sldId id="362" r:id="rId21"/>
    <p:sldId id="363" r:id="rId22"/>
    <p:sldId id="364" r:id="rId23"/>
    <p:sldId id="365" r:id="rId24"/>
    <p:sldId id="366" r:id="rId25"/>
    <p:sldId id="367" r:id="rId26"/>
    <p:sldId id="368" r:id="rId27"/>
    <p:sldId id="369" r:id="rId28"/>
    <p:sldId id="370" r:id="rId29"/>
    <p:sldId id="371" r:id="rId30"/>
    <p:sldId id="372" r:id="rId31"/>
    <p:sldId id="373" r:id="rId32"/>
    <p:sldId id="374" r:id="rId33"/>
    <p:sldId id="375" r:id="rId34"/>
    <p:sldId id="376" r:id="rId35"/>
    <p:sldId id="377" r:id="rId36"/>
    <p:sldId id="378" r:id="rId37"/>
    <p:sldId id="379" r:id="rId38"/>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bjetivo Terminal y Contenido del Curso por Temas" id="{674F0B8C-DF31-458F-A553-DAB539E87FF6}">
          <p14:sldIdLst>
            <p14:sldId id="315"/>
            <p14:sldId id="285"/>
            <p14:sldId id="342"/>
            <p14:sldId id="282"/>
            <p14:sldId id="347"/>
          </p14:sldIdLst>
        </p14:section>
        <p14:section name="Tema 1 y Contenido del Temas por Lesson" id="{434BB0A5-BB32-4AEB-A104-A710D5930B16}">
          <p14:sldIdLst>
            <p14:sldId id="286"/>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Lst>
        </p14:section>
      </p14:sectionLst>
    </p:ext>
    <p:ext uri="{EFAFB233-063F-42B5-8137-9DF3F51BA10A}">
      <p15:sldGuideLst xmlns:p15="http://schemas.microsoft.com/office/powerpoint/2012/main">
        <p15:guide id="1" orient="horz" userDrawn="1">
          <p15:clr>
            <a:srgbClr val="A4A3A4"/>
          </p15:clr>
        </p15:guide>
        <p15:guide id="2" pos="5472" userDrawn="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lia Stasio" initials="J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20" autoAdjust="0"/>
    <p:restoredTop sz="86894" autoAdjust="0"/>
  </p:normalViewPr>
  <p:slideViewPr>
    <p:cSldViewPr>
      <p:cViewPr varScale="1">
        <p:scale>
          <a:sx n="80" d="100"/>
          <a:sy n="80" d="100"/>
        </p:scale>
        <p:origin x="1218" y="66"/>
      </p:cViewPr>
      <p:guideLst>
        <p:guide orient="horz"/>
        <p:guide pos="5472"/>
      </p:guideLst>
    </p:cSldViewPr>
  </p:slideViewPr>
  <p:notesTextViewPr>
    <p:cViewPr>
      <p:scale>
        <a:sx n="1" d="1"/>
        <a:sy n="1" d="1"/>
      </p:scale>
      <p:origin x="0" y="0"/>
    </p:cViewPr>
  </p:notesTextViewPr>
  <p:sorterViewPr>
    <p:cViewPr>
      <p:scale>
        <a:sx n="100" d="100"/>
        <a:sy n="100" d="100"/>
      </p:scale>
      <p:origin x="0" y="1218"/>
    </p:cViewPr>
  </p:sorterViewPr>
  <p:notesViewPr>
    <p:cSldViewPr>
      <p:cViewPr varScale="1">
        <p:scale>
          <a:sx n="56" d="100"/>
          <a:sy n="56" d="100"/>
        </p:scale>
        <p:origin x="2802" y="42"/>
      </p:cViewPr>
      <p:guideLst>
        <p:guide orient="horz" pos="2932"/>
        <p:guide pos="221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65CA2D4-094E-48F7-9E06-42143F59D099}" type="datetimeFigureOut">
              <a:rPr lang="en-US" smtClean="0"/>
              <a:t>4/4/2016</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51E7E98C-E50F-40A2-A561-002C91555AD1}" type="slidenum">
              <a:rPr lang="en-US" smtClean="0"/>
              <a:t>‹Nº›</a:t>
            </a:fld>
            <a:endParaRPr lang="en-US" dirty="0"/>
          </a:p>
        </p:txBody>
      </p:sp>
    </p:spTree>
    <p:extLst>
      <p:ext uri="{BB962C8B-B14F-4D97-AF65-F5344CB8AC3E}">
        <p14:creationId xmlns:p14="http://schemas.microsoft.com/office/powerpoint/2010/main" val="3147336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E467C250-A218-43FB-AD95-3331D2A81DF1}" type="datetimeFigureOut">
              <a:rPr lang="en-US" smtClean="0"/>
              <a:t>4/4/2016</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E2FF7759-803D-4F76-9AEC-98B2D9A07B0D}" type="slidenum">
              <a:rPr lang="en-US" smtClean="0"/>
              <a:t>‹Nº›</a:t>
            </a:fld>
            <a:endParaRPr lang="en-US" dirty="0"/>
          </a:p>
        </p:txBody>
      </p:sp>
    </p:spTree>
    <p:extLst>
      <p:ext uri="{BB962C8B-B14F-4D97-AF65-F5344CB8AC3E}">
        <p14:creationId xmlns:p14="http://schemas.microsoft.com/office/powerpoint/2010/main" val="3946572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763769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Explain that the </a:t>
            </a:r>
            <a:r>
              <a:rPr lang="en-US" sz="1000" b="1" dirty="0">
                <a:latin typeface="Arial"/>
                <a:ea typeface="Calibri"/>
                <a:cs typeface="Times New Roman"/>
              </a:rPr>
              <a:t>transitionend</a:t>
            </a:r>
            <a:r>
              <a:rPr lang="en-US" sz="1000" dirty="0">
                <a:latin typeface="Arial"/>
                <a:ea typeface="Calibri"/>
                <a:cs typeface="Segoe UI"/>
              </a:rPr>
              <a:t> event is useful if a web page needs to arrange for operations to be performed when a transition has completed. Examples include triggering further transitions and animations.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30731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b="1" dirty="0" smtClean="0">
                <a:effectLst/>
                <a:latin typeface="Arial"/>
                <a:ea typeface="Times New Roman"/>
                <a:cs typeface="Times New Roman"/>
              </a:rPr>
              <a:t>MSL-TMG1</a:t>
            </a:r>
            <a:r>
              <a:rPr lang="en-US" sz="1000" dirty="0" smtClean="0">
                <a:effectLst/>
                <a:latin typeface="Arial"/>
                <a:ea typeface="Times New Roman"/>
                <a:cs typeface="Times New Roman"/>
              </a:rPr>
              <a:t> virtual machine if it is not already running.</a:t>
            </a: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the </a:t>
            </a:r>
            <a:r>
              <a:rPr lang="en-US" sz="1000" b="1" dirty="0" smtClean="0">
                <a:effectLst/>
                <a:latin typeface="Arial"/>
                <a:ea typeface="Times New Roman"/>
                <a:cs typeface="Times New Roman"/>
              </a:rPr>
              <a:t>20480B-SEA-DEV11</a:t>
            </a:r>
            <a:r>
              <a:rPr lang="en-US" sz="1000" dirty="0" smtClean="0">
                <a:effectLst/>
                <a:latin typeface="Arial"/>
                <a:ea typeface="Times New Roman"/>
                <a:cs typeface="Segoe UI"/>
              </a:rPr>
              <a:t> virtual machine if it is not already running, and log on as </a:t>
            </a:r>
            <a:r>
              <a:rPr lang="en-US" sz="1000" b="1" dirty="0" smtClean="0">
                <a:effectLst/>
                <a:latin typeface="Arial"/>
                <a:ea typeface="Times New Roman"/>
                <a:cs typeface="Times New Roman"/>
              </a:rPr>
              <a:t>Student</a:t>
            </a:r>
            <a:r>
              <a:rPr lang="en-US" sz="1000" dirty="0" smtClean="0">
                <a:effectLst/>
                <a:latin typeface="Arial"/>
                <a:ea typeface="Times New Roman"/>
                <a:cs typeface="Segoe UI"/>
              </a:rPr>
              <a:t> 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Apply CSS Transitions to HTML Elements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Windows 8 </a:t>
            </a:r>
            <a:r>
              <a:rPr lang="en-US" sz="1000" b="1" dirty="0" smtClean="0">
                <a:effectLst/>
                <a:latin typeface="Arial"/>
                <a:ea typeface="Times New Roman"/>
                <a:cs typeface="Times New Roman"/>
              </a:rPr>
              <a:t>Start</a:t>
            </a:r>
            <a:r>
              <a:rPr lang="en-US" sz="1000" dirty="0" smtClean="0">
                <a:effectLst/>
                <a:latin typeface="Arial"/>
                <a:ea typeface="Times New Roman"/>
                <a:cs typeface="Segoe UI"/>
              </a:rPr>
              <a:t> screen, click the </a:t>
            </a:r>
            <a:r>
              <a:rPr lang="en-US" sz="1000" b="1" dirty="0" smtClean="0">
                <a:effectLst/>
                <a:latin typeface="Arial"/>
                <a:ea typeface="Times New Roman"/>
                <a:cs typeface="Times New Roman"/>
              </a:rPr>
              <a:t>Desktop</a:t>
            </a:r>
            <a:r>
              <a:rPr lang="en-US" sz="1000" dirty="0" smtClean="0">
                <a:effectLst/>
                <a:latin typeface="Arial"/>
                <a:ea typeface="Times New Roman"/>
                <a:cs typeface="Segoe UI"/>
              </a:rPr>
              <a:t> tile.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Windows taskbar, click </a:t>
            </a:r>
            <a:r>
              <a:rPr lang="en-US" sz="1000" b="1" dirty="0" smtClean="0">
                <a:effectLst/>
                <a:latin typeface="Arial"/>
                <a:ea typeface="Times New Roman"/>
                <a:cs typeface="Times New Roman"/>
              </a:rPr>
              <a:t>Internet Explorer</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Internet Explorer, open the file </a:t>
            </a:r>
            <a:r>
              <a:rPr lang="en-US" sz="1000" b="1" dirty="0" smtClean="0">
                <a:effectLst/>
                <a:latin typeface="Arial"/>
                <a:ea typeface="Times New Roman"/>
                <a:cs typeface="Times New Roman"/>
              </a:rPr>
              <a:t>E:\Mod12\Democode\Transitions.html</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If a message box appears asking if you want to allow blocked content, click the </a:t>
            </a:r>
            <a:r>
              <a:rPr lang="en-US" sz="1000" b="1" dirty="0" smtClean="0">
                <a:effectLst/>
                <a:latin typeface="Arial"/>
                <a:ea typeface="Times New Roman"/>
                <a:cs typeface="Times New Roman"/>
              </a:rPr>
              <a:t>Allow blocked content</a:t>
            </a:r>
            <a:r>
              <a:rPr lang="en-US" sz="1000" dirty="0" smtClean="0">
                <a:effectLst/>
                <a:latin typeface="Arial"/>
                <a:ea typeface="Times New Roman"/>
                <a:cs typeface="Segoe UI"/>
              </a:rPr>
              <a:t> button.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Hover over the upper rectangle on the web page. Verify that the following transitions are applied simultaneously to the rectangle:</a:t>
            </a:r>
            <a:endParaRPr lang="en-US" sz="1000" dirty="0" smtClean="0">
              <a:effectLst/>
              <a:latin typeface="Arial"/>
              <a:ea typeface="Times New Roman"/>
              <a:cs typeface="Times New Roman"/>
            </a:endParaRPr>
          </a:p>
          <a:p>
            <a:pPr marL="742950" lvl="1" indent="-285750">
              <a:lnSpc>
                <a:spcPct val="115000"/>
              </a:lnSpc>
              <a:spcAft>
                <a:spcPts val="995"/>
              </a:spcAft>
              <a:buFont typeface="Courier New"/>
              <a:buChar char="o"/>
            </a:pPr>
            <a:r>
              <a:rPr lang="en-US" sz="1000" dirty="0" smtClean="0">
                <a:effectLst/>
                <a:latin typeface="Arial"/>
                <a:ea typeface="Times New Roman"/>
                <a:cs typeface="Segoe UI"/>
              </a:rPr>
              <a:t>The width, height, and font size increase over a period of two seconds.</a:t>
            </a:r>
            <a:endParaRPr lang="en-US" sz="1000" dirty="0" smtClean="0">
              <a:effectLst/>
              <a:latin typeface="Arial"/>
              <a:ea typeface="Times New Roman"/>
              <a:cs typeface="Times New Roman"/>
            </a:endParaRPr>
          </a:p>
          <a:p>
            <a:pPr marL="742950" lvl="1" indent="-285750">
              <a:lnSpc>
                <a:spcPct val="115000"/>
              </a:lnSpc>
              <a:spcAft>
                <a:spcPts val="995"/>
              </a:spcAft>
              <a:buFont typeface="Courier New"/>
              <a:buChar char="o"/>
            </a:pPr>
            <a:r>
              <a:rPr lang="en-US" sz="1000" dirty="0" smtClean="0">
                <a:effectLst/>
                <a:latin typeface="Arial"/>
                <a:ea typeface="Times New Roman"/>
                <a:cs typeface="Segoe UI"/>
              </a:rPr>
              <a:t>The background color transitions to red over a period of 3.75 seconds.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Move the mouse away from the upper rectangle. Verify that the rectangle reverts to its original appearance, over the same period of time.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Repeat the previous two steps for the second rectangle. Verify that the same animations apply.</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Right-click the page in Internet Explorer and then click </a:t>
            </a:r>
            <a:r>
              <a:rPr lang="en-US" sz="1000" b="1" dirty="0" smtClean="0">
                <a:effectLst/>
                <a:latin typeface="Arial"/>
                <a:ea typeface="Times New Roman"/>
                <a:cs typeface="Times New Roman"/>
              </a:rPr>
              <a:t>View source</a:t>
            </a:r>
            <a:r>
              <a:rPr lang="en-US" sz="1000" dirty="0" smtClean="0">
                <a:effectLst/>
                <a:latin typeface="Arial"/>
                <a:ea typeface="Times New Roman"/>
                <a:cs typeface="Segoe UI"/>
              </a:rPr>
              <a:t>. Note that:</a:t>
            </a:r>
            <a:endParaRPr lang="en-US" sz="1000" dirty="0" smtClean="0">
              <a:effectLst/>
              <a:latin typeface="Arial"/>
              <a:ea typeface="Times New Roman"/>
              <a:cs typeface="Times New Roman"/>
            </a:endParaRPr>
          </a:p>
          <a:p>
            <a:pPr marL="742950" lvl="1" indent="-285750">
              <a:lnSpc>
                <a:spcPct val="115000"/>
              </a:lnSpc>
              <a:spcAft>
                <a:spcPts val="995"/>
              </a:spcAft>
              <a:buFont typeface="Courier New"/>
              <a:buChar char="o"/>
            </a:pPr>
            <a:r>
              <a:rPr lang="en-US" sz="1000" dirty="0" smtClean="0">
                <a:effectLst/>
                <a:latin typeface="Arial"/>
                <a:ea typeface="Times New Roman"/>
                <a:cs typeface="Times New Roman"/>
              </a:rPr>
              <a:t>The first </a:t>
            </a:r>
            <a:r>
              <a:rPr lang="en-US" sz="1000" b="1" dirty="0" smtClean="0">
                <a:effectLst/>
                <a:latin typeface="Arial"/>
                <a:ea typeface="Times New Roman"/>
                <a:cs typeface="Times New Roman"/>
              </a:rPr>
              <a:t>div</a:t>
            </a:r>
            <a:r>
              <a:rPr lang="en-US" sz="1000" dirty="0" smtClean="0">
                <a:effectLst/>
                <a:latin typeface="Arial"/>
                <a:ea typeface="Times New Roman"/>
                <a:cs typeface="Times New Roman"/>
              </a:rPr>
              <a:t> rule defines default CSS properties for all </a:t>
            </a:r>
            <a:r>
              <a:rPr lang="en-US" sz="1000" b="1" dirty="0" smtClean="0">
                <a:effectLst/>
                <a:latin typeface="Arial"/>
                <a:ea typeface="Times New Roman"/>
                <a:cs typeface="Times New Roman"/>
              </a:rPr>
              <a:t>&lt;div&gt;</a:t>
            </a:r>
            <a:r>
              <a:rPr lang="en-US" sz="1000" dirty="0" smtClean="0">
                <a:effectLst/>
                <a:latin typeface="Arial"/>
                <a:ea typeface="Times New Roman"/>
                <a:cs typeface="Times New Roman"/>
              </a:rPr>
              <a:t> elements.</a:t>
            </a:r>
          </a:p>
          <a:p>
            <a:pPr marL="742950" lvl="1" indent="-285750">
              <a:lnSpc>
                <a:spcPct val="115000"/>
              </a:lnSpc>
              <a:spcAft>
                <a:spcPts val="995"/>
              </a:spcAft>
              <a:buFont typeface="Courier New"/>
              <a:buChar char="o"/>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div.simple</a:t>
            </a:r>
            <a:r>
              <a:rPr lang="en-US" sz="1000" dirty="0" smtClean="0">
                <a:effectLst/>
                <a:latin typeface="Arial"/>
                <a:ea typeface="Times New Roman"/>
                <a:cs typeface="Times New Roman"/>
              </a:rPr>
              <a:t> rule defines a </a:t>
            </a:r>
            <a:r>
              <a:rPr lang="en-US" sz="1000" b="1" dirty="0" smtClean="0">
                <a:effectLst/>
                <a:latin typeface="Arial"/>
                <a:ea typeface="Times New Roman"/>
                <a:cs typeface="Times New Roman"/>
              </a:rPr>
              <a:t>transition</a:t>
            </a:r>
            <a:r>
              <a:rPr lang="en-US" sz="1000" dirty="0" smtClean="0">
                <a:effectLst/>
                <a:latin typeface="Arial"/>
                <a:ea typeface="Times New Roman"/>
                <a:cs typeface="Times New Roman"/>
              </a:rPr>
              <a:t> property that applies to transitions on the </a:t>
            </a:r>
            <a:r>
              <a:rPr lang="en-US" sz="1000" b="1" dirty="0" smtClean="0">
                <a:effectLst/>
                <a:latin typeface="Arial"/>
                <a:ea typeface="Times New Roman"/>
                <a:cs typeface="Times New Roman"/>
              </a:rPr>
              <a:t>width</a:t>
            </a: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height</a:t>
            </a: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font-size</a:t>
            </a:r>
            <a:r>
              <a:rPr lang="en-US" sz="1000" dirty="0" smtClean="0">
                <a:effectLst/>
                <a:latin typeface="Arial"/>
                <a:ea typeface="Times New Roman"/>
                <a:cs typeface="Times New Roman"/>
              </a:rPr>
              <a:t>, and </a:t>
            </a:r>
            <a:r>
              <a:rPr lang="en-US" sz="1000" b="1" dirty="0" smtClean="0">
                <a:effectLst/>
                <a:latin typeface="Arial"/>
                <a:ea typeface="Times New Roman"/>
                <a:cs typeface="Times New Roman"/>
              </a:rPr>
              <a:t>background-color</a:t>
            </a:r>
            <a:r>
              <a:rPr lang="en-US" sz="1000" dirty="0" smtClean="0">
                <a:effectLst/>
                <a:latin typeface="Arial"/>
                <a:ea typeface="Times New Roman"/>
                <a:cs typeface="Times New Roman"/>
              </a:rPr>
              <a:t> CSS properties.</a:t>
            </a:r>
          </a:p>
          <a:p>
            <a:pPr marL="742950" lvl="1" indent="-285750">
              <a:lnSpc>
                <a:spcPct val="115000"/>
              </a:lnSpc>
              <a:spcAft>
                <a:spcPts val="995"/>
              </a:spcAft>
              <a:buFont typeface="Courier New"/>
              <a:buChar char="o"/>
            </a:pPr>
            <a:r>
              <a:rPr lang="en-US" sz="1000" dirty="0" smtClean="0">
                <a:effectLst/>
                <a:latin typeface="Arial"/>
                <a:ea typeface="Times New Roman"/>
                <a:cs typeface="Times New Roman"/>
              </a:rPr>
              <a:t>The </a:t>
            </a:r>
            <a:r>
              <a:rPr lang="en-US" sz="1000" b="1" dirty="0" smtClean="0">
                <a:effectLst/>
                <a:latin typeface="Arial"/>
                <a:ea typeface="Times New Roman"/>
                <a:cs typeface="Times New Roman"/>
              </a:rPr>
              <a:t>div.complex</a:t>
            </a:r>
            <a:r>
              <a:rPr lang="en-US" sz="1000" dirty="0" smtClean="0">
                <a:effectLst/>
                <a:latin typeface="Arial"/>
                <a:ea typeface="Times New Roman"/>
                <a:cs typeface="Times New Roman"/>
              </a:rPr>
              <a:t> rule defines similar transitions, but it uses separate </a:t>
            </a:r>
            <a:r>
              <a:rPr lang="en-US" sz="1000" b="1" dirty="0" smtClean="0">
                <a:effectLst/>
                <a:latin typeface="Arial"/>
                <a:ea typeface="Times New Roman"/>
                <a:cs typeface="Times New Roman"/>
              </a:rPr>
              <a:t>transition-property</a:t>
            </a:r>
            <a:r>
              <a:rPr lang="en-US" sz="1000" dirty="0" smtClean="0">
                <a:effectLst/>
                <a:latin typeface="Arial"/>
                <a:ea typeface="Times New Roman"/>
                <a:cs typeface="Times New Roman"/>
              </a:rPr>
              <a:t>, </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6970806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742950" lvl="1" indent="-285750">
              <a:lnSpc>
                <a:spcPct val="115000"/>
              </a:lnSpc>
              <a:spcAft>
                <a:spcPts val="995"/>
              </a:spcAft>
              <a:buFont typeface="Courier New"/>
              <a:buChar char="o"/>
            </a:pPr>
            <a:r>
              <a:rPr lang="en-US" sz="1000" b="1" dirty="0">
                <a:solidFill>
                  <a:prstClr val="black"/>
                </a:solidFill>
                <a:latin typeface="Arial"/>
                <a:ea typeface="Times New Roman"/>
                <a:cs typeface="Times New Roman"/>
              </a:rPr>
              <a:t>transition-duration</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transition-timing-function</a:t>
            </a:r>
            <a:r>
              <a:rPr lang="en-US" sz="1000" dirty="0">
                <a:solidFill>
                  <a:prstClr val="black"/>
                </a:solidFill>
                <a:latin typeface="Arial"/>
                <a:ea typeface="Times New Roman"/>
                <a:cs typeface="Times New Roman"/>
              </a:rPr>
              <a:t>, and </a:t>
            </a:r>
            <a:r>
              <a:rPr lang="en-US" sz="1000" b="1" dirty="0">
                <a:solidFill>
                  <a:prstClr val="black"/>
                </a:solidFill>
                <a:latin typeface="Arial"/>
                <a:ea typeface="Times New Roman"/>
                <a:cs typeface="Times New Roman"/>
              </a:rPr>
              <a:t>transition-delay</a:t>
            </a:r>
            <a:r>
              <a:rPr lang="en-US" sz="1000" dirty="0">
                <a:solidFill>
                  <a:prstClr val="black"/>
                </a:solidFill>
                <a:latin typeface="Arial"/>
                <a:ea typeface="Times New Roman"/>
                <a:cs typeface="Times New Roman"/>
              </a:rPr>
              <a:t> properties.</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div:hover </a:t>
            </a:r>
            <a:r>
              <a:rPr lang="en-US" sz="1000" dirty="0">
                <a:solidFill>
                  <a:prstClr val="black"/>
                </a:solidFill>
                <a:latin typeface="Arial"/>
                <a:ea typeface="Times New Roman"/>
                <a:cs typeface="Times New Roman"/>
              </a:rPr>
              <a:t>rule defines the final values for the </a:t>
            </a:r>
            <a:r>
              <a:rPr lang="en-US" sz="1000" b="1" dirty="0">
                <a:solidFill>
                  <a:prstClr val="black"/>
                </a:solidFill>
                <a:latin typeface="Arial"/>
                <a:ea typeface="Times New Roman"/>
                <a:cs typeface="Times New Roman"/>
              </a:rPr>
              <a:t>width</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height</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font-size</a:t>
            </a:r>
            <a:r>
              <a:rPr lang="en-US" sz="1000" dirty="0">
                <a:solidFill>
                  <a:prstClr val="black"/>
                </a:solidFill>
                <a:latin typeface="Arial"/>
                <a:ea typeface="Times New Roman"/>
                <a:cs typeface="Times New Roman"/>
              </a:rPr>
              <a:t>, and </a:t>
            </a:r>
            <a:r>
              <a:rPr lang="en-US" sz="1000" b="1" dirty="0">
                <a:solidFill>
                  <a:prstClr val="black"/>
                </a:solidFill>
                <a:latin typeface="Arial"/>
                <a:ea typeface="Times New Roman"/>
                <a:cs typeface="Times New Roman"/>
              </a:rPr>
              <a:t>background-color</a:t>
            </a:r>
            <a:r>
              <a:rPr lang="en-US" sz="1000" dirty="0">
                <a:solidFill>
                  <a:prstClr val="black"/>
                </a:solidFill>
                <a:latin typeface="Arial"/>
                <a:ea typeface="Times New Roman"/>
                <a:cs typeface="Times New Roman"/>
              </a:rPr>
              <a:t> CSS properties when the user hovers over a </a:t>
            </a:r>
            <a:r>
              <a:rPr lang="en-US" sz="1000" b="1" dirty="0">
                <a:solidFill>
                  <a:prstClr val="black"/>
                </a:solidFill>
                <a:latin typeface="Arial"/>
                <a:ea typeface="Times New Roman"/>
                <a:cs typeface="Times New Roman"/>
              </a:rPr>
              <a:t>&lt;div&gt;</a:t>
            </a:r>
            <a:r>
              <a:rPr lang="en-US" sz="1000" dirty="0">
                <a:solidFill>
                  <a:prstClr val="black"/>
                </a:solidFill>
                <a:latin typeface="Arial"/>
                <a:ea typeface="Times New Roman"/>
                <a:cs typeface="Times New Roman"/>
              </a:rPr>
              <a:t>.</a:t>
            </a:r>
          </a:p>
          <a:p>
            <a:pPr lvl="0">
              <a:lnSpc>
                <a:spcPct val="115000"/>
              </a:lnSpc>
              <a:spcAft>
                <a:spcPts val="1000"/>
              </a:spcAft>
            </a:pPr>
            <a:r>
              <a:rPr lang="en-US" sz="1000" dirty="0">
                <a:solidFill>
                  <a:prstClr val="black"/>
                </a:solidFill>
                <a:latin typeface="Arial"/>
                <a:ea typeface="Calibri"/>
                <a:cs typeface="Segoe UI"/>
              </a:rPr>
              <a:t>Handle the </a:t>
            </a:r>
            <a:r>
              <a:rPr lang="en-US" sz="1000" b="1" dirty="0">
                <a:solidFill>
                  <a:prstClr val="black"/>
                </a:solidFill>
                <a:latin typeface="Arial"/>
                <a:ea typeface="Calibri"/>
                <a:cs typeface="Times New Roman"/>
              </a:rPr>
              <a:t>transitionend</a:t>
            </a:r>
            <a:r>
              <a:rPr lang="en-US" sz="1000" dirty="0">
                <a:solidFill>
                  <a:prstClr val="black"/>
                </a:solidFill>
                <a:latin typeface="Arial"/>
                <a:ea typeface="Calibri"/>
                <a:cs typeface="Segoe UI"/>
              </a:rPr>
              <a:t> Event</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Internet Explorer, expand the drop-down list box. Verify that it displays messages for all the transitions that have ended. The list includes events for the original transitions when you hover over a rectangle, as well as events for the reverse transitions when you move the mouse away from a rectangle.</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Switch to the source window.</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JavaScript code, note that:</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onLoad() </a:t>
            </a:r>
            <a:r>
              <a:rPr lang="en-US" sz="1000" dirty="0">
                <a:solidFill>
                  <a:prstClr val="black"/>
                </a:solidFill>
                <a:latin typeface="Arial"/>
                <a:ea typeface="Times New Roman"/>
                <a:cs typeface="Times New Roman"/>
              </a:rPr>
              <a:t>function sets up event-handlers that call the </a:t>
            </a:r>
            <a:r>
              <a:rPr lang="en-US" sz="1000" b="1" dirty="0">
                <a:solidFill>
                  <a:prstClr val="black"/>
                </a:solidFill>
                <a:latin typeface="Arial"/>
                <a:ea typeface="Times New Roman"/>
                <a:cs typeface="Times New Roman"/>
              </a:rPr>
              <a:t>onTransitionend()</a:t>
            </a:r>
            <a:r>
              <a:rPr lang="en-US" sz="1000" dirty="0">
                <a:solidFill>
                  <a:prstClr val="black"/>
                </a:solidFill>
                <a:latin typeface="Arial"/>
                <a:ea typeface="Times New Roman"/>
                <a:cs typeface="Times New Roman"/>
              </a:rPr>
              <a:t> function when the </a:t>
            </a:r>
            <a:r>
              <a:rPr lang="en-US" sz="1000" b="1" dirty="0">
                <a:solidFill>
                  <a:prstClr val="black"/>
                </a:solidFill>
                <a:latin typeface="Arial"/>
                <a:ea typeface="Times New Roman"/>
                <a:cs typeface="Times New Roman"/>
              </a:rPr>
              <a:t>transitionend</a:t>
            </a:r>
            <a:r>
              <a:rPr lang="en-US" sz="1000" dirty="0">
                <a:solidFill>
                  <a:prstClr val="black"/>
                </a:solidFill>
                <a:latin typeface="Arial"/>
                <a:ea typeface="Times New Roman"/>
                <a:cs typeface="Times New Roman"/>
              </a:rPr>
              <a:t> event is raisedon all the </a:t>
            </a:r>
            <a:r>
              <a:rPr lang="en-US" sz="1000" b="1" dirty="0">
                <a:solidFill>
                  <a:prstClr val="black"/>
                </a:solidFill>
                <a:latin typeface="Arial"/>
                <a:ea typeface="Times New Roman"/>
                <a:cs typeface="Times New Roman"/>
              </a:rPr>
              <a:t>&lt;div&gt;</a:t>
            </a:r>
            <a:r>
              <a:rPr lang="en-US" sz="1000" dirty="0">
                <a:solidFill>
                  <a:prstClr val="black"/>
                </a:solidFill>
                <a:latin typeface="Arial"/>
                <a:ea typeface="Times New Roman"/>
                <a:cs typeface="Times New Roman"/>
              </a:rPr>
              <a:t> elements.</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onTransitionend() </a:t>
            </a:r>
            <a:r>
              <a:rPr lang="en-US" sz="1000" dirty="0">
                <a:solidFill>
                  <a:prstClr val="black"/>
                </a:solidFill>
                <a:latin typeface="Arial"/>
                <a:ea typeface="Times New Roman"/>
                <a:cs typeface="Times New Roman"/>
              </a:rPr>
              <a:t>function displays information about the </a:t>
            </a:r>
            <a:r>
              <a:rPr lang="en-US" sz="1000" b="1" dirty="0">
                <a:solidFill>
                  <a:prstClr val="black"/>
                </a:solidFill>
                <a:latin typeface="Arial"/>
                <a:ea typeface="Times New Roman"/>
                <a:cs typeface="Times New Roman"/>
              </a:rPr>
              <a:t>transitionend</a:t>
            </a:r>
            <a:r>
              <a:rPr lang="en-US" sz="1000" dirty="0">
                <a:solidFill>
                  <a:prstClr val="black"/>
                </a:solidFill>
                <a:latin typeface="Arial"/>
                <a:ea typeface="Times New Roman"/>
                <a:cs typeface="Times New Roman"/>
              </a:rPr>
              <a:t> event, by using the </a:t>
            </a:r>
            <a:r>
              <a:rPr lang="en-US" sz="1000" b="1" dirty="0">
                <a:solidFill>
                  <a:prstClr val="black"/>
                </a:solidFill>
                <a:latin typeface="Arial"/>
                <a:ea typeface="Times New Roman"/>
                <a:cs typeface="Times New Roman"/>
              </a:rPr>
              <a:t>propertyName</a:t>
            </a:r>
            <a:r>
              <a:rPr lang="en-US" sz="1000" dirty="0">
                <a:solidFill>
                  <a:prstClr val="black"/>
                </a:solidFill>
                <a:latin typeface="Arial"/>
                <a:ea typeface="Times New Roman"/>
                <a:cs typeface="Times New Roman"/>
              </a:rPr>
              <a:t> and </a:t>
            </a:r>
            <a:r>
              <a:rPr lang="en-US" sz="1000" b="1" dirty="0">
                <a:solidFill>
                  <a:prstClr val="black"/>
                </a:solidFill>
                <a:latin typeface="Arial"/>
                <a:ea typeface="Times New Roman"/>
                <a:cs typeface="Times New Roman"/>
              </a:rPr>
              <a:t>elapsedTime</a:t>
            </a:r>
            <a:r>
              <a:rPr lang="en-US" sz="1000" dirty="0">
                <a:solidFill>
                  <a:prstClr val="black"/>
                </a:solidFill>
                <a:latin typeface="Arial"/>
                <a:ea typeface="Times New Roman"/>
                <a:cs typeface="Times New Roman"/>
              </a:rPr>
              <a:t> properties of the event argument.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Close the source window.</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Close Internet Explorer.</a:t>
            </a:r>
            <a:endParaRPr lang="en-US" dirty="0"/>
          </a:p>
        </p:txBody>
      </p:sp>
      <p:sp>
        <p:nvSpPr>
          <p:cNvPr id="4" name="Slide Number Placeholder 3"/>
          <p:cNvSpPr>
            <a:spLocks noGrp="1"/>
          </p:cNvSpPr>
          <p:nvPr>
            <p:ph type="sldNum" sz="quarter" idx="10"/>
          </p:nvPr>
        </p:nvSpPr>
        <p:spPr/>
        <p:txBody>
          <a:bodyPr/>
          <a:lstStyle/>
          <a:p>
            <a:fld id="{8D986FA1-6493-4422-AF07-63B5E1B5F50E}" type="slidenum">
              <a:rPr lang="en-US" smtClean="0"/>
              <a:t>13</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30443342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As with the lesson "Applying CSS Transitions", explain that CSS transformations can be applied to any HTML element, unlike the SVG transformations that only operate with SVG elements.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1730093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Keep this topic brief; just introduce the types of transformations that are available. The following topics give examples of the syntax and how to apply them.</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2358060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Mention that it is possible to apply multiple transformations in the same rule; simply specify all the transformations to apply in the </a:t>
            </a:r>
            <a:r>
              <a:rPr lang="en-US" sz="1000" b="1" dirty="0">
                <a:latin typeface="Arial"/>
                <a:ea typeface="Calibri"/>
                <a:cs typeface="Times New Roman"/>
              </a:rPr>
              <a:t>transform</a:t>
            </a:r>
            <a:r>
              <a:rPr lang="en-US" sz="1000" dirty="0">
                <a:latin typeface="Arial"/>
                <a:ea typeface="Calibri"/>
                <a:cs typeface="Segoe UI"/>
              </a:rPr>
              <a:t> property, as shown by the example in the previous topic. Note that the transformations are separated by a space character and not a comma; if you insert a comma, the property may not be recognized and the transformations might not be applied.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demonstration in the next topic shows the effects of these transformations.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4193548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Note that some of the transformations in this demonstration cause the target elements to appear partially off the screen. For example:</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In </a:t>
            </a:r>
            <a:r>
              <a:rPr lang="en-US" sz="1000" b="1" dirty="0" smtClean="0">
                <a:effectLst/>
                <a:latin typeface="Arial"/>
                <a:ea typeface="Times New Roman"/>
                <a:cs typeface="Times New Roman"/>
              </a:rPr>
              <a:t>2DTranslations.html</a:t>
            </a:r>
            <a:r>
              <a:rPr lang="en-US" sz="1000" dirty="0" smtClean="0">
                <a:effectLst/>
                <a:latin typeface="Arial"/>
                <a:ea typeface="Times New Roman"/>
                <a:cs typeface="Times New Roman"/>
              </a:rPr>
              <a:t>, the first and third rectangles appear partially off the left side of the screen because they have been translated in the negative X direction.</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In </a:t>
            </a:r>
            <a:r>
              <a:rPr lang="en-US" sz="1000" b="1" dirty="0" smtClean="0">
                <a:effectLst/>
                <a:latin typeface="Arial"/>
                <a:ea typeface="Times New Roman"/>
                <a:cs typeface="Times New Roman"/>
              </a:rPr>
              <a:t>2DScaling.html</a:t>
            </a:r>
            <a:r>
              <a:rPr lang="en-US" sz="1000" dirty="0" smtClean="0">
                <a:effectLst/>
                <a:latin typeface="Arial"/>
                <a:ea typeface="Times New Roman"/>
                <a:cs typeface="Times New Roman"/>
              </a:rPr>
              <a:t>, the first, second, and third rectangles appear partially off the left side of the screen because they have been scaled about the center point of the rectangle.</a:t>
            </a:r>
          </a:p>
          <a:p>
            <a:pPr marL="342900" lvl="0" indent="-342900">
              <a:lnSpc>
                <a:spcPct val="115000"/>
              </a:lnSpc>
              <a:spcAft>
                <a:spcPts val="995"/>
              </a:spcAft>
              <a:buFont typeface="Symbol"/>
              <a:buChar char=""/>
            </a:pPr>
            <a:r>
              <a:rPr lang="en-US" sz="1000" dirty="0" smtClean="0">
                <a:effectLst/>
                <a:latin typeface="Arial"/>
                <a:ea typeface="Times New Roman"/>
                <a:cs typeface="Times New Roman"/>
              </a:rPr>
              <a:t>In </a:t>
            </a:r>
            <a:r>
              <a:rPr lang="en-US" sz="1000" b="1" dirty="0" smtClean="0">
                <a:effectLst/>
                <a:latin typeface="Arial"/>
                <a:ea typeface="Times New Roman"/>
                <a:cs typeface="Times New Roman"/>
              </a:rPr>
              <a:t>2DRotations.html</a:t>
            </a:r>
            <a:r>
              <a:rPr lang="en-US" sz="1000" dirty="0" smtClean="0">
                <a:effectLst/>
                <a:latin typeface="Arial"/>
                <a:ea typeface="Times New Roman"/>
                <a:cs typeface="Times New Roman"/>
              </a:rPr>
              <a:t>, the first rectangle appears partially off the top of the screen because the rotation is applied to the center of the rectangle, which causes the rectangle to rotate partially off the screen.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b="1" dirty="0" smtClean="0">
                <a:effectLst/>
                <a:latin typeface="Arial"/>
                <a:ea typeface="Times New Roman"/>
                <a:cs typeface="Times New Roman"/>
              </a:rPr>
              <a:t>MSL-TMG1</a:t>
            </a:r>
            <a:r>
              <a:rPr lang="en-US" sz="1000" dirty="0" smtClean="0">
                <a:effectLst/>
                <a:latin typeface="Arial"/>
                <a:ea typeface="Times New Roman"/>
                <a:cs typeface="Times New Roman"/>
              </a:rPr>
              <a:t> virtual machine if it is not already running.</a:t>
            </a: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the </a:t>
            </a:r>
            <a:r>
              <a:rPr lang="en-US" sz="1000" b="1" dirty="0" smtClean="0">
                <a:effectLst/>
                <a:latin typeface="Arial"/>
                <a:ea typeface="Times New Roman"/>
                <a:cs typeface="Times New Roman"/>
              </a:rPr>
              <a:t>20480B-SEA-DEV11</a:t>
            </a:r>
            <a:r>
              <a:rPr lang="en-US" sz="1000" dirty="0" smtClean="0">
                <a:effectLst/>
                <a:latin typeface="Arial"/>
                <a:ea typeface="Times New Roman"/>
                <a:cs typeface="Segoe UI"/>
              </a:rPr>
              <a:t> virtual machine if it is not already running, and log on as </a:t>
            </a:r>
            <a:r>
              <a:rPr lang="en-US" sz="1000" b="1" dirty="0" smtClean="0">
                <a:effectLst/>
                <a:latin typeface="Arial"/>
                <a:ea typeface="Times New Roman"/>
                <a:cs typeface="Times New Roman"/>
              </a:rPr>
              <a:t>Student</a:t>
            </a:r>
            <a:r>
              <a:rPr lang="en-US" sz="1000" dirty="0" smtClean="0">
                <a:effectLst/>
                <a:latin typeface="Arial"/>
                <a:ea typeface="Times New Roman"/>
                <a:cs typeface="Segoe UI"/>
              </a:rPr>
              <a:t> 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Perform 2D Translations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Windows 8 </a:t>
            </a:r>
            <a:r>
              <a:rPr lang="en-US" sz="1000" b="1" dirty="0" smtClean="0">
                <a:effectLst/>
                <a:latin typeface="Arial"/>
                <a:ea typeface="Times New Roman"/>
                <a:cs typeface="Times New Roman"/>
              </a:rPr>
              <a:t>Start</a:t>
            </a:r>
            <a:r>
              <a:rPr lang="en-US" sz="1000" dirty="0" smtClean="0">
                <a:effectLst/>
                <a:latin typeface="Arial"/>
                <a:ea typeface="Times New Roman"/>
                <a:cs typeface="Times New Roman"/>
              </a:rPr>
              <a:t> screen, click the </a:t>
            </a:r>
            <a:r>
              <a:rPr lang="en-US" sz="1000" b="1" dirty="0" smtClean="0">
                <a:effectLst/>
                <a:latin typeface="Arial"/>
                <a:ea typeface="Times New Roman"/>
                <a:cs typeface="Times New Roman"/>
              </a:rPr>
              <a:t>Desktop</a:t>
            </a:r>
            <a:r>
              <a:rPr lang="en-US" sz="1000" dirty="0" smtClean="0">
                <a:effectLst/>
                <a:latin typeface="Arial"/>
                <a:ea typeface="Times New Roman"/>
                <a:cs typeface="Times New Roman"/>
              </a:rPr>
              <a:t> tile.</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Windows taskbar, click </a:t>
            </a:r>
            <a:r>
              <a:rPr lang="en-US" sz="1000" b="1" dirty="0" smtClean="0">
                <a:effectLst/>
                <a:latin typeface="Arial"/>
                <a:ea typeface="Times New Roman"/>
                <a:cs typeface="Times New Roman"/>
              </a:rPr>
              <a:t>Internet Explorer</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Internet Explorer, open the file </a:t>
            </a:r>
            <a:r>
              <a:rPr lang="en-US" sz="1000" b="1" dirty="0" smtClean="0">
                <a:effectLst/>
                <a:latin typeface="Arial"/>
                <a:ea typeface="Times New Roman"/>
                <a:cs typeface="Times New Roman"/>
              </a:rPr>
              <a:t>E:\Mod12\Democode\2DTranslations.html</a:t>
            </a:r>
            <a:r>
              <a:rPr lang="en-US" sz="1000" dirty="0" smtClean="0">
                <a:effectLst/>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If a message box appears asking if you want to allow blocked content, click the </a:t>
            </a:r>
            <a:r>
              <a:rPr lang="en-US" sz="1000" b="1" dirty="0" smtClean="0">
                <a:effectLst/>
                <a:latin typeface="Arial"/>
                <a:ea typeface="Times New Roman"/>
                <a:cs typeface="Times New Roman"/>
              </a:rPr>
              <a:t>Allow blocked content</a:t>
            </a:r>
            <a:r>
              <a:rPr lang="en-US" sz="1000" dirty="0" smtClean="0">
                <a:effectLst/>
                <a:latin typeface="Arial"/>
                <a:ea typeface="Times New Roman"/>
                <a:cs typeface="Times New Roman"/>
              </a:rPr>
              <a:t> button.</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Verify that the browser displays a series of rectangles. Each rectangle demonstrates how to perform a 2D translation by using the </a:t>
            </a:r>
            <a:r>
              <a:rPr lang="en-US" sz="1000" b="1" dirty="0" smtClean="0">
                <a:effectLst/>
                <a:latin typeface="Arial"/>
                <a:ea typeface="Times New Roman"/>
                <a:cs typeface="Times New Roman"/>
              </a:rPr>
              <a:t>translate()</a:t>
            </a: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translateX()</a:t>
            </a:r>
            <a:r>
              <a:rPr lang="en-US" sz="1000" dirty="0" smtClean="0">
                <a:effectLst/>
                <a:latin typeface="Arial"/>
                <a:ea typeface="Times New Roman"/>
                <a:cs typeface="Times New Roman"/>
              </a:rPr>
              <a:t>, or </a:t>
            </a:r>
            <a:r>
              <a:rPr lang="en-US" sz="1000" b="1" dirty="0" smtClean="0">
                <a:effectLst/>
                <a:latin typeface="Arial"/>
                <a:ea typeface="Times New Roman"/>
                <a:cs typeface="Times New Roman"/>
              </a:rPr>
              <a:t>translateY()</a:t>
            </a:r>
            <a:r>
              <a:rPr lang="en-US" sz="1000" dirty="0" smtClean="0">
                <a:effectLst/>
                <a:latin typeface="Arial"/>
                <a:ea typeface="Times New Roman"/>
                <a:cs typeface="Times New Roman"/>
              </a:rPr>
              <a:t> functions. The text message inside each rectangle describes the transformation for that rectangle.</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Right-click in the browser window, and then click </a:t>
            </a:r>
            <a:r>
              <a:rPr lang="en-US" sz="1000" b="1" dirty="0" smtClean="0">
                <a:effectLst/>
                <a:latin typeface="Arial"/>
                <a:ea typeface="Times New Roman"/>
                <a:cs typeface="Times New Roman"/>
              </a:rPr>
              <a:t>View source</a:t>
            </a:r>
            <a:r>
              <a:rPr lang="en-US" sz="1000" dirty="0" smtClean="0">
                <a:effectLst/>
                <a:latin typeface="Arial"/>
                <a:ea typeface="Times New Roman"/>
                <a:cs typeface="Times New Roman"/>
              </a:rPr>
              <a:t>. </a:t>
            </a:r>
          </a:p>
          <a:p>
            <a:pPr marL="342900" lvl="0" indent="-342900">
              <a:lnSpc>
                <a:spcPct val="115000"/>
              </a:lnSpc>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1344371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In the source window, scroll down to the bottom of the document. Note that the body of the document has a series of </a:t>
            </a:r>
            <a:r>
              <a:rPr lang="en-US" sz="1000" b="1" dirty="0">
                <a:solidFill>
                  <a:prstClr val="black"/>
                </a:solidFill>
                <a:latin typeface="Arial"/>
                <a:ea typeface="Times New Roman"/>
                <a:cs typeface="Times New Roman"/>
              </a:rPr>
              <a:t>&lt;div&gt;</a:t>
            </a:r>
            <a:r>
              <a:rPr lang="en-US" sz="1000" dirty="0">
                <a:solidFill>
                  <a:prstClr val="black"/>
                </a:solidFill>
                <a:latin typeface="Arial"/>
                <a:ea typeface="Times New Roman"/>
                <a:cs typeface="Times New Roman"/>
              </a:rPr>
              <a:t> elements, and each element has a distinct CSS class.</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Scroll back up to the top of the code and locate the </a:t>
            </a:r>
            <a:r>
              <a:rPr lang="en-US" sz="1000" b="1" dirty="0">
                <a:solidFill>
                  <a:prstClr val="black"/>
                </a:solidFill>
                <a:latin typeface="Arial"/>
                <a:ea typeface="Times New Roman"/>
                <a:cs typeface="Times New Roman"/>
              </a:rPr>
              <a:t>&lt;style&gt;</a:t>
            </a:r>
            <a:r>
              <a:rPr lang="en-US" sz="1000" dirty="0">
                <a:solidFill>
                  <a:prstClr val="black"/>
                </a:solidFill>
                <a:latin typeface="Arial"/>
                <a:ea typeface="Times New Roman"/>
                <a:cs typeface="Times New Roman"/>
              </a:rPr>
              <a:t> element. The CSS rules implement translations for all the </a:t>
            </a:r>
            <a:r>
              <a:rPr lang="en-US" sz="1000" b="1" dirty="0">
                <a:solidFill>
                  <a:prstClr val="black"/>
                </a:solidFill>
                <a:latin typeface="Arial"/>
                <a:ea typeface="Times New Roman"/>
                <a:cs typeface="Times New Roman"/>
              </a:rPr>
              <a:t>&lt;div&gt;</a:t>
            </a:r>
            <a:r>
              <a:rPr lang="en-US" sz="1000" dirty="0">
                <a:solidFill>
                  <a:prstClr val="black"/>
                </a:solidFill>
                <a:latin typeface="Arial"/>
                <a:ea typeface="Times New Roman"/>
                <a:cs typeface="Times New Roman"/>
              </a:rPr>
              <a:t> elements. The CSS rules set the standard </a:t>
            </a:r>
            <a:r>
              <a:rPr lang="en-US" sz="1000" b="1" dirty="0">
                <a:solidFill>
                  <a:prstClr val="black"/>
                </a:solidFill>
                <a:latin typeface="Arial"/>
                <a:ea typeface="Times New Roman"/>
                <a:cs typeface="Times New Roman"/>
              </a:rPr>
              <a:t>transform</a:t>
            </a:r>
            <a:r>
              <a:rPr lang="en-US" sz="1000" dirty="0">
                <a:solidFill>
                  <a:prstClr val="black"/>
                </a:solidFill>
                <a:latin typeface="Arial"/>
                <a:ea typeface="Times New Roman"/>
                <a:cs typeface="Times New Roman"/>
              </a:rPr>
              <a:t> property, as well as the following vendor-specific properties:</a:t>
            </a:r>
          </a:p>
          <a:p>
            <a:pPr marL="342900" lvl="0" indent="-342900">
              <a:lnSpc>
                <a:spcPct val="115000"/>
              </a:lnSpc>
              <a:spcAft>
                <a:spcPts val="995"/>
              </a:spcAft>
              <a:buFont typeface="Courier New"/>
              <a:buChar char="o"/>
            </a:pPr>
            <a:r>
              <a:rPr lang="en-US" sz="1000" b="1" dirty="0">
                <a:solidFill>
                  <a:prstClr val="black"/>
                </a:solidFill>
                <a:latin typeface="Arial"/>
                <a:ea typeface="Times New Roman"/>
                <a:cs typeface="Times New Roman"/>
              </a:rPr>
              <a:t>-ms-transform</a:t>
            </a:r>
            <a:r>
              <a:rPr lang="en-US" sz="1000" dirty="0">
                <a:solidFill>
                  <a:prstClr val="black"/>
                </a:solidFill>
                <a:latin typeface="Arial"/>
                <a:ea typeface="Times New Roman"/>
                <a:cs typeface="Times New Roman"/>
              </a:rPr>
              <a:t>: Perform a transformation on Internet Explorer 9.</a:t>
            </a:r>
          </a:p>
          <a:p>
            <a:pPr marL="342900" lvl="0" indent="-342900">
              <a:lnSpc>
                <a:spcPct val="115000"/>
              </a:lnSpc>
              <a:spcAft>
                <a:spcPts val="995"/>
              </a:spcAft>
              <a:buFont typeface="Courier New"/>
              <a:buChar char="o"/>
            </a:pPr>
            <a:r>
              <a:rPr lang="en-US" sz="1000" b="1" dirty="0">
                <a:solidFill>
                  <a:prstClr val="black"/>
                </a:solidFill>
                <a:latin typeface="Arial"/>
                <a:ea typeface="Times New Roman"/>
                <a:cs typeface="Times New Roman"/>
              </a:rPr>
              <a:t>-webkit-transform</a:t>
            </a:r>
            <a:r>
              <a:rPr lang="en-US" sz="1000" dirty="0">
                <a:solidFill>
                  <a:prstClr val="black"/>
                </a:solidFill>
                <a:latin typeface="Arial"/>
                <a:ea typeface="Times New Roman"/>
                <a:cs typeface="Times New Roman"/>
              </a:rPr>
              <a:t>: Perform a transformation on Webkit-based browsers such as Chrome and Safari.</a:t>
            </a:r>
          </a:p>
          <a:p>
            <a:pPr marL="342900" lvl="0" indent="-342900">
              <a:lnSpc>
                <a:spcPct val="115000"/>
              </a:lnSpc>
              <a:spcAft>
                <a:spcPts val="995"/>
              </a:spcAft>
              <a:buFont typeface="Courier New"/>
              <a:buChar char="o"/>
            </a:pPr>
            <a:r>
              <a:rPr lang="en-US" sz="1000" b="1" dirty="0">
                <a:solidFill>
                  <a:prstClr val="black"/>
                </a:solidFill>
                <a:latin typeface="Arial"/>
                <a:ea typeface="Times New Roman"/>
                <a:cs typeface="Times New Roman"/>
              </a:rPr>
              <a:t>-moz-transform</a:t>
            </a:r>
            <a:r>
              <a:rPr lang="en-US" sz="1000" dirty="0">
                <a:solidFill>
                  <a:prstClr val="black"/>
                </a:solidFill>
                <a:latin typeface="Arial"/>
                <a:ea typeface="Times New Roman"/>
                <a:cs typeface="Times New Roman"/>
              </a:rPr>
              <a:t>: Perform a transformation on Mozilla browsers.</a:t>
            </a:r>
          </a:p>
          <a:p>
            <a:pPr marL="342900" lvl="0" indent="-342900">
              <a:lnSpc>
                <a:spcPct val="115000"/>
              </a:lnSpc>
              <a:spcAft>
                <a:spcPts val="995"/>
              </a:spcAft>
              <a:buFont typeface="Courier New"/>
              <a:buChar char="o"/>
            </a:pPr>
            <a:r>
              <a:rPr lang="en-US" sz="1000" b="1" dirty="0">
                <a:solidFill>
                  <a:prstClr val="black"/>
                </a:solidFill>
                <a:latin typeface="Arial"/>
                <a:ea typeface="Times New Roman"/>
                <a:cs typeface="Times New Roman"/>
              </a:rPr>
              <a:t>-o-transform</a:t>
            </a:r>
            <a:r>
              <a:rPr lang="en-US" sz="1000" dirty="0">
                <a:solidFill>
                  <a:prstClr val="black"/>
                </a:solidFill>
                <a:latin typeface="Arial"/>
                <a:ea typeface="Times New Roman"/>
                <a:cs typeface="Times New Roman"/>
              </a:rPr>
              <a:t>: Perform a transformation on Opera browsers.</a:t>
            </a:r>
          </a:p>
          <a:p>
            <a:pPr lvl="0">
              <a:lnSpc>
                <a:spcPct val="115000"/>
              </a:lnSpc>
              <a:spcAft>
                <a:spcPts val="995"/>
              </a:spcAft>
            </a:pPr>
            <a:r>
              <a:rPr lang="en-US" sz="1000" dirty="0" smtClean="0">
                <a:solidFill>
                  <a:prstClr val="black"/>
                </a:solidFill>
                <a:latin typeface="Arial"/>
                <a:ea typeface="Times New Roman"/>
                <a:cs typeface="Times New Roman"/>
              </a:rPr>
              <a:t>9.       Close </a:t>
            </a:r>
            <a:r>
              <a:rPr lang="en-US" sz="1000" dirty="0">
                <a:solidFill>
                  <a:prstClr val="black"/>
                </a:solidFill>
                <a:latin typeface="Arial"/>
                <a:ea typeface="Times New Roman"/>
                <a:cs typeface="Times New Roman"/>
              </a:rPr>
              <a:t>the source window.</a:t>
            </a:r>
          </a:p>
          <a:p>
            <a:pPr lvl="0">
              <a:lnSpc>
                <a:spcPct val="115000"/>
              </a:lnSpc>
              <a:spcAft>
                <a:spcPts val="1000"/>
              </a:spcAft>
            </a:pPr>
            <a:r>
              <a:rPr lang="en-US" sz="1000" dirty="0">
                <a:solidFill>
                  <a:prstClr val="black"/>
                </a:solidFill>
                <a:latin typeface="Arial"/>
                <a:ea typeface="Calibri"/>
                <a:cs typeface="Segoe UI"/>
              </a:rPr>
              <a:t>Perform 2D Scaling Transformations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Internet Explorer, open the file </a:t>
            </a:r>
            <a:r>
              <a:rPr lang="en-US" sz="1000" b="1" dirty="0">
                <a:solidFill>
                  <a:prstClr val="black"/>
                </a:solidFill>
                <a:latin typeface="Arial"/>
                <a:ea typeface="Times New Roman"/>
                <a:cs typeface="Times New Roman"/>
              </a:rPr>
              <a:t>E:\Mod12\Democode\2DScaling.html</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Verify that the browser displays a series of rectangles. Each rectangle demonstrates how to perform a 2D scaling transformation by using the </a:t>
            </a:r>
            <a:r>
              <a:rPr lang="en-US" sz="1000" b="1" dirty="0">
                <a:solidFill>
                  <a:prstClr val="black"/>
                </a:solidFill>
                <a:latin typeface="Arial"/>
                <a:ea typeface="Times New Roman"/>
                <a:cs typeface="Times New Roman"/>
              </a:rPr>
              <a:t>scale()</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scaleX()</a:t>
            </a:r>
            <a:r>
              <a:rPr lang="en-US" sz="1000" dirty="0">
                <a:solidFill>
                  <a:prstClr val="black"/>
                </a:solidFill>
                <a:latin typeface="Arial"/>
                <a:ea typeface="Times New Roman"/>
                <a:cs typeface="Times New Roman"/>
              </a:rPr>
              <a:t>, or </a:t>
            </a:r>
            <a:r>
              <a:rPr lang="en-US" sz="1000" b="1" dirty="0">
                <a:solidFill>
                  <a:prstClr val="black"/>
                </a:solidFill>
                <a:latin typeface="Arial"/>
                <a:ea typeface="Times New Roman"/>
                <a:cs typeface="Times New Roman"/>
              </a:rPr>
              <a:t>scaleY()</a:t>
            </a:r>
            <a:r>
              <a:rPr lang="en-US" sz="1000" dirty="0">
                <a:solidFill>
                  <a:prstClr val="black"/>
                </a:solidFill>
                <a:latin typeface="Arial"/>
                <a:ea typeface="Times New Roman"/>
                <a:cs typeface="Times New Roman"/>
              </a:rPr>
              <a:t> functions. The text message inside each rectangle describes the transformation for that rectangle. </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Right-click in the browser window, and then click </a:t>
            </a:r>
            <a:r>
              <a:rPr lang="en-US" sz="1000" b="1" dirty="0">
                <a:solidFill>
                  <a:prstClr val="black"/>
                </a:solidFill>
                <a:latin typeface="Arial"/>
                <a:ea typeface="Times New Roman"/>
                <a:cs typeface="Times New Roman"/>
              </a:rPr>
              <a:t>View source</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source window, scroll down to the bottom of the document. Note that the body of the document has a series of </a:t>
            </a:r>
            <a:r>
              <a:rPr lang="en-US" sz="1000" b="1" dirty="0">
                <a:solidFill>
                  <a:prstClr val="black"/>
                </a:solidFill>
                <a:latin typeface="Arial"/>
                <a:ea typeface="Times New Roman"/>
                <a:cs typeface="Times New Roman"/>
              </a:rPr>
              <a:t>&lt;div&gt;</a:t>
            </a:r>
            <a:r>
              <a:rPr lang="en-US" sz="1000" dirty="0">
                <a:solidFill>
                  <a:prstClr val="black"/>
                </a:solidFill>
                <a:latin typeface="Arial"/>
                <a:ea typeface="Times New Roman"/>
                <a:cs typeface="Times New Roman"/>
              </a:rPr>
              <a:t> elements, and each element has a distinct CSS class.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Scroll back up to the top of the code and locate the </a:t>
            </a:r>
            <a:r>
              <a:rPr lang="en-US" sz="1000" b="1" dirty="0">
                <a:solidFill>
                  <a:prstClr val="black"/>
                </a:solidFill>
                <a:latin typeface="Arial"/>
                <a:ea typeface="Times New Roman"/>
                <a:cs typeface="Times New Roman"/>
              </a:rPr>
              <a:t>&lt;style&gt;</a:t>
            </a:r>
            <a:r>
              <a:rPr lang="en-US" sz="1000" dirty="0">
                <a:solidFill>
                  <a:prstClr val="black"/>
                </a:solidFill>
                <a:latin typeface="Arial"/>
                <a:ea typeface="Times New Roman"/>
                <a:cs typeface="Times New Roman"/>
              </a:rPr>
              <a:t> element. The CSS rules implement scaling transformations for all the </a:t>
            </a:r>
            <a:r>
              <a:rPr lang="en-US" sz="1000" b="1" dirty="0">
                <a:solidFill>
                  <a:prstClr val="black"/>
                </a:solidFill>
                <a:latin typeface="Arial"/>
                <a:ea typeface="Times New Roman"/>
                <a:cs typeface="Times New Roman"/>
              </a:rPr>
              <a:t>&lt;div&gt;</a:t>
            </a:r>
            <a:r>
              <a:rPr lang="en-US" sz="1000" dirty="0">
                <a:solidFill>
                  <a:prstClr val="black"/>
                </a:solidFill>
                <a:latin typeface="Arial"/>
                <a:ea typeface="Times New Roman"/>
                <a:cs typeface="Times New Roman"/>
              </a:rPr>
              <a:t> elements. The CSS rules set the standard </a:t>
            </a:r>
            <a:r>
              <a:rPr lang="en-US" sz="1000" b="1" dirty="0">
                <a:solidFill>
                  <a:prstClr val="black"/>
                </a:solidFill>
                <a:latin typeface="Arial"/>
                <a:ea typeface="Times New Roman"/>
                <a:cs typeface="Times New Roman"/>
              </a:rPr>
              <a:t>transform</a:t>
            </a:r>
            <a:r>
              <a:rPr lang="en-US" sz="1000" dirty="0">
                <a:solidFill>
                  <a:prstClr val="black"/>
                </a:solidFill>
                <a:latin typeface="Arial"/>
                <a:ea typeface="Times New Roman"/>
                <a:cs typeface="Times New Roman"/>
              </a:rPr>
              <a:t> property, as well as vendor-specific properties.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Close the source window.</a:t>
            </a:r>
          </a:p>
          <a:p>
            <a:pPr lvl="0">
              <a:lnSpc>
                <a:spcPct val="115000"/>
              </a:lnSpc>
              <a:spcAft>
                <a:spcPts val="1000"/>
              </a:spcAft>
            </a:pPr>
            <a:r>
              <a:rPr lang="en-US" sz="1000" dirty="0">
                <a:solidFill>
                  <a:prstClr val="black"/>
                </a:solidFill>
                <a:latin typeface="Arial"/>
                <a:ea typeface="Calibri"/>
                <a:cs typeface="Segoe UI"/>
              </a:rPr>
              <a:t>Perform 2D Rotations</a:t>
            </a:r>
            <a:endParaRPr lang="en-US" sz="1000" dirty="0">
              <a:solidFill>
                <a:prstClr val="black"/>
              </a:solidFill>
              <a:latin typeface="Arial"/>
              <a:ea typeface="Calibri"/>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18</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2768630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Internet Explorer, open the file </a:t>
            </a:r>
            <a:r>
              <a:rPr lang="en-US" sz="1000" b="1" dirty="0">
                <a:solidFill>
                  <a:prstClr val="black"/>
                </a:solidFill>
                <a:latin typeface="Arial"/>
                <a:ea typeface="Times New Roman"/>
                <a:cs typeface="Times New Roman"/>
              </a:rPr>
              <a:t>E:\Mod12\Democode\2DRotations.html</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Verify that the browser displays a series of rectangles. Each rectangle demonstrates how to perform a 2D rotation by using the </a:t>
            </a:r>
            <a:r>
              <a:rPr lang="en-US" sz="1000" b="1" dirty="0">
                <a:solidFill>
                  <a:prstClr val="black"/>
                </a:solidFill>
                <a:latin typeface="Arial"/>
                <a:ea typeface="Times New Roman"/>
                <a:cs typeface="Times New Roman"/>
              </a:rPr>
              <a:t>rotate() </a:t>
            </a:r>
            <a:r>
              <a:rPr lang="en-US" sz="1000" dirty="0">
                <a:solidFill>
                  <a:prstClr val="black"/>
                </a:solidFill>
                <a:latin typeface="Arial"/>
                <a:ea typeface="Times New Roman"/>
                <a:cs typeface="Times New Roman"/>
              </a:rPr>
              <a:t>function. The fourth rectangle also shows how to perform multiple transformations, and how to change the origin of the transformation to the top left of the target element.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Right-click in the browser window, and then click </a:t>
            </a:r>
            <a:r>
              <a:rPr lang="en-US" sz="1000" b="1" dirty="0">
                <a:solidFill>
                  <a:prstClr val="black"/>
                </a:solidFill>
                <a:latin typeface="Arial"/>
                <a:ea typeface="Times New Roman"/>
                <a:cs typeface="Times New Roman"/>
              </a:rPr>
              <a:t>View source</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source window, scroll down to the bottom of the document. Note that the body of the document has a series of </a:t>
            </a:r>
            <a:r>
              <a:rPr lang="en-US" sz="1000" b="1" dirty="0">
                <a:solidFill>
                  <a:prstClr val="black"/>
                </a:solidFill>
                <a:latin typeface="Arial"/>
                <a:ea typeface="Times New Roman"/>
                <a:cs typeface="Times New Roman"/>
              </a:rPr>
              <a:t>&lt;div&gt;</a:t>
            </a:r>
            <a:r>
              <a:rPr lang="en-US" sz="1000" dirty="0">
                <a:solidFill>
                  <a:prstClr val="black"/>
                </a:solidFill>
                <a:latin typeface="Arial"/>
                <a:ea typeface="Times New Roman"/>
                <a:cs typeface="Times New Roman"/>
              </a:rPr>
              <a:t> elements, and each element has a distinct CSS class.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Scroll back up to the top of the code and locate the </a:t>
            </a:r>
            <a:r>
              <a:rPr lang="en-US" sz="1000" b="1" dirty="0">
                <a:solidFill>
                  <a:prstClr val="black"/>
                </a:solidFill>
                <a:latin typeface="Arial"/>
                <a:ea typeface="Times New Roman"/>
                <a:cs typeface="Times New Roman"/>
              </a:rPr>
              <a:t>&lt;style&gt;</a:t>
            </a:r>
            <a:r>
              <a:rPr lang="en-US" sz="1000" dirty="0">
                <a:solidFill>
                  <a:prstClr val="black"/>
                </a:solidFill>
                <a:latin typeface="Arial"/>
                <a:ea typeface="Times New Roman"/>
                <a:cs typeface="Times New Roman"/>
              </a:rPr>
              <a:t> element. The CSS rules implement rotations for all the </a:t>
            </a:r>
            <a:r>
              <a:rPr lang="en-US" sz="1000" b="1" dirty="0">
                <a:solidFill>
                  <a:prstClr val="black"/>
                </a:solidFill>
                <a:latin typeface="Arial"/>
                <a:ea typeface="Times New Roman"/>
                <a:cs typeface="Times New Roman"/>
              </a:rPr>
              <a:t>&lt;div&gt;</a:t>
            </a:r>
            <a:r>
              <a:rPr lang="en-US" sz="1000" dirty="0">
                <a:solidFill>
                  <a:prstClr val="black"/>
                </a:solidFill>
                <a:latin typeface="Arial"/>
                <a:ea typeface="Times New Roman"/>
                <a:cs typeface="Times New Roman"/>
              </a:rPr>
              <a:t> elements. The CSS rules set the standard </a:t>
            </a:r>
            <a:r>
              <a:rPr lang="en-US" sz="1000" b="1" dirty="0">
                <a:solidFill>
                  <a:prstClr val="black"/>
                </a:solidFill>
                <a:latin typeface="Arial"/>
                <a:ea typeface="Times New Roman"/>
                <a:cs typeface="Times New Roman"/>
              </a:rPr>
              <a:t>transform</a:t>
            </a:r>
            <a:r>
              <a:rPr lang="en-US" sz="1000" dirty="0">
                <a:solidFill>
                  <a:prstClr val="black"/>
                </a:solidFill>
                <a:latin typeface="Arial"/>
                <a:ea typeface="Times New Roman"/>
                <a:cs typeface="Times New Roman"/>
              </a:rPr>
              <a:t> property, as well as vendor-specific properties. The final CSS rule shows how to apply multiple transformations, specifically a translation followed by a rotation. The final CSS rule also shows how to set change the origin of the transformation by setting the </a:t>
            </a:r>
            <a:r>
              <a:rPr lang="en-US" sz="1000" b="1" dirty="0">
                <a:solidFill>
                  <a:prstClr val="black"/>
                </a:solidFill>
                <a:latin typeface="Arial"/>
                <a:ea typeface="Times New Roman"/>
                <a:cs typeface="Times New Roman"/>
              </a:rPr>
              <a:t>transform-origin </a:t>
            </a:r>
            <a:r>
              <a:rPr lang="en-US" sz="1000" dirty="0">
                <a:solidFill>
                  <a:prstClr val="black"/>
                </a:solidFill>
                <a:latin typeface="Arial"/>
                <a:ea typeface="Times New Roman"/>
                <a:cs typeface="Times New Roman"/>
              </a:rPr>
              <a:t>property and its vendor-specific equivalent properties.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Close the source window.</a:t>
            </a:r>
          </a:p>
          <a:p>
            <a:pPr lvl="0">
              <a:lnSpc>
                <a:spcPct val="115000"/>
              </a:lnSpc>
              <a:spcAft>
                <a:spcPts val="1000"/>
              </a:spcAft>
            </a:pPr>
            <a:r>
              <a:rPr lang="en-US" sz="1000" dirty="0">
                <a:solidFill>
                  <a:prstClr val="black"/>
                </a:solidFill>
                <a:latin typeface="Arial"/>
                <a:ea typeface="Calibri"/>
                <a:cs typeface="Segoe UI"/>
              </a:rPr>
              <a:t>Perform 2D Skewing Transformations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Internet Explorer, open the file </a:t>
            </a:r>
            <a:r>
              <a:rPr lang="en-US" sz="1000" b="1" dirty="0">
                <a:solidFill>
                  <a:prstClr val="black"/>
                </a:solidFill>
                <a:latin typeface="Arial"/>
                <a:ea typeface="Times New Roman"/>
                <a:cs typeface="Times New Roman"/>
              </a:rPr>
              <a:t>E:\Mod12\Democode\2DSkewing.html</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Verify that the browser displays a series of rectangles. Each rectangle demonstrates how to perform a 2D skewing operation by using the </a:t>
            </a:r>
            <a:r>
              <a:rPr lang="en-US" sz="1000" b="1" dirty="0">
                <a:solidFill>
                  <a:prstClr val="black"/>
                </a:solidFill>
                <a:latin typeface="Arial"/>
                <a:ea typeface="Times New Roman"/>
                <a:cs typeface="Times New Roman"/>
              </a:rPr>
              <a:t>skew()</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skewX()</a:t>
            </a:r>
            <a:r>
              <a:rPr lang="en-US" sz="1000" dirty="0">
                <a:solidFill>
                  <a:prstClr val="black"/>
                </a:solidFill>
                <a:latin typeface="Arial"/>
                <a:ea typeface="Times New Roman"/>
                <a:cs typeface="Times New Roman"/>
              </a:rPr>
              <a:t>, or </a:t>
            </a:r>
            <a:r>
              <a:rPr lang="en-US" sz="1000" b="1" dirty="0">
                <a:solidFill>
                  <a:prstClr val="black"/>
                </a:solidFill>
                <a:latin typeface="Arial"/>
                <a:ea typeface="Times New Roman"/>
                <a:cs typeface="Times New Roman"/>
              </a:rPr>
              <a:t>skewY()</a:t>
            </a:r>
            <a:r>
              <a:rPr lang="en-US" sz="1000" dirty="0">
                <a:solidFill>
                  <a:prstClr val="black"/>
                </a:solidFill>
                <a:latin typeface="Arial"/>
                <a:ea typeface="Times New Roman"/>
                <a:cs typeface="Times New Roman"/>
              </a:rPr>
              <a:t> functions. </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Right-click in the browser window, and then click </a:t>
            </a:r>
            <a:r>
              <a:rPr lang="en-US" sz="1000" b="1" dirty="0">
                <a:solidFill>
                  <a:prstClr val="black"/>
                </a:solidFill>
                <a:latin typeface="Arial"/>
                <a:ea typeface="Times New Roman"/>
                <a:cs typeface="Times New Roman"/>
              </a:rPr>
              <a:t>View source</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source window, scroll down to the bottom of the document. Note that the body of the document has a series of </a:t>
            </a:r>
            <a:r>
              <a:rPr lang="en-US" sz="1000" b="1" dirty="0">
                <a:solidFill>
                  <a:prstClr val="black"/>
                </a:solidFill>
                <a:latin typeface="Arial"/>
                <a:ea typeface="Times New Roman"/>
                <a:cs typeface="Times New Roman"/>
              </a:rPr>
              <a:t>&lt;div&gt;</a:t>
            </a:r>
            <a:r>
              <a:rPr lang="en-US" sz="1000" dirty="0">
                <a:solidFill>
                  <a:prstClr val="black"/>
                </a:solidFill>
                <a:latin typeface="Arial"/>
                <a:ea typeface="Times New Roman"/>
                <a:cs typeface="Times New Roman"/>
              </a:rPr>
              <a:t> elements, and each element has a distinct CSS class.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Scroll back up to the top of the code and locate the </a:t>
            </a:r>
            <a:r>
              <a:rPr lang="en-US" sz="1000" b="1" dirty="0">
                <a:solidFill>
                  <a:prstClr val="black"/>
                </a:solidFill>
                <a:latin typeface="Arial"/>
                <a:ea typeface="Times New Roman"/>
                <a:cs typeface="Times New Roman"/>
              </a:rPr>
              <a:t>&lt;style&gt;</a:t>
            </a:r>
            <a:r>
              <a:rPr lang="en-US" sz="1000" dirty="0">
                <a:solidFill>
                  <a:prstClr val="black"/>
                </a:solidFill>
                <a:latin typeface="Arial"/>
                <a:ea typeface="Times New Roman"/>
                <a:cs typeface="Times New Roman"/>
              </a:rPr>
              <a:t> element. The CSS rules implement skewing transformations for all the </a:t>
            </a:r>
            <a:r>
              <a:rPr lang="en-US" sz="1000" b="1" dirty="0">
                <a:solidFill>
                  <a:prstClr val="black"/>
                </a:solidFill>
                <a:latin typeface="Arial"/>
                <a:ea typeface="Times New Roman"/>
                <a:cs typeface="Times New Roman"/>
              </a:rPr>
              <a:t>&lt;div&gt;</a:t>
            </a:r>
            <a:r>
              <a:rPr lang="en-US" sz="1000" dirty="0">
                <a:solidFill>
                  <a:prstClr val="black"/>
                </a:solidFill>
                <a:latin typeface="Arial"/>
                <a:ea typeface="Times New Roman"/>
                <a:cs typeface="Times New Roman"/>
              </a:rPr>
              <a:t> elements. </a:t>
            </a:r>
          </a:p>
        </p:txBody>
      </p:sp>
      <p:sp>
        <p:nvSpPr>
          <p:cNvPr id="4" name="Slide Number Placeholder 3"/>
          <p:cNvSpPr>
            <a:spLocks noGrp="1"/>
          </p:cNvSpPr>
          <p:nvPr>
            <p:ph type="sldNum" sz="quarter" idx="10"/>
          </p:nvPr>
        </p:nvSpPr>
        <p:spPr/>
        <p:txBody>
          <a:bodyPr/>
          <a:lstStyle/>
          <a:p>
            <a:fld id="{8D986FA1-6493-4422-AF07-63B5E1B5F50E}" type="slidenum">
              <a:rPr lang="en-US" smtClean="0"/>
              <a:t>19</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8862440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Close the source window.</a:t>
            </a: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Close Internet Explorer.</a:t>
            </a:r>
            <a:endParaRPr lang="en-US" dirty="0"/>
          </a:p>
        </p:txBody>
      </p:sp>
      <p:sp>
        <p:nvSpPr>
          <p:cNvPr id="4" name="Slide Number Placeholder 3"/>
          <p:cNvSpPr>
            <a:spLocks noGrp="1"/>
          </p:cNvSpPr>
          <p:nvPr>
            <p:ph type="sldNum" sz="quarter" idx="10"/>
          </p:nvPr>
        </p:nvSpPr>
        <p:spPr/>
        <p:txBody>
          <a:bodyPr/>
          <a:lstStyle/>
          <a:p>
            <a:fld id="{8D986FA1-6493-4422-AF07-63B5E1B5F50E}"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3480888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3942175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Highlight that 3D transformations require careful visualization to achieve the desired effect; designers usually have to experiment until they get the result that they want.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Also, mention that there are also usability issues to consider; as elements disappear into the distance, they become smaller and harder to read.</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1855276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Keep this topic brief. The demonstration that follows this topic shows the effects of applying a transition to a transformation, so save discussions until then.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34245802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Point out that the 3D transformations also provide the vendor-specific prefix versions of the transformation properties, such as </a:t>
            </a:r>
            <a:r>
              <a:rPr lang="en-US" sz="1000" b="1" dirty="0">
                <a:latin typeface="Arial"/>
                <a:ea typeface="Calibri"/>
                <a:cs typeface="Times New Roman"/>
              </a:rPr>
              <a:t>-moz-perspective </a:t>
            </a:r>
            <a:r>
              <a:rPr lang="en-US" sz="1000" dirty="0">
                <a:latin typeface="Arial"/>
                <a:ea typeface="Calibri"/>
                <a:cs typeface="Times New Roman"/>
              </a:rPr>
              <a:t>and </a:t>
            </a:r>
            <a:r>
              <a:rPr lang="en-US" sz="1000" b="1" dirty="0">
                <a:latin typeface="Arial"/>
                <a:ea typeface="Calibri"/>
                <a:cs typeface="Times New Roman"/>
              </a:rPr>
              <a:t>-moz-transform</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Internet Explorer 9 and earlier versions do not support 3D transformations.</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b="1" dirty="0" smtClean="0">
                <a:effectLst/>
                <a:latin typeface="Arial"/>
                <a:ea typeface="Times New Roman"/>
                <a:cs typeface="Times New Roman"/>
              </a:rPr>
              <a:t>MSL-TMG1</a:t>
            </a:r>
            <a:r>
              <a:rPr lang="en-US" sz="1000" dirty="0" smtClean="0">
                <a:effectLst/>
                <a:latin typeface="Arial"/>
                <a:ea typeface="Times New Roman"/>
                <a:cs typeface="Times New Roman"/>
              </a:rPr>
              <a:t> virtual machine if it is not already running.</a:t>
            </a: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the </a:t>
            </a:r>
            <a:r>
              <a:rPr lang="en-US" sz="1000" b="1" dirty="0" smtClean="0">
                <a:effectLst/>
                <a:latin typeface="Arial"/>
                <a:ea typeface="Times New Roman"/>
                <a:cs typeface="Times New Roman"/>
              </a:rPr>
              <a:t>20480B-SEA-DEV11</a:t>
            </a:r>
            <a:r>
              <a:rPr lang="en-US" sz="1000" dirty="0" smtClean="0">
                <a:effectLst/>
                <a:latin typeface="Arial"/>
                <a:ea typeface="Times New Roman"/>
                <a:cs typeface="Segoe UI"/>
              </a:rPr>
              <a:t> virtual machine if it is not already running, and log on as </a:t>
            </a:r>
            <a:r>
              <a:rPr lang="en-US" sz="1000" b="1" dirty="0" smtClean="0">
                <a:effectLst/>
                <a:latin typeface="Arial"/>
                <a:ea typeface="Times New Roman"/>
                <a:cs typeface="Times New Roman"/>
              </a:rPr>
              <a:t>Student</a:t>
            </a:r>
            <a:r>
              <a:rPr lang="en-US" sz="1000" dirty="0" smtClean="0">
                <a:effectLst/>
                <a:latin typeface="Arial"/>
                <a:ea typeface="Times New Roman"/>
                <a:cs typeface="Segoe UI"/>
              </a:rPr>
              <a:t> 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Perform 3D Transformations that Include Transitions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Windows 8 </a:t>
            </a:r>
            <a:r>
              <a:rPr lang="en-US" sz="1000" b="1" dirty="0" smtClean="0">
                <a:effectLst/>
                <a:latin typeface="Arial"/>
                <a:ea typeface="Times New Roman"/>
                <a:cs typeface="Times New Roman"/>
              </a:rPr>
              <a:t>Start</a:t>
            </a:r>
            <a:r>
              <a:rPr lang="en-US" sz="1000" dirty="0" smtClean="0">
                <a:effectLst/>
                <a:latin typeface="Arial"/>
                <a:ea typeface="Times New Roman"/>
                <a:cs typeface="Times New Roman"/>
              </a:rPr>
              <a:t> screen, click the </a:t>
            </a:r>
            <a:r>
              <a:rPr lang="en-US" sz="1000" b="1" dirty="0" smtClean="0">
                <a:effectLst/>
                <a:latin typeface="Arial"/>
                <a:ea typeface="Times New Roman"/>
                <a:cs typeface="Times New Roman"/>
              </a:rPr>
              <a:t>Desktop</a:t>
            </a:r>
            <a:r>
              <a:rPr lang="en-US" sz="1000" dirty="0" smtClean="0">
                <a:effectLst/>
                <a:latin typeface="Arial"/>
                <a:ea typeface="Times New Roman"/>
                <a:cs typeface="Times New Roman"/>
              </a:rPr>
              <a:t> tile.</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Windows taskbar, click </a:t>
            </a:r>
            <a:r>
              <a:rPr lang="en-US" sz="1000" b="1" dirty="0" smtClean="0">
                <a:effectLst/>
                <a:latin typeface="Arial"/>
                <a:ea typeface="Times New Roman"/>
                <a:cs typeface="Times New Roman"/>
              </a:rPr>
              <a:t>Internet Explorer</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Internet Explorer, open the file </a:t>
            </a:r>
            <a:r>
              <a:rPr lang="en-US" sz="1000" b="1" dirty="0" smtClean="0">
                <a:effectLst/>
                <a:latin typeface="Arial"/>
                <a:ea typeface="Times New Roman"/>
                <a:cs typeface="Times New Roman"/>
              </a:rPr>
              <a:t>E:\Mod12\Democode\3DTransformations.html</a:t>
            </a:r>
            <a:r>
              <a:rPr lang="en-US" sz="1000" dirty="0" smtClean="0">
                <a:effectLst/>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If a message box appears asking if you want to allow blocked content, click the </a:t>
            </a:r>
            <a:r>
              <a:rPr lang="en-US" sz="1000" b="1" dirty="0" smtClean="0">
                <a:effectLst/>
                <a:latin typeface="Arial"/>
                <a:ea typeface="Times New Roman"/>
                <a:cs typeface="Times New Roman"/>
              </a:rPr>
              <a:t>Allow blocked content</a:t>
            </a:r>
            <a:r>
              <a:rPr lang="en-US" sz="1000" dirty="0" smtClean="0">
                <a:effectLst/>
                <a:latin typeface="Arial"/>
                <a:ea typeface="Times New Roman"/>
                <a:cs typeface="Times New Roman"/>
              </a:rPr>
              <a:t> button.</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Verify that the browser displays a cube. There are six faces to the cube, each of which displays text and has a different background color. The front face is partially transparent, so that it does not completely obscure the other faces.</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Hover over the cube. Verify that it rotates by 90 degrees over a period of five seconds. Then move the mouse off the cube, and verify that the cube rotates smoothly back to its original position.</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Right-click in the browser window, and then click </a:t>
            </a:r>
            <a:r>
              <a:rPr lang="en-US" sz="1000" b="1" dirty="0" smtClean="0">
                <a:effectLst/>
                <a:latin typeface="Arial"/>
                <a:ea typeface="Times New Roman"/>
                <a:cs typeface="Times New Roman"/>
              </a:rPr>
              <a:t>View source</a:t>
            </a:r>
            <a:r>
              <a:rPr lang="en-US" sz="1000" dirty="0" smtClean="0">
                <a:effectLst/>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source window, scroll down to the bottom of the document. Note that the body of the document has six </a:t>
            </a:r>
            <a:r>
              <a:rPr lang="en-US" sz="1000" b="1" dirty="0" smtClean="0">
                <a:effectLst/>
                <a:latin typeface="Arial"/>
                <a:ea typeface="Times New Roman"/>
                <a:cs typeface="Times New Roman"/>
              </a:rPr>
              <a:t>&lt;div&gt;</a:t>
            </a:r>
            <a:r>
              <a:rPr lang="en-US" sz="1000" dirty="0" smtClean="0">
                <a:effectLst/>
                <a:latin typeface="Arial"/>
                <a:ea typeface="Times New Roman"/>
                <a:cs typeface="Times New Roman"/>
              </a:rPr>
              <a:t> elements that represent the six faces of the cube. These </a:t>
            </a:r>
            <a:r>
              <a:rPr lang="en-US" sz="1000" b="1" dirty="0" smtClean="0">
                <a:effectLst/>
                <a:latin typeface="Arial"/>
                <a:ea typeface="Times New Roman"/>
                <a:cs typeface="Times New Roman"/>
              </a:rPr>
              <a:t>&lt;div&gt; </a:t>
            </a:r>
            <a:r>
              <a:rPr lang="en-US" sz="1000" dirty="0" smtClean="0">
                <a:effectLst/>
                <a:latin typeface="Arial"/>
                <a:ea typeface="Times New Roman"/>
                <a:cs typeface="Times New Roman"/>
              </a:rPr>
              <a:t>elements are contained in a parent &lt;div&gt; element named </a:t>
            </a:r>
            <a:r>
              <a:rPr lang="en-US" sz="1000" b="1" dirty="0" smtClean="0">
                <a:effectLst/>
                <a:latin typeface="Arial"/>
                <a:ea typeface="Times New Roman"/>
                <a:cs typeface="Times New Roman"/>
              </a:rPr>
              <a:t>container</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Scroll back up to the top of the code and locate the </a:t>
            </a:r>
            <a:r>
              <a:rPr lang="en-US" sz="1000" b="1" dirty="0" smtClean="0">
                <a:effectLst/>
                <a:latin typeface="Arial"/>
                <a:ea typeface="Times New Roman"/>
                <a:cs typeface="Times New Roman"/>
              </a:rPr>
              <a:t>&lt;style&gt;</a:t>
            </a:r>
            <a:r>
              <a:rPr lang="en-US" sz="1000" dirty="0" smtClean="0">
                <a:effectLst/>
                <a:latin typeface="Arial"/>
                <a:ea typeface="Times New Roman"/>
                <a:cs typeface="Times New Roman"/>
              </a:rPr>
              <a:t> element. Note the following CSS rules:</a:t>
            </a:r>
          </a:p>
          <a:p>
            <a:pPr marL="342900" lvl="0" indent="-342900">
              <a:lnSpc>
                <a:spcPct val="115000"/>
              </a:lnSpc>
              <a:spcAft>
                <a:spcPts val="995"/>
              </a:spcAft>
              <a:buFont typeface="Courier New"/>
              <a:buChar char="o"/>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0342996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Courier New" pitchFamily="49" charset="0"/>
              <a:buChar char="o"/>
            </a:pPr>
            <a:r>
              <a:rPr lang="en-US" sz="1000" b="1" dirty="0">
                <a:solidFill>
                  <a:prstClr val="black"/>
                </a:solidFill>
                <a:latin typeface="Arial"/>
                <a:ea typeface="Times New Roman"/>
                <a:cs typeface="Times New Roman"/>
              </a:rPr>
              <a:t>#container</a:t>
            </a:r>
            <a:r>
              <a:rPr lang="en-US" sz="1000" dirty="0">
                <a:solidFill>
                  <a:prstClr val="black"/>
                </a:solidFill>
                <a:latin typeface="Arial"/>
                <a:ea typeface="Times New Roman"/>
                <a:cs typeface="Times New Roman"/>
              </a:rPr>
              <a:t>: Specifies a perspective for all the child elements of the </a:t>
            </a:r>
            <a:r>
              <a:rPr lang="en-US" sz="1000" b="1" dirty="0">
                <a:solidFill>
                  <a:prstClr val="black"/>
                </a:solidFill>
                <a:latin typeface="Arial"/>
                <a:ea typeface="Times New Roman"/>
                <a:cs typeface="Times New Roman"/>
              </a:rPr>
              <a:t>container </a:t>
            </a:r>
            <a:r>
              <a:rPr lang="en-US" sz="1000" dirty="0">
                <a:solidFill>
                  <a:prstClr val="black"/>
                </a:solidFill>
                <a:latin typeface="Arial"/>
                <a:ea typeface="Times New Roman"/>
                <a:cs typeface="Times New Roman"/>
              </a:rPr>
              <a:t>element, and a transition of five seconds for transformations.</a:t>
            </a:r>
          </a:p>
          <a:p>
            <a:pPr marL="342900" lvl="0" indent="-342900">
              <a:lnSpc>
                <a:spcPct val="115000"/>
              </a:lnSpc>
              <a:spcAft>
                <a:spcPts val="995"/>
              </a:spcAft>
              <a:buFont typeface="Courier New"/>
              <a:buChar char="o"/>
            </a:pPr>
            <a:r>
              <a:rPr lang="en-US" sz="1000" b="1" dirty="0">
                <a:solidFill>
                  <a:prstClr val="black"/>
                </a:solidFill>
                <a:latin typeface="Arial"/>
                <a:ea typeface="Times New Roman"/>
                <a:cs typeface="Times New Roman"/>
              </a:rPr>
              <a:t>#container:hover</a:t>
            </a:r>
            <a:r>
              <a:rPr lang="en-US" sz="1000" dirty="0">
                <a:solidFill>
                  <a:prstClr val="black"/>
                </a:solidFill>
                <a:latin typeface="Arial"/>
                <a:ea typeface="Times New Roman"/>
                <a:cs typeface="Times New Roman"/>
              </a:rPr>
              <a:t>: Specifies a rotation of 90 degrees when the user hovers over the </a:t>
            </a:r>
            <a:r>
              <a:rPr lang="en-US" sz="1000" b="1" dirty="0">
                <a:solidFill>
                  <a:prstClr val="black"/>
                </a:solidFill>
                <a:latin typeface="Arial"/>
                <a:ea typeface="Times New Roman"/>
                <a:cs typeface="Times New Roman"/>
              </a:rPr>
              <a:t>container </a:t>
            </a:r>
            <a:r>
              <a:rPr lang="en-US" sz="1000" dirty="0">
                <a:solidFill>
                  <a:prstClr val="black"/>
                </a:solidFill>
                <a:latin typeface="Arial"/>
                <a:ea typeface="Times New Roman"/>
                <a:cs typeface="Times New Roman"/>
              </a:rPr>
              <a:t>element.</a:t>
            </a:r>
          </a:p>
          <a:p>
            <a:pPr marL="342900" lvl="0" indent="-342900">
              <a:lnSpc>
                <a:spcPct val="115000"/>
              </a:lnSpc>
              <a:spcAft>
                <a:spcPts val="995"/>
              </a:spcAft>
              <a:buFont typeface="Courier New"/>
              <a:buChar char="o"/>
            </a:pPr>
            <a:r>
              <a:rPr lang="en-US" sz="1000" b="1" dirty="0">
                <a:solidFill>
                  <a:prstClr val="black"/>
                </a:solidFill>
                <a:latin typeface="Arial"/>
                <a:ea typeface="Times New Roman"/>
                <a:cs typeface="Times New Roman"/>
              </a:rPr>
              <a:t>#rightFace</a:t>
            </a:r>
            <a:r>
              <a:rPr lang="en-US" sz="1000" dirty="0">
                <a:solidFill>
                  <a:prstClr val="black"/>
                </a:solidFill>
                <a:latin typeface="Arial"/>
                <a:ea typeface="Times New Roman"/>
                <a:cs typeface="Times New Roman"/>
              </a:rPr>
              <a:t>: Transforms the </a:t>
            </a:r>
            <a:r>
              <a:rPr lang="en-US" sz="1000" b="1" dirty="0">
                <a:solidFill>
                  <a:prstClr val="black"/>
                </a:solidFill>
                <a:latin typeface="Arial"/>
                <a:ea typeface="Times New Roman"/>
                <a:cs typeface="Times New Roman"/>
              </a:rPr>
              <a:t>rightFace </a:t>
            </a:r>
            <a:r>
              <a:rPr lang="en-US" sz="1000" dirty="0">
                <a:solidFill>
                  <a:prstClr val="black"/>
                </a:solidFill>
                <a:latin typeface="Arial"/>
                <a:ea typeface="Times New Roman"/>
                <a:cs typeface="Times New Roman"/>
              </a:rPr>
              <a:t>element in 3D space, so that it appears on the right side of the cube.</a:t>
            </a:r>
          </a:p>
          <a:p>
            <a:pPr marL="342900" lvl="0" indent="-342900">
              <a:lnSpc>
                <a:spcPct val="115000"/>
              </a:lnSpc>
              <a:spcAft>
                <a:spcPts val="995"/>
              </a:spcAft>
              <a:buFont typeface="Courier New"/>
              <a:buChar char="o"/>
            </a:pPr>
            <a:r>
              <a:rPr lang="en-US" sz="1000" b="1" dirty="0">
                <a:solidFill>
                  <a:prstClr val="black"/>
                </a:solidFill>
                <a:latin typeface="Arial"/>
                <a:ea typeface="Times New Roman"/>
                <a:cs typeface="Times New Roman"/>
              </a:rPr>
              <a:t>#leftFace</a:t>
            </a:r>
            <a:r>
              <a:rPr lang="en-US" sz="1000" dirty="0">
                <a:solidFill>
                  <a:prstClr val="black"/>
                </a:solidFill>
                <a:latin typeface="Arial"/>
                <a:ea typeface="Times New Roman"/>
                <a:cs typeface="Times New Roman"/>
              </a:rPr>
              <a:t>: Transforms the </a:t>
            </a:r>
            <a:r>
              <a:rPr lang="en-US" sz="1000" b="1" dirty="0">
                <a:solidFill>
                  <a:prstClr val="black"/>
                </a:solidFill>
                <a:latin typeface="Arial"/>
                <a:ea typeface="Times New Roman"/>
                <a:cs typeface="Times New Roman"/>
              </a:rPr>
              <a:t>leftFace </a:t>
            </a:r>
            <a:r>
              <a:rPr lang="en-US" sz="1000" dirty="0">
                <a:solidFill>
                  <a:prstClr val="black"/>
                </a:solidFill>
                <a:latin typeface="Arial"/>
                <a:ea typeface="Times New Roman"/>
                <a:cs typeface="Times New Roman"/>
              </a:rPr>
              <a:t>element in 3D space, so that it appears on the left side of the cube.</a:t>
            </a:r>
          </a:p>
          <a:p>
            <a:pPr marL="342900" lvl="0" indent="-342900">
              <a:lnSpc>
                <a:spcPct val="115000"/>
              </a:lnSpc>
              <a:spcAft>
                <a:spcPts val="995"/>
              </a:spcAft>
              <a:buFont typeface="Courier New"/>
              <a:buChar char="o"/>
            </a:pPr>
            <a:r>
              <a:rPr lang="en-US" sz="1000" b="1" dirty="0">
                <a:solidFill>
                  <a:prstClr val="black"/>
                </a:solidFill>
                <a:latin typeface="Arial"/>
                <a:ea typeface="Times New Roman"/>
                <a:cs typeface="Times New Roman"/>
              </a:rPr>
              <a:t>#topFace</a:t>
            </a:r>
            <a:r>
              <a:rPr lang="en-US" sz="1000" dirty="0">
                <a:solidFill>
                  <a:prstClr val="black"/>
                </a:solidFill>
                <a:latin typeface="Arial"/>
                <a:ea typeface="Times New Roman"/>
                <a:cs typeface="Times New Roman"/>
              </a:rPr>
              <a:t>: Transforms the </a:t>
            </a:r>
            <a:r>
              <a:rPr lang="en-US" sz="1000" b="1" dirty="0">
                <a:solidFill>
                  <a:prstClr val="black"/>
                </a:solidFill>
                <a:latin typeface="Arial"/>
                <a:ea typeface="Times New Roman"/>
                <a:cs typeface="Times New Roman"/>
              </a:rPr>
              <a:t>topFace </a:t>
            </a:r>
            <a:r>
              <a:rPr lang="en-US" sz="1000" dirty="0">
                <a:solidFill>
                  <a:prstClr val="black"/>
                </a:solidFill>
                <a:latin typeface="Arial"/>
                <a:ea typeface="Times New Roman"/>
                <a:cs typeface="Times New Roman"/>
              </a:rPr>
              <a:t>element in 3D space, so that it appears on the top of the cube.</a:t>
            </a:r>
          </a:p>
          <a:p>
            <a:pPr marL="342900" lvl="0" indent="-342900">
              <a:lnSpc>
                <a:spcPct val="115000"/>
              </a:lnSpc>
              <a:spcAft>
                <a:spcPts val="995"/>
              </a:spcAft>
              <a:buFont typeface="Courier New"/>
              <a:buChar char="o"/>
            </a:pPr>
            <a:r>
              <a:rPr lang="en-US" sz="1000" b="1" dirty="0">
                <a:solidFill>
                  <a:prstClr val="black"/>
                </a:solidFill>
                <a:latin typeface="Arial"/>
                <a:ea typeface="Times New Roman"/>
                <a:cs typeface="Times New Roman"/>
              </a:rPr>
              <a:t>#bottomFace</a:t>
            </a:r>
            <a:r>
              <a:rPr lang="en-US" sz="1000" dirty="0">
                <a:solidFill>
                  <a:prstClr val="black"/>
                </a:solidFill>
                <a:latin typeface="Arial"/>
                <a:ea typeface="Times New Roman"/>
                <a:cs typeface="Times New Roman"/>
              </a:rPr>
              <a:t>: Transforms the </a:t>
            </a:r>
            <a:r>
              <a:rPr lang="en-US" sz="1000" b="1" dirty="0">
                <a:solidFill>
                  <a:prstClr val="black"/>
                </a:solidFill>
                <a:latin typeface="Arial"/>
                <a:ea typeface="Times New Roman"/>
                <a:cs typeface="Times New Roman"/>
              </a:rPr>
              <a:t>bottomFace </a:t>
            </a:r>
            <a:r>
              <a:rPr lang="en-US" sz="1000" dirty="0">
                <a:solidFill>
                  <a:prstClr val="black"/>
                </a:solidFill>
                <a:latin typeface="Arial"/>
                <a:ea typeface="Times New Roman"/>
                <a:cs typeface="Times New Roman"/>
              </a:rPr>
              <a:t>element in 3D space, so that it appears on the bottom of the cube.</a:t>
            </a:r>
          </a:p>
          <a:p>
            <a:pPr marL="342900" lvl="0" indent="-342900">
              <a:lnSpc>
                <a:spcPct val="115000"/>
              </a:lnSpc>
              <a:spcAft>
                <a:spcPts val="995"/>
              </a:spcAft>
              <a:buFont typeface="Courier New"/>
              <a:buChar char="o"/>
            </a:pPr>
            <a:r>
              <a:rPr lang="en-US" sz="1000" b="1" dirty="0">
                <a:solidFill>
                  <a:prstClr val="black"/>
                </a:solidFill>
                <a:latin typeface="Arial"/>
                <a:ea typeface="Times New Roman"/>
                <a:cs typeface="Times New Roman"/>
              </a:rPr>
              <a:t>#backFace</a:t>
            </a:r>
            <a:r>
              <a:rPr lang="en-US" sz="1000" dirty="0">
                <a:solidFill>
                  <a:prstClr val="black"/>
                </a:solidFill>
                <a:latin typeface="Arial"/>
                <a:ea typeface="Times New Roman"/>
                <a:cs typeface="Times New Roman"/>
              </a:rPr>
              <a:t>: Transforms the </a:t>
            </a:r>
            <a:r>
              <a:rPr lang="en-US" sz="1000" b="1" dirty="0">
                <a:solidFill>
                  <a:prstClr val="black"/>
                </a:solidFill>
                <a:latin typeface="Arial"/>
                <a:ea typeface="Times New Roman"/>
                <a:cs typeface="Times New Roman"/>
              </a:rPr>
              <a:t>backFace </a:t>
            </a:r>
            <a:r>
              <a:rPr lang="en-US" sz="1000" dirty="0">
                <a:solidFill>
                  <a:prstClr val="black"/>
                </a:solidFill>
                <a:latin typeface="Arial"/>
                <a:ea typeface="Times New Roman"/>
                <a:cs typeface="Times New Roman"/>
              </a:rPr>
              <a:t>element in 3D space, so that it appears at the back of the cube.</a:t>
            </a:r>
          </a:p>
          <a:p>
            <a:pPr marL="342900" lvl="0" indent="-342900">
              <a:lnSpc>
                <a:spcPct val="115000"/>
              </a:lnSpc>
              <a:spcAft>
                <a:spcPts val="995"/>
              </a:spcAft>
              <a:buFont typeface="Courier New"/>
              <a:buChar char="o"/>
            </a:pPr>
            <a:r>
              <a:rPr lang="en-US" sz="1000" b="1" dirty="0">
                <a:solidFill>
                  <a:prstClr val="black"/>
                </a:solidFill>
                <a:latin typeface="Arial"/>
                <a:ea typeface="Times New Roman"/>
                <a:cs typeface="Times New Roman"/>
              </a:rPr>
              <a:t>#frontFace</a:t>
            </a:r>
            <a:r>
              <a:rPr lang="en-US" sz="1000" dirty="0">
                <a:solidFill>
                  <a:prstClr val="black"/>
                </a:solidFill>
                <a:latin typeface="Arial"/>
                <a:ea typeface="Times New Roman"/>
                <a:cs typeface="Times New Roman"/>
              </a:rPr>
              <a:t>: Transforms the </a:t>
            </a:r>
            <a:r>
              <a:rPr lang="en-US" sz="1000" b="1" dirty="0">
                <a:solidFill>
                  <a:prstClr val="black"/>
                </a:solidFill>
                <a:latin typeface="Arial"/>
                <a:ea typeface="Times New Roman"/>
                <a:cs typeface="Times New Roman"/>
              </a:rPr>
              <a:t>frontFace </a:t>
            </a:r>
            <a:r>
              <a:rPr lang="en-US" sz="1000" dirty="0">
                <a:solidFill>
                  <a:prstClr val="black"/>
                </a:solidFill>
                <a:latin typeface="Arial"/>
                <a:ea typeface="Times New Roman"/>
                <a:cs typeface="Times New Roman"/>
              </a:rPr>
              <a:t>element in 3D space, so that it appears at the front of the cube. The background color is partially transparent.</a:t>
            </a:r>
          </a:p>
          <a:p>
            <a:pPr marL="228600" lvl="0" indent="-228600">
              <a:lnSpc>
                <a:spcPct val="115000"/>
              </a:lnSpc>
              <a:spcAft>
                <a:spcPts val="995"/>
              </a:spcAft>
              <a:buFont typeface="+mj-lt"/>
              <a:buAutoNum type="arabicPeriod" startAt="10"/>
            </a:pPr>
            <a:r>
              <a:rPr lang="en-US" sz="1000" dirty="0">
                <a:solidFill>
                  <a:prstClr val="black"/>
                </a:solidFill>
                <a:latin typeface="Arial"/>
                <a:ea typeface="Times New Roman"/>
                <a:cs typeface="Times New Roman"/>
              </a:rPr>
              <a:t>Close the source window.</a:t>
            </a:r>
          </a:p>
          <a:p>
            <a:pPr marL="228600" lvl="0" indent="-228600">
              <a:lnSpc>
                <a:spcPct val="115000"/>
              </a:lnSpc>
              <a:spcAft>
                <a:spcPts val="995"/>
              </a:spcAft>
              <a:buFont typeface="+mj-lt"/>
              <a:buAutoNum type="arabicPeriod" startAt="10"/>
            </a:pPr>
            <a:r>
              <a:rPr lang="en-US" sz="1000" dirty="0">
                <a:solidFill>
                  <a:prstClr val="black"/>
                </a:solidFill>
                <a:latin typeface="Arial"/>
                <a:ea typeface="Times New Roman"/>
                <a:cs typeface="Times New Roman"/>
              </a:rPr>
              <a:t>Close Internet Explorer.</a:t>
            </a:r>
            <a:endParaRPr lang="en-US" dirty="0"/>
          </a:p>
        </p:txBody>
      </p:sp>
      <p:sp>
        <p:nvSpPr>
          <p:cNvPr id="4" name="Slide Number Placeholder 3"/>
          <p:cNvSpPr>
            <a:spLocks noGrp="1"/>
          </p:cNvSpPr>
          <p:nvPr>
            <p:ph type="sldNum" sz="quarter" idx="10"/>
          </p:nvPr>
        </p:nvSpPr>
        <p:spPr/>
        <p:txBody>
          <a:bodyPr/>
          <a:lstStyle/>
          <a:p>
            <a:fld id="{8D986FA1-6493-4422-AF07-63B5E1B5F50E}" type="slidenum">
              <a:rPr lang="en-US" smtClean="0"/>
              <a:t>24</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41797692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Mention that SVG also supports animations, but they are not currently supported by Internet Explorer. However, CSS animations are supported by Internet Explorer 10.</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24196380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that animating an element is a two-step process: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Define the keyframes for the animation.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Configure the animation in a style rule for the element.</a:t>
            </a:r>
            <a:endParaRPr lang="en-US" sz="1000" dirty="0" smtClean="0">
              <a:effectLst/>
              <a:latin typeface="Arial"/>
              <a:ea typeface="Times New Roman"/>
              <a:cs typeface="Times New Roman"/>
            </a:endParaRPr>
          </a:p>
          <a:p>
            <a:pPr>
              <a:lnSpc>
                <a:spcPct val="115000"/>
              </a:lnSpc>
              <a:spcAft>
                <a:spcPts val="1000"/>
              </a:spcAft>
            </a:pPr>
            <a:r>
              <a:rPr lang="en-US" sz="1000" dirty="0">
                <a:solidFill>
                  <a:srgbClr val="000000"/>
                </a:solidFill>
                <a:latin typeface="Arial"/>
                <a:ea typeface="Calibri"/>
                <a:cs typeface="Segoe UI"/>
              </a:rPr>
              <a:t>The demo at the end of the lesson provides an opportunity to discuss this process in more detail. If necessary, show the demo running in Internet Explorer as part of this topic, but don't discuss the details until after the remaining topics in this lesson. The demo code is available in the file </a:t>
            </a:r>
            <a:r>
              <a:rPr lang="en-US" sz="1000" b="1" dirty="0">
                <a:latin typeface="Arial"/>
                <a:ea typeface="Calibri"/>
                <a:cs typeface="Times New Roman"/>
              </a:rPr>
              <a:t>E:\Mod12\Democode\KeyframeAnimations.html</a:t>
            </a:r>
            <a:r>
              <a:rPr lang="en-US" sz="1000" dirty="0">
                <a:solidFill>
                  <a:srgbClr val="000000"/>
                </a:solidFill>
                <a:latin typeface="Arial"/>
                <a:ea typeface="Calibri"/>
                <a:cs typeface="Segoe UI"/>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34262145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a:t>
            </a:r>
            <a:r>
              <a:rPr lang="en-US" sz="1000" b="1" dirty="0">
                <a:latin typeface="Arial"/>
                <a:ea typeface="Calibri"/>
                <a:cs typeface="Times New Roman"/>
              </a:rPr>
              <a:t>animation-name</a:t>
            </a:r>
            <a:r>
              <a:rPr lang="en-US" sz="1000" dirty="0">
                <a:latin typeface="Arial"/>
                <a:ea typeface="Calibri"/>
                <a:cs typeface="Segoe UI"/>
              </a:rPr>
              <a:t> property was mentioned in the previous topic. It is listed again here for completeness.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40864959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demonstration at the end of this lesson shows a complete example of this technique. Students will also use this strategy in the lab.</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27161343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Highlight to students that in Internet Explorer 10, the event names are actually </a:t>
            </a:r>
            <a:r>
              <a:rPr lang="en-US" sz="1000" b="1" dirty="0">
                <a:latin typeface="Arial"/>
                <a:ea typeface="Calibri"/>
                <a:cs typeface="Times New Roman"/>
              </a:rPr>
              <a:t>MSAnimationStart</a:t>
            </a:r>
            <a:r>
              <a:rPr lang="en-US" sz="1000" dirty="0">
                <a:latin typeface="Arial"/>
                <a:ea typeface="Calibri"/>
                <a:cs typeface="Segoe UI"/>
              </a:rPr>
              <a:t>, </a:t>
            </a:r>
            <a:r>
              <a:rPr lang="en-US" sz="1000" b="1" dirty="0">
                <a:latin typeface="Arial"/>
                <a:ea typeface="Calibri"/>
                <a:cs typeface="Times New Roman"/>
              </a:rPr>
              <a:t>MSAnimationIteration</a:t>
            </a:r>
            <a:r>
              <a:rPr lang="en-US" sz="1000" dirty="0">
                <a:latin typeface="Arial"/>
                <a:ea typeface="Calibri"/>
                <a:cs typeface="Segoe UI"/>
              </a:rPr>
              <a:t>, and </a:t>
            </a:r>
            <a:r>
              <a:rPr lang="en-US" sz="1000" b="1" dirty="0">
                <a:latin typeface="Arial"/>
                <a:ea typeface="Calibri"/>
                <a:cs typeface="Times New Roman"/>
              </a:rPr>
              <a:t>MSAnimationEnd</a:t>
            </a:r>
            <a:r>
              <a:rPr lang="en-US" sz="1000" dirty="0">
                <a:latin typeface="Arial"/>
                <a:ea typeface="Calibri"/>
                <a:cs typeface="Segoe UI"/>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19718107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Point out that the animations use the vendor-specific prefix versions of the transformation properties, such as </a:t>
            </a:r>
            <a:r>
              <a:rPr lang="en-US" sz="1000" b="1" dirty="0">
                <a:latin typeface="Arial"/>
                <a:ea typeface="Calibri"/>
                <a:cs typeface="Times New Roman"/>
              </a:rPr>
              <a:t>-ms-animate-name </a:t>
            </a:r>
            <a:r>
              <a:rPr lang="en-US" sz="1000" dirty="0">
                <a:latin typeface="Arial"/>
                <a:ea typeface="Calibri"/>
                <a:cs typeface="Times New Roman"/>
              </a:rPr>
              <a:t>and </a:t>
            </a:r>
            <a:r>
              <a:rPr lang="en-US" sz="1000" b="1" dirty="0">
                <a:latin typeface="Arial"/>
                <a:ea typeface="Calibri"/>
                <a:cs typeface="Times New Roman"/>
              </a:rPr>
              <a:t>-ms-animation-duration</a:t>
            </a:r>
            <a:r>
              <a:rPr lang="en-US" sz="1000" dirty="0">
                <a:latin typeface="Arial"/>
                <a:ea typeface="Calibri"/>
                <a:cs typeface="Times New Roman"/>
              </a:rPr>
              <a:t>. This is because Internet Explorer 10 implements the vendor-specific versions of these properties, not the standard versions such as </a:t>
            </a:r>
            <a:r>
              <a:rPr lang="en-US" sz="1000" b="1" dirty="0">
                <a:latin typeface="Arial"/>
                <a:ea typeface="Calibri"/>
                <a:cs typeface="Times New Roman"/>
              </a:rPr>
              <a:t>animate-name </a:t>
            </a:r>
            <a:r>
              <a:rPr lang="en-US" sz="1000" dirty="0">
                <a:latin typeface="Arial"/>
                <a:ea typeface="Calibri"/>
                <a:cs typeface="Times New Roman"/>
              </a:rPr>
              <a:t>and </a:t>
            </a:r>
            <a:r>
              <a:rPr lang="en-US" sz="1000" b="1" dirty="0">
                <a:latin typeface="Arial"/>
                <a:ea typeface="Calibri"/>
                <a:cs typeface="Times New Roman"/>
              </a:rPr>
              <a:t>animation-duration</a:t>
            </a:r>
            <a:r>
              <a:rPr lang="en-US" sz="1000" dirty="0">
                <a:latin typeface="Arial"/>
                <a:ea typeface="Calibri"/>
                <a:cs typeface="Times New Roman"/>
              </a:rPr>
              <a:t>. </a:t>
            </a:r>
          </a:p>
          <a:p>
            <a:pPr>
              <a:lnSpc>
                <a:spcPct val="115000"/>
              </a:lnSpc>
              <a:spcAft>
                <a:spcPts val="1000"/>
              </a:spcAft>
            </a:pPr>
            <a:r>
              <a:rPr lang="en-US" sz="1000" dirty="0">
                <a:latin typeface="Arial"/>
                <a:ea typeface="Calibri"/>
                <a:cs typeface="Times New Roman"/>
              </a:rPr>
              <a:t>Explain the animation properties carefully in the </a:t>
            </a:r>
            <a:r>
              <a:rPr lang="en-US" sz="1000" b="1" dirty="0">
                <a:latin typeface="Arial"/>
                <a:ea typeface="Calibri"/>
                <a:cs typeface="Times New Roman"/>
              </a:rPr>
              <a:t>#ball.animate </a:t>
            </a:r>
            <a:r>
              <a:rPr lang="en-US" sz="1000" dirty="0">
                <a:latin typeface="Arial"/>
                <a:ea typeface="Calibri"/>
                <a:cs typeface="Times New Roman"/>
              </a:rPr>
              <a:t>CSS rule. Also ensure students understand that the trigger for the animation is adding the </a:t>
            </a:r>
            <a:r>
              <a:rPr lang="en-US" sz="1000" b="1" dirty="0">
                <a:latin typeface="Arial"/>
                <a:ea typeface="Calibri"/>
                <a:cs typeface="Times New Roman"/>
              </a:rPr>
              <a:t>animate</a:t>
            </a:r>
            <a:r>
              <a:rPr lang="en-US" sz="1000" dirty="0">
                <a:latin typeface="Arial"/>
                <a:ea typeface="Calibri"/>
                <a:cs typeface="Times New Roman"/>
              </a:rPr>
              <a:t> class to the </a:t>
            </a:r>
            <a:r>
              <a:rPr lang="en-US" sz="1000" b="1" dirty="0">
                <a:latin typeface="Arial"/>
                <a:ea typeface="Calibri"/>
                <a:cs typeface="Times New Roman"/>
              </a:rPr>
              <a:t>ball</a:t>
            </a:r>
            <a:r>
              <a:rPr lang="en-US" sz="1000" dirty="0">
                <a:latin typeface="Arial"/>
                <a:ea typeface="Calibri"/>
                <a:cs typeface="Times New Roman"/>
              </a:rPr>
              <a:t> element.</a:t>
            </a:r>
          </a:p>
          <a:p>
            <a:pPr>
              <a:lnSpc>
                <a:spcPct val="115000"/>
              </a:lnSpc>
              <a:spcAft>
                <a:spcPts val="1000"/>
              </a:spcAft>
            </a:pPr>
            <a:r>
              <a:rPr lang="en-US" sz="1000" dirty="0">
                <a:latin typeface="Arial"/>
                <a:ea typeface="Calibri"/>
                <a:cs typeface="Times New Roman"/>
              </a:rPr>
              <a:t>Point out that the </a:t>
            </a:r>
            <a:r>
              <a:rPr lang="en-US" sz="1000" b="1" dirty="0">
                <a:latin typeface="Arial"/>
                <a:ea typeface="Calibri"/>
                <a:cs typeface="Times New Roman"/>
              </a:rPr>
              <a:t>#ball.animate</a:t>
            </a:r>
            <a:r>
              <a:rPr lang="en-US" sz="1000" dirty="0">
                <a:latin typeface="Arial"/>
                <a:ea typeface="Calibri"/>
                <a:cs typeface="Times New Roman"/>
              </a:rPr>
              <a:t> CSS rule defines a </a:t>
            </a:r>
            <a:r>
              <a:rPr lang="en-US" sz="1000" b="1" dirty="0">
                <a:latin typeface="Arial"/>
                <a:ea typeface="Calibri"/>
                <a:cs typeface="Times New Roman"/>
              </a:rPr>
              <a:t>linear</a:t>
            </a:r>
            <a:r>
              <a:rPr lang="en-US" sz="1000" dirty="0">
                <a:latin typeface="Arial"/>
                <a:ea typeface="Calibri"/>
                <a:cs typeface="Times New Roman"/>
              </a:rPr>
              <a:t> timing function by default for all the steps in the keyframe animation. However, the keyframe animation overrides the timing function for the final step in the animation, so that it uses an </a:t>
            </a:r>
            <a:r>
              <a:rPr lang="en-US" sz="1000" b="1" dirty="0">
                <a:latin typeface="Arial"/>
                <a:ea typeface="Calibri"/>
                <a:cs typeface="Times New Roman"/>
              </a:rPr>
              <a:t>ease-out </a:t>
            </a:r>
            <a:r>
              <a:rPr lang="en-US" sz="1000" dirty="0">
                <a:latin typeface="Arial"/>
                <a:ea typeface="Calibri"/>
                <a:cs typeface="Times New Roman"/>
              </a:rPr>
              <a:t>timing function for the final step.</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b="1" dirty="0" smtClean="0">
                <a:effectLst/>
                <a:latin typeface="Arial"/>
                <a:ea typeface="Times New Roman"/>
                <a:cs typeface="Times New Roman"/>
              </a:rPr>
              <a:t>MSL-TMG1</a:t>
            </a:r>
            <a:r>
              <a:rPr lang="en-US" sz="1000" dirty="0" smtClean="0">
                <a:effectLst/>
                <a:latin typeface="Arial"/>
                <a:ea typeface="Times New Roman"/>
                <a:cs typeface="Times New Roman"/>
              </a:rPr>
              <a:t> virtual machine if it is not already running.</a:t>
            </a: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the </a:t>
            </a:r>
            <a:r>
              <a:rPr lang="en-US" sz="1000" b="1" dirty="0" smtClean="0">
                <a:effectLst/>
                <a:latin typeface="Arial"/>
                <a:ea typeface="Times New Roman"/>
                <a:cs typeface="Times New Roman"/>
              </a:rPr>
              <a:t>20480B-SEA-DEV11</a:t>
            </a:r>
            <a:r>
              <a:rPr lang="en-US" sz="1000" dirty="0" smtClean="0">
                <a:effectLst/>
                <a:latin typeface="Arial"/>
                <a:ea typeface="Times New Roman"/>
                <a:cs typeface="Segoe UI"/>
              </a:rPr>
              <a:t> virtual machine if it is not already running, and log on as </a:t>
            </a:r>
            <a:r>
              <a:rPr lang="en-US" sz="1000" b="1" dirty="0" smtClean="0">
                <a:effectLst/>
                <a:latin typeface="Arial"/>
                <a:ea typeface="Times New Roman"/>
                <a:cs typeface="Times New Roman"/>
              </a:rPr>
              <a:t>Student</a:t>
            </a:r>
            <a:r>
              <a:rPr lang="en-US" sz="1000" dirty="0" smtClean="0">
                <a:effectLst/>
                <a:latin typeface="Arial"/>
                <a:ea typeface="Times New Roman"/>
                <a:cs typeface="Segoe UI"/>
              </a:rPr>
              <a:t> 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Define and Run a Keyframe Animation</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Windows 8 </a:t>
            </a:r>
            <a:r>
              <a:rPr lang="en-US" sz="1000" b="1" dirty="0" smtClean="0">
                <a:effectLst/>
                <a:latin typeface="Arial"/>
                <a:ea typeface="Times New Roman"/>
                <a:cs typeface="Times New Roman"/>
              </a:rPr>
              <a:t>Start</a:t>
            </a:r>
            <a:r>
              <a:rPr lang="en-US" sz="1000" dirty="0" smtClean="0">
                <a:effectLst/>
                <a:latin typeface="Arial"/>
                <a:ea typeface="Times New Roman"/>
                <a:cs typeface="Times New Roman"/>
              </a:rPr>
              <a:t> screen, click the </a:t>
            </a:r>
            <a:r>
              <a:rPr lang="en-US" sz="1000" b="1" dirty="0" smtClean="0">
                <a:effectLst/>
                <a:latin typeface="Arial"/>
                <a:ea typeface="Times New Roman"/>
                <a:cs typeface="Times New Roman"/>
              </a:rPr>
              <a:t>Desktop</a:t>
            </a:r>
            <a:r>
              <a:rPr lang="en-US" sz="1000" dirty="0" smtClean="0">
                <a:effectLst/>
                <a:latin typeface="Arial"/>
                <a:ea typeface="Times New Roman"/>
                <a:cs typeface="Times New Roman"/>
              </a:rPr>
              <a:t> tile.</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Windows taskbar, click </a:t>
            </a:r>
            <a:r>
              <a:rPr lang="en-US" sz="1000" b="1" dirty="0" smtClean="0">
                <a:effectLst/>
                <a:latin typeface="Arial"/>
                <a:ea typeface="Times New Roman"/>
                <a:cs typeface="Times New Roman"/>
              </a:rPr>
              <a:t>Internet Explorer</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Internet Explorer, open the file </a:t>
            </a:r>
            <a:r>
              <a:rPr lang="en-US" sz="1000" b="1" dirty="0" smtClean="0">
                <a:effectLst/>
                <a:latin typeface="Arial"/>
                <a:ea typeface="Times New Roman"/>
                <a:cs typeface="Times New Roman"/>
              </a:rPr>
              <a:t>E:\Mod12\Democode\KeyframeAnimations.html</a:t>
            </a:r>
            <a:r>
              <a:rPr lang="en-US" sz="1000" dirty="0" smtClean="0">
                <a:effectLst/>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If a message box appears asking if you want to allow blocked content, click the </a:t>
            </a:r>
            <a:r>
              <a:rPr lang="en-US" sz="1000" b="1" dirty="0" smtClean="0">
                <a:effectLst/>
                <a:latin typeface="Arial"/>
                <a:ea typeface="Times New Roman"/>
                <a:cs typeface="Times New Roman"/>
              </a:rPr>
              <a:t>Allow blocked content</a:t>
            </a:r>
            <a:r>
              <a:rPr lang="en-US" sz="1000" dirty="0" smtClean="0">
                <a:effectLst/>
                <a:latin typeface="Arial"/>
                <a:ea typeface="Times New Roman"/>
                <a:cs typeface="Times New Roman"/>
              </a:rPr>
              <a:t> button.</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Verify that a green rectangle appears on the page, with a small white circle in the top left corner. The green rectangle represents a pool table and the white circle represents a ball. There is also a button that enables you to start the animation.</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Click </a:t>
            </a:r>
            <a:r>
              <a:rPr lang="en-US" sz="1000" b="1" dirty="0" smtClean="0">
                <a:effectLst/>
                <a:latin typeface="Arial"/>
                <a:ea typeface="Times New Roman"/>
                <a:cs typeface="Times New Roman"/>
              </a:rPr>
              <a:t>Start Animation</a:t>
            </a:r>
            <a:r>
              <a:rPr lang="en-US" sz="1000" dirty="0" smtClean="0">
                <a:effectLst/>
                <a:latin typeface="Arial"/>
                <a:ea typeface="Times New Roman"/>
                <a:cs typeface="Times New Roman"/>
              </a:rPr>
              <a:t>. </a:t>
            </a:r>
          </a:p>
          <a:p>
            <a:pPr marL="742950" lvl="1" indent="-285750">
              <a:lnSpc>
                <a:spcPct val="115000"/>
              </a:lnSpc>
              <a:spcAft>
                <a:spcPts val="995"/>
              </a:spcAft>
              <a:buFont typeface="Courier New"/>
              <a:buChar char="o"/>
            </a:pPr>
            <a:r>
              <a:rPr lang="en-US" sz="1000" dirty="0" smtClean="0">
                <a:effectLst/>
                <a:latin typeface="Arial"/>
                <a:ea typeface="Times New Roman"/>
                <a:cs typeface="Times New Roman"/>
              </a:rPr>
              <a:t>After three seconds, the ball starts moving diagonally on the pool table. The color of the pool table also changes to blue, and a message appears at the bottom of the page to indicate the</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844491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7"/>
          <p:cNvSpPr>
            <a:spLocks noGrp="1" noChangeArrowheads="1"/>
          </p:cNvSpPr>
          <p:nvPr>
            <p:ph type="sldNum" sz="quarter" idx="5"/>
          </p:nvPr>
        </p:nvSpPr>
        <p:spPr/>
        <p:txBody>
          <a:bodyPr/>
          <a:lstStyle/>
          <a:p>
            <a:pPr>
              <a:defRPr/>
            </a:pPr>
            <a:fld id="{76786EF8-D238-4B01-A405-F773317C8ACE}" type="slidenum">
              <a:rPr lang="en-US" smtClean="0">
                <a:solidFill>
                  <a:prstClr val="black"/>
                </a:solidFill>
              </a:rPr>
              <a:pPr>
                <a:defRPr/>
              </a:pPr>
              <a:t>4</a:t>
            </a:fld>
            <a:endParaRPr lang="en-US" dirty="0" smtClean="0">
              <a:solidFill>
                <a:prstClr val="black"/>
              </a:solidFill>
            </a:endParaRPr>
          </a:p>
        </p:txBody>
      </p:sp>
      <p:sp>
        <p:nvSpPr>
          <p:cNvPr id="33797" name="Rectangle 2"/>
          <p:cNvSpPr>
            <a:spLocks noGrp="1" noRot="1" noChangeAspect="1" noChangeArrowheads="1" noTextEdit="1"/>
          </p:cNvSpPr>
          <p:nvPr>
            <p:ph type="sldImg"/>
          </p:nvPr>
        </p:nvSpPr>
        <p:spPr>
          <a:ln/>
        </p:spPr>
      </p:sp>
      <p:sp>
        <p:nvSpPr>
          <p:cNvPr id="33798" name="Notes Placeholder 6"/>
          <p:cNvSpPr>
            <a:spLocks noGrp="1"/>
          </p:cNvSpPr>
          <p:nvPr/>
        </p:nvSpPr>
        <p:spPr bwMode="auto">
          <a:xfrm>
            <a:off x="314894" y="796425"/>
            <a:ext cx="6297889" cy="824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p>
            <a:pPr algn="ctr" eaLnBrk="0" fontAlgn="base" hangingPunct="0">
              <a:spcBef>
                <a:spcPct val="0"/>
              </a:spcBef>
              <a:spcAft>
                <a:spcPct val="60000"/>
              </a:spcAft>
            </a:pPr>
            <a:endParaRPr lang="en-US" sz="1000" dirty="0">
              <a:solidFill>
                <a:prstClr val="black"/>
              </a:solidFill>
              <a:latin typeface="Verdana" pitchFamily="34" charset="0"/>
              <a:cs typeface="Arial" charset="0"/>
            </a:endParaRPr>
          </a:p>
        </p:txBody>
      </p:sp>
      <p:sp>
        <p:nvSpPr>
          <p:cNvPr id="33799" name="Rectangle 4"/>
          <p:cNvSpPr txBox="1">
            <a:spLocks noChangeArrowheads="1"/>
          </p:cNvSpPr>
          <p:nvPr/>
        </p:nvSpPr>
        <p:spPr bwMode="auto">
          <a:xfrm>
            <a:off x="362606" y="4654550"/>
            <a:ext cx="6297889" cy="167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fontAlgn="base">
              <a:spcBef>
                <a:spcPct val="0"/>
              </a:spcBef>
              <a:spcAft>
                <a:spcPct val="60000"/>
              </a:spcAft>
            </a:pPr>
            <a:r>
              <a:rPr lang="en-US" sz="1000" b="0" dirty="0">
                <a:solidFill>
                  <a:prstClr val="black"/>
                </a:solidFill>
              </a:rPr>
              <a:t>Briefly describe each module and what students will learn. Be careful not to go into too much detail because the course is introduced in detail in Module 1.</a:t>
            </a:r>
          </a:p>
          <a:p>
            <a:pPr fontAlgn="base">
              <a:spcBef>
                <a:spcPct val="0"/>
              </a:spcBef>
              <a:spcAft>
                <a:spcPct val="60000"/>
              </a:spcAft>
            </a:pPr>
            <a:r>
              <a:rPr lang="en-US" sz="1000" b="0" dirty="0">
                <a:solidFill>
                  <a:prstClr val="black"/>
                </a:solidFill>
              </a:rPr>
              <a:t>Explain how this course will meet students’ expectations by relating the information that is covered in individual modules to their expectations.</a:t>
            </a:r>
          </a:p>
        </p:txBody>
      </p:sp>
      <p:sp>
        <p:nvSpPr>
          <p:cNvPr id="8" name="Rectangle 2"/>
          <p:cNvSpPr>
            <a:spLocks noGrp="1" noChangeArrowheads="1"/>
          </p:cNvSpPr>
          <p:nvPr>
            <p:ph type="hdr" sz="quarter"/>
          </p:nvPr>
        </p:nvSpPr>
        <p:spPr>
          <a:xfrm>
            <a:off x="1" y="238451"/>
            <a:ext cx="3043979" cy="348138"/>
          </a:xfrm>
        </p:spPr>
        <p:txBody>
          <a:bodyPr/>
          <a:lstStyle/>
          <a:p>
            <a:pPr>
              <a:defRPr/>
            </a:pPr>
            <a:r>
              <a:rPr lang="en-US" dirty="0" smtClean="0">
                <a:solidFill>
                  <a:prstClr val="black"/>
                </a:solidFill>
              </a:rPr>
              <a:t>Module 0: Introduction</a:t>
            </a:r>
          </a:p>
        </p:txBody>
      </p:sp>
      <p:sp>
        <p:nvSpPr>
          <p:cNvPr id="9" name="Rectangle 3"/>
          <p:cNvSpPr>
            <a:spLocks noGrp="1" noChangeArrowheads="1"/>
          </p:cNvSpPr>
          <p:nvPr>
            <p:ph type="dt" sz="quarter" idx="1"/>
          </p:nvPr>
        </p:nvSpPr>
        <p:spPr>
          <a:xfrm>
            <a:off x="1" y="0"/>
            <a:ext cx="3043979" cy="222554"/>
          </a:xfrm>
        </p:spPr>
        <p:txBody>
          <a:bodyPr/>
          <a:lstStyle/>
          <a:p>
            <a:pPr algn="l">
              <a:defRPr/>
            </a:pPr>
            <a:r>
              <a:rPr lang="en-US" dirty="0" smtClean="0">
                <a:solidFill>
                  <a:prstClr val="black"/>
                </a:solidFill>
              </a:rPr>
              <a:t>Course 20687B</a:t>
            </a:r>
          </a:p>
        </p:txBody>
      </p:sp>
    </p:spTree>
    <p:extLst>
      <p:ext uri="{BB962C8B-B14F-4D97-AF65-F5344CB8AC3E}">
        <p14:creationId xmlns:p14="http://schemas.microsoft.com/office/powerpoint/2010/main" val="5655431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1">
              <a:lnSpc>
                <a:spcPct val="115000"/>
              </a:lnSpc>
              <a:spcAft>
                <a:spcPts val="995"/>
              </a:spcAft>
            </a:pPr>
            <a:r>
              <a:rPr lang="en-US" sz="1000" dirty="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       start </a:t>
            </a:r>
            <a:r>
              <a:rPr lang="en-US" sz="1000" dirty="0">
                <a:solidFill>
                  <a:prstClr val="black"/>
                </a:solidFill>
                <a:latin typeface="Arial"/>
                <a:ea typeface="Times New Roman"/>
                <a:cs typeface="Times New Roman"/>
              </a:rPr>
              <a:t>time of the animation.</a:t>
            </a:r>
          </a:p>
          <a:p>
            <a:pPr marL="742950" lvl="1" indent="-285750">
              <a:lnSpc>
                <a:spcPct val="115000"/>
              </a:lnSpc>
              <a:spcAft>
                <a:spcPts val="995"/>
              </a:spcAft>
              <a:buFont typeface="Courier New" pitchFamily="49" charset="0"/>
              <a:buChar char="o"/>
            </a:pPr>
            <a:r>
              <a:rPr lang="en-US" sz="1000" dirty="0">
                <a:solidFill>
                  <a:prstClr val="black"/>
                </a:solidFill>
                <a:latin typeface="Arial"/>
                <a:ea typeface="Times New Roman"/>
                <a:cs typeface="Times New Roman"/>
              </a:rPr>
              <a:t>As the animation proceeds, the ball appears to bounce off the sides of the pool table and the color of the ball varies from white to yellow, then to orange, then to red, and then finally to purple.</a:t>
            </a:r>
          </a:p>
          <a:p>
            <a:pPr marL="742950" lvl="1" indent="-285750">
              <a:lnSpc>
                <a:spcPct val="115000"/>
              </a:lnSpc>
              <a:spcAft>
                <a:spcPts val="995"/>
              </a:spcAft>
              <a:buFont typeface="Courier New" pitchFamily="49" charset="0"/>
              <a:buChar char="o"/>
            </a:pPr>
            <a:r>
              <a:rPr lang="en-US" sz="1000" dirty="0">
                <a:solidFill>
                  <a:prstClr val="black"/>
                </a:solidFill>
                <a:latin typeface="Arial"/>
                <a:ea typeface="Times New Roman"/>
                <a:cs typeface="Times New Roman"/>
              </a:rPr>
              <a:t>When the ball reaches the bottom right corner of the pool table, a message appears to indicate that the first iteration of the animation has completed. The next iteration of the animation begins; this iteration plays the animation in reverse, so that the ball ends up in its original position and with its original color. </a:t>
            </a:r>
          </a:p>
          <a:p>
            <a:pPr marL="742950" lvl="1" indent="-285750">
              <a:lnSpc>
                <a:spcPct val="115000"/>
              </a:lnSpc>
              <a:spcAft>
                <a:spcPts val="995"/>
              </a:spcAft>
              <a:buFont typeface="Courier New" pitchFamily="49" charset="0"/>
              <a:buChar char="o"/>
            </a:pPr>
            <a:r>
              <a:rPr lang="en-US" sz="1000" dirty="0">
                <a:solidFill>
                  <a:prstClr val="black"/>
                </a:solidFill>
                <a:latin typeface="Arial"/>
                <a:ea typeface="Times New Roman"/>
                <a:cs typeface="Times New Roman"/>
              </a:rPr>
              <a:t>At the end of the animation, the pool table reverts to green and messages appear at the bottom of the page to indicate the elapsed time of the animation.</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Right-click in the browser window, and then click </a:t>
            </a:r>
            <a:r>
              <a:rPr lang="en-US" sz="1000" b="1" dirty="0">
                <a:solidFill>
                  <a:prstClr val="black"/>
                </a:solidFill>
                <a:latin typeface="Arial"/>
                <a:ea typeface="Times New Roman"/>
                <a:cs typeface="Times New Roman"/>
              </a:rPr>
              <a:t>View source</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In the source window, scroll down to the bottom of the document. Note that the body of the document has a </a:t>
            </a:r>
            <a:r>
              <a:rPr lang="en-US" sz="1000" b="1" dirty="0">
                <a:solidFill>
                  <a:prstClr val="black"/>
                </a:solidFill>
                <a:latin typeface="Arial"/>
                <a:ea typeface="Times New Roman"/>
                <a:cs typeface="Times New Roman"/>
              </a:rPr>
              <a:t>&lt;div&gt;</a:t>
            </a:r>
            <a:r>
              <a:rPr lang="en-US" sz="1000" dirty="0">
                <a:solidFill>
                  <a:prstClr val="black"/>
                </a:solidFill>
                <a:latin typeface="Arial"/>
                <a:ea typeface="Times New Roman"/>
                <a:cs typeface="Times New Roman"/>
              </a:rPr>
              <a:t> element named </a:t>
            </a:r>
            <a:r>
              <a:rPr lang="en-US" sz="1000" b="1" dirty="0">
                <a:solidFill>
                  <a:prstClr val="black"/>
                </a:solidFill>
                <a:latin typeface="Arial"/>
                <a:ea typeface="Times New Roman"/>
                <a:cs typeface="Times New Roman"/>
              </a:rPr>
              <a:t>pooltable</a:t>
            </a:r>
            <a:r>
              <a:rPr lang="en-US" sz="1000" dirty="0">
                <a:solidFill>
                  <a:prstClr val="black"/>
                </a:solidFill>
                <a:latin typeface="Arial"/>
                <a:ea typeface="Times New Roman"/>
                <a:cs typeface="Times New Roman"/>
              </a:rPr>
              <a:t> that represents the pool table, and a nested </a:t>
            </a:r>
            <a:r>
              <a:rPr lang="en-US" sz="1000" b="1" dirty="0">
                <a:solidFill>
                  <a:prstClr val="black"/>
                </a:solidFill>
                <a:latin typeface="Arial"/>
                <a:ea typeface="Times New Roman"/>
                <a:cs typeface="Times New Roman"/>
              </a:rPr>
              <a:t>&lt;div&gt;</a:t>
            </a:r>
            <a:r>
              <a:rPr lang="en-US" sz="1000" dirty="0">
                <a:solidFill>
                  <a:prstClr val="black"/>
                </a:solidFill>
                <a:latin typeface="Arial"/>
                <a:ea typeface="Times New Roman"/>
                <a:cs typeface="Times New Roman"/>
              </a:rPr>
              <a:t> named </a:t>
            </a:r>
            <a:r>
              <a:rPr lang="en-US" sz="1000" b="1" dirty="0">
                <a:solidFill>
                  <a:prstClr val="black"/>
                </a:solidFill>
                <a:latin typeface="Arial"/>
                <a:ea typeface="Times New Roman"/>
                <a:cs typeface="Times New Roman"/>
              </a:rPr>
              <a:t>ball</a:t>
            </a:r>
            <a:r>
              <a:rPr lang="en-US" sz="1000" dirty="0">
                <a:solidFill>
                  <a:prstClr val="black"/>
                </a:solidFill>
                <a:latin typeface="Arial"/>
                <a:ea typeface="Times New Roman"/>
                <a:cs typeface="Times New Roman"/>
              </a:rPr>
              <a:t> that represents the ball on the pool table. There is also a </a:t>
            </a:r>
            <a:r>
              <a:rPr lang="en-US" sz="1000" b="1" dirty="0">
                <a:solidFill>
                  <a:prstClr val="black"/>
                </a:solidFill>
                <a:latin typeface="Arial"/>
                <a:ea typeface="Times New Roman"/>
                <a:cs typeface="Times New Roman"/>
              </a:rPr>
              <a:t>&lt;button&gt;</a:t>
            </a:r>
            <a:r>
              <a:rPr lang="en-US" sz="1000" dirty="0">
                <a:solidFill>
                  <a:prstClr val="black"/>
                </a:solidFill>
                <a:latin typeface="Arial"/>
                <a:ea typeface="Times New Roman"/>
                <a:cs typeface="Times New Roman"/>
              </a:rPr>
              <a:t> element to start the animation, and a </a:t>
            </a:r>
            <a:r>
              <a:rPr lang="en-US" sz="1000" b="1" dirty="0">
                <a:solidFill>
                  <a:prstClr val="black"/>
                </a:solidFill>
                <a:latin typeface="Arial"/>
                <a:ea typeface="Times New Roman"/>
                <a:cs typeface="Times New Roman"/>
              </a:rPr>
              <a:t>&lt;div&gt;</a:t>
            </a:r>
            <a:r>
              <a:rPr lang="en-US" sz="1000" dirty="0">
                <a:solidFill>
                  <a:prstClr val="black"/>
                </a:solidFill>
                <a:latin typeface="Arial"/>
                <a:ea typeface="Times New Roman"/>
                <a:cs typeface="Times New Roman"/>
              </a:rPr>
              <a:t> named </a:t>
            </a:r>
            <a:r>
              <a:rPr lang="en-US" sz="1000" b="1" dirty="0">
                <a:solidFill>
                  <a:prstClr val="black"/>
                </a:solidFill>
                <a:latin typeface="Arial"/>
                <a:ea typeface="Times New Roman"/>
                <a:cs typeface="Times New Roman"/>
              </a:rPr>
              <a:t>messageLabel</a:t>
            </a:r>
            <a:r>
              <a:rPr lang="en-US" sz="1000" dirty="0">
                <a:solidFill>
                  <a:prstClr val="black"/>
                </a:solidFill>
                <a:latin typeface="Arial"/>
                <a:ea typeface="Times New Roman"/>
                <a:cs typeface="Times New Roman"/>
              </a:rPr>
              <a:t> where messages are displayed.</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Scroll back up to the top of the file and locate the </a:t>
            </a:r>
            <a:r>
              <a:rPr lang="en-US" sz="1000" b="1" dirty="0">
                <a:solidFill>
                  <a:prstClr val="black"/>
                </a:solidFill>
                <a:latin typeface="Arial"/>
                <a:ea typeface="Times New Roman"/>
                <a:cs typeface="Times New Roman"/>
              </a:rPr>
              <a:t>&lt;style&gt;</a:t>
            </a:r>
            <a:r>
              <a:rPr lang="en-US" sz="1000" dirty="0">
                <a:solidFill>
                  <a:prstClr val="black"/>
                </a:solidFill>
                <a:latin typeface="Arial"/>
                <a:ea typeface="Times New Roman"/>
                <a:cs typeface="Times New Roman"/>
              </a:rPr>
              <a:t> element. Note the following CSS rules:</a:t>
            </a:r>
          </a:p>
          <a:p>
            <a:pPr marL="342900" lvl="0" indent="-342900">
              <a:lnSpc>
                <a:spcPct val="115000"/>
              </a:lnSpc>
              <a:spcAft>
                <a:spcPts val="995"/>
              </a:spcAft>
              <a:buFont typeface="+mj-lt"/>
              <a:buAutoNum type="arabicPeriod" startAt="7"/>
            </a:pPr>
            <a:r>
              <a:rPr lang="en-US" sz="1000" b="1" dirty="0">
                <a:solidFill>
                  <a:prstClr val="black"/>
                </a:solidFill>
                <a:latin typeface="Arial"/>
                <a:ea typeface="Times New Roman"/>
                <a:cs typeface="Times New Roman"/>
              </a:rPr>
              <a:t>#pooltable</a:t>
            </a:r>
            <a:r>
              <a:rPr lang="en-US" sz="1000" dirty="0">
                <a:solidFill>
                  <a:prstClr val="black"/>
                </a:solidFill>
                <a:latin typeface="Arial"/>
                <a:ea typeface="Times New Roman"/>
                <a:cs typeface="Times New Roman"/>
              </a:rPr>
              <a:t>: Specifies the initial appearance of the pool table.</a:t>
            </a:r>
          </a:p>
          <a:p>
            <a:pPr marL="342900" lvl="0" indent="-342900">
              <a:lnSpc>
                <a:spcPct val="115000"/>
              </a:lnSpc>
              <a:spcAft>
                <a:spcPts val="995"/>
              </a:spcAft>
              <a:buFont typeface="+mj-lt"/>
              <a:buAutoNum type="arabicPeriod" startAt="7"/>
            </a:pPr>
            <a:r>
              <a:rPr lang="en-US" sz="1000" b="1" dirty="0">
                <a:solidFill>
                  <a:prstClr val="black"/>
                </a:solidFill>
                <a:latin typeface="Arial"/>
                <a:ea typeface="Times New Roman"/>
                <a:cs typeface="Times New Roman"/>
              </a:rPr>
              <a:t>#pooltable.animate</a:t>
            </a:r>
            <a:r>
              <a:rPr lang="en-US" sz="1000" dirty="0">
                <a:solidFill>
                  <a:prstClr val="black"/>
                </a:solidFill>
                <a:latin typeface="Arial"/>
                <a:ea typeface="Times New Roman"/>
                <a:cs typeface="Times New Roman"/>
              </a:rPr>
              <a:t>: Specifies a different color for the pool table during an animation. There is JavaScript code elsewhere in the document that programmatically adds the </a:t>
            </a:r>
            <a:r>
              <a:rPr lang="en-US" sz="1000" b="1" dirty="0">
                <a:solidFill>
                  <a:prstClr val="black"/>
                </a:solidFill>
                <a:latin typeface="Arial"/>
                <a:ea typeface="Times New Roman"/>
                <a:cs typeface="Times New Roman"/>
              </a:rPr>
              <a:t>animate </a:t>
            </a:r>
            <a:r>
              <a:rPr lang="en-US" sz="1000" dirty="0">
                <a:solidFill>
                  <a:prstClr val="black"/>
                </a:solidFill>
                <a:latin typeface="Arial"/>
                <a:ea typeface="Times New Roman"/>
                <a:cs typeface="Times New Roman"/>
              </a:rPr>
              <a:t>class to the </a:t>
            </a:r>
            <a:r>
              <a:rPr lang="en-US" sz="1000" b="1" dirty="0">
                <a:solidFill>
                  <a:prstClr val="black"/>
                </a:solidFill>
                <a:latin typeface="Arial"/>
                <a:ea typeface="Times New Roman"/>
                <a:cs typeface="Times New Roman"/>
              </a:rPr>
              <a:t>pooltable </a:t>
            </a:r>
            <a:r>
              <a:rPr lang="en-US" sz="1000" dirty="0">
                <a:solidFill>
                  <a:prstClr val="black"/>
                </a:solidFill>
                <a:latin typeface="Arial"/>
                <a:ea typeface="Times New Roman"/>
                <a:cs typeface="Times New Roman"/>
              </a:rPr>
              <a:t>element when an animation starts, to cause the pool table to turn blue during an animation.</a:t>
            </a:r>
          </a:p>
          <a:p>
            <a:pPr marL="342900" lvl="0" indent="-342900">
              <a:lnSpc>
                <a:spcPct val="115000"/>
              </a:lnSpc>
              <a:spcAft>
                <a:spcPts val="995"/>
              </a:spcAft>
              <a:buFont typeface="+mj-lt"/>
              <a:buAutoNum type="arabicPeriod" startAt="7"/>
            </a:pPr>
            <a:r>
              <a:rPr lang="en-US" sz="1000" b="1" dirty="0">
                <a:solidFill>
                  <a:prstClr val="black"/>
                </a:solidFill>
                <a:latin typeface="Arial"/>
                <a:ea typeface="Times New Roman"/>
                <a:cs typeface="Times New Roman"/>
              </a:rPr>
              <a:t>#ball</a:t>
            </a:r>
            <a:r>
              <a:rPr lang="en-US" sz="1000" dirty="0">
                <a:solidFill>
                  <a:prstClr val="black"/>
                </a:solidFill>
                <a:latin typeface="Arial"/>
                <a:ea typeface="Times New Roman"/>
                <a:cs typeface="Times New Roman"/>
              </a:rPr>
              <a:t>: Specifies the initial appearance of the ball.</a:t>
            </a:r>
          </a:p>
          <a:p>
            <a:pPr marL="342900" lvl="0" indent="-342900">
              <a:lnSpc>
                <a:spcPct val="115000"/>
              </a:lnSpc>
              <a:spcAft>
                <a:spcPts val="995"/>
              </a:spcAft>
              <a:buFont typeface="+mj-lt"/>
              <a:buAutoNum type="arabicPeriod" startAt="7"/>
            </a:pPr>
            <a:r>
              <a:rPr lang="en-US" sz="1000" b="1" dirty="0">
                <a:solidFill>
                  <a:prstClr val="black"/>
                </a:solidFill>
                <a:latin typeface="Arial"/>
                <a:ea typeface="Times New Roman"/>
                <a:cs typeface="Times New Roman"/>
              </a:rPr>
              <a:t>@-ms-keyframes ballmovement</a:t>
            </a:r>
            <a:r>
              <a:rPr lang="en-US" sz="1000" dirty="0">
                <a:solidFill>
                  <a:prstClr val="black"/>
                </a:solidFill>
                <a:latin typeface="Arial"/>
                <a:ea typeface="Times New Roman"/>
                <a:cs typeface="Times New Roman"/>
              </a:rPr>
              <a:t>: Defines a keyframe animation named </a:t>
            </a:r>
            <a:r>
              <a:rPr lang="en-US" sz="1000" b="1" dirty="0">
                <a:solidFill>
                  <a:prstClr val="black"/>
                </a:solidFill>
                <a:latin typeface="Arial"/>
                <a:ea typeface="Times New Roman"/>
                <a:cs typeface="Times New Roman"/>
              </a:rPr>
              <a:t>ballmovement</a:t>
            </a:r>
            <a:r>
              <a:rPr lang="en-US" sz="1000" dirty="0">
                <a:solidFill>
                  <a:prstClr val="black"/>
                </a:solidFill>
                <a:latin typeface="Arial"/>
                <a:ea typeface="Times New Roman"/>
                <a:cs typeface="Times New Roman"/>
              </a:rPr>
              <a:t>. The first rule-set specifies the original color and location of the ball. Each subsequent rule-set simulates the ball hitting one of the sides of the pool table, and causes the ball to change color during each part of its journey. The final rule-set specifies the final color and location of the ball.</a:t>
            </a:r>
          </a:p>
        </p:txBody>
      </p:sp>
      <p:sp>
        <p:nvSpPr>
          <p:cNvPr id="4" name="Slide Number Placeholder 3"/>
          <p:cNvSpPr>
            <a:spLocks noGrp="1"/>
          </p:cNvSpPr>
          <p:nvPr>
            <p:ph type="sldNum" sz="quarter" idx="10"/>
          </p:nvPr>
        </p:nvSpPr>
        <p:spPr/>
        <p:txBody>
          <a:bodyPr/>
          <a:lstStyle/>
          <a:p>
            <a:fld id="{8D986FA1-6493-4422-AF07-63B5E1B5F50E}" type="slidenum">
              <a:rPr lang="en-US" smtClean="0"/>
              <a:t>31</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17762663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b="1" dirty="0" smtClean="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ball.animate</a:t>
            </a:r>
            <a:r>
              <a:rPr lang="en-US" sz="1000" dirty="0">
                <a:solidFill>
                  <a:prstClr val="black"/>
                </a:solidFill>
                <a:latin typeface="Arial"/>
                <a:ea typeface="Times New Roman"/>
                <a:cs typeface="Times New Roman"/>
              </a:rPr>
              <a:t>: Applies the </a:t>
            </a:r>
            <a:r>
              <a:rPr lang="en-US" sz="1000" b="1" dirty="0">
                <a:solidFill>
                  <a:prstClr val="black"/>
                </a:solidFill>
                <a:latin typeface="Arial"/>
                <a:ea typeface="Times New Roman"/>
                <a:cs typeface="Times New Roman"/>
              </a:rPr>
              <a:t>ballmovement </a:t>
            </a:r>
            <a:r>
              <a:rPr lang="en-US" sz="1000" dirty="0">
                <a:solidFill>
                  <a:prstClr val="black"/>
                </a:solidFill>
                <a:latin typeface="Arial"/>
                <a:ea typeface="Times New Roman"/>
                <a:cs typeface="Times New Roman"/>
              </a:rPr>
              <a:t>keyframe animation to a ball when the ball has the </a:t>
            </a:r>
            <a:r>
              <a:rPr lang="en-US" sz="1000" b="1" dirty="0">
                <a:solidFill>
                  <a:prstClr val="black"/>
                </a:solidFill>
                <a:latin typeface="Arial"/>
                <a:ea typeface="Times New Roman"/>
                <a:cs typeface="Times New Roman"/>
              </a:rPr>
              <a:t>animate</a:t>
            </a:r>
            <a:r>
              <a:rPr lang="en-US" sz="1000" dirty="0">
                <a:solidFill>
                  <a:prstClr val="black"/>
                </a:solidFill>
                <a:latin typeface="Arial"/>
                <a:ea typeface="Times New Roman"/>
                <a:cs typeface="Times New Roman"/>
              </a:rPr>
              <a:t> class. There is JavaScript code elsewhere in the document that programmatically adds the </a:t>
            </a:r>
            <a:r>
              <a:rPr lang="en-US" sz="1000" b="1" dirty="0">
                <a:solidFill>
                  <a:prstClr val="black"/>
                </a:solidFill>
                <a:latin typeface="Arial"/>
                <a:ea typeface="Times New Roman"/>
                <a:cs typeface="Times New Roman"/>
              </a:rPr>
              <a:t>animate </a:t>
            </a:r>
            <a:r>
              <a:rPr lang="en-US" sz="1000" dirty="0">
                <a:solidFill>
                  <a:prstClr val="black"/>
                </a:solidFill>
                <a:latin typeface="Arial"/>
                <a:ea typeface="Times New Roman"/>
                <a:cs typeface="Times New Roman"/>
              </a:rPr>
              <a:t>class to the </a:t>
            </a:r>
            <a:r>
              <a:rPr lang="en-US" sz="1000" b="1" dirty="0">
                <a:solidFill>
                  <a:prstClr val="black"/>
                </a:solidFill>
                <a:latin typeface="Arial"/>
                <a:ea typeface="Times New Roman"/>
                <a:cs typeface="Times New Roman"/>
              </a:rPr>
              <a:t>ball </a:t>
            </a:r>
            <a:r>
              <a:rPr lang="en-US" sz="1000" dirty="0">
                <a:solidFill>
                  <a:prstClr val="black"/>
                </a:solidFill>
                <a:latin typeface="Arial"/>
                <a:ea typeface="Times New Roman"/>
                <a:cs typeface="Times New Roman"/>
              </a:rPr>
              <a:t>element when the user clicks the </a:t>
            </a:r>
            <a:r>
              <a:rPr lang="en-US" sz="1000" b="1" dirty="0">
                <a:solidFill>
                  <a:prstClr val="black"/>
                </a:solidFill>
                <a:latin typeface="Arial"/>
                <a:ea typeface="Times New Roman"/>
                <a:cs typeface="Times New Roman"/>
              </a:rPr>
              <a:t>Start Animation </a:t>
            </a:r>
            <a:r>
              <a:rPr lang="en-US" sz="1000" dirty="0">
                <a:solidFill>
                  <a:prstClr val="black"/>
                </a:solidFill>
                <a:latin typeface="Arial"/>
                <a:ea typeface="Times New Roman"/>
                <a:cs typeface="Times New Roman"/>
              </a:rPr>
              <a:t>button, to trigger the animation.</a:t>
            </a:r>
          </a:p>
          <a:p>
            <a:pPr lvl="0">
              <a:lnSpc>
                <a:spcPct val="115000"/>
              </a:lnSpc>
              <a:spcAft>
                <a:spcPts val="995"/>
              </a:spcAft>
            </a:pPr>
            <a:r>
              <a:rPr lang="en-US" sz="1000" dirty="0" smtClean="0">
                <a:solidFill>
                  <a:prstClr val="black"/>
                </a:solidFill>
                <a:latin typeface="Arial"/>
                <a:ea typeface="Times New Roman"/>
                <a:cs typeface="Times New Roman"/>
              </a:rPr>
              <a:t>14.       Locate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&lt;script&gt; </a:t>
            </a:r>
            <a:r>
              <a:rPr lang="en-US" sz="1000" dirty="0">
                <a:solidFill>
                  <a:prstClr val="black"/>
                </a:solidFill>
                <a:latin typeface="Arial"/>
                <a:ea typeface="Times New Roman"/>
                <a:cs typeface="Times New Roman"/>
              </a:rPr>
              <a:t>element. Note that:</a:t>
            </a:r>
          </a:p>
          <a:p>
            <a:pPr marL="742950" lvl="1" indent="-285750">
              <a:lnSpc>
                <a:spcPct val="115000"/>
              </a:lnSpc>
              <a:spcAft>
                <a:spcPts val="995"/>
              </a:spcAft>
              <a:buFont typeface="Courier New" pitchFamily="49" charset="0"/>
              <a:buChar char="o"/>
            </a:pPr>
            <a:r>
              <a:rPr lang="en-US" sz="1000" dirty="0">
                <a:solidFill>
                  <a:prstClr val="black"/>
                </a:solidFill>
                <a:latin typeface="Arial"/>
                <a:ea typeface="Times New Roman"/>
                <a:cs typeface="Times New Roman"/>
              </a:rPr>
              <a:t>The</a:t>
            </a:r>
            <a:r>
              <a:rPr lang="en-US" sz="1000" b="1" dirty="0">
                <a:solidFill>
                  <a:prstClr val="black"/>
                </a:solidFill>
                <a:latin typeface="Arial"/>
                <a:ea typeface="Times New Roman"/>
                <a:cs typeface="Times New Roman"/>
              </a:rPr>
              <a:t> init()</a:t>
            </a:r>
            <a:r>
              <a:rPr lang="en-US" sz="1000" dirty="0">
                <a:solidFill>
                  <a:prstClr val="black"/>
                </a:solidFill>
                <a:latin typeface="Arial"/>
                <a:ea typeface="Times New Roman"/>
                <a:cs typeface="Times New Roman"/>
              </a:rPr>
              <a:t> function, invoked as soon as the page has loaded, establishes event-handler functions for the </a:t>
            </a:r>
            <a:r>
              <a:rPr lang="en-US" sz="1000" b="1" dirty="0">
                <a:solidFill>
                  <a:prstClr val="black"/>
                </a:solidFill>
                <a:latin typeface="Arial"/>
                <a:ea typeface="Times New Roman"/>
                <a:cs typeface="Times New Roman"/>
              </a:rPr>
              <a:t>MSAnimationStart</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MSAnimationIteration, </a:t>
            </a:r>
            <a:r>
              <a:rPr lang="en-US" sz="1000" dirty="0">
                <a:solidFill>
                  <a:prstClr val="black"/>
                </a:solidFill>
                <a:latin typeface="Arial"/>
                <a:ea typeface="Times New Roman"/>
                <a:cs typeface="Times New Roman"/>
              </a:rPr>
              <a:t>and</a:t>
            </a:r>
            <a:r>
              <a:rPr lang="en-US" sz="1000" b="1" dirty="0">
                <a:solidFill>
                  <a:prstClr val="black"/>
                </a:solidFill>
                <a:latin typeface="Arial"/>
                <a:ea typeface="Times New Roman"/>
                <a:cs typeface="Times New Roman"/>
              </a:rPr>
              <a:t> MSAnimationEnd </a:t>
            </a:r>
            <a:r>
              <a:rPr lang="en-US" sz="1000" dirty="0">
                <a:solidFill>
                  <a:prstClr val="black"/>
                </a:solidFill>
                <a:latin typeface="Arial"/>
                <a:ea typeface="Times New Roman"/>
                <a:cs typeface="Times New Roman"/>
              </a:rPr>
              <a:t>events on the </a:t>
            </a:r>
            <a:r>
              <a:rPr lang="en-US" sz="1000" b="1" dirty="0">
                <a:solidFill>
                  <a:prstClr val="black"/>
                </a:solidFill>
                <a:latin typeface="Arial"/>
                <a:ea typeface="Times New Roman"/>
                <a:cs typeface="Times New Roman"/>
              </a:rPr>
              <a:t>ball </a:t>
            </a:r>
            <a:r>
              <a:rPr lang="en-US" sz="1000" dirty="0">
                <a:solidFill>
                  <a:prstClr val="black"/>
                </a:solidFill>
                <a:latin typeface="Arial"/>
                <a:ea typeface="Times New Roman"/>
                <a:cs typeface="Times New Roman"/>
              </a:rPr>
              <a:t>element: </a:t>
            </a:r>
          </a:p>
          <a:p>
            <a:pPr marL="742950" lvl="1" indent="-285750">
              <a:lnSpc>
                <a:spcPct val="115000"/>
              </a:lnSpc>
              <a:spcAft>
                <a:spcPts val="995"/>
              </a:spcAft>
              <a:buFont typeface="Courier New" pitchFamily="49" charset="0"/>
              <a:buChar char="o"/>
            </a:pPr>
            <a:r>
              <a:rPr lang="en-US" sz="1000" dirty="0">
                <a:solidFill>
                  <a:prstClr val="black"/>
                </a:solidFill>
                <a:latin typeface="Arial"/>
                <a:ea typeface="Times New Roman"/>
                <a:cs typeface="Times New Roman"/>
              </a:rPr>
              <a:t>The</a:t>
            </a:r>
            <a:r>
              <a:rPr lang="en-US" sz="1000" b="1" dirty="0">
                <a:solidFill>
                  <a:prstClr val="black"/>
                </a:solidFill>
                <a:latin typeface="Arial"/>
                <a:ea typeface="Times New Roman"/>
                <a:cs typeface="Times New Roman"/>
              </a:rPr>
              <a:t> MSAnimationStart </a:t>
            </a:r>
            <a:r>
              <a:rPr lang="en-US" sz="1000" dirty="0">
                <a:solidFill>
                  <a:prstClr val="black"/>
                </a:solidFill>
                <a:latin typeface="Arial"/>
                <a:ea typeface="Times New Roman"/>
                <a:cs typeface="Times New Roman"/>
              </a:rPr>
              <a:t>event-handler function is called when an animation starts on the </a:t>
            </a:r>
            <a:r>
              <a:rPr lang="en-US" sz="1000" b="1" dirty="0">
                <a:solidFill>
                  <a:prstClr val="black"/>
                </a:solidFill>
                <a:latin typeface="Arial"/>
                <a:ea typeface="Times New Roman"/>
                <a:cs typeface="Times New Roman"/>
              </a:rPr>
              <a:t>ball</a:t>
            </a:r>
            <a:r>
              <a:rPr lang="en-US" sz="1000" dirty="0">
                <a:solidFill>
                  <a:prstClr val="black"/>
                </a:solidFill>
                <a:latin typeface="Arial"/>
                <a:ea typeface="Times New Roman"/>
                <a:cs typeface="Times New Roman"/>
              </a:rPr>
              <a:t> element. The function adds the </a:t>
            </a:r>
            <a:r>
              <a:rPr lang="en-US" sz="1000" b="1" dirty="0">
                <a:solidFill>
                  <a:prstClr val="black"/>
                </a:solidFill>
                <a:latin typeface="Arial"/>
                <a:ea typeface="Times New Roman"/>
                <a:cs typeface="Times New Roman"/>
              </a:rPr>
              <a:t>animate</a:t>
            </a:r>
            <a:r>
              <a:rPr lang="en-US" sz="1000" dirty="0">
                <a:solidFill>
                  <a:prstClr val="black"/>
                </a:solidFill>
                <a:latin typeface="Arial"/>
                <a:ea typeface="Times New Roman"/>
                <a:cs typeface="Times New Roman"/>
              </a:rPr>
              <a:t> class to the pool table, so that the pool table becomes blue. The function also displays a message to indicate the time when the animation started.</a:t>
            </a:r>
          </a:p>
          <a:p>
            <a:pPr marL="742950" lvl="1" indent="-285750">
              <a:lnSpc>
                <a:spcPct val="115000"/>
              </a:lnSpc>
              <a:spcAft>
                <a:spcPts val="995"/>
              </a:spcAft>
              <a:buFont typeface="Courier New" pitchFamily="49" charset="0"/>
              <a:buChar char="o"/>
            </a:pPr>
            <a:r>
              <a:rPr lang="en-US" sz="1000" dirty="0">
                <a:solidFill>
                  <a:prstClr val="black"/>
                </a:solidFill>
                <a:latin typeface="Arial"/>
                <a:ea typeface="Times New Roman"/>
                <a:cs typeface="Times New Roman"/>
              </a:rPr>
              <a:t>The</a:t>
            </a:r>
            <a:r>
              <a:rPr lang="en-US" sz="1000" b="1" dirty="0">
                <a:solidFill>
                  <a:prstClr val="black"/>
                </a:solidFill>
                <a:latin typeface="Arial"/>
                <a:ea typeface="Times New Roman"/>
                <a:cs typeface="Times New Roman"/>
              </a:rPr>
              <a:t> MSAnimationIteration </a:t>
            </a:r>
            <a:r>
              <a:rPr lang="en-US" sz="1000" dirty="0">
                <a:solidFill>
                  <a:prstClr val="black"/>
                </a:solidFill>
                <a:latin typeface="Arial"/>
                <a:ea typeface="Times New Roman"/>
                <a:cs typeface="Times New Roman"/>
              </a:rPr>
              <a:t>event-handler function is called when each iteration of the animation has completed. The function displays a message to indicate the elapsed time of the animation.</a:t>
            </a:r>
          </a:p>
          <a:p>
            <a:pPr marL="742950" lvl="1" indent="-285750">
              <a:lnSpc>
                <a:spcPct val="115000"/>
              </a:lnSpc>
              <a:spcAft>
                <a:spcPts val="995"/>
              </a:spcAft>
              <a:buFont typeface="Courier New" pitchFamily="49" charset="0"/>
              <a:buChar char="o"/>
            </a:pPr>
            <a:r>
              <a:rPr lang="en-US" sz="1000" dirty="0">
                <a:solidFill>
                  <a:prstClr val="black"/>
                </a:solidFill>
                <a:latin typeface="Arial"/>
                <a:ea typeface="Times New Roman"/>
                <a:cs typeface="Times New Roman"/>
              </a:rPr>
              <a:t>The</a:t>
            </a:r>
            <a:r>
              <a:rPr lang="en-US" sz="1000" b="1" dirty="0">
                <a:solidFill>
                  <a:prstClr val="black"/>
                </a:solidFill>
                <a:latin typeface="Arial"/>
                <a:ea typeface="Times New Roman"/>
                <a:cs typeface="Times New Roman"/>
              </a:rPr>
              <a:t> MSAnimationEnd </a:t>
            </a:r>
            <a:r>
              <a:rPr lang="en-US" sz="1000" dirty="0">
                <a:solidFill>
                  <a:prstClr val="black"/>
                </a:solidFill>
                <a:latin typeface="Arial"/>
                <a:ea typeface="Times New Roman"/>
                <a:cs typeface="Times New Roman"/>
              </a:rPr>
              <a:t>event-handler function is called when an animation ends on the </a:t>
            </a:r>
            <a:r>
              <a:rPr lang="en-US" sz="1000" b="1" dirty="0">
                <a:solidFill>
                  <a:prstClr val="black"/>
                </a:solidFill>
                <a:latin typeface="Arial"/>
                <a:ea typeface="Times New Roman"/>
                <a:cs typeface="Times New Roman"/>
              </a:rPr>
              <a:t>ball</a:t>
            </a:r>
            <a:r>
              <a:rPr lang="en-US" sz="1000" dirty="0">
                <a:solidFill>
                  <a:prstClr val="black"/>
                </a:solidFill>
                <a:latin typeface="Arial"/>
                <a:ea typeface="Times New Roman"/>
                <a:cs typeface="Times New Roman"/>
              </a:rPr>
              <a:t> element. The function enables the button, removes the </a:t>
            </a:r>
            <a:r>
              <a:rPr lang="en-US" sz="1000" b="1" dirty="0">
                <a:solidFill>
                  <a:prstClr val="black"/>
                </a:solidFill>
                <a:latin typeface="Arial"/>
                <a:ea typeface="Times New Roman"/>
                <a:cs typeface="Times New Roman"/>
              </a:rPr>
              <a:t>animate</a:t>
            </a:r>
            <a:r>
              <a:rPr lang="en-US" sz="1000" dirty="0">
                <a:solidFill>
                  <a:prstClr val="black"/>
                </a:solidFill>
                <a:latin typeface="Arial"/>
                <a:ea typeface="Times New Roman"/>
                <a:cs typeface="Times New Roman"/>
              </a:rPr>
              <a:t> class from the ball and the pool table, and displays a message to indicate the elapsed time of the animation.</a:t>
            </a:r>
          </a:p>
          <a:p>
            <a:pPr marL="742950" lvl="1" indent="-285750">
              <a:lnSpc>
                <a:spcPct val="115000"/>
              </a:lnSpc>
              <a:spcAft>
                <a:spcPts val="995"/>
              </a:spcAft>
              <a:buFont typeface="Courier New" pitchFamily="49" charset="0"/>
              <a:buChar char="o"/>
            </a:pPr>
            <a:r>
              <a:rPr lang="en-US" sz="1000" dirty="0">
                <a:solidFill>
                  <a:prstClr val="black"/>
                </a:solidFill>
                <a:latin typeface="Arial"/>
                <a:ea typeface="Times New Roman"/>
                <a:cs typeface="Times New Roman"/>
              </a:rPr>
              <a:t>The</a:t>
            </a:r>
            <a:r>
              <a:rPr lang="en-US" sz="1000" b="1" dirty="0">
                <a:solidFill>
                  <a:prstClr val="black"/>
                </a:solidFill>
                <a:latin typeface="Arial"/>
                <a:ea typeface="Times New Roman"/>
                <a:cs typeface="Times New Roman"/>
              </a:rPr>
              <a:t> startAnimation()</a:t>
            </a:r>
            <a:r>
              <a:rPr lang="en-US" sz="1000" dirty="0">
                <a:solidFill>
                  <a:prstClr val="black"/>
                </a:solidFill>
                <a:latin typeface="Arial"/>
                <a:ea typeface="Times New Roman"/>
                <a:cs typeface="Times New Roman"/>
              </a:rPr>
              <a:t> function is Invoked when the user clicks the </a:t>
            </a:r>
            <a:r>
              <a:rPr lang="en-US" sz="1000" b="1" dirty="0">
                <a:solidFill>
                  <a:prstClr val="black"/>
                </a:solidFill>
                <a:latin typeface="Arial"/>
                <a:ea typeface="Times New Roman"/>
                <a:cs typeface="Times New Roman"/>
              </a:rPr>
              <a:t>Start Animation </a:t>
            </a:r>
            <a:r>
              <a:rPr lang="en-US" sz="1000" dirty="0">
                <a:solidFill>
                  <a:prstClr val="black"/>
                </a:solidFill>
                <a:latin typeface="Arial"/>
                <a:ea typeface="Times New Roman"/>
                <a:cs typeface="Times New Roman"/>
              </a:rPr>
              <a:t>button. The function disables the button, and adds the </a:t>
            </a:r>
            <a:r>
              <a:rPr lang="en-US" sz="1000" b="1" dirty="0">
                <a:solidFill>
                  <a:prstClr val="black"/>
                </a:solidFill>
                <a:latin typeface="Arial"/>
                <a:ea typeface="Times New Roman"/>
                <a:cs typeface="Times New Roman"/>
              </a:rPr>
              <a:t>animate </a:t>
            </a:r>
            <a:r>
              <a:rPr lang="en-US" sz="1000" dirty="0">
                <a:solidFill>
                  <a:prstClr val="black"/>
                </a:solidFill>
                <a:latin typeface="Arial"/>
                <a:ea typeface="Times New Roman"/>
                <a:cs typeface="Times New Roman"/>
              </a:rPr>
              <a:t>class to the ball to trigger the animation. The animation starts three seconds later, due to the </a:t>
            </a:r>
            <a:r>
              <a:rPr lang="en-US" sz="1000" b="1" dirty="0">
                <a:solidFill>
                  <a:prstClr val="black"/>
                </a:solidFill>
                <a:latin typeface="Arial"/>
                <a:ea typeface="Times New Roman"/>
                <a:cs typeface="Times New Roman"/>
              </a:rPr>
              <a:t>-ms-animation-delay: 3s;</a:t>
            </a:r>
            <a:r>
              <a:rPr lang="en-US" sz="1000" dirty="0">
                <a:solidFill>
                  <a:prstClr val="black"/>
                </a:solidFill>
                <a:latin typeface="Arial"/>
                <a:ea typeface="Times New Roman"/>
                <a:cs typeface="Times New Roman"/>
              </a:rPr>
              <a:t> property in the </a:t>
            </a:r>
            <a:r>
              <a:rPr lang="en-US" sz="1000" b="1" dirty="0">
                <a:solidFill>
                  <a:prstClr val="black"/>
                </a:solidFill>
                <a:latin typeface="Arial"/>
                <a:ea typeface="Times New Roman"/>
                <a:cs typeface="Times New Roman"/>
              </a:rPr>
              <a:t>#ball.animate</a:t>
            </a:r>
            <a:r>
              <a:rPr lang="en-US" sz="1000" dirty="0">
                <a:solidFill>
                  <a:prstClr val="black"/>
                </a:solidFill>
                <a:latin typeface="Arial"/>
                <a:ea typeface="Times New Roman"/>
                <a:cs typeface="Times New Roman"/>
              </a:rPr>
              <a:t> CSS rule.</a:t>
            </a:r>
          </a:p>
          <a:p>
            <a:pPr lvl="0">
              <a:lnSpc>
                <a:spcPct val="115000"/>
              </a:lnSpc>
              <a:spcAft>
                <a:spcPts val="995"/>
              </a:spcAft>
            </a:pPr>
            <a:r>
              <a:rPr lang="en-US" sz="1000" dirty="0" smtClean="0">
                <a:solidFill>
                  <a:prstClr val="black"/>
                </a:solidFill>
                <a:latin typeface="Arial"/>
                <a:ea typeface="Times New Roman"/>
                <a:cs typeface="Times New Roman"/>
              </a:rPr>
              <a:t>15.     Close </a:t>
            </a:r>
            <a:r>
              <a:rPr lang="en-US" sz="1000" dirty="0">
                <a:solidFill>
                  <a:prstClr val="black"/>
                </a:solidFill>
                <a:latin typeface="Arial"/>
                <a:ea typeface="Times New Roman"/>
                <a:cs typeface="Times New Roman"/>
              </a:rPr>
              <a:t>the source window.</a:t>
            </a:r>
          </a:p>
          <a:p>
            <a:pPr lvl="0">
              <a:lnSpc>
                <a:spcPct val="115000"/>
              </a:lnSpc>
              <a:spcAft>
                <a:spcPts val="995"/>
              </a:spcAft>
            </a:pPr>
            <a:r>
              <a:rPr lang="en-US" sz="1000" dirty="0" smtClean="0">
                <a:solidFill>
                  <a:prstClr val="black"/>
                </a:solidFill>
                <a:latin typeface="Arial"/>
                <a:ea typeface="Times New Roman"/>
                <a:cs typeface="Times New Roman"/>
              </a:rPr>
              <a:t>16.     Close </a:t>
            </a:r>
            <a:r>
              <a:rPr lang="en-US" sz="1000" dirty="0">
                <a:solidFill>
                  <a:prstClr val="black"/>
                </a:solidFill>
                <a:latin typeface="Arial"/>
                <a:ea typeface="Times New Roman"/>
                <a:cs typeface="Times New Roman"/>
              </a:rPr>
              <a:t>Internet Explorer.</a:t>
            </a:r>
            <a:endParaRPr lang="en-US" dirty="0"/>
          </a:p>
        </p:txBody>
      </p:sp>
      <p:sp>
        <p:nvSpPr>
          <p:cNvPr id="4" name="Slide Number Placeholder 3"/>
          <p:cNvSpPr>
            <a:spLocks noGrp="1"/>
          </p:cNvSpPr>
          <p:nvPr>
            <p:ph type="sldNum" sz="quarter" idx="10"/>
          </p:nvPr>
        </p:nvSpPr>
        <p:spPr/>
        <p:txBody>
          <a:bodyPr/>
          <a:lstStyle/>
          <a:p>
            <a:fld id="{8D986FA1-6493-4422-AF07-63B5E1B5F50E}" type="slidenum">
              <a:rPr lang="en-US" smtClean="0"/>
              <a:t>32</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6161310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Read the Lab Scenario to students and point out that they should read each scenario before attempting the lab for a module.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Point out to students that the Exercise Scenario for each exercise contains a description of what they will accomplish in the exercise, and is also essential reading.</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Visual Studio, and open the </a:t>
            </a:r>
            <a:r>
              <a:rPr lang="en-US" sz="1000" b="1" dirty="0" smtClean="0">
                <a:effectLst/>
                <a:latin typeface="Arial"/>
                <a:ea typeface="Times New Roman"/>
                <a:cs typeface="Times New Roman"/>
              </a:rPr>
              <a:t>ContosoConf.sln</a:t>
            </a:r>
            <a:r>
              <a:rPr lang="en-US" sz="1000" dirty="0" smtClean="0">
                <a:effectLst/>
                <a:latin typeface="Arial"/>
                <a:ea typeface="Times New Roman"/>
                <a:cs typeface="Segoe UI"/>
              </a:rPr>
              <a:t> solution in the </a:t>
            </a:r>
            <a:r>
              <a:rPr lang="en-US" sz="1000" b="1" dirty="0" smtClean="0">
                <a:effectLst/>
                <a:latin typeface="Arial"/>
                <a:ea typeface="Times New Roman"/>
                <a:cs typeface="Times New Roman"/>
              </a:rPr>
              <a:t>E:\Mod12\Labfiles\Solution\Exercise 2</a:t>
            </a:r>
            <a:r>
              <a:rPr lang="en-US" sz="1000" dirty="0" smtClean="0">
                <a:effectLst/>
                <a:latin typeface="Arial"/>
                <a:ea typeface="Times New Roman"/>
                <a:cs typeface="Segoe UI"/>
              </a:rPr>
              <a:t>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a:t>
            </a:r>
            <a:r>
              <a:rPr lang="en-US" sz="1000" b="1" dirty="0" smtClean="0">
                <a:effectLst/>
                <a:latin typeface="Arial"/>
                <a:ea typeface="Times New Roman"/>
                <a:cs typeface="Times New Roman"/>
              </a:rPr>
              <a:t>Debug</a:t>
            </a:r>
            <a:r>
              <a:rPr lang="en-US" sz="1000" dirty="0" smtClean="0">
                <a:effectLst/>
                <a:latin typeface="Arial"/>
                <a:ea typeface="Times New Roman"/>
                <a:cs typeface="Segoe UI"/>
              </a:rPr>
              <a:t> menu, click </a:t>
            </a:r>
            <a:r>
              <a:rPr lang="en-US" sz="1000" b="1" dirty="0" smtClean="0">
                <a:effectLst/>
                <a:latin typeface="Arial"/>
                <a:ea typeface="Times New Roman"/>
                <a:cs typeface="Times New Roman"/>
              </a:rPr>
              <a:t>Start Without Debugging</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I</a:t>
            </a:r>
            <a:r>
              <a:rPr lang="en-US" sz="1000" dirty="0">
                <a:solidFill>
                  <a:srgbClr val="000000"/>
                </a:solidFill>
                <a:latin typeface="Arial"/>
                <a:ea typeface="Calibri"/>
                <a:cs typeface="Times New Roman"/>
              </a:rPr>
              <a:t>f the message </a:t>
            </a:r>
            <a:r>
              <a:rPr lang="en-US" sz="1000" b="1" dirty="0">
                <a:latin typeface="Arial"/>
                <a:ea typeface="Calibri"/>
                <a:cs typeface="Times New Roman"/>
              </a:rPr>
              <a:t>Intranet settings are turned off by default</a:t>
            </a:r>
            <a:r>
              <a:rPr lang="en-US" sz="1000" dirty="0">
                <a:solidFill>
                  <a:srgbClr val="000000"/>
                </a:solidFill>
                <a:latin typeface="Arial"/>
                <a:ea typeface="Calibri"/>
                <a:cs typeface="Times New Roman"/>
              </a:rPr>
              <a:t> appears, click </a:t>
            </a:r>
            <a:r>
              <a:rPr lang="en-US" sz="1000" b="1" dirty="0">
                <a:latin typeface="Arial"/>
                <a:ea typeface="Calibri"/>
                <a:cs typeface="Times New Roman"/>
              </a:rPr>
              <a:t>Don’t show this message</a:t>
            </a:r>
            <a:r>
              <a:rPr lang="en-US" sz="1000" dirty="0">
                <a:solidFill>
                  <a:srgbClr val="000000"/>
                </a:solidFill>
                <a:latin typeface="Arial"/>
                <a:ea typeface="Calibri"/>
                <a:cs typeface="Times New Roman"/>
              </a:rPr>
              <a:t> again. </a:t>
            </a:r>
            <a:endParaRPr lang="en-US" sz="1000" dirty="0">
              <a:latin typeface="Arial"/>
              <a:ea typeface="Calibri"/>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In Internet Explorer, on the </a:t>
            </a:r>
            <a:r>
              <a:rPr lang="en-US" sz="1000" b="1" dirty="0" smtClean="0">
                <a:effectLst/>
                <a:latin typeface="Arial"/>
                <a:ea typeface="Times New Roman"/>
                <a:cs typeface="Times New Roman"/>
              </a:rPr>
              <a:t>Home</a:t>
            </a:r>
            <a:r>
              <a:rPr lang="en-US" sz="1000" dirty="0" smtClean="0">
                <a:effectLst/>
                <a:latin typeface="Arial"/>
                <a:ea typeface="Times New Roman"/>
                <a:cs typeface="Segoe UI"/>
              </a:rPr>
              <a:t> page, move the mouse over the </a:t>
            </a:r>
            <a:r>
              <a:rPr lang="en-US" sz="1000" b="1" dirty="0" smtClean="0">
                <a:effectLst/>
                <a:latin typeface="Arial"/>
                <a:ea typeface="Times New Roman"/>
                <a:cs typeface="Times New Roman"/>
              </a:rPr>
              <a:t>Register Free</a:t>
            </a:r>
            <a:r>
              <a:rPr lang="en-US" sz="1000" dirty="0" smtClean="0">
                <a:effectLst/>
                <a:latin typeface="Arial"/>
                <a:ea typeface="Times New Roman"/>
                <a:cs typeface="Segoe UI"/>
              </a:rPr>
              <a:t> link, and point out how the link expands and rotates as the mouse traverses it.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In the navigation bar, click </a:t>
            </a:r>
            <a:r>
              <a:rPr lang="en-US" sz="1000" b="1" dirty="0" smtClean="0">
                <a:effectLst/>
                <a:latin typeface="Arial"/>
                <a:ea typeface="Times New Roman"/>
                <a:cs typeface="Times New Roman"/>
              </a:rPr>
              <a:t>Feedback</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On the </a:t>
            </a:r>
            <a:r>
              <a:rPr lang="en-US" sz="1000" b="1" dirty="0" smtClean="0">
                <a:effectLst/>
                <a:latin typeface="Arial"/>
                <a:ea typeface="Times New Roman"/>
                <a:cs typeface="Times New Roman"/>
              </a:rPr>
              <a:t>Feedback</a:t>
            </a:r>
            <a:r>
              <a:rPr lang="en-US" sz="1000" dirty="0" smtClean="0">
                <a:effectLst/>
                <a:latin typeface="Arial"/>
                <a:ea typeface="Times New Roman"/>
                <a:cs typeface="Segoe UI"/>
              </a:rPr>
              <a:t> page, move the mouse over the stars and point out how they are animated.</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Click </a:t>
            </a:r>
            <a:r>
              <a:rPr lang="en-US" sz="1000" b="1" dirty="0" smtClean="0">
                <a:effectLst/>
                <a:latin typeface="Arial"/>
                <a:ea typeface="Times New Roman"/>
                <a:cs typeface="Times New Roman"/>
              </a:rPr>
              <a:t>Send Feedback</a:t>
            </a:r>
            <a:r>
              <a:rPr lang="en-US" sz="1000" dirty="0" smtClean="0">
                <a:effectLst/>
                <a:latin typeface="Arial"/>
                <a:ea typeface="Times New Roman"/>
                <a:cs typeface="Segoe UI"/>
              </a:rPr>
              <a:t>, and point out how the feedback form is animated; it changes size and then flies off the top of the screen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Close Internet Explorer.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ContosoConf</a:t>
            </a:r>
            <a:r>
              <a:rPr lang="en-US" sz="1000" dirty="0" smtClean="0">
                <a:effectLst/>
                <a:latin typeface="Arial"/>
                <a:ea typeface="Times New Roman"/>
                <a:cs typeface="Segoe UI"/>
              </a:rPr>
              <a:t> project, expand the </a:t>
            </a:r>
            <a:r>
              <a:rPr lang="en-US" sz="1000" b="1" dirty="0" smtClean="0">
                <a:effectLst/>
                <a:latin typeface="Arial"/>
                <a:ea typeface="Times New Roman"/>
                <a:cs typeface="Times New Roman"/>
              </a:rPr>
              <a:t>styles</a:t>
            </a:r>
            <a:r>
              <a:rPr lang="en-US" sz="1000" dirty="0" smtClean="0">
                <a:effectLst/>
                <a:latin typeface="Arial"/>
                <a:ea typeface="Times New Roman"/>
                <a:cs typeface="Segoe UI"/>
              </a:rPr>
              <a:t> folder, and then double-click </a:t>
            </a:r>
            <a:r>
              <a:rPr lang="en-US" sz="1000" b="1" dirty="0" smtClean="0">
                <a:effectLst/>
                <a:latin typeface="Arial"/>
                <a:ea typeface="Times New Roman"/>
                <a:cs typeface="Times New Roman"/>
              </a:rPr>
              <a:t>header.css</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In the Code Editor window, find the </a:t>
            </a:r>
            <a:r>
              <a:rPr lang="en-US" sz="1000" b="1" dirty="0" smtClean="0">
                <a:effectLst/>
                <a:latin typeface="Arial"/>
                <a:ea typeface="Times New Roman"/>
                <a:cs typeface="Times New Roman"/>
              </a:rPr>
              <a:t>header.page-header .register:hover </a:t>
            </a:r>
            <a:r>
              <a:rPr lang="en-US" sz="1000" dirty="0" smtClean="0">
                <a:effectLst/>
                <a:latin typeface="Arial"/>
                <a:ea typeface="Times New Roman"/>
                <a:cs typeface="Segoe UI"/>
              </a:rPr>
              <a:t>rule, and draw students' attention to the </a:t>
            </a:r>
            <a:r>
              <a:rPr lang="en-US" sz="1000" b="1" dirty="0" smtClean="0">
                <a:effectLst/>
                <a:latin typeface="Arial"/>
                <a:ea typeface="Times New Roman"/>
                <a:cs typeface="Times New Roman"/>
              </a:rPr>
              <a:t>transform</a:t>
            </a:r>
            <a:r>
              <a:rPr lang="en-US" sz="1000" dirty="0" smtClean="0">
                <a:effectLst/>
                <a:latin typeface="Arial"/>
                <a:ea typeface="Times New Roman"/>
                <a:cs typeface="Segoe UI"/>
              </a:rPr>
              <a:t> and </a:t>
            </a:r>
            <a:r>
              <a:rPr lang="en-US" sz="1000" b="1" dirty="0" smtClean="0">
                <a:effectLst/>
                <a:latin typeface="Arial"/>
                <a:ea typeface="Times New Roman"/>
                <a:cs typeface="Times New Roman"/>
              </a:rPr>
              <a:t>transition</a:t>
            </a:r>
            <a:r>
              <a:rPr lang="en-US" sz="1000" dirty="0" smtClean="0">
                <a:effectLst/>
                <a:latin typeface="Arial"/>
                <a:ea typeface="Times New Roman"/>
                <a:cs typeface="Segoe UI"/>
              </a:rPr>
              <a:t> properties in this rule. These properties rotate and scale the </a:t>
            </a:r>
            <a:r>
              <a:rPr lang="en-US" sz="1000" b="1" dirty="0" smtClean="0">
                <a:effectLst/>
                <a:latin typeface="Arial"/>
                <a:ea typeface="Times New Roman"/>
                <a:cs typeface="Times New Roman"/>
              </a:rPr>
              <a:t>Register Free</a:t>
            </a:r>
            <a:r>
              <a:rPr lang="en-US" sz="1000" dirty="0" smtClean="0">
                <a:effectLst/>
                <a:latin typeface="Arial"/>
                <a:ea typeface="Times New Roman"/>
                <a:cs typeface="Segoe UI"/>
              </a:rPr>
              <a:t> link over a period of 1 second.</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In Solution Explorer, in the </a:t>
            </a:r>
            <a:r>
              <a:rPr lang="en-US" sz="1000" b="1" dirty="0" smtClean="0">
                <a:effectLst/>
                <a:latin typeface="Arial"/>
                <a:ea typeface="Times New Roman"/>
                <a:cs typeface="Times New Roman"/>
              </a:rPr>
              <a:t>styles</a:t>
            </a:r>
            <a:r>
              <a:rPr lang="en-US" sz="1000" dirty="0" smtClean="0">
                <a:effectLst/>
                <a:latin typeface="Arial"/>
                <a:ea typeface="Times New Roman"/>
                <a:cs typeface="Segoe UI"/>
              </a:rPr>
              <a:t> folder, expand the </a:t>
            </a:r>
            <a:r>
              <a:rPr lang="en-US" sz="1000" b="1" dirty="0" smtClean="0">
                <a:effectLst/>
                <a:latin typeface="Arial"/>
                <a:ea typeface="Times New Roman"/>
                <a:cs typeface="Times New Roman"/>
              </a:rPr>
              <a:t>pages</a:t>
            </a:r>
            <a:r>
              <a:rPr lang="en-US" sz="1000" dirty="0" smtClean="0">
                <a:effectLst/>
                <a:latin typeface="Arial"/>
                <a:ea typeface="Times New Roman"/>
                <a:cs typeface="Segoe UI"/>
              </a:rPr>
              <a:t> folder, and then double-click </a:t>
            </a:r>
            <a:r>
              <a:rPr lang="en-US" sz="1000" b="1" dirty="0" smtClean="0">
                <a:effectLst/>
                <a:latin typeface="Arial"/>
                <a:ea typeface="Times New Roman"/>
                <a:cs typeface="Times New Roman"/>
              </a:rPr>
              <a:t>feedback.css</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In the Code Editor window, point out the transition and transform properties in the </a:t>
            </a:r>
            <a:r>
              <a:rPr lang="en-US" sz="1000" b="1" dirty="0" smtClean="0">
                <a:effectLst/>
                <a:latin typeface="Arial"/>
                <a:ea typeface="Times New Roman"/>
                <a:cs typeface="Times New Roman"/>
              </a:rPr>
              <a:t>.star</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.star:hover</a:t>
            </a:r>
            <a:r>
              <a:rPr lang="en-US" sz="1000" dirty="0" smtClean="0">
                <a:effectLst/>
                <a:latin typeface="Arial"/>
                <a:ea typeface="Times New Roman"/>
                <a:cs typeface="Segoe UI"/>
              </a:rPr>
              <a:t>, </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33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9336803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dirty="0" smtClean="0">
                <a:solidFill>
                  <a:prstClr val="black"/>
                </a:solidFill>
                <a:latin typeface="Arial"/>
                <a:ea typeface="Times New Roman"/>
                <a:cs typeface="Segoe UI"/>
              </a:rPr>
              <a:t>	and </a:t>
            </a:r>
            <a:r>
              <a:rPr lang="en-US" sz="1000" b="1" dirty="0">
                <a:solidFill>
                  <a:prstClr val="black"/>
                </a:solidFill>
                <a:latin typeface="Arial"/>
                <a:ea typeface="Times New Roman"/>
                <a:cs typeface="Times New Roman"/>
              </a:rPr>
              <a:t>.star:selected</a:t>
            </a:r>
            <a:r>
              <a:rPr lang="en-US" sz="1000" dirty="0">
                <a:solidFill>
                  <a:prstClr val="black"/>
                </a:solidFill>
                <a:latin typeface="Arial"/>
                <a:ea typeface="Times New Roman"/>
                <a:cs typeface="Segoe UI"/>
              </a:rPr>
              <a:t> rules. These are the transformations and transitions that occur when the user hovers the mouse over the stars on the </a:t>
            </a:r>
            <a:r>
              <a:rPr lang="en-US" sz="1000" b="1" dirty="0">
                <a:solidFill>
                  <a:prstClr val="black"/>
                </a:solidFill>
                <a:latin typeface="Arial"/>
                <a:ea typeface="Times New Roman"/>
                <a:cs typeface="Times New Roman"/>
              </a:rPr>
              <a:t>Feedback</a:t>
            </a:r>
            <a:r>
              <a:rPr lang="en-US" sz="1000" dirty="0">
                <a:solidFill>
                  <a:prstClr val="black"/>
                </a:solidFill>
                <a:latin typeface="Arial"/>
                <a:ea typeface="Times New Roman"/>
                <a:cs typeface="Segoe UI"/>
              </a:rPr>
              <a:t> page.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Point out the </a:t>
            </a:r>
            <a:r>
              <a:rPr lang="en-US" sz="1000" b="1" dirty="0">
                <a:solidFill>
                  <a:prstClr val="black"/>
                </a:solidFill>
                <a:latin typeface="Arial"/>
                <a:ea typeface="Times New Roman"/>
                <a:cs typeface="Times New Roman"/>
              </a:rPr>
              <a:t>@keyframes send</a:t>
            </a:r>
            <a:r>
              <a:rPr lang="en-US" sz="1000" dirty="0">
                <a:solidFill>
                  <a:prstClr val="black"/>
                </a:solidFill>
                <a:latin typeface="Arial"/>
                <a:ea typeface="Times New Roman"/>
                <a:cs typeface="Segoe UI"/>
              </a:rPr>
              <a:t> and </a:t>
            </a:r>
            <a:r>
              <a:rPr lang="en-US" sz="1000" b="1" dirty="0">
                <a:solidFill>
                  <a:prstClr val="black"/>
                </a:solidFill>
                <a:latin typeface="Arial"/>
                <a:ea typeface="Times New Roman"/>
                <a:cs typeface="Times New Roman"/>
              </a:rPr>
              <a:t>.sending</a:t>
            </a:r>
            <a:r>
              <a:rPr lang="en-US" sz="1000" dirty="0">
                <a:solidFill>
                  <a:prstClr val="black"/>
                </a:solidFill>
                <a:latin typeface="Arial"/>
                <a:ea typeface="Times New Roman"/>
                <a:cs typeface="Segoe UI"/>
              </a:rPr>
              <a:t> rules. These are the CSS rules that animate the feedback form, causing it to fly off the page when the user clicks </a:t>
            </a:r>
            <a:r>
              <a:rPr lang="en-US" sz="1000" b="1" dirty="0">
                <a:solidFill>
                  <a:prstClr val="black"/>
                </a:solidFill>
                <a:latin typeface="Arial"/>
                <a:ea typeface="Times New Roman"/>
                <a:cs typeface="Times New Roman"/>
              </a:rPr>
              <a:t>Send Feedback.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In Solution Explorer, expand the </a:t>
            </a:r>
            <a:r>
              <a:rPr lang="en-US" sz="1000" b="1" dirty="0">
                <a:solidFill>
                  <a:prstClr val="black"/>
                </a:solidFill>
                <a:latin typeface="Arial"/>
                <a:ea typeface="Times New Roman"/>
                <a:cs typeface="Times New Roman"/>
              </a:rPr>
              <a:t>scripts</a:t>
            </a:r>
            <a:r>
              <a:rPr lang="en-US" sz="1000" dirty="0">
                <a:solidFill>
                  <a:prstClr val="black"/>
                </a:solidFill>
                <a:latin typeface="Arial"/>
                <a:ea typeface="Times New Roman"/>
                <a:cs typeface="Segoe UI"/>
              </a:rPr>
              <a:t> folder, expand the </a:t>
            </a:r>
            <a:r>
              <a:rPr lang="en-US" sz="1000" b="1" dirty="0">
                <a:solidFill>
                  <a:prstClr val="black"/>
                </a:solidFill>
                <a:latin typeface="Arial"/>
                <a:ea typeface="Times New Roman"/>
                <a:cs typeface="Times New Roman"/>
              </a:rPr>
              <a:t>pages</a:t>
            </a:r>
            <a:r>
              <a:rPr lang="en-US" sz="1000" dirty="0">
                <a:solidFill>
                  <a:prstClr val="black"/>
                </a:solidFill>
                <a:latin typeface="Arial"/>
                <a:ea typeface="Times New Roman"/>
                <a:cs typeface="Segoe UI"/>
              </a:rPr>
              <a:t> folder, and then double-click </a:t>
            </a:r>
            <a:r>
              <a:rPr lang="en-US" sz="1000" b="1" dirty="0">
                <a:solidFill>
                  <a:prstClr val="black"/>
                </a:solidFill>
                <a:latin typeface="Arial"/>
                <a:ea typeface="Times New Roman"/>
                <a:cs typeface="Times New Roman"/>
              </a:rPr>
              <a:t>feedback.js</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In the Code Editor window, find the following line of code:</a:t>
            </a:r>
            <a:endParaRPr lang="en-US" sz="1000" dirty="0">
              <a:solidFill>
                <a:prstClr val="black"/>
              </a:solidFill>
              <a:latin typeface="Arial"/>
              <a:ea typeface="Times New Roman"/>
              <a:cs typeface="Times New Roman"/>
            </a:endParaRPr>
          </a:p>
          <a:p>
            <a:pPr marL="328930" marR="100330" lvl="0" indent="-228600">
              <a:lnSpc>
                <a:spcPct val="115000"/>
              </a:lnSpc>
              <a:spcAft>
                <a:spcPts val="995"/>
              </a:spcAft>
              <a:buFont typeface="Courier New" pitchFamily="49" charset="0"/>
              <a:buChar char="o"/>
            </a:pPr>
            <a:r>
              <a:rPr lang="en-US" sz="1000" dirty="0">
                <a:solidFill>
                  <a:prstClr val="black"/>
                </a:solidFill>
                <a:latin typeface="Arial"/>
                <a:ea typeface="Times New Roman"/>
                <a:cs typeface="Times New Roman"/>
              </a:rPr>
              <a:t>form.classList.add("sending");</a:t>
            </a:r>
          </a:p>
          <a:p>
            <a:pPr marL="228600" lvl="0" indent="-228600">
              <a:lnSpc>
                <a:spcPct val="115000"/>
              </a:lnSpc>
              <a:spcAft>
                <a:spcPts val="995"/>
              </a:spcAft>
              <a:buAutoNum type="arabicPeriod" startAt="15"/>
            </a:pPr>
            <a:r>
              <a:rPr lang="en-US" sz="1000" dirty="0" smtClean="0">
                <a:solidFill>
                  <a:prstClr val="black"/>
                </a:solidFill>
                <a:latin typeface="Arial"/>
                <a:ea typeface="Times New Roman"/>
                <a:cs typeface="Segoe UI"/>
              </a:rPr>
              <a:t>Explain </a:t>
            </a:r>
            <a:r>
              <a:rPr lang="en-US" sz="1000" dirty="0">
                <a:solidFill>
                  <a:prstClr val="black"/>
                </a:solidFill>
                <a:latin typeface="Arial"/>
                <a:ea typeface="Times New Roman"/>
                <a:cs typeface="Segoe UI"/>
              </a:rPr>
              <a:t>that this statement adds the </a:t>
            </a:r>
            <a:r>
              <a:rPr lang="en-US" sz="1000" b="1" dirty="0">
                <a:solidFill>
                  <a:prstClr val="black"/>
                </a:solidFill>
                <a:latin typeface="Arial"/>
                <a:ea typeface="Times New Roman"/>
                <a:cs typeface="Times New Roman"/>
              </a:rPr>
              <a:t>sending</a:t>
            </a:r>
            <a:r>
              <a:rPr lang="en-US" sz="1000" dirty="0">
                <a:solidFill>
                  <a:prstClr val="black"/>
                </a:solidFill>
                <a:latin typeface="Arial"/>
                <a:ea typeface="Times New Roman"/>
                <a:cs typeface="Segoe UI"/>
              </a:rPr>
              <a:t> class to the feedback form, which triggers the </a:t>
            </a:r>
            <a:endParaRPr lang="en-US" sz="1000" dirty="0" smtClean="0">
              <a:solidFill>
                <a:prstClr val="black"/>
              </a:solidFill>
              <a:latin typeface="Arial"/>
              <a:ea typeface="Times New Roman"/>
              <a:cs typeface="Segoe UI"/>
            </a:endParaRPr>
          </a:p>
          <a:p>
            <a:pPr lvl="0">
              <a:lnSpc>
                <a:spcPct val="115000"/>
              </a:lnSpc>
              <a:spcAft>
                <a:spcPts val="995"/>
              </a:spcAft>
            </a:pPr>
            <a:r>
              <a:rPr lang="en-US" sz="1000" dirty="0">
                <a:solidFill>
                  <a:prstClr val="black"/>
                </a:solidFill>
                <a:latin typeface="Arial"/>
                <a:ea typeface="Times New Roman"/>
                <a:cs typeface="Segoe UI"/>
              </a:rPr>
              <a:t> </a:t>
            </a:r>
            <a:r>
              <a:rPr lang="en-US" sz="1000" dirty="0" smtClean="0">
                <a:solidFill>
                  <a:prstClr val="black"/>
                </a:solidFill>
                <a:latin typeface="Arial"/>
                <a:ea typeface="Times New Roman"/>
                <a:cs typeface="Segoe UI"/>
              </a:rPr>
              <a:t>     animation </a:t>
            </a:r>
            <a:r>
              <a:rPr lang="en-US" sz="1000" dirty="0">
                <a:solidFill>
                  <a:prstClr val="black"/>
                </a:solidFill>
                <a:latin typeface="Arial"/>
                <a:ea typeface="Times New Roman"/>
                <a:cs typeface="Segoe UI"/>
              </a:rPr>
              <a:t>defined by the </a:t>
            </a:r>
            <a:r>
              <a:rPr lang="en-US" sz="1000" b="1" dirty="0">
                <a:solidFill>
                  <a:prstClr val="black"/>
                </a:solidFill>
                <a:latin typeface="Arial"/>
                <a:ea typeface="Times New Roman"/>
                <a:cs typeface="Times New Roman"/>
              </a:rPr>
              <a:t>.sending</a:t>
            </a:r>
            <a:r>
              <a:rPr lang="en-US" sz="1000" dirty="0">
                <a:solidFill>
                  <a:prstClr val="black"/>
                </a:solidFill>
                <a:latin typeface="Arial"/>
                <a:ea typeface="Times New Roman"/>
                <a:cs typeface="Segoe UI"/>
              </a:rPr>
              <a:t> rule in the </a:t>
            </a:r>
            <a:r>
              <a:rPr lang="en-US" sz="1000" b="1" dirty="0">
                <a:solidFill>
                  <a:prstClr val="black"/>
                </a:solidFill>
                <a:latin typeface="Arial"/>
                <a:ea typeface="Times New Roman"/>
                <a:cs typeface="Times New Roman"/>
              </a:rPr>
              <a:t>feedback.css</a:t>
            </a:r>
            <a:r>
              <a:rPr lang="en-US" sz="1000" dirty="0">
                <a:solidFill>
                  <a:prstClr val="black"/>
                </a:solidFill>
                <a:latin typeface="Arial"/>
                <a:ea typeface="Times New Roman"/>
                <a:cs typeface="Segoe UI"/>
              </a:rPr>
              <a:t> stylesheet.</a:t>
            </a:r>
            <a:endParaRPr lang="en-US" sz="1000" dirty="0">
              <a:solidFill>
                <a:prstClr val="black"/>
              </a:solidFill>
              <a:latin typeface="Arial"/>
              <a:ea typeface="Times New Roman"/>
              <a:cs typeface="Times New Roman"/>
            </a:endParaRPr>
          </a:p>
          <a:p>
            <a:pPr lvl="0">
              <a:lnSpc>
                <a:spcPct val="115000"/>
              </a:lnSpc>
              <a:spcAft>
                <a:spcPts val="1000"/>
              </a:spcAft>
            </a:pPr>
            <a:r>
              <a:rPr lang="en-US" sz="1000" b="1" dirty="0">
                <a:solidFill>
                  <a:prstClr val="black"/>
                </a:solidFill>
                <a:latin typeface="Arial"/>
                <a:ea typeface="Calibri"/>
                <a:cs typeface="Times New Roman"/>
              </a:rPr>
              <a:t>Preparation Steps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Arial" pitchFamily="34" charset="0"/>
              <a:buChar char="•"/>
            </a:pPr>
            <a:r>
              <a:rPr lang="en-US" sz="1000" dirty="0">
                <a:solidFill>
                  <a:prstClr val="black"/>
                </a:solidFill>
                <a:latin typeface="Arial"/>
                <a:ea typeface="Times New Roman"/>
                <a:cs typeface="Times New Roman"/>
              </a:rPr>
              <a:t>Start the MSL-TMG1 virtual machine if it is not already running.</a:t>
            </a:r>
          </a:p>
          <a:p>
            <a:pPr marL="342900" lvl="0" indent="-342900">
              <a:lnSpc>
                <a:spcPct val="115000"/>
              </a:lnSpc>
              <a:spcAft>
                <a:spcPts val="995"/>
              </a:spcAft>
              <a:buFont typeface="Arial" pitchFamily="34" charset="0"/>
              <a:buChar char="•"/>
            </a:pPr>
            <a:r>
              <a:rPr lang="en-US" sz="1000" dirty="0">
                <a:solidFill>
                  <a:prstClr val="black"/>
                </a:solidFill>
                <a:latin typeface="Arial"/>
                <a:ea typeface="Times New Roman"/>
                <a:cs typeface="Segoe UI"/>
              </a:rPr>
              <a:t>Start the </a:t>
            </a:r>
            <a:r>
              <a:rPr lang="en-US" sz="1000" dirty="0">
                <a:solidFill>
                  <a:prstClr val="black"/>
                </a:solidFill>
                <a:latin typeface="Arial"/>
                <a:ea typeface="Times New Roman"/>
                <a:cs typeface="Times New Roman"/>
              </a:rPr>
              <a:t>20480B-SEA-DEV11</a:t>
            </a:r>
            <a:r>
              <a:rPr lang="en-US" sz="1000" dirty="0">
                <a:solidFill>
                  <a:prstClr val="black"/>
                </a:solidFill>
                <a:latin typeface="Arial"/>
                <a:ea typeface="Times New Roman"/>
                <a:cs typeface="Segoe UI"/>
              </a:rPr>
              <a:t> virtual machine if it is not already running, 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Times New Roman"/>
              </a:rPr>
              <a:t>.</a:t>
            </a:r>
            <a:endParaRPr lang="en-US" dirty="0"/>
          </a:p>
        </p:txBody>
      </p:sp>
      <p:sp>
        <p:nvSpPr>
          <p:cNvPr id="4" name="Slide Number Placeholder 3"/>
          <p:cNvSpPr>
            <a:spLocks noGrp="1"/>
          </p:cNvSpPr>
          <p:nvPr>
            <p:ph type="sldNum" sz="quarter" idx="10"/>
          </p:nvPr>
        </p:nvSpPr>
        <p:spPr/>
        <p:txBody>
          <a:bodyPr/>
          <a:lstStyle/>
          <a:p>
            <a:fld id="{8D986FA1-6493-4422-AF07-63B5E1B5F50E}" type="slidenum">
              <a:rPr lang="en-US" smtClean="0"/>
              <a:t>34</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685302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Segoe UI"/>
              </a:rPr>
              <a:t>Exercise 1: Applying CSS Transitions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use CSS transitions to animate parts of the conference website.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First you will animate the star icons on the </a:t>
            </a:r>
            <a:r>
              <a:rPr lang="en-US" sz="1000" b="1" dirty="0">
                <a:latin typeface="Arial"/>
                <a:ea typeface="Calibri"/>
                <a:cs typeface="Times New Roman"/>
              </a:rPr>
              <a:t>Feedback</a:t>
            </a:r>
            <a:r>
              <a:rPr lang="en-US" sz="1000" dirty="0">
                <a:latin typeface="Arial"/>
                <a:ea typeface="Calibri"/>
                <a:cs typeface="Segoe UI"/>
              </a:rPr>
              <a:t> page so they react when moving the cursor over them. Next, you will rotate the </a:t>
            </a:r>
            <a:r>
              <a:rPr lang="en-US" sz="1000" b="1" dirty="0">
                <a:latin typeface="Arial"/>
                <a:ea typeface="Calibri"/>
                <a:cs typeface="Times New Roman"/>
              </a:rPr>
              <a:t>Register</a:t>
            </a:r>
            <a:r>
              <a:rPr lang="en-US" sz="1000" dirty="0">
                <a:latin typeface="Arial"/>
                <a:ea typeface="Calibri"/>
                <a:cs typeface="Segoe UI"/>
              </a:rPr>
              <a:t> link on the </a:t>
            </a:r>
            <a:r>
              <a:rPr lang="en-US" sz="1000" b="1" dirty="0">
                <a:latin typeface="Arial"/>
                <a:ea typeface="Calibri"/>
                <a:cs typeface="Times New Roman"/>
              </a:rPr>
              <a:t>Home</a:t>
            </a:r>
            <a:r>
              <a:rPr lang="en-US" sz="1000" dirty="0">
                <a:latin typeface="Arial"/>
                <a:ea typeface="Calibri"/>
                <a:cs typeface="Segoe UI"/>
              </a:rPr>
              <a:t> page as the mouse traverses it. Finally, you will run the application, view the </a:t>
            </a:r>
            <a:r>
              <a:rPr lang="en-US" sz="1000" b="1" dirty="0">
                <a:latin typeface="Arial"/>
                <a:ea typeface="Calibri"/>
                <a:cs typeface="Times New Roman"/>
              </a:rPr>
              <a:t>Feedback</a:t>
            </a:r>
            <a:r>
              <a:rPr lang="en-US" sz="1000" dirty="0">
                <a:latin typeface="Arial"/>
                <a:ea typeface="Calibri"/>
                <a:cs typeface="Segoe UI"/>
              </a:rPr>
              <a:t> and </a:t>
            </a:r>
            <a:r>
              <a:rPr lang="en-US" sz="1000" b="1" dirty="0">
                <a:latin typeface="Arial"/>
                <a:ea typeface="Calibri"/>
                <a:cs typeface="Times New Roman"/>
              </a:rPr>
              <a:t>Home</a:t>
            </a:r>
            <a:r>
              <a:rPr lang="en-US" sz="1000" dirty="0">
                <a:latin typeface="Arial"/>
                <a:ea typeface="Calibri"/>
                <a:cs typeface="Segoe UI"/>
              </a:rPr>
              <a:t> pages, and verify that the elements are animated correctly.</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Point out to students that a working solution for this exercise is available in the </a:t>
            </a:r>
            <a:r>
              <a:rPr lang="en-US" sz="1000" b="1" dirty="0">
                <a:latin typeface="Arial"/>
                <a:ea typeface="Calibri"/>
                <a:cs typeface="Times New Roman"/>
              </a:rPr>
              <a:t>E:\Mod12\Labfiles\Solution\Exercise 1</a:t>
            </a:r>
            <a:r>
              <a:rPr lang="en-US" sz="1000" dirty="0">
                <a:latin typeface="Arial"/>
                <a:ea typeface="Calibri"/>
                <a:cs typeface="Segoe UI"/>
              </a:rPr>
              <a:t> folder.</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Exercise 2: Applying Keyframe Animations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create a keyframe animation to animate the form on the </a:t>
            </a:r>
            <a:r>
              <a:rPr lang="en-US" sz="1000" b="1" dirty="0">
                <a:latin typeface="Arial"/>
                <a:ea typeface="Calibri"/>
                <a:cs typeface="Times New Roman"/>
              </a:rPr>
              <a:t>Feedback</a:t>
            </a:r>
            <a:r>
              <a:rPr lang="en-US" sz="1000" dirty="0">
                <a:latin typeface="Arial"/>
                <a:ea typeface="Calibri"/>
                <a:cs typeface="Segoe UI"/>
              </a:rPr>
              <a:t> page. The form will fly off the page when the user submits the form.</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First, you will define a keyframe animation by using CSS. Next, you will use the keyframe animation in a CSS rule. Then you will add this CSS rule to the </a:t>
            </a:r>
            <a:r>
              <a:rPr lang="en-US" sz="1000" b="1" dirty="0">
                <a:latin typeface="Arial"/>
                <a:ea typeface="Calibri"/>
                <a:cs typeface="Times New Roman"/>
              </a:rPr>
              <a:t>Feedback</a:t>
            </a:r>
            <a:r>
              <a:rPr lang="en-US" sz="1000" dirty="0">
                <a:latin typeface="Arial"/>
                <a:ea typeface="Calibri"/>
                <a:cs typeface="Segoe UI"/>
              </a:rPr>
              <a:t> form to trigger the animation when the form is submitted. You will handle an animation event to show a message when the animation is complete. Finally, you will run the application, view the </a:t>
            </a:r>
            <a:r>
              <a:rPr lang="en-US" sz="1000" b="1" dirty="0">
                <a:latin typeface="Arial"/>
                <a:ea typeface="Calibri"/>
                <a:cs typeface="Times New Roman"/>
              </a:rPr>
              <a:t>Feedback</a:t>
            </a:r>
            <a:r>
              <a:rPr lang="en-US" sz="1000" dirty="0">
                <a:latin typeface="Arial"/>
                <a:ea typeface="Calibri"/>
                <a:cs typeface="Segoe UI"/>
              </a:rPr>
              <a:t> page, and verify that the form animates correctly when the user submits it.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Inform students that they should use the </a:t>
            </a:r>
            <a:r>
              <a:rPr lang="en-US" sz="1000" b="1" dirty="0">
                <a:latin typeface="Arial"/>
                <a:ea typeface="Calibri"/>
                <a:cs typeface="Times New Roman"/>
              </a:rPr>
              <a:t>ContosoConf</a:t>
            </a:r>
            <a:r>
              <a:rPr lang="en-US" sz="1000" dirty="0">
                <a:latin typeface="Arial"/>
                <a:ea typeface="Calibri"/>
                <a:cs typeface="Segoe UI"/>
              </a:rPr>
              <a:t> project in the </a:t>
            </a:r>
            <a:r>
              <a:rPr lang="en-US" sz="1000" b="1" dirty="0">
                <a:latin typeface="Arial"/>
                <a:ea typeface="Calibri"/>
                <a:cs typeface="Times New Roman"/>
              </a:rPr>
              <a:t>E:\Mod12\Labfiles\Starter\Exercise 2</a:t>
            </a:r>
            <a:r>
              <a:rPr lang="en-US" sz="1000" dirty="0">
                <a:latin typeface="Arial"/>
                <a:ea typeface="Calibri"/>
                <a:cs typeface="Segoe UI"/>
              </a:rPr>
              <a:t> folder.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Remind students that a working solution for this exercise is available in the </a:t>
            </a:r>
            <a:r>
              <a:rPr lang="en-US" sz="1000" b="1" dirty="0">
                <a:latin typeface="Arial"/>
                <a:ea typeface="Calibri"/>
                <a:cs typeface="Times New Roman"/>
              </a:rPr>
              <a:t>E:\Mod12\Labfiles\Solution\Exercise 2</a:t>
            </a:r>
            <a:r>
              <a:rPr lang="en-US" sz="1000" dirty="0">
                <a:latin typeface="Arial"/>
                <a:ea typeface="Calibri"/>
                <a:cs typeface="Segoe UI"/>
              </a:rPr>
              <a:t> folder.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35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16513626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8D986FA1-6493-4422-AF07-63B5E1B5F50E}" type="slidenum">
              <a:rPr lang="en-US" smtClean="0"/>
              <a:t>36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29390425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What happens if you do not set the </a:t>
            </a:r>
            <a:r>
              <a:rPr lang="en-US" sz="1000" b="1" dirty="0">
                <a:latin typeface="Arial"/>
                <a:ea typeface="Calibri"/>
                <a:cs typeface="Times New Roman"/>
              </a:rPr>
              <a:t>transition-duration </a:t>
            </a:r>
            <a:r>
              <a:rPr lang="en-US" sz="1000" dirty="0">
                <a:latin typeface="Arial"/>
                <a:ea typeface="Calibri"/>
                <a:cs typeface="Times New Roman"/>
              </a:rPr>
              <a:t>property of a CSS transition?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transition occurs immediately.</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Which of the following operations can you </a:t>
            </a:r>
            <a:r>
              <a:rPr lang="en-US" sz="1000" b="1" dirty="0">
                <a:latin typeface="Arial"/>
                <a:ea typeface="Calibri"/>
                <a:cs typeface="Times New Roman"/>
              </a:rPr>
              <a:t>NOT</a:t>
            </a:r>
            <a:r>
              <a:rPr lang="en-US" sz="1000" dirty="0">
                <a:latin typeface="Arial"/>
                <a:ea typeface="Calibri"/>
                <a:cs typeface="Segoe UI"/>
              </a:rPr>
              <a:t> perform by using a CSS transformation?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Rotate</a:t>
            </a:r>
          </a:p>
          <a:p>
            <a:pPr>
              <a:lnSpc>
                <a:spcPct val="115000"/>
              </a:lnSpc>
              <a:spcAft>
                <a:spcPts val="1000"/>
              </a:spcAft>
            </a:pPr>
            <a:r>
              <a:rPr lang="en-US" sz="1000" dirty="0">
                <a:latin typeface="Arial"/>
                <a:ea typeface="Calibri"/>
                <a:cs typeface="Times New Roman"/>
              </a:rPr>
              <a:t>(   )Option 2: Translate</a:t>
            </a:r>
          </a:p>
          <a:p>
            <a:pPr>
              <a:lnSpc>
                <a:spcPct val="115000"/>
              </a:lnSpc>
              <a:spcAft>
                <a:spcPts val="1000"/>
              </a:spcAft>
            </a:pPr>
            <a:r>
              <a:rPr lang="en-US" sz="1000" dirty="0">
                <a:latin typeface="Arial"/>
                <a:ea typeface="Calibri"/>
                <a:cs typeface="Times New Roman"/>
              </a:rPr>
              <a:t>(   )Option 3: Animate</a:t>
            </a:r>
          </a:p>
          <a:p>
            <a:pPr>
              <a:lnSpc>
                <a:spcPct val="115000"/>
              </a:lnSpc>
              <a:spcAft>
                <a:spcPts val="1000"/>
              </a:spcAft>
            </a:pPr>
            <a:r>
              <a:rPr lang="en-US" sz="1000" dirty="0">
                <a:latin typeface="Arial"/>
                <a:ea typeface="Calibri"/>
                <a:cs typeface="Times New Roman"/>
              </a:rPr>
              <a:t>(   )Option 4: Scale</a:t>
            </a:r>
          </a:p>
          <a:p>
            <a:pPr>
              <a:lnSpc>
                <a:spcPct val="115000"/>
              </a:lnSpc>
              <a:spcAft>
                <a:spcPts val="1000"/>
              </a:spcAft>
            </a:pPr>
            <a:r>
              <a:rPr lang="en-US" sz="1000" dirty="0">
                <a:latin typeface="Arial"/>
                <a:ea typeface="Calibri"/>
                <a:cs typeface="Times New Roman"/>
              </a:rPr>
              <a:t>(   )Option 5: Skew</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3: Animate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What are the steps for implementing a keyframe animation?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Define a </a:t>
            </a:r>
            <a:r>
              <a:rPr lang="en-US" sz="1000" b="1" dirty="0" smtClean="0">
                <a:effectLst/>
                <a:latin typeface="Arial"/>
                <a:ea typeface="Times New Roman"/>
                <a:cs typeface="Times New Roman"/>
              </a:rPr>
              <a:t>@keyframe</a:t>
            </a:r>
            <a:r>
              <a:rPr lang="en-US" sz="1000" dirty="0" smtClean="0">
                <a:effectLst/>
                <a:latin typeface="Arial"/>
                <a:ea typeface="Times New Roman"/>
                <a:cs typeface="Times New Roman"/>
              </a:rPr>
              <a:t> rule that specifies how property values change at each step of the animation. </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Reference the </a:t>
            </a:r>
            <a:r>
              <a:rPr lang="en-US" sz="1000" b="1" dirty="0" smtClean="0">
                <a:effectLst/>
                <a:latin typeface="Arial"/>
                <a:ea typeface="Times New Roman"/>
                <a:cs typeface="Times New Roman"/>
              </a:rPr>
              <a:t>@keyframe</a:t>
            </a:r>
            <a:r>
              <a:rPr lang="en-US" sz="1000" dirty="0" smtClean="0">
                <a:effectLst/>
                <a:latin typeface="Arial"/>
                <a:ea typeface="Times New Roman"/>
                <a:cs typeface="Times New Roman"/>
              </a:rPr>
              <a:t> rule from the </a:t>
            </a:r>
            <a:r>
              <a:rPr lang="en-US" sz="1000" b="1" dirty="0" smtClean="0">
                <a:effectLst/>
                <a:latin typeface="Arial"/>
                <a:ea typeface="Times New Roman"/>
                <a:cs typeface="Times New Roman"/>
              </a:rPr>
              <a:t>animation-name</a:t>
            </a:r>
            <a:r>
              <a:rPr lang="en-US" sz="1000" dirty="0" smtClean="0">
                <a:effectLst/>
                <a:latin typeface="Arial"/>
                <a:ea typeface="Times New Roman"/>
                <a:cs typeface="Times New Roman"/>
              </a:rPr>
              <a:t> property of a style rule for the elements to be animated.</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37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1939511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7"/>
          <p:cNvSpPr>
            <a:spLocks noGrp="1" noChangeArrowheads="1"/>
          </p:cNvSpPr>
          <p:nvPr>
            <p:ph type="sldNum" sz="quarter" idx="5"/>
          </p:nvPr>
        </p:nvSpPr>
        <p:spPr/>
        <p:txBody>
          <a:bodyPr/>
          <a:lstStyle/>
          <a:p>
            <a:pPr>
              <a:defRPr/>
            </a:pPr>
            <a:fld id="{76786EF8-D238-4B01-A405-F773317C8ACE}" type="slidenum">
              <a:rPr lang="en-US" smtClean="0">
                <a:solidFill>
                  <a:prstClr val="black"/>
                </a:solidFill>
              </a:rPr>
              <a:pPr>
                <a:defRPr/>
              </a:pPr>
              <a:t>5</a:t>
            </a:fld>
            <a:endParaRPr lang="en-US" dirty="0" smtClean="0">
              <a:solidFill>
                <a:prstClr val="black"/>
              </a:solidFill>
            </a:endParaRPr>
          </a:p>
        </p:txBody>
      </p:sp>
      <p:sp>
        <p:nvSpPr>
          <p:cNvPr id="33797" name="Rectangle 2"/>
          <p:cNvSpPr>
            <a:spLocks noGrp="1" noRot="1" noChangeAspect="1" noChangeArrowheads="1" noTextEdit="1"/>
          </p:cNvSpPr>
          <p:nvPr>
            <p:ph type="sldImg"/>
          </p:nvPr>
        </p:nvSpPr>
        <p:spPr>
          <a:ln/>
        </p:spPr>
      </p:sp>
      <p:sp>
        <p:nvSpPr>
          <p:cNvPr id="33798" name="Notes Placeholder 6"/>
          <p:cNvSpPr>
            <a:spLocks noGrp="1"/>
          </p:cNvSpPr>
          <p:nvPr/>
        </p:nvSpPr>
        <p:spPr bwMode="auto">
          <a:xfrm>
            <a:off x="314894" y="796425"/>
            <a:ext cx="6297889" cy="824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p>
            <a:pPr algn="ctr" eaLnBrk="0" fontAlgn="base" hangingPunct="0">
              <a:spcBef>
                <a:spcPct val="0"/>
              </a:spcBef>
              <a:spcAft>
                <a:spcPct val="60000"/>
              </a:spcAft>
            </a:pPr>
            <a:endParaRPr lang="en-US" sz="1000" dirty="0">
              <a:solidFill>
                <a:prstClr val="black"/>
              </a:solidFill>
              <a:latin typeface="Verdana" pitchFamily="34" charset="0"/>
              <a:cs typeface="Arial" charset="0"/>
            </a:endParaRPr>
          </a:p>
        </p:txBody>
      </p:sp>
      <p:sp>
        <p:nvSpPr>
          <p:cNvPr id="33799" name="Rectangle 4"/>
          <p:cNvSpPr txBox="1">
            <a:spLocks noChangeArrowheads="1"/>
          </p:cNvSpPr>
          <p:nvPr/>
        </p:nvSpPr>
        <p:spPr bwMode="auto">
          <a:xfrm>
            <a:off x="362606" y="4654550"/>
            <a:ext cx="6297889" cy="167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fontAlgn="base">
              <a:spcBef>
                <a:spcPct val="0"/>
              </a:spcBef>
              <a:spcAft>
                <a:spcPct val="60000"/>
              </a:spcAft>
            </a:pPr>
            <a:r>
              <a:rPr lang="en-US" sz="1000" b="0" dirty="0">
                <a:solidFill>
                  <a:prstClr val="black"/>
                </a:solidFill>
              </a:rPr>
              <a:t>Briefly describe each module and what students will learn. Be careful not to go into too much detail because the course is introduced in detail in Module 1.</a:t>
            </a:r>
          </a:p>
          <a:p>
            <a:pPr fontAlgn="base">
              <a:spcBef>
                <a:spcPct val="0"/>
              </a:spcBef>
              <a:spcAft>
                <a:spcPct val="60000"/>
              </a:spcAft>
            </a:pPr>
            <a:r>
              <a:rPr lang="en-US" sz="1000" b="0" dirty="0">
                <a:solidFill>
                  <a:prstClr val="black"/>
                </a:solidFill>
              </a:rPr>
              <a:t>Explain how this course will meet students’ expectations by relating the information that is covered in individual modules to their expectations.</a:t>
            </a:r>
          </a:p>
        </p:txBody>
      </p:sp>
      <p:sp>
        <p:nvSpPr>
          <p:cNvPr id="8" name="Rectangle 2"/>
          <p:cNvSpPr>
            <a:spLocks noGrp="1" noChangeArrowheads="1"/>
          </p:cNvSpPr>
          <p:nvPr>
            <p:ph type="hdr" sz="quarter"/>
          </p:nvPr>
        </p:nvSpPr>
        <p:spPr>
          <a:xfrm>
            <a:off x="1" y="238451"/>
            <a:ext cx="3043979" cy="348138"/>
          </a:xfrm>
        </p:spPr>
        <p:txBody>
          <a:bodyPr/>
          <a:lstStyle/>
          <a:p>
            <a:pPr>
              <a:defRPr/>
            </a:pPr>
            <a:r>
              <a:rPr lang="en-US" dirty="0" smtClean="0">
                <a:solidFill>
                  <a:prstClr val="black"/>
                </a:solidFill>
              </a:rPr>
              <a:t>Module 0: Introduction</a:t>
            </a:r>
          </a:p>
        </p:txBody>
      </p:sp>
      <p:sp>
        <p:nvSpPr>
          <p:cNvPr id="9" name="Rectangle 3"/>
          <p:cNvSpPr>
            <a:spLocks noGrp="1" noChangeArrowheads="1"/>
          </p:cNvSpPr>
          <p:nvPr>
            <p:ph type="dt" sz="quarter" idx="1"/>
          </p:nvPr>
        </p:nvSpPr>
        <p:spPr>
          <a:xfrm>
            <a:off x="1" y="0"/>
            <a:ext cx="3043979" cy="222554"/>
          </a:xfrm>
        </p:spPr>
        <p:txBody>
          <a:bodyPr/>
          <a:lstStyle/>
          <a:p>
            <a:pPr algn="l">
              <a:defRPr/>
            </a:pPr>
            <a:r>
              <a:rPr lang="en-US" dirty="0" smtClean="0">
                <a:solidFill>
                  <a:prstClr val="black"/>
                </a:solidFill>
              </a:rPr>
              <a:t>Course 20687B</a:t>
            </a:r>
          </a:p>
        </p:txBody>
      </p:sp>
    </p:spTree>
    <p:extLst>
      <p:ext uri="{BB962C8B-B14F-4D97-AF65-F5344CB8AC3E}">
        <p14:creationId xmlns:p14="http://schemas.microsoft.com/office/powerpoint/2010/main" val="2951144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3584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8D71D876-3627-474A-8299-CFD5FA44DE3F}" type="slidenum">
              <a:rPr lang="en-US">
                <a:solidFill>
                  <a:prstClr val="black"/>
                </a:solidFill>
              </a:rPr>
              <a:pPr eaLnBrk="1" hangingPunct="1"/>
              <a:t>6</a:t>
            </a:fld>
            <a:endParaRPr lang="en-US">
              <a:solidFill>
                <a:prstClr val="black"/>
              </a:solidFill>
            </a:endParaRPr>
          </a:p>
        </p:txBody>
      </p:sp>
    </p:spTree>
    <p:extLst>
      <p:ext uri="{BB962C8B-B14F-4D97-AF65-F5344CB8AC3E}">
        <p14:creationId xmlns:p14="http://schemas.microsoft.com/office/powerpoint/2010/main" val="843189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module overlaps some concepts described in module 11, "Creating Advanced Graphics". However, unlike SVG transitions and transformations, CSS transitions and transformations apply to general HTML elements rather than to those for drawing vector graphics.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4197868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Explain how transitions enable an application to implement subtle changes that can provide useful feedback to the user or provide positive reinforcement of a user action. For example, a control could change its appearance slightly (perhaps by changing the color of any text, or the background) as the mouse moves over it to indicate that it is active and that something will happen if the user clicks it.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1842828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demo later in this lesson shows transitions in action. For the moment, concentrate on the theory.</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Note that the transition is specified as part of the styling rule for the original element, and not as part of the rule that references the pseudo-class (the transition is applied to the 'from' rule, and not the 'to' rule). The transition applies when the style changes from that of the original element to that specified by using the pseudo-class, and the effects of the transition are reversed over the same time period when the styling rule for the pseudo-class no longer applies (in this case, when the mouse moves away from the </a:t>
            </a:r>
            <a:r>
              <a:rPr lang="en-US" sz="1000" b="1" dirty="0">
                <a:latin typeface="Arial"/>
                <a:ea typeface="Calibri"/>
                <a:cs typeface="Times New Roman"/>
              </a:rPr>
              <a:t>&lt;div&gt;</a:t>
            </a:r>
            <a:r>
              <a:rPr lang="en-US" sz="1000" dirty="0">
                <a:latin typeface="Arial"/>
                <a:ea typeface="Calibri"/>
                <a:cs typeface="Segoe UI"/>
              </a:rPr>
              <a:t> element).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4219217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Transition properties enable the designer to fine tune how transitions are applied.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Mention that valid values for transition-timing-function include linear, ease, ease-in, ease-out, ease-in-out, and cubic-bezier. For more information, refer students to http://go.microsoft.com/fwlink/?LinkID=267752.</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120382811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1" y="6248402"/>
            <a:ext cx="1413823" cy="230205"/>
          </a:xfrm>
          <a:prstGeom prst="rect">
            <a:avLst/>
          </a:prstGeom>
        </p:spPr>
      </p:pic>
      <p:sp>
        <p:nvSpPr>
          <p:cNvPr id="8" name="Text Placeholder 14"/>
          <p:cNvSpPr>
            <a:spLocks noGrp="1"/>
          </p:cNvSpPr>
          <p:nvPr>
            <p:ph type="body" sz="quarter" idx="10" hasCustomPrompt="1"/>
          </p:nvPr>
        </p:nvSpPr>
        <p:spPr>
          <a:xfrm>
            <a:off x="3349074" y="2514600"/>
            <a:ext cx="5687423"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n-US" dirty="0" smtClean="0"/>
              <a:t>Modulo: 1</a:t>
            </a:r>
            <a:endParaRPr lang="en-US" dirty="0"/>
          </a:p>
        </p:txBody>
      </p:sp>
      <p:sp>
        <p:nvSpPr>
          <p:cNvPr id="9" name="Text Placeholder 18"/>
          <p:cNvSpPr>
            <a:spLocks noGrp="1"/>
          </p:cNvSpPr>
          <p:nvPr>
            <p:ph type="body" sz="quarter" idx="11" hasCustomPrompt="1"/>
          </p:nvPr>
        </p:nvSpPr>
        <p:spPr>
          <a:xfrm>
            <a:off x="3349073" y="3886200"/>
            <a:ext cx="56388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err="1" smtClean="0"/>
              <a:t>Instalación</a:t>
            </a:r>
            <a:r>
              <a:rPr lang="en-US" dirty="0" smtClean="0"/>
              <a:t>, </a:t>
            </a:r>
            <a:r>
              <a:rPr lang="en-US" dirty="0" err="1" smtClean="0"/>
              <a:t>Configuración</a:t>
            </a:r>
            <a:r>
              <a:rPr lang="en-US" dirty="0" smtClean="0"/>
              <a:t> y </a:t>
            </a:r>
            <a:r>
              <a:rPr lang="en-US" dirty="0" err="1" smtClean="0"/>
              <a:t>Administración</a:t>
            </a:r>
            <a:r>
              <a:rPr lang="en-US" dirty="0" smtClean="0"/>
              <a:t> de Windows 8</a:t>
            </a:r>
            <a:endParaRPr lang="en-US" dirty="0"/>
          </a:p>
        </p:txBody>
      </p:sp>
      <p:pic>
        <p:nvPicPr>
          <p:cNvPr id="3" name="Imagen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178" y="2514602"/>
            <a:ext cx="3286274" cy="2514599"/>
          </a:xfrm>
          <a:prstGeom prst="rect">
            <a:avLst/>
          </a:prstGeom>
        </p:spPr>
      </p:pic>
    </p:spTree>
    <p:extLst>
      <p:ext uri="{BB962C8B-B14F-4D97-AF65-F5344CB8AC3E}">
        <p14:creationId xmlns:p14="http://schemas.microsoft.com/office/powerpoint/2010/main" val="3054644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232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9"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2574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49919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ynamics Title Slide">
    <p:spTree>
      <p:nvGrpSpPr>
        <p:cNvPr id="1" name=""/>
        <p:cNvGrpSpPr/>
        <p:nvPr/>
      </p:nvGrpSpPr>
      <p:grpSpPr>
        <a:xfrm>
          <a:off x="0" y="0"/>
          <a:ext cx="0" cy="0"/>
          <a:chOff x="0" y="0"/>
          <a:chExt cx="0" cy="0"/>
        </a:xfrm>
      </p:grpSpPr>
      <p:sp>
        <p:nvSpPr>
          <p:cNvPr id="6" name="Rectangle 5"/>
          <p:cNvSpPr/>
          <p:nvPr userDrawn="1"/>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1" y="1193478"/>
            <a:ext cx="4710223" cy="1016322"/>
          </a:xfrm>
          <a:prstGeom prst="rect">
            <a:avLst/>
          </a:prstGeom>
        </p:spPr>
      </p:pic>
      <p:pic>
        <p:nvPicPr>
          <p:cNvPr id="10" name="Picture 9"/>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86601" y="5998845"/>
            <a:ext cx="1814119" cy="694933"/>
          </a:xfrm>
          <a:prstGeom prst="rect">
            <a:avLst/>
          </a:prstGeom>
        </p:spPr>
      </p:pic>
    </p:spTree>
    <p:extLst>
      <p:ext uri="{BB962C8B-B14F-4D97-AF65-F5344CB8AC3E}">
        <p14:creationId xmlns:p14="http://schemas.microsoft.com/office/powerpoint/2010/main" val="275450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dule opener">
    <p:spTree>
      <p:nvGrpSpPr>
        <p:cNvPr id="1" name=""/>
        <p:cNvGrpSpPr/>
        <p:nvPr/>
      </p:nvGrpSpPr>
      <p:grpSpPr>
        <a:xfrm>
          <a:off x="0" y="0"/>
          <a:ext cx="0" cy="0"/>
          <a:chOff x="0" y="0"/>
          <a:chExt cx="0" cy="0"/>
        </a:xfrm>
      </p:grpSpPr>
      <p:sp>
        <p:nvSpPr>
          <p:cNvPr id="6" name="Rectangle 5"/>
          <p:cNvSpPr/>
          <p:nvPr userDrawn="1"/>
        </p:nvSpPr>
        <p:spPr>
          <a:xfrm>
            <a:off x="-293914" y="-76200"/>
            <a:ext cx="9448800" cy="7239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Rectangle 6"/>
          <p:cNvSpPr/>
          <p:nvPr userDrawn="1"/>
        </p:nvSpPr>
        <p:spPr>
          <a:xfrm>
            <a:off x="2286000" y="2514602"/>
            <a:ext cx="6858000" cy="881743"/>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043426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2pt Slide Title ">
    <p:spTree>
      <p:nvGrpSpPr>
        <p:cNvPr id="1" name=""/>
        <p:cNvGrpSpPr/>
        <p:nvPr/>
      </p:nvGrpSpPr>
      <p:grpSpPr>
        <a:xfrm>
          <a:off x="0" y="0"/>
          <a:ext cx="0" cy="0"/>
          <a:chOff x="0" y="0"/>
          <a:chExt cx="0" cy="0"/>
        </a:xfrm>
      </p:grpSpPr>
      <p:sp>
        <p:nvSpPr>
          <p:cNvPr id="7"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2"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
        <p:nvSpPr>
          <p:cNvPr id="10" name="Slide Number Placeholder 9"/>
          <p:cNvSpPr>
            <a:spLocks noGrp="1"/>
          </p:cNvSpPr>
          <p:nvPr>
            <p:ph type="sldNum" sz="quarter" idx="12"/>
          </p:nvPr>
        </p:nvSpPr>
        <p:spPr>
          <a:xfrm>
            <a:off x="6553200" y="6356352"/>
            <a:ext cx="2133600" cy="365125"/>
          </a:xfrm>
          <a:prstGeom prst="rect">
            <a:avLst/>
          </a:prstGeom>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Footer Placeholder 8"/>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1817231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8pt Slide Title">
    <p:spTree>
      <p:nvGrpSpPr>
        <p:cNvPr id="1" name=""/>
        <p:cNvGrpSpPr/>
        <p:nvPr/>
      </p:nvGrpSpPr>
      <p:grpSpPr>
        <a:xfrm>
          <a:off x="0" y="0"/>
          <a:ext cx="0" cy="0"/>
          <a:chOff x="0" y="0"/>
          <a:chExt cx="0" cy="0"/>
        </a:xfrm>
      </p:grpSpPr>
      <p:sp>
        <p:nvSpPr>
          <p:cNvPr id="10"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2" name="Title 1"/>
          <p:cNvSpPr>
            <a:spLocks noGrp="1"/>
          </p:cNvSpPr>
          <p:nvPr>
            <p:ph type="title" hasCustomPrompt="1"/>
          </p:nvPr>
        </p:nvSpPr>
        <p:spPr>
          <a:xfrm>
            <a:off x="457200" y="0"/>
            <a:ext cx="8229600" cy="822960"/>
          </a:xfrm>
        </p:spPr>
        <p:txBody>
          <a:bodyPr>
            <a:noAutofit/>
          </a:bodyPr>
          <a:lstStyle>
            <a:lvl1pPr algn="l">
              <a:defRPr sz="2800" baseline="0">
                <a:solidFill>
                  <a:schemeClr val="bg1"/>
                </a:solidFill>
                <a:latin typeface="Segoe UI" pitchFamily="34" charset="0"/>
                <a:ea typeface="Segoe UI" pitchFamily="34" charset="0"/>
                <a:cs typeface="Segoe UI" pitchFamily="34" charset="0"/>
              </a:defRPr>
            </a:lvl1pPr>
          </a:lstStyle>
          <a:p>
            <a:r>
              <a:rPr lang="en-US" dirty="0" smtClean="0"/>
              <a:t>28 </a:t>
            </a:r>
            <a:r>
              <a:rPr lang="en-US" dirty="0" err="1" smtClean="0"/>
              <a:t>pt</a:t>
            </a:r>
            <a:r>
              <a:rPr lang="en-US" dirty="0" smtClean="0"/>
              <a:t> Slide Title</a:t>
            </a:r>
            <a:endParaRPr lang="en-US" dirty="0"/>
          </a:p>
        </p:txBody>
      </p:sp>
      <p:sp>
        <p:nvSpPr>
          <p:cNvPr id="6" name="Footer Placeholder 5"/>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814DA60-3BEE-4BCE-BEDB-E433FD970963}" type="slidenum">
              <a:rPr lang="en-US" smtClean="0"/>
              <a:pPr/>
              <a:t>‹Nº›</a:t>
            </a:fld>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9781924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3" name="Footer Placeholder 2"/>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4" name="Slide Number Placeholder 3"/>
          <p:cNvSpPr>
            <a:spLocks noGrp="1"/>
          </p:cNvSpPr>
          <p:nvPr>
            <p:ph type="sldNum" sz="quarter" idx="12"/>
          </p:nvPr>
        </p:nvSpPr>
        <p:spPr>
          <a:xfrm>
            <a:off x="6553200" y="6356352"/>
            <a:ext cx="2133600" cy="365125"/>
          </a:xfrm>
          <a:prstGeom prst="rect">
            <a:avLst/>
          </a:prstGeom>
        </p:spPr>
        <p:txBody>
          <a:bodyPr/>
          <a:lstStyle>
            <a:lvl1pPr>
              <a:defRPr>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Tree>
    <p:extLst>
      <p:ext uri="{BB962C8B-B14F-4D97-AF65-F5344CB8AC3E}">
        <p14:creationId xmlns:p14="http://schemas.microsoft.com/office/powerpoint/2010/main" val="414811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8695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60132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9"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6"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853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900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15063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110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51479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04987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4"/>
          <p:cNvSpPr/>
          <p:nvPr userDrawn="1"/>
        </p:nvSpPr>
        <p:spPr>
          <a:xfrm>
            <a:off x="0" y="8950"/>
            <a:ext cx="9144000" cy="8737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725001" name="Rectangle 9"/>
          <p:cNvSpPr>
            <a:spLocks noChangeArrowheads="1"/>
          </p:cNvSpPr>
          <p:nvPr/>
        </p:nvSpPr>
        <p:spPr bwMode="auto">
          <a:xfrm>
            <a:off x="4763" y="731840"/>
            <a:ext cx="9136062" cy="6111875"/>
          </a:xfrm>
          <a:prstGeom prst="rect">
            <a:avLst/>
          </a:prstGeom>
          <a:noFill/>
          <a:ln w="28575" algn="ctr">
            <a:noFill/>
            <a:miter lim="800000"/>
            <a:headEnd/>
            <a:tailEnd/>
          </a:ln>
          <a:effectLst/>
        </p:spPr>
        <p:txBody>
          <a:bodyPr wrap="none" anchor="ctr"/>
          <a:lstStyle/>
          <a:p>
            <a:pPr algn="ctr" eaLnBrk="0" fontAlgn="base" hangingPunct="0">
              <a:spcBef>
                <a:spcPct val="0"/>
              </a:spcBef>
              <a:spcAft>
                <a:spcPct val="0"/>
              </a:spcAft>
              <a:defRPr/>
            </a:pPr>
            <a:endParaRPr lang="en-US" sz="1800" b="1" dirty="0">
              <a:solidFill>
                <a:srgbClr val="000000"/>
              </a:solidFill>
              <a:cs typeface="Arial" charset="0"/>
            </a:endParaRPr>
          </a:p>
        </p:txBody>
      </p:sp>
      <p:sp>
        <p:nvSpPr>
          <p:cNvPr id="1029" name="Rectangle 4"/>
          <p:cNvSpPr>
            <a:spLocks noGrp="1" noChangeArrowheads="1"/>
          </p:cNvSpPr>
          <p:nvPr>
            <p:ph type="title"/>
          </p:nvPr>
        </p:nvSpPr>
        <p:spPr bwMode="auto">
          <a:xfrm>
            <a:off x="460376"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9"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3968664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8" r:id="rId12"/>
    <p:sldLayoutId id="2147483663" r:id="rId13"/>
    <p:sldLayoutId id="2147483664" r:id="rId14"/>
    <p:sldLayoutId id="2147483660" r:id="rId15"/>
    <p:sldLayoutId id="2147483661" r:id="rId16"/>
    <p:sldLayoutId id="2147483655" r:id="rId17"/>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1"/>
          </p:nvPr>
        </p:nvSpPr>
        <p:spPr>
          <a:xfrm>
            <a:off x="3327408" y="4077073"/>
            <a:ext cx="5207961" cy="936104"/>
          </a:xfrm>
        </p:spPr>
        <p:txBody>
          <a:bodyPr/>
          <a:lstStyle/>
          <a:p>
            <a:pPr algn="ctr"/>
            <a:r>
              <a:rPr lang="es-ES" b="1" dirty="0" smtClean="0"/>
              <a:t>Programación </a:t>
            </a:r>
            <a:r>
              <a:rPr lang="es-ES" b="1" dirty="0"/>
              <a:t>en HTML5 con JavaScript y CSS3 </a:t>
            </a:r>
            <a:endParaRPr lang="es-VE" dirty="0"/>
          </a:p>
        </p:txBody>
      </p:sp>
      <p:sp>
        <p:nvSpPr>
          <p:cNvPr id="5" name="Marcador de texto 1"/>
          <p:cNvSpPr txBox="1">
            <a:spLocks/>
          </p:cNvSpPr>
          <p:nvPr/>
        </p:nvSpPr>
        <p:spPr bwMode="auto">
          <a:xfrm>
            <a:off x="3851920" y="2852936"/>
            <a:ext cx="5447693" cy="13716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8400" baseline="0">
                <a:solidFill>
                  <a:schemeClr val="bg1"/>
                </a:solidFill>
                <a:latin typeface="Segoe UI Light"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VE" kern="0" dirty="0"/>
              <a:t>Modulo </a:t>
            </a:r>
            <a:r>
              <a:rPr lang="es-VE" kern="0" dirty="0" smtClean="0"/>
              <a:t>5</a:t>
            </a:r>
            <a:endParaRPr lang="es-VE" kern="0" dirty="0"/>
          </a:p>
        </p:txBody>
      </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37444" y="160577"/>
            <a:ext cx="3966964" cy="1313840"/>
          </a:xfrm>
          <a:prstGeom prst="rect">
            <a:avLst/>
          </a:prstGeom>
        </p:spPr>
      </p:pic>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688" y="81151"/>
            <a:ext cx="2454488" cy="736346"/>
          </a:xfrm>
          <a:prstGeom prst="rect">
            <a:avLst/>
          </a:prstGeom>
        </p:spPr>
      </p:pic>
      <p:pic>
        <p:nvPicPr>
          <p:cNvPr id="10" name="Picture 4" descr="An image of the HTML5 log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04864"/>
            <a:ext cx="3327408" cy="3327408"/>
          </a:xfrm>
          <a:prstGeom prst="rect">
            <a:avLst/>
          </a:prstGeom>
          <a:solidFill>
            <a:schemeClr val="accent1"/>
          </a:solidFill>
        </p:spPr>
      </p:pic>
    </p:spTree>
    <p:extLst>
      <p:ext uri="{BB962C8B-B14F-4D97-AF65-F5344CB8AC3E}">
        <p14:creationId xmlns:p14="http://schemas.microsoft.com/office/powerpoint/2010/main" val="304833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Transitions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You can configure transitions by using separate </a:t>
            </a:r>
            <a:r>
              <a:rPr lang="en-GB" dirty="0" smtClean="0"/>
              <a:t>properties:</a:t>
            </a:r>
            <a:endParaRPr lang="en-GB" dirty="0"/>
          </a:p>
          <a:p>
            <a:endParaRPr lang="en-US" dirty="0"/>
          </a:p>
        </p:txBody>
      </p:sp>
      <p:graphicFrame>
        <p:nvGraphicFramePr>
          <p:cNvPr id="5" name="Table 4"/>
          <p:cNvGraphicFramePr>
            <a:graphicFrameLocks noGrp="1"/>
          </p:cNvGraphicFramePr>
          <p:nvPr>
            <p:extLst/>
          </p:nvPr>
        </p:nvGraphicFramePr>
        <p:xfrm>
          <a:off x="381000" y="1676400"/>
          <a:ext cx="8610600" cy="2225040"/>
        </p:xfrm>
        <a:graphic>
          <a:graphicData uri="http://schemas.openxmlformats.org/drawingml/2006/table">
            <a:tbl>
              <a:tblPr firstRow="1" bandRow="1">
                <a:tableStyleId>{5C22544A-7EE6-4342-B048-85BDC9FD1C3A}</a:tableStyleId>
              </a:tblPr>
              <a:tblGrid>
                <a:gridCol w="3581400"/>
                <a:gridCol w="5029200"/>
              </a:tblGrid>
              <a:tr h="370840">
                <a:tc>
                  <a:txBody>
                    <a:bodyPr/>
                    <a:lstStyle/>
                    <a:p>
                      <a:endParaRPr lang="en-GB" dirty="0" smtClean="0">
                        <a:solidFill>
                          <a:schemeClr val="tx1"/>
                        </a:solidFill>
                      </a:endParaRPr>
                    </a:p>
                  </a:txBody>
                  <a:tcPr>
                    <a:noFill/>
                  </a:tcPr>
                </a:tc>
                <a:tc>
                  <a:txBody>
                    <a:bodyPr/>
                    <a:lstStyle/>
                    <a:p>
                      <a:endParaRPr lang="en-GB" dirty="0">
                        <a:solidFill>
                          <a:schemeClr val="tx1"/>
                        </a:solidFill>
                      </a:endParaRPr>
                    </a:p>
                  </a:txBody>
                  <a:tcPr>
                    <a:noFill/>
                  </a:tcPr>
                </a:tc>
              </a:tr>
              <a:tr h="370840">
                <a:tc>
                  <a:txBody>
                    <a:bodyPr/>
                    <a:lstStyle/>
                    <a:p>
                      <a:r>
                        <a:rPr lang="en-GB" b="1" dirty="0" smtClean="0"/>
                        <a:t>transition-property</a:t>
                      </a:r>
                      <a:endParaRPr lang="en-GB" b="1" dirty="0"/>
                    </a:p>
                  </a:txBody>
                  <a:tcPr>
                    <a:noFill/>
                  </a:tcPr>
                </a:tc>
                <a:tc>
                  <a:txBody>
                    <a:bodyPr/>
                    <a:lstStyle/>
                    <a:p>
                      <a:r>
                        <a:rPr lang="en-GB" dirty="0" smtClean="0"/>
                        <a:t>Target property</a:t>
                      </a:r>
                      <a:r>
                        <a:rPr lang="en-GB" baseline="0" dirty="0" smtClean="0"/>
                        <a:t> of the transition</a:t>
                      </a:r>
                      <a:endParaRPr lang="en-GB" dirty="0"/>
                    </a:p>
                  </a:txBody>
                  <a:tcPr>
                    <a:noFill/>
                  </a:tcPr>
                </a:tc>
              </a:tr>
              <a:tr h="370840">
                <a:tc>
                  <a:txBody>
                    <a:bodyPr/>
                    <a:lstStyle/>
                    <a:p>
                      <a:r>
                        <a:rPr lang="en-GB" b="1" dirty="0" smtClean="0"/>
                        <a:t>transition-duration</a:t>
                      </a:r>
                      <a:endParaRPr lang="en-GB" b="1" dirty="0"/>
                    </a:p>
                  </a:txBody>
                  <a:tcPr>
                    <a:noFill/>
                  </a:tcPr>
                </a:tc>
                <a:tc>
                  <a:txBody>
                    <a:bodyPr/>
                    <a:lstStyle/>
                    <a:p>
                      <a:r>
                        <a:rPr lang="en-GB" dirty="0" smtClean="0"/>
                        <a:t>Duration of the transition</a:t>
                      </a:r>
                      <a:endParaRPr lang="en-GB" dirty="0"/>
                    </a:p>
                  </a:txBody>
                  <a:tcPr>
                    <a:noFill/>
                  </a:tcPr>
                </a:tc>
              </a:tr>
              <a:tr h="370840">
                <a:tc>
                  <a:txBody>
                    <a:bodyPr/>
                    <a:lstStyle/>
                    <a:p>
                      <a:r>
                        <a:rPr lang="en-GB" b="1" dirty="0" smtClean="0"/>
                        <a:t>transition-timing-function</a:t>
                      </a:r>
                      <a:endParaRPr lang="en-GB" b="1" dirty="0"/>
                    </a:p>
                  </a:txBody>
                  <a:tcPr>
                    <a:noFill/>
                  </a:tcPr>
                </a:tc>
                <a:tc>
                  <a:txBody>
                    <a:bodyPr/>
                    <a:lstStyle/>
                    <a:p>
                      <a:r>
                        <a:rPr lang="en-GB" dirty="0" smtClean="0"/>
                        <a:t>Defines how the transition speed varies</a:t>
                      </a:r>
                      <a:endParaRPr lang="en-GB" dirty="0"/>
                    </a:p>
                  </a:txBody>
                  <a:tcPr>
                    <a:noFill/>
                  </a:tcPr>
                </a:tc>
              </a:tr>
              <a:tr h="370840">
                <a:tc>
                  <a:txBody>
                    <a:bodyPr/>
                    <a:lstStyle/>
                    <a:p>
                      <a:r>
                        <a:rPr lang="en-GB" b="1" dirty="0" smtClean="0"/>
                        <a:t>transition-delay</a:t>
                      </a:r>
                      <a:endParaRPr lang="en-GB" b="1" dirty="0"/>
                    </a:p>
                  </a:txBody>
                  <a:tcPr>
                    <a:noFill/>
                  </a:tcPr>
                </a:tc>
                <a:tc>
                  <a:txBody>
                    <a:bodyPr/>
                    <a:lstStyle/>
                    <a:p>
                      <a:r>
                        <a:rPr lang="en-GB" dirty="0" smtClean="0"/>
                        <a:t>Delay before the transition starts</a:t>
                      </a:r>
                      <a:endParaRPr lang="en-GB" dirty="0"/>
                    </a:p>
                  </a:txBody>
                  <a:tcPr>
                    <a:noFill/>
                  </a:tcPr>
                </a:tc>
              </a:tr>
              <a:tr h="370840">
                <a:tc>
                  <a:txBody>
                    <a:bodyPr/>
                    <a:lstStyle/>
                    <a:p>
                      <a:r>
                        <a:rPr lang="en-GB" b="1" dirty="0" smtClean="0"/>
                        <a:t>transition</a:t>
                      </a:r>
                      <a:endParaRPr lang="en-GB" b="1" dirty="0"/>
                    </a:p>
                  </a:txBody>
                  <a:tcPr>
                    <a:noFill/>
                  </a:tcPr>
                </a:tc>
                <a:tc>
                  <a:txBody>
                    <a:bodyPr/>
                    <a:lstStyle/>
                    <a:p>
                      <a:r>
                        <a:rPr lang="en-GB" dirty="0" smtClean="0"/>
                        <a:t>Shorthand notation for all properties</a:t>
                      </a:r>
                      <a:endParaRPr lang="en-GB" dirty="0"/>
                    </a:p>
                  </a:txBody>
                  <a:tcPr>
                    <a:noFill/>
                  </a:tcPr>
                </a:tc>
              </a:tr>
            </a:tbl>
          </a:graphicData>
        </a:graphic>
      </p:graphicFrame>
      <p:sp>
        <p:nvSpPr>
          <p:cNvPr id="6" name="TextBox 4"/>
          <p:cNvSpPr txBox="1"/>
          <p:nvPr/>
        </p:nvSpPr>
        <p:spPr>
          <a:xfrm>
            <a:off x="917643" y="4038600"/>
            <a:ext cx="7467600" cy="2308324"/>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div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width: 400px;</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height: 60px;</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    transition-property</a:t>
            </a:r>
            <a:r>
              <a:rPr lang="en-US" b="0" dirty="0">
                <a:latin typeface="Lucida Sans Unicode" pitchFamily="34" charset="0"/>
                <a:cs typeface="Lucida Sans Unicode" pitchFamily="34" charset="0"/>
              </a:rPr>
              <a:t>: width, </a:t>
            </a:r>
            <a:r>
              <a:rPr lang="en-US" b="0" dirty="0" smtClean="0">
                <a:latin typeface="Lucida Sans Unicode" pitchFamily="34" charset="0"/>
                <a:cs typeface="Lucida Sans Unicode" pitchFamily="34" charset="0"/>
              </a:rPr>
              <a:t>height;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transition-duration: 2s, </a:t>
            </a:r>
            <a:r>
              <a:rPr lang="en-US" b="0" dirty="0" smtClean="0">
                <a:latin typeface="Lucida Sans Unicode" pitchFamily="34" charset="0"/>
                <a:cs typeface="Lucida Sans Unicode" pitchFamily="34" charset="0"/>
              </a:rPr>
              <a:t>2s;</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transition-timing-function: ease-in;</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transition-delay: 1s;</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767188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Detecting the End of a Transition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When a transition has ended, it raises the </a:t>
            </a:r>
            <a:r>
              <a:rPr lang="en-US" b="1" dirty="0"/>
              <a:t>transitionend</a:t>
            </a:r>
            <a:r>
              <a:rPr lang="en-US" dirty="0"/>
              <a:t> event on the target HTML </a:t>
            </a:r>
            <a:r>
              <a:rPr lang="en-US" dirty="0" smtClean="0"/>
              <a:t>element</a:t>
            </a:r>
          </a:p>
          <a:p>
            <a:r>
              <a:rPr lang="en-US" dirty="0" smtClean="0"/>
              <a:t>The </a:t>
            </a:r>
            <a:r>
              <a:rPr lang="en-US" dirty="0"/>
              <a:t>event argument has </a:t>
            </a:r>
            <a:r>
              <a:rPr lang="en-US" b="1" dirty="0"/>
              <a:t>propertyName</a:t>
            </a:r>
            <a:r>
              <a:rPr lang="en-US" dirty="0"/>
              <a:t> and </a:t>
            </a:r>
            <a:r>
              <a:rPr lang="en-US" b="1" dirty="0"/>
              <a:t>elapsedTime</a:t>
            </a:r>
            <a:r>
              <a:rPr lang="en-US" dirty="0"/>
              <a:t> properties</a:t>
            </a:r>
          </a:p>
          <a:p>
            <a:endParaRPr lang="en-US" dirty="0"/>
          </a:p>
        </p:txBody>
      </p:sp>
      <p:sp>
        <p:nvSpPr>
          <p:cNvPr id="5" name="TextBox 4"/>
          <p:cNvSpPr txBox="1"/>
          <p:nvPr/>
        </p:nvSpPr>
        <p:spPr>
          <a:xfrm>
            <a:off x="456389" y="3505200"/>
            <a:ext cx="8305800" cy="2031325"/>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anElement.addEventListener</a:t>
            </a:r>
            <a:r>
              <a:rPr lang="en-GB" b="0" dirty="0">
                <a:latin typeface="Lucida Sans Unicode" pitchFamily="34" charset="0"/>
                <a:cs typeface="Lucida Sans Unicode" pitchFamily="34" charset="0"/>
              </a:rPr>
              <a:t>("transitionend", onTransitionend, true</a:t>
            </a:r>
            <a:r>
              <a:rPr lang="en-GB" b="0" dirty="0" smtClean="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function onTransitionend(e) {</a:t>
            </a:r>
          </a:p>
          <a:p>
            <a:r>
              <a:rPr lang="en-GB" b="0" dirty="0" smtClean="0">
                <a:latin typeface="Lucida Sans Unicode" pitchFamily="34" charset="0"/>
                <a:cs typeface="Lucida Sans Unicode" pitchFamily="34" charset="0"/>
              </a:rPr>
              <a:t>    var nameOfProperty = e.propertyName;</a:t>
            </a:r>
          </a:p>
          <a:p>
            <a:r>
              <a:rPr lang="en-GB" b="0" dirty="0" smtClean="0">
                <a:latin typeface="Lucida Sans Unicode" pitchFamily="34" charset="0"/>
                <a:cs typeface="Lucida Sans Unicode" pitchFamily="34" charset="0"/>
              </a:rPr>
              <a:t>    var elapsedTime = e.elapsedTime;</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a:t>
            </a:r>
          </a:p>
          <a:p>
            <a:r>
              <a:rPr lang="en-GB"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770928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Using CSS Transitions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In this demonstration, you will see how to</a:t>
            </a:r>
            <a:r>
              <a:rPr lang="en-GB" dirty="0" smtClean="0"/>
              <a:t>:</a:t>
            </a:r>
          </a:p>
          <a:p>
            <a:pPr marL="0" indent="0">
              <a:buNone/>
            </a:pPr>
            <a:endParaRPr lang="en-GB" dirty="0"/>
          </a:p>
          <a:p>
            <a:pPr marL="627063" lvl="1" indent="-342900"/>
            <a:r>
              <a:rPr lang="en-GB" dirty="0"/>
              <a:t>Apply CSS transitions to HTML elements</a:t>
            </a:r>
          </a:p>
          <a:p>
            <a:pPr marL="627063" lvl="1" indent="-342900"/>
            <a:r>
              <a:rPr lang="en-GB" dirty="0"/>
              <a:t>Handle the </a:t>
            </a:r>
            <a:r>
              <a:rPr lang="en-GB" b="1" dirty="0"/>
              <a:t>transitionend</a:t>
            </a:r>
            <a:r>
              <a:rPr lang="en-GB" dirty="0"/>
              <a:t> event</a:t>
            </a:r>
            <a:endParaRPr lang="en-US" dirty="0"/>
          </a:p>
          <a:p>
            <a:endParaRPr lang="en-US" dirty="0"/>
          </a:p>
        </p:txBody>
      </p:sp>
    </p:spTree>
    <p:extLst>
      <p:ext uri="{BB962C8B-B14F-4D97-AF65-F5344CB8AC3E}">
        <p14:creationId xmlns:p14="http://schemas.microsoft.com/office/powerpoint/2010/main" val="3777874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49511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2: Transforming Elements</a:t>
            </a:r>
            <a:endParaRPr lang="en-US" dirty="0"/>
          </a:p>
        </p:txBody>
      </p:sp>
      <p:sp>
        <p:nvSpPr>
          <p:cNvPr id="3" name="Text Placeholder 2"/>
          <p:cNvSpPr>
            <a:spLocks noGrp="1"/>
          </p:cNvSpPr>
          <p:nvPr>
            <p:ph type="body" idx="1"/>
          </p:nvPr>
        </p:nvSpPr>
        <p:spPr/>
        <p:txBody>
          <a:bodyPr/>
          <a:lstStyle/>
          <a:p>
            <a:r>
              <a:rPr lang="en-US" dirty="0" smtClean="0"/>
              <a:t>Applying Transformations by Using CSS
Applying 2D Transformations
Demonstration: Performing 2D Transformations
Applying 3D Transformations
Defining Transitions for Transformations
Demonstration: Performing 3D Transformations</a:t>
            </a:r>
            <a:endParaRPr lang="en-US" dirty="0"/>
          </a:p>
        </p:txBody>
      </p:sp>
    </p:spTree>
    <p:extLst>
      <p:ext uri="{BB962C8B-B14F-4D97-AF65-F5344CB8AC3E}">
        <p14:creationId xmlns:p14="http://schemas.microsoft.com/office/powerpoint/2010/main" val="634724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Applying Transformations by Using CSS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Types of transformation </a:t>
            </a:r>
            <a:r>
              <a:rPr lang="en-GB" dirty="0" smtClean="0"/>
              <a:t>supported by CSS:</a:t>
            </a:r>
            <a:endParaRPr lang="en-GB" dirty="0"/>
          </a:p>
          <a:p>
            <a:pPr marL="627063" lvl="1" indent="-342900"/>
            <a:endParaRPr lang="en-GB" dirty="0" smtClean="0"/>
          </a:p>
          <a:p>
            <a:pPr marL="627063" lvl="1" indent="-342900"/>
            <a:r>
              <a:rPr lang="en-GB" dirty="0" smtClean="0"/>
              <a:t>Translating</a:t>
            </a:r>
            <a:endParaRPr lang="en-GB" dirty="0"/>
          </a:p>
          <a:p>
            <a:pPr marL="627063" lvl="1" indent="-342900"/>
            <a:endParaRPr lang="en-GB" dirty="0" smtClean="0"/>
          </a:p>
          <a:p>
            <a:pPr marL="627063" lvl="1" indent="-342900"/>
            <a:endParaRPr lang="en-GB" dirty="0" smtClean="0"/>
          </a:p>
          <a:p>
            <a:pPr marL="627063" lvl="1" indent="-342900"/>
            <a:r>
              <a:rPr lang="en-GB" dirty="0" smtClean="0"/>
              <a:t>Rotating</a:t>
            </a:r>
            <a:endParaRPr lang="en-GB" dirty="0"/>
          </a:p>
          <a:p>
            <a:pPr marL="627063" lvl="1" indent="-342900"/>
            <a:endParaRPr lang="en-GB" dirty="0" smtClean="0"/>
          </a:p>
          <a:p>
            <a:pPr marL="627063" lvl="1" indent="-342900"/>
            <a:endParaRPr lang="en-GB" dirty="0" smtClean="0"/>
          </a:p>
          <a:p>
            <a:pPr marL="627063" lvl="1" indent="-342900"/>
            <a:r>
              <a:rPr lang="en-GB" dirty="0" smtClean="0"/>
              <a:t>Scaling</a:t>
            </a:r>
            <a:endParaRPr lang="en-GB" dirty="0"/>
          </a:p>
          <a:p>
            <a:pPr marL="627063" lvl="1" indent="-342900"/>
            <a:endParaRPr lang="en-GB" dirty="0" smtClean="0"/>
          </a:p>
          <a:p>
            <a:pPr marL="627063" lvl="1" indent="-342900"/>
            <a:endParaRPr lang="en-GB" dirty="0" smtClean="0"/>
          </a:p>
          <a:p>
            <a:pPr marL="627063" lvl="1" indent="-342900"/>
            <a:r>
              <a:rPr lang="en-GB" dirty="0" smtClean="0"/>
              <a:t>Skewing</a:t>
            </a:r>
            <a:endParaRPr lang="en-GB" dirty="0"/>
          </a:p>
          <a:p>
            <a:endParaRPr lang="en-US" dirty="0"/>
          </a:p>
        </p:txBody>
      </p:sp>
      <p:grpSp>
        <p:nvGrpSpPr>
          <p:cNvPr id="5" name="Group 4" descr="A diagram that depicts translating a shape to the right."/>
          <p:cNvGrpSpPr/>
          <p:nvPr/>
        </p:nvGrpSpPr>
        <p:grpSpPr>
          <a:xfrm>
            <a:off x="3505200" y="1828800"/>
            <a:ext cx="4800600" cy="956553"/>
            <a:chOff x="3505200" y="1828800"/>
            <a:chExt cx="4800600" cy="956553"/>
          </a:xfrm>
        </p:grpSpPr>
        <p:sp>
          <p:nvSpPr>
            <p:cNvPr id="6" name="Rectangle 5"/>
            <p:cNvSpPr/>
            <p:nvPr/>
          </p:nvSpPr>
          <p:spPr bwMode="auto">
            <a:xfrm>
              <a:off x="3505200" y="1828800"/>
              <a:ext cx="1371600" cy="914400"/>
            </a:xfrm>
            <a:prstGeom prst="rect">
              <a:avLst/>
            </a:prstGeom>
            <a:solidFill>
              <a:schemeClr val="accent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7" name="Rectangle 6"/>
            <p:cNvSpPr/>
            <p:nvPr/>
          </p:nvSpPr>
          <p:spPr bwMode="auto">
            <a:xfrm>
              <a:off x="6934200" y="1870953"/>
              <a:ext cx="1371600" cy="914400"/>
            </a:xfrm>
            <a:prstGeom prst="rect">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cxnSp>
          <p:nvCxnSpPr>
            <p:cNvPr id="8" name="Straight Arrow Connector 7"/>
            <p:cNvCxnSpPr/>
            <p:nvPr/>
          </p:nvCxnSpPr>
          <p:spPr bwMode="auto">
            <a:xfrm>
              <a:off x="5029200" y="2328153"/>
              <a:ext cx="1676400"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grpSp>
      <p:sp>
        <p:nvSpPr>
          <p:cNvPr id="9" name="Rectangle 8" descr="A diagram that depicts rotating a shape."/>
          <p:cNvSpPr/>
          <p:nvPr/>
        </p:nvSpPr>
        <p:spPr bwMode="auto">
          <a:xfrm rot="906278">
            <a:off x="3505200" y="3113688"/>
            <a:ext cx="1371600" cy="914400"/>
          </a:xfrm>
          <a:prstGeom prst="rect">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10" name="Rectangle 9" descr="A diagram that depicts scaling a shape by reducing its size."/>
          <p:cNvSpPr/>
          <p:nvPr/>
        </p:nvSpPr>
        <p:spPr bwMode="auto">
          <a:xfrm>
            <a:off x="3505200" y="4581728"/>
            <a:ext cx="685800" cy="447472"/>
          </a:xfrm>
          <a:prstGeom prst="rect">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11" name="Rectangle 9" descr="A diagram that depicts skewing a shape."/>
          <p:cNvSpPr/>
          <p:nvPr/>
        </p:nvSpPr>
        <p:spPr bwMode="auto">
          <a:xfrm>
            <a:off x="3409754" y="5638800"/>
            <a:ext cx="1721796" cy="914400"/>
          </a:xfrm>
          <a:custGeom>
            <a:avLst/>
            <a:gdLst>
              <a:gd name="connsiteX0" fmla="*/ 0 w 1371600"/>
              <a:gd name="connsiteY0" fmla="*/ 0 h 914400"/>
              <a:gd name="connsiteX1" fmla="*/ 1371600 w 1371600"/>
              <a:gd name="connsiteY1" fmla="*/ 0 h 914400"/>
              <a:gd name="connsiteX2" fmla="*/ 1371600 w 1371600"/>
              <a:gd name="connsiteY2" fmla="*/ 914400 h 914400"/>
              <a:gd name="connsiteX3" fmla="*/ 0 w 1371600"/>
              <a:gd name="connsiteY3" fmla="*/ 914400 h 914400"/>
              <a:gd name="connsiteX4" fmla="*/ 0 w 1371600"/>
              <a:gd name="connsiteY4" fmla="*/ 0 h 914400"/>
              <a:gd name="connsiteX0" fmla="*/ 0 w 1721796"/>
              <a:gd name="connsiteY0" fmla="*/ 0 h 914400"/>
              <a:gd name="connsiteX1" fmla="*/ 1721796 w 1721796"/>
              <a:gd name="connsiteY1" fmla="*/ 0 h 914400"/>
              <a:gd name="connsiteX2" fmla="*/ 1371600 w 1721796"/>
              <a:gd name="connsiteY2" fmla="*/ 914400 h 914400"/>
              <a:gd name="connsiteX3" fmla="*/ 0 w 1721796"/>
              <a:gd name="connsiteY3" fmla="*/ 914400 h 914400"/>
              <a:gd name="connsiteX4" fmla="*/ 0 w 1721796"/>
              <a:gd name="connsiteY4" fmla="*/ 0 h 914400"/>
              <a:gd name="connsiteX0" fmla="*/ 369651 w 1721796"/>
              <a:gd name="connsiteY0" fmla="*/ 0 h 933855"/>
              <a:gd name="connsiteX1" fmla="*/ 1721796 w 1721796"/>
              <a:gd name="connsiteY1" fmla="*/ 19455 h 933855"/>
              <a:gd name="connsiteX2" fmla="*/ 1371600 w 1721796"/>
              <a:gd name="connsiteY2" fmla="*/ 933855 h 933855"/>
              <a:gd name="connsiteX3" fmla="*/ 0 w 1721796"/>
              <a:gd name="connsiteY3" fmla="*/ 933855 h 933855"/>
              <a:gd name="connsiteX4" fmla="*/ 369651 w 1721796"/>
              <a:gd name="connsiteY4" fmla="*/ 0 h 933855"/>
              <a:gd name="connsiteX0" fmla="*/ 369651 w 1721796"/>
              <a:gd name="connsiteY0" fmla="*/ 19456 h 914400"/>
              <a:gd name="connsiteX1" fmla="*/ 1721796 w 1721796"/>
              <a:gd name="connsiteY1" fmla="*/ 0 h 914400"/>
              <a:gd name="connsiteX2" fmla="*/ 1371600 w 1721796"/>
              <a:gd name="connsiteY2" fmla="*/ 914400 h 914400"/>
              <a:gd name="connsiteX3" fmla="*/ 0 w 1721796"/>
              <a:gd name="connsiteY3" fmla="*/ 914400 h 914400"/>
              <a:gd name="connsiteX4" fmla="*/ 369651 w 1721796"/>
              <a:gd name="connsiteY4" fmla="*/ 19456 h 914400"/>
              <a:gd name="connsiteX0" fmla="*/ 369651 w 1721796"/>
              <a:gd name="connsiteY0" fmla="*/ 1 h 914400"/>
              <a:gd name="connsiteX1" fmla="*/ 1721796 w 1721796"/>
              <a:gd name="connsiteY1" fmla="*/ 0 h 914400"/>
              <a:gd name="connsiteX2" fmla="*/ 1371600 w 1721796"/>
              <a:gd name="connsiteY2" fmla="*/ 914400 h 914400"/>
              <a:gd name="connsiteX3" fmla="*/ 0 w 1721796"/>
              <a:gd name="connsiteY3" fmla="*/ 914400 h 914400"/>
              <a:gd name="connsiteX4" fmla="*/ 369651 w 1721796"/>
              <a:gd name="connsiteY4" fmla="*/ 1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1796" h="914400">
                <a:moveTo>
                  <a:pt x="369651" y="1"/>
                </a:moveTo>
                <a:lnTo>
                  <a:pt x="1721796" y="0"/>
                </a:lnTo>
                <a:lnTo>
                  <a:pt x="1371600" y="914400"/>
                </a:lnTo>
                <a:lnTo>
                  <a:pt x="0" y="914400"/>
                </a:lnTo>
                <a:lnTo>
                  <a:pt x="369651" y="1"/>
                </a:lnTo>
                <a:close/>
              </a:path>
            </a:pathLst>
          </a:cu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597945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2D Transformations</a:t>
            </a:r>
            <a:endParaRPr lang="en-US" dirty="0"/>
          </a:p>
        </p:txBody>
      </p:sp>
      <p:sp>
        <p:nvSpPr>
          <p:cNvPr id="4" name="Content Placeholder 2"/>
          <p:cNvSpPr>
            <a:spLocks noGrp="1"/>
          </p:cNvSpPr>
          <p:nvPr/>
        </p:nvSpPr>
        <p:spPr bwMode="auto">
          <a:xfrm>
            <a:off x="343694" y="1097415"/>
            <a:ext cx="84566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GB" b="0" dirty="0" smtClean="0"/>
              <a:t>To perform a 2D translation:</a:t>
            </a:r>
          </a:p>
          <a:p>
            <a:pPr marL="0" indent="0">
              <a:buNone/>
            </a:pPr>
            <a:endParaRPr lang="en-GB" dirty="0"/>
          </a:p>
          <a:p>
            <a:pPr marL="0" indent="0">
              <a:buNone/>
            </a:pPr>
            <a:endParaRPr lang="en-GB" dirty="0" smtClean="0"/>
          </a:p>
          <a:p>
            <a:pPr marL="0" indent="0">
              <a:buNone/>
            </a:pPr>
            <a:r>
              <a:rPr lang="en-GB" b="0" dirty="0" smtClean="0"/>
              <a:t>To perform a 2D scaling transformation:</a:t>
            </a:r>
          </a:p>
          <a:p>
            <a:pPr marL="0" indent="0">
              <a:buNone/>
            </a:pPr>
            <a:endParaRPr lang="en-GB" dirty="0"/>
          </a:p>
          <a:p>
            <a:pPr marL="0" indent="0">
              <a:buNone/>
            </a:pPr>
            <a:endParaRPr lang="en-GB" dirty="0" smtClean="0"/>
          </a:p>
          <a:p>
            <a:pPr marL="0" indent="0">
              <a:buNone/>
            </a:pPr>
            <a:r>
              <a:rPr lang="en-GB" b="0" dirty="0" smtClean="0"/>
              <a:t>To perform a 2D rotation:</a:t>
            </a:r>
          </a:p>
          <a:p>
            <a:pPr marL="0" indent="0">
              <a:buNone/>
            </a:pPr>
            <a:endParaRPr lang="en-GB" b="0" dirty="0"/>
          </a:p>
          <a:p>
            <a:pPr marL="0" indent="0">
              <a:buNone/>
            </a:pPr>
            <a:endParaRPr lang="en-GB" b="0" dirty="0" smtClean="0"/>
          </a:p>
          <a:p>
            <a:pPr marL="0" indent="0">
              <a:buNone/>
            </a:pPr>
            <a:r>
              <a:rPr lang="en-GB" b="0" dirty="0" smtClean="0"/>
              <a:t>To perform a 2D skew transformation:</a:t>
            </a:r>
            <a:endParaRPr lang="en-GB" b="0" dirty="0"/>
          </a:p>
        </p:txBody>
      </p:sp>
      <p:sp>
        <p:nvSpPr>
          <p:cNvPr id="5" name="TextBox 3"/>
          <p:cNvSpPr txBox="1"/>
          <p:nvPr/>
        </p:nvSpPr>
        <p:spPr>
          <a:xfrm>
            <a:off x="418306" y="1600200"/>
            <a:ext cx="26670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translate(tx, [ty], [tz])</a:t>
            </a:r>
            <a:endParaRPr lang="en-GB" b="0" dirty="0">
              <a:latin typeface="Lucida Sans Unicode" pitchFamily="34" charset="0"/>
              <a:cs typeface="Lucida Sans Unicode" pitchFamily="34" charset="0"/>
            </a:endParaRPr>
          </a:p>
        </p:txBody>
      </p:sp>
      <p:sp>
        <p:nvSpPr>
          <p:cNvPr id="6" name="TextBox 17"/>
          <p:cNvSpPr txBox="1"/>
          <p:nvPr/>
        </p:nvSpPr>
        <p:spPr>
          <a:xfrm>
            <a:off x="3237706" y="1600200"/>
            <a:ext cx="26670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translateX(tx)</a:t>
            </a:r>
            <a:endParaRPr lang="en-GB" b="0" dirty="0">
              <a:latin typeface="Lucida Sans Unicode" pitchFamily="34" charset="0"/>
              <a:cs typeface="Lucida Sans Unicode" pitchFamily="34" charset="0"/>
            </a:endParaRPr>
          </a:p>
        </p:txBody>
      </p:sp>
      <p:sp>
        <p:nvSpPr>
          <p:cNvPr id="7" name="TextBox 21"/>
          <p:cNvSpPr txBox="1"/>
          <p:nvPr/>
        </p:nvSpPr>
        <p:spPr>
          <a:xfrm>
            <a:off x="6057106" y="1600200"/>
            <a:ext cx="26670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translateY(ty)</a:t>
            </a:r>
            <a:endParaRPr lang="en-GB" b="0" dirty="0">
              <a:latin typeface="Lucida Sans Unicode" pitchFamily="34" charset="0"/>
              <a:cs typeface="Lucida Sans Unicode" pitchFamily="34" charset="0"/>
            </a:endParaRPr>
          </a:p>
        </p:txBody>
      </p:sp>
      <p:sp>
        <p:nvSpPr>
          <p:cNvPr id="8" name="TextBox 22"/>
          <p:cNvSpPr txBox="1"/>
          <p:nvPr/>
        </p:nvSpPr>
        <p:spPr>
          <a:xfrm>
            <a:off x="418306" y="3135868"/>
            <a:ext cx="26670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scale(sx, [sy])</a:t>
            </a:r>
            <a:endParaRPr lang="en-GB" b="0" dirty="0">
              <a:latin typeface="Lucida Sans Unicode" pitchFamily="34" charset="0"/>
              <a:cs typeface="Lucida Sans Unicode" pitchFamily="34" charset="0"/>
            </a:endParaRPr>
          </a:p>
        </p:txBody>
      </p:sp>
      <p:sp>
        <p:nvSpPr>
          <p:cNvPr id="9" name="TextBox 23"/>
          <p:cNvSpPr txBox="1"/>
          <p:nvPr/>
        </p:nvSpPr>
        <p:spPr>
          <a:xfrm>
            <a:off x="3237706" y="3135868"/>
            <a:ext cx="26670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scaleX(sx)</a:t>
            </a:r>
            <a:endParaRPr lang="en-GB" b="0" dirty="0">
              <a:latin typeface="Lucida Sans Unicode" pitchFamily="34" charset="0"/>
              <a:cs typeface="Lucida Sans Unicode" pitchFamily="34" charset="0"/>
            </a:endParaRPr>
          </a:p>
        </p:txBody>
      </p:sp>
      <p:sp>
        <p:nvSpPr>
          <p:cNvPr id="10" name="TextBox 24"/>
          <p:cNvSpPr txBox="1"/>
          <p:nvPr/>
        </p:nvSpPr>
        <p:spPr>
          <a:xfrm>
            <a:off x="4972439" y="4247745"/>
            <a:ext cx="3429795" cy="120032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div.rotate1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transform: rotate(10deg);</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transform-origin: left top;</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p:txBody>
      </p:sp>
      <p:sp>
        <p:nvSpPr>
          <p:cNvPr id="11" name="TextBox 25"/>
          <p:cNvSpPr txBox="1"/>
          <p:nvPr/>
        </p:nvSpPr>
        <p:spPr>
          <a:xfrm>
            <a:off x="418306" y="4572000"/>
            <a:ext cx="26670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rotate(angle)</a:t>
            </a:r>
            <a:endParaRPr lang="en-GB" b="0" dirty="0">
              <a:latin typeface="Lucida Sans Unicode" pitchFamily="34" charset="0"/>
              <a:cs typeface="Lucida Sans Unicode" pitchFamily="34" charset="0"/>
            </a:endParaRPr>
          </a:p>
        </p:txBody>
      </p:sp>
      <p:sp>
        <p:nvSpPr>
          <p:cNvPr id="12" name="TextBox 28"/>
          <p:cNvSpPr txBox="1"/>
          <p:nvPr/>
        </p:nvSpPr>
        <p:spPr>
          <a:xfrm>
            <a:off x="418306" y="6107668"/>
            <a:ext cx="26670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skew(anglex, [angley])</a:t>
            </a:r>
            <a:endParaRPr lang="en-GB" b="0" dirty="0">
              <a:latin typeface="Lucida Sans Unicode" pitchFamily="34" charset="0"/>
              <a:cs typeface="Lucida Sans Unicode" pitchFamily="34" charset="0"/>
            </a:endParaRPr>
          </a:p>
        </p:txBody>
      </p:sp>
      <p:sp>
        <p:nvSpPr>
          <p:cNvPr id="13" name="TextBox 29"/>
          <p:cNvSpPr txBox="1"/>
          <p:nvPr/>
        </p:nvSpPr>
        <p:spPr>
          <a:xfrm>
            <a:off x="3237706" y="6107668"/>
            <a:ext cx="26670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skewX(anglex)</a:t>
            </a:r>
            <a:endParaRPr lang="en-GB" b="0" dirty="0">
              <a:latin typeface="Lucida Sans Unicode" pitchFamily="34" charset="0"/>
              <a:cs typeface="Lucida Sans Unicode" pitchFamily="34" charset="0"/>
            </a:endParaRPr>
          </a:p>
        </p:txBody>
      </p:sp>
      <p:sp>
        <p:nvSpPr>
          <p:cNvPr id="14" name="TextBox 30"/>
          <p:cNvSpPr txBox="1"/>
          <p:nvPr/>
        </p:nvSpPr>
        <p:spPr>
          <a:xfrm>
            <a:off x="6057106" y="6107668"/>
            <a:ext cx="26670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skewY(angley)</a:t>
            </a:r>
            <a:endParaRPr lang="en-GB" b="0" dirty="0">
              <a:latin typeface="Lucida Sans Unicode" pitchFamily="34" charset="0"/>
              <a:cs typeface="Lucida Sans Unicode" pitchFamily="34" charset="0"/>
            </a:endParaRPr>
          </a:p>
        </p:txBody>
      </p:sp>
      <p:sp>
        <p:nvSpPr>
          <p:cNvPr id="15" name="Rectangle 14"/>
          <p:cNvSpPr/>
          <p:nvPr/>
        </p:nvSpPr>
        <p:spPr bwMode="auto">
          <a:xfrm>
            <a:off x="4800600" y="3671093"/>
            <a:ext cx="3999706" cy="1967707"/>
          </a:xfrm>
          <a:prstGeom prst="rect">
            <a:avLst/>
          </a:prstGeom>
          <a:no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16" name="Rectangle 15"/>
          <p:cNvSpPr/>
          <p:nvPr/>
        </p:nvSpPr>
        <p:spPr bwMode="auto">
          <a:xfrm>
            <a:off x="4800599" y="3790545"/>
            <a:ext cx="3942945" cy="1752600"/>
          </a:xfrm>
          <a:prstGeom prst="rect">
            <a:avLst/>
          </a:prstGeom>
          <a:no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17" name="TextBox 2"/>
          <p:cNvSpPr txBox="1"/>
          <p:nvPr/>
        </p:nvSpPr>
        <p:spPr>
          <a:xfrm>
            <a:off x="6047107" y="3790545"/>
            <a:ext cx="1287532"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Example</a:t>
            </a:r>
            <a:endParaRPr lang="en-GB" dirty="0"/>
          </a:p>
        </p:txBody>
      </p:sp>
    </p:spTree>
    <p:extLst>
      <p:ext uri="{BB962C8B-B14F-4D97-AF65-F5344CB8AC3E}">
        <p14:creationId xmlns:p14="http://schemas.microsoft.com/office/powerpoint/2010/main" val="2141245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Performing 2D Transformations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In this demonstration, you will see how to</a:t>
            </a:r>
            <a:r>
              <a:rPr lang="en-GB" dirty="0" smtClean="0"/>
              <a:t>:</a:t>
            </a:r>
          </a:p>
          <a:p>
            <a:pPr marL="0" indent="0">
              <a:buNone/>
            </a:pPr>
            <a:endParaRPr lang="en-GB" dirty="0"/>
          </a:p>
          <a:p>
            <a:pPr marL="627063" lvl="1" indent="-342900"/>
            <a:r>
              <a:rPr lang="en-GB" dirty="0"/>
              <a:t>Perform 2D translations</a:t>
            </a:r>
          </a:p>
          <a:p>
            <a:pPr marL="627063" lvl="1" indent="-342900"/>
            <a:r>
              <a:rPr lang="en-GB" dirty="0"/>
              <a:t>Perform 2D scaling transformations</a:t>
            </a:r>
          </a:p>
          <a:p>
            <a:pPr marL="627063" lvl="1" indent="-342900"/>
            <a:r>
              <a:rPr lang="en-GB" dirty="0"/>
              <a:t>Perform 2D rotations</a:t>
            </a:r>
          </a:p>
          <a:p>
            <a:pPr marL="627063" lvl="1" indent="-342900"/>
            <a:r>
              <a:rPr lang="en-GB" dirty="0"/>
              <a:t>Perform 2D skewing transformations</a:t>
            </a:r>
          </a:p>
          <a:p>
            <a:endParaRPr lang="en-US" dirty="0"/>
          </a:p>
        </p:txBody>
      </p:sp>
    </p:spTree>
    <p:extLst>
      <p:ext uri="{BB962C8B-B14F-4D97-AF65-F5344CB8AC3E}">
        <p14:creationId xmlns:p14="http://schemas.microsoft.com/office/powerpoint/2010/main" val="3002680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894423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423460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56035"/>
            <a:ext cx="7773988" cy="740664"/>
          </a:xfrm>
        </p:spPr>
        <p:txBody>
          <a:bodyPr/>
          <a:lstStyle/>
          <a:p>
            <a:r>
              <a:rPr lang="en-US" sz="3200" dirty="0" err="1" smtClean="0"/>
              <a:t>Objetivo</a:t>
            </a:r>
            <a:r>
              <a:rPr lang="en-US" sz="3200" dirty="0" smtClean="0"/>
              <a:t> Terminal del Modulo 5 </a:t>
            </a:r>
            <a:r>
              <a:rPr lang="en-US" sz="2000" b="1" dirty="0" smtClean="0"/>
              <a:t>(1/2)</a:t>
            </a:r>
            <a:endParaRPr lang="en-US" sz="3200" b="1" dirty="0"/>
          </a:p>
        </p:txBody>
      </p:sp>
      <p:sp>
        <p:nvSpPr>
          <p:cNvPr id="3" name="Text Placeholder 2"/>
          <p:cNvSpPr>
            <a:spLocks noGrp="1"/>
          </p:cNvSpPr>
          <p:nvPr>
            <p:ph type="body" idx="1"/>
          </p:nvPr>
        </p:nvSpPr>
        <p:spPr>
          <a:xfrm>
            <a:off x="395536" y="1052736"/>
            <a:ext cx="8119156" cy="1152128"/>
          </a:xfrm>
        </p:spPr>
        <p:txBody>
          <a:bodyPr/>
          <a:lstStyle/>
          <a:p>
            <a:pPr marL="0" indent="0">
              <a:buNone/>
            </a:pPr>
            <a:r>
              <a:rPr lang="es-VE" sz="2400" dirty="0" smtClean="0"/>
              <a:t>Al finalizar este módulo, el participante estará en la capacidad de:</a:t>
            </a:r>
            <a:endParaRPr lang="es-VE" sz="2400" dirty="0"/>
          </a:p>
        </p:txBody>
      </p:sp>
      <p:sp>
        <p:nvSpPr>
          <p:cNvPr id="4" name="Text Placeholder 2"/>
          <p:cNvSpPr txBox="1">
            <a:spLocks/>
          </p:cNvSpPr>
          <p:nvPr/>
        </p:nvSpPr>
        <p:spPr bwMode="auto">
          <a:xfrm>
            <a:off x="683568" y="1957319"/>
            <a:ext cx="8404903"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smtClean="0"/>
              <a:t>Explica </a:t>
            </a:r>
            <a:r>
              <a:rPr lang="es-ES" sz="2000" dirty="0"/>
              <a:t>cómo utilizar Visual Studio 2012 para crear y ejecutar una aplicación Web. </a:t>
            </a:r>
          </a:p>
          <a:p>
            <a:r>
              <a:rPr lang="es-ES" sz="2000" dirty="0"/>
              <a:t>Describir las nuevas características de HTML5, y crear estilo HTML5 páginas. </a:t>
            </a:r>
          </a:p>
          <a:p>
            <a:r>
              <a:rPr lang="es-ES" sz="2000" dirty="0"/>
              <a:t>Agregar interactividad a una página de HTML5 con JavaScript. </a:t>
            </a:r>
          </a:p>
          <a:p>
            <a:r>
              <a:rPr lang="es-ES" sz="2000" dirty="0"/>
              <a:t>Crear formularios HTML5 usando diferentes tipos de entrada y validar entradas del usuario mediante atributos HTML5 y código JavaScript. </a:t>
            </a:r>
          </a:p>
          <a:p>
            <a:r>
              <a:rPr lang="es-ES" sz="2000" dirty="0"/>
              <a:t>Enviar y recibir datos de un origen de datos remoto utilizando </a:t>
            </a:r>
            <a:r>
              <a:rPr lang="es-ES" sz="2000" dirty="0" err="1"/>
              <a:t>XMLHTTPRequest</a:t>
            </a:r>
            <a:r>
              <a:rPr lang="es-ES" sz="2000" dirty="0"/>
              <a:t> objetos y operaciones de AJAX de </a:t>
            </a:r>
            <a:r>
              <a:rPr lang="es-ES" sz="2000" dirty="0" err="1"/>
              <a:t>jQuery</a:t>
            </a:r>
            <a:r>
              <a:rPr lang="es-ES" sz="2000" dirty="0"/>
              <a:t>. </a:t>
            </a:r>
          </a:p>
          <a:p>
            <a:r>
              <a:rPr lang="es-ES" sz="2000" dirty="0"/>
              <a:t>Páginas de HTML5 estilo utilizando CSS3. </a:t>
            </a:r>
          </a:p>
          <a:p>
            <a:r>
              <a:rPr lang="es-ES" sz="2000" dirty="0"/>
              <a:t>Crear el código JavaScript bien estructurado y fácilmente </a:t>
            </a:r>
            <a:r>
              <a:rPr lang="es-ES" sz="2000" dirty="0" err="1"/>
              <a:t>mantenible</a:t>
            </a:r>
            <a:r>
              <a:rPr lang="es-ES" sz="2000" dirty="0"/>
              <a:t>. </a:t>
            </a:r>
          </a:p>
          <a:p>
            <a:r>
              <a:rPr lang="es-ES" sz="2000" dirty="0"/>
              <a:t>Utilizar </a:t>
            </a:r>
            <a:r>
              <a:rPr lang="es-ES" sz="2000" dirty="0" err="1"/>
              <a:t>APIs</a:t>
            </a:r>
            <a:r>
              <a:rPr lang="es-ES" sz="2000" dirty="0"/>
              <a:t> de HTML5 comunes en aplicaciones Web interactivas. </a:t>
            </a:r>
          </a:p>
        </p:txBody>
      </p:sp>
    </p:spTree>
    <p:extLst>
      <p:ext uri="{BB962C8B-B14F-4D97-AF65-F5344CB8AC3E}">
        <p14:creationId xmlns:p14="http://schemas.microsoft.com/office/powerpoint/2010/main" val="3585085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591166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3D Transformations</a:t>
            </a:r>
            <a:endParaRPr lang="en-US" dirty="0"/>
          </a:p>
        </p:txBody>
      </p:sp>
      <p:sp>
        <p:nvSpPr>
          <p:cNvPr id="4" name="Content Placeholder 2"/>
          <p:cNvSpPr>
            <a:spLocks noGrp="1"/>
          </p:cNvSpPr>
          <p:nvPr/>
        </p:nvSpPr>
        <p:spPr bwMode="auto">
          <a:xfrm>
            <a:off x="458788" y="1021215"/>
            <a:ext cx="84566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To perform a </a:t>
            </a:r>
            <a:r>
              <a:rPr lang="en-GB" dirty="0" smtClean="0"/>
              <a:t>3D translation:</a:t>
            </a:r>
            <a:endParaRPr lang="en-GB" dirty="0"/>
          </a:p>
          <a:p>
            <a:pPr marL="284163" lvl="1" indent="0">
              <a:buNone/>
            </a:pPr>
            <a:endParaRPr lang="en-GB" dirty="0"/>
          </a:p>
          <a:p>
            <a:pPr marL="284163" lvl="1" indent="0">
              <a:buNone/>
            </a:pPr>
            <a:endParaRPr lang="en-GB" dirty="0" smtClean="0"/>
          </a:p>
          <a:p>
            <a:pPr marL="0" indent="0">
              <a:buNone/>
            </a:pPr>
            <a:r>
              <a:rPr lang="en-GB" dirty="0" smtClean="0"/>
              <a:t>To perform a 3D scaling transformation:</a:t>
            </a:r>
          </a:p>
          <a:p>
            <a:pPr marL="284163" lvl="1" indent="0">
              <a:buNone/>
            </a:pPr>
            <a:endParaRPr lang="en-GB" dirty="0" smtClean="0"/>
          </a:p>
          <a:p>
            <a:pPr marL="284163" lvl="1" indent="0">
              <a:buNone/>
            </a:pPr>
            <a:endParaRPr lang="en-GB" dirty="0"/>
          </a:p>
          <a:p>
            <a:pPr marL="0" indent="0">
              <a:buNone/>
            </a:pPr>
            <a:r>
              <a:rPr lang="en-GB" dirty="0" smtClean="0"/>
              <a:t>To perform a 3D rotation:</a:t>
            </a:r>
          </a:p>
          <a:p>
            <a:pPr marL="284163" lvl="1" indent="0">
              <a:buNone/>
            </a:pPr>
            <a:endParaRPr lang="en-GB" dirty="0"/>
          </a:p>
          <a:p>
            <a:pPr marL="284163" lvl="1" indent="0">
              <a:buNone/>
            </a:pPr>
            <a:endParaRPr lang="en-GB" dirty="0" smtClean="0"/>
          </a:p>
          <a:p>
            <a:pPr marL="0" indent="0">
              <a:buNone/>
            </a:pPr>
            <a:r>
              <a:rPr lang="en-GB" dirty="0" smtClean="0"/>
              <a:t>You must also specify a perspective:</a:t>
            </a:r>
          </a:p>
          <a:p>
            <a:pPr lvl="1"/>
            <a:r>
              <a:rPr lang="en-GB" dirty="0" smtClean="0"/>
              <a:t>Use the </a:t>
            </a:r>
            <a:r>
              <a:rPr lang="en-GB" b="1" dirty="0" smtClean="0"/>
              <a:t>perspective()</a:t>
            </a:r>
            <a:r>
              <a:rPr lang="en-GB" dirty="0" smtClean="0"/>
              <a:t> function, or</a:t>
            </a:r>
          </a:p>
          <a:p>
            <a:pPr lvl="1"/>
            <a:r>
              <a:rPr lang="en-GB" dirty="0" smtClean="0"/>
              <a:t>Specify </a:t>
            </a:r>
            <a:r>
              <a:rPr lang="en-GB" b="1" dirty="0" smtClean="0"/>
              <a:t>perspective</a:t>
            </a:r>
            <a:r>
              <a:rPr lang="en-GB" dirty="0" smtClean="0"/>
              <a:t> and </a:t>
            </a:r>
            <a:r>
              <a:rPr lang="en-GB" b="1" dirty="0" smtClean="0"/>
              <a:t>perspective-origin</a:t>
            </a:r>
            <a:r>
              <a:rPr lang="en-GB" dirty="0" smtClean="0"/>
              <a:t> properties</a:t>
            </a:r>
          </a:p>
        </p:txBody>
      </p:sp>
      <p:sp>
        <p:nvSpPr>
          <p:cNvPr id="5" name="TextBox 4"/>
          <p:cNvSpPr txBox="1"/>
          <p:nvPr/>
        </p:nvSpPr>
        <p:spPr>
          <a:xfrm>
            <a:off x="533400" y="1524000"/>
            <a:ext cx="42672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translate3d(tx, [ty], [tz])</a:t>
            </a:r>
            <a:endParaRPr lang="en-GB" b="0" dirty="0">
              <a:latin typeface="Lucida Sans Unicode" pitchFamily="34" charset="0"/>
              <a:cs typeface="Lucida Sans Unicode" pitchFamily="34" charset="0"/>
            </a:endParaRPr>
          </a:p>
        </p:txBody>
      </p:sp>
      <p:sp>
        <p:nvSpPr>
          <p:cNvPr id="6" name="TextBox 5"/>
          <p:cNvSpPr txBox="1"/>
          <p:nvPr/>
        </p:nvSpPr>
        <p:spPr>
          <a:xfrm>
            <a:off x="4876800" y="1524000"/>
            <a:ext cx="3678702"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translateZ(tZ)</a:t>
            </a:r>
            <a:endParaRPr lang="en-GB" b="0" dirty="0">
              <a:latin typeface="Lucida Sans Unicode" pitchFamily="34" charset="0"/>
              <a:cs typeface="Lucida Sans Unicode" pitchFamily="34" charset="0"/>
            </a:endParaRPr>
          </a:p>
        </p:txBody>
      </p:sp>
      <p:sp>
        <p:nvSpPr>
          <p:cNvPr id="7" name="TextBox 6"/>
          <p:cNvSpPr txBox="1"/>
          <p:nvPr/>
        </p:nvSpPr>
        <p:spPr>
          <a:xfrm>
            <a:off x="533400" y="4343400"/>
            <a:ext cx="42672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rotate3d(xnum, ynum, znum, angle)</a:t>
            </a:r>
            <a:endParaRPr lang="en-GB" b="0" dirty="0">
              <a:latin typeface="Lucida Sans Unicode" pitchFamily="34" charset="0"/>
              <a:cs typeface="Lucida Sans Unicode" pitchFamily="34" charset="0"/>
            </a:endParaRPr>
          </a:p>
        </p:txBody>
      </p:sp>
      <p:sp>
        <p:nvSpPr>
          <p:cNvPr id="8" name="TextBox 7"/>
          <p:cNvSpPr txBox="1"/>
          <p:nvPr/>
        </p:nvSpPr>
        <p:spPr>
          <a:xfrm>
            <a:off x="533400" y="2895600"/>
            <a:ext cx="42672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scale3d(sx, [sy], [sz])</a:t>
            </a:r>
            <a:endParaRPr lang="en-GB" b="0" dirty="0">
              <a:latin typeface="Lucida Sans Unicode" pitchFamily="34" charset="0"/>
              <a:cs typeface="Lucida Sans Unicode" pitchFamily="34" charset="0"/>
            </a:endParaRPr>
          </a:p>
        </p:txBody>
      </p:sp>
      <p:sp>
        <p:nvSpPr>
          <p:cNvPr id="9" name="TextBox 8"/>
          <p:cNvSpPr txBox="1"/>
          <p:nvPr/>
        </p:nvSpPr>
        <p:spPr>
          <a:xfrm>
            <a:off x="4876800" y="2895600"/>
            <a:ext cx="3678702"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scaleZ(sZ)</a:t>
            </a:r>
            <a:endParaRPr lang="en-GB" b="0" dirty="0">
              <a:latin typeface="Lucida Sans Unicode" pitchFamily="34" charset="0"/>
              <a:cs typeface="Lucida Sans Unicode" pitchFamily="34" charset="0"/>
            </a:endParaRPr>
          </a:p>
        </p:txBody>
      </p:sp>
      <p:sp>
        <p:nvSpPr>
          <p:cNvPr id="10" name="TextBox 9"/>
          <p:cNvSpPr txBox="1"/>
          <p:nvPr/>
        </p:nvSpPr>
        <p:spPr>
          <a:xfrm>
            <a:off x="4876800" y="4343400"/>
            <a:ext cx="3678702"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rotateZ(angle)</a:t>
            </a:r>
            <a:endParaRPr lang="en-GB" b="0" dirty="0">
              <a:latin typeface="Lucida Sans Unicode" pitchFamily="34" charset="0"/>
              <a:cs typeface="Lucida Sans Unicode" pitchFamily="34" charset="0"/>
            </a:endParaRPr>
          </a:p>
        </p:txBody>
      </p:sp>
      <p:pic>
        <p:nvPicPr>
          <p:cNvPr id="11"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6687" y="4343400"/>
            <a:ext cx="155881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8877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Transitions for Transformations</a:t>
            </a:r>
            <a:endParaRPr lang="en-US" dirty="0"/>
          </a:p>
        </p:txBody>
      </p:sp>
      <p:sp>
        <p:nvSpPr>
          <p:cNvPr id="4" name="Content Placeholder 2"/>
          <p:cNvSpPr>
            <a:spLocks noGrp="1"/>
          </p:cNvSpPr>
          <p:nvPr/>
        </p:nvSpPr>
        <p:spPr bwMode="auto">
          <a:xfrm>
            <a:off x="458788" y="1021215"/>
            <a:ext cx="84566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smtClean="0"/>
              <a:t>You can define a transition for a transformation:</a:t>
            </a:r>
          </a:p>
          <a:p>
            <a:pPr lvl="1"/>
            <a:r>
              <a:rPr lang="en-GB" dirty="0" smtClean="0"/>
              <a:t>Set the </a:t>
            </a:r>
            <a:r>
              <a:rPr lang="en-GB" b="1" dirty="0" smtClean="0"/>
              <a:t>transform</a:t>
            </a:r>
            <a:r>
              <a:rPr lang="en-GB" dirty="0" smtClean="0"/>
              <a:t> property on an element</a:t>
            </a:r>
          </a:p>
          <a:p>
            <a:pPr lvl="1"/>
            <a:r>
              <a:rPr lang="en-GB" dirty="0" smtClean="0"/>
              <a:t>Set the </a:t>
            </a:r>
            <a:r>
              <a:rPr lang="en-GB" b="1" dirty="0" smtClean="0"/>
              <a:t>transition</a:t>
            </a:r>
            <a:r>
              <a:rPr lang="en-GB" dirty="0" smtClean="0"/>
              <a:t> property so that it defines a transition for the </a:t>
            </a:r>
            <a:r>
              <a:rPr lang="en-GB" b="1" dirty="0" smtClean="0"/>
              <a:t>transform</a:t>
            </a:r>
            <a:r>
              <a:rPr lang="en-GB" dirty="0" smtClean="0"/>
              <a:t> property</a:t>
            </a:r>
          </a:p>
          <a:p>
            <a:pPr lvl="1"/>
            <a:endParaRPr lang="en-GB" dirty="0"/>
          </a:p>
        </p:txBody>
      </p:sp>
      <p:sp>
        <p:nvSpPr>
          <p:cNvPr id="5" name="TextBox 4"/>
          <p:cNvSpPr txBox="1"/>
          <p:nvPr/>
        </p:nvSpPr>
        <p:spPr>
          <a:xfrm>
            <a:off x="381000" y="3132315"/>
            <a:ext cx="8305800" cy="341632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 &lt;style&gt;</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    #</a:t>
            </a:r>
            <a:r>
              <a:rPr lang="en-US" b="0" dirty="0">
                <a:latin typeface="Lucida Sans Unicode" pitchFamily="34" charset="0"/>
                <a:cs typeface="Lucida Sans Unicode" pitchFamily="34" charset="0"/>
              </a:rPr>
              <a:t>container {</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        transition</a:t>
            </a:r>
            <a:r>
              <a:rPr lang="en-US" b="0" dirty="0">
                <a:latin typeface="Lucida Sans Unicode" pitchFamily="34" charset="0"/>
                <a:cs typeface="Lucida Sans Unicode" pitchFamily="34" charset="0"/>
              </a:rPr>
              <a:t>: transform 5s;</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    #</a:t>
            </a:r>
            <a:r>
              <a:rPr lang="en-US" b="0" dirty="0">
                <a:latin typeface="Lucida Sans Unicode" pitchFamily="34" charset="0"/>
                <a:cs typeface="Lucida Sans Unicode" pitchFamily="34" charset="0"/>
              </a:rPr>
              <a:t>container:hover {</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        transform</a:t>
            </a:r>
            <a:r>
              <a:rPr lang="en-US" b="0" dirty="0">
                <a:latin typeface="Lucida Sans Unicode" pitchFamily="34" charset="0"/>
                <a:cs typeface="Lucida Sans Unicode" pitchFamily="34" charset="0"/>
              </a:rPr>
              <a:t>: rotate(90deg);</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&lt;/style</a:t>
            </a:r>
            <a:r>
              <a:rPr lang="en-US" b="0" dirty="0" smtClean="0">
                <a:latin typeface="Lucida Sans Unicode" pitchFamily="34" charset="0"/>
                <a:cs typeface="Lucida Sans Unicode" pitchFamily="34" charset="0"/>
              </a:rPr>
              <a:t>&gt;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&lt;div id="container</a:t>
            </a:r>
            <a:r>
              <a:rPr lang="en-US" b="0" dirty="0" smtClean="0">
                <a:latin typeface="Lucida Sans Unicode" pitchFamily="34" charset="0"/>
                <a:cs typeface="Lucida Sans Unicode" pitchFamily="34" charset="0"/>
              </a:rPr>
              <a:t>"&gt; </a:t>
            </a: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 </a:t>
            </a:r>
          </a:p>
          <a:p>
            <a:r>
              <a:rPr lang="en-US" b="0" dirty="0" smtClean="0">
                <a:latin typeface="Lucida Sans Unicode" pitchFamily="34" charset="0"/>
                <a:cs typeface="Lucida Sans Unicode" pitchFamily="34" charset="0"/>
              </a:rPr>
              <a:t>&lt;/</a:t>
            </a:r>
            <a:r>
              <a:rPr lang="en-US" b="0" dirty="0">
                <a:latin typeface="Lucida Sans Unicode" pitchFamily="34" charset="0"/>
                <a:cs typeface="Lucida Sans Unicode" pitchFamily="34" charset="0"/>
              </a:rPr>
              <a:t>div</a:t>
            </a:r>
            <a:r>
              <a:rPr lang="en-US" b="0" dirty="0" smtClean="0">
                <a:latin typeface="Lucida Sans Unicode" pitchFamily="34" charset="0"/>
                <a:cs typeface="Lucida Sans Unicode" pitchFamily="34" charset="0"/>
              </a:rPr>
              <a:t>&gt;</a:t>
            </a:r>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468832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Performing 3D Transformations</a:t>
            </a:r>
            <a:endParaRPr lang="en-US" dirty="0"/>
          </a:p>
        </p:txBody>
      </p:sp>
      <p:sp>
        <p:nvSpPr>
          <p:cNvPr id="4" name="Content Placeholder 2"/>
          <p:cNvSpPr>
            <a:spLocks noGrp="1"/>
          </p:cNvSpPr>
          <p:nvPr/>
        </p:nvSpPr>
        <p:spPr bwMode="auto">
          <a:xfrm>
            <a:off x="458788" y="1021215"/>
            <a:ext cx="84566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smtClean="0"/>
              <a:t>In this demonstration, you will see how to perform 3D transformations that include transitions:</a:t>
            </a:r>
          </a:p>
          <a:p>
            <a:pPr marL="627063" lvl="1" indent="-342900"/>
            <a:endParaRPr lang="en-GB" dirty="0" smtClean="0"/>
          </a:p>
          <a:p>
            <a:pPr marL="627063" lvl="1" indent="-342900"/>
            <a:endParaRPr lang="en-GB" dirty="0"/>
          </a:p>
        </p:txBody>
      </p:sp>
      <p:pic>
        <p:nvPicPr>
          <p:cNvPr id="5" name="Picture 4" descr="An image of a complex 3D shap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834583"/>
            <a:ext cx="2672806" cy="2698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An image of a complex 3D shape being rot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536" y="2349208"/>
            <a:ext cx="3480864" cy="3529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0160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943561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Applying CSS Keyframe Animations</a:t>
            </a:r>
            <a:endParaRPr lang="en-US" dirty="0"/>
          </a:p>
        </p:txBody>
      </p:sp>
      <p:sp>
        <p:nvSpPr>
          <p:cNvPr id="3" name="Text Placeholder 2"/>
          <p:cNvSpPr>
            <a:spLocks noGrp="1"/>
          </p:cNvSpPr>
          <p:nvPr>
            <p:ph type="body" idx="1"/>
          </p:nvPr>
        </p:nvSpPr>
        <p:spPr/>
        <p:txBody>
          <a:bodyPr/>
          <a:lstStyle/>
          <a:p>
            <a:r>
              <a:rPr lang="en-US" dirty="0" smtClean="0"/>
              <a:t>Defining a Keyframe Animation
Configuring Keyframe Animation Properties
Starting a Keyframe Animation Programmatically
Handling Keyframe Events
Demonstration: Implementing KeyFrame Animations
Demonstration: Animating the User Interface</a:t>
            </a:r>
            <a:endParaRPr lang="en-US" dirty="0"/>
          </a:p>
        </p:txBody>
      </p:sp>
    </p:spTree>
    <p:extLst>
      <p:ext uri="{BB962C8B-B14F-4D97-AF65-F5344CB8AC3E}">
        <p14:creationId xmlns:p14="http://schemas.microsoft.com/office/powerpoint/2010/main" val="2054554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Keyframe Animation</a:t>
            </a:r>
            <a:endParaRPr lang="en-US" dirty="0"/>
          </a:p>
        </p:txBody>
      </p:sp>
      <p:sp>
        <p:nvSpPr>
          <p:cNvPr id="4" name="Content Placeholder 2"/>
          <p:cNvSpPr>
            <a:spLocks noGrp="1"/>
          </p:cNvSpPr>
          <p:nvPr/>
        </p:nvSpPr>
        <p:spPr bwMode="auto">
          <a:xfrm>
            <a:off x="458788" y="1021215"/>
            <a:ext cx="84566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Define property values that apply at distinct points during the animation</a:t>
            </a:r>
          </a:p>
        </p:txBody>
      </p:sp>
      <p:sp>
        <p:nvSpPr>
          <p:cNvPr id="5" name="TextBox 4"/>
          <p:cNvSpPr txBox="1"/>
          <p:nvPr/>
        </p:nvSpPr>
        <p:spPr>
          <a:xfrm>
            <a:off x="533400" y="2278082"/>
            <a:ext cx="8305800" cy="3970318"/>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@keyframes </a:t>
            </a:r>
            <a:r>
              <a:rPr lang="en-GB" b="0" i="1" dirty="0" smtClean="0">
                <a:latin typeface="Lucida Sans Unicode" pitchFamily="34" charset="0"/>
                <a:cs typeface="Lucida Sans Unicode" pitchFamily="34" charset="0"/>
              </a:rPr>
              <a:t>name_of_animation </a:t>
            </a:r>
            <a:r>
              <a:rPr lang="en-GB" b="0" dirty="0" smtClean="0">
                <a:latin typeface="Lucida Sans Unicode" pitchFamily="34" charset="0"/>
                <a:cs typeface="Lucida Sans Unicode" pitchFamily="34" charset="0"/>
              </a:rPr>
              <a:t> </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a:t>
            </a:r>
          </a:p>
          <a:p>
            <a:r>
              <a:rPr lang="en-GB" b="0" dirty="0" smtClean="0">
                <a:latin typeface="Lucida Sans Unicode" pitchFamily="34" charset="0"/>
                <a:cs typeface="Lucida Sans Unicode" pitchFamily="34" charset="0"/>
              </a:rPr>
              <a:t>    0</a:t>
            </a:r>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 or </a:t>
            </a:r>
            <a:r>
              <a:rPr lang="en-GB" dirty="0" smtClean="0">
                <a:latin typeface="Lucida Sans Unicode" pitchFamily="34" charset="0"/>
                <a:cs typeface="Lucida Sans Unicode" pitchFamily="34" charset="0"/>
              </a:rPr>
              <a:t>from </a:t>
            </a:r>
            <a:r>
              <a:rPr lang="en-GB"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        … properties to at the start of the animation …</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a:t>
            </a:r>
          </a:p>
          <a:p>
            <a:endParaRPr lang="en-GB" b="0" dirty="0" smtClean="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50% {</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 </a:t>
            </a:r>
            <a:r>
              <a:rPr lang="en-GB" b="0" dirty="0">
                <a:latin typeface="Lucida Sans Unicode" pitchFamily="34" charset="0"/>
                <a:cs typeface="Lucida Sans Unicode" pitchFamily="34" charset="0"/>
              </a:rPr>
              <a:t>properties to apply </a:t>
            </a:r>
            <a:r>
              <a:rPr lang="en-GB" b="0" dirty="0" smtClean="0">
                <a:latin typeface="Lucida Sans Unicode" pitchFamily="34" charset="0"/>
                <a:cs typeface="Lucida Sans Unicode" pitchFamily="34" charset="0"/>
              </a:rPr>
              <a:t>after 50% of the animation …</a:t>
            </a:r>
            <a:r>
              <a:rPr lang="en-GB" b="0" dirty="0">
                <a:latin typeface="Lucida Sans Unicode" pitchFamily="34" charset="0"/>
                <a:cs typeface="Lucida Sans Unicode" pitchFamily="34" charset="0"/>
              </a:rPr>
              <a:t>		</a:t>
            </a:r>
            <a:endParaRPr lang="en-GB" b="0" dirty="0" smtClean="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p>
          <a:p>
            <a:r>
              <a:rPr lang="en-GB" b="0" dirty="0" smtClean="0">
                <a:latin typeface="Lucida Sans Unicode" pitchFamily="34" charset="0"/>
                <a:cs typeface="Lucida Sans Unicode" pitchFamily="34" charset="0"/>
              </a:rPr>
              <a:t>    100</a:t>
            </a:r>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 or </a:t>
            </a:r>
            <a:r>
              <a:rPr lang="en-GB" dirty="0" smtClean="0">
                <a:latin typeface="Lucida Sans Unicode" pitchFamily="34" charset="0"/>
                <a:cs typeface="Lucida Sans Unicode" pitchFamily="34" charset="0"/>
              </a:rPr>
              <a:t>to </a:t>
            </a:r>
            <a:r>
              <a:rPr lang="en-GB" b="0" dirty="0" smtClean="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 </a:t>
            </a:r>
            <a:r>
              <a:rPr lang="en-GB" b="0" dirty="0">
                <a:latin typeface="Lucida Sans Unicode" pitchFamily="34" charset="0"/>
                <a:cs typeface="Lucida Sans Unicode" pitchFamily="34" charset="0"/>
              </a:rPr>
              <a:t>properties to apply </a:t>
            </a:r>
            <a:r>
              <a:rPr lang="en-GB" b="0" dirty="0" smtClean="0">
                <a:latin typeface="Lucida Sans Unicode" pitchFamily="34" charset="0"/>
                <a:cs typeface="Lucida Sans Unicode" pitchFamily="34" charset="0"/>
              </a:rPr>
              <a:t>at the end of </a:t>
            </a:r>
            <a:r>
              <a:rPr lang="en-GB" b="0" dirty="0">
                <a:latin typeface="Lucida Sans Unicode" pitchFamily="34" charset="0"/>
                <a:cs typeface="Lucida Sans Unicode" pitchFamily="34" charset="0"/>
              </a:rPr>
              <a:t>the animation …	</a:t>
            </a:r>
          </a:p>
          <a:p>
            <a:r>
              <a:rPr lang="en-GB" b="0" dirty="0">
                <a:latin typeface="Lucida Sans Unicode" pitchFamily="34" charset="0"/>
                <a:cs typeface="Lucida Sans Unicode" pitchFamily="34" charset="0"/>
              </a:rPr>
              <a:t>    }			</a:t>
            </a:r>
            <a:endParaRPr lang="en-GB" b="0" dirty="0" smtClean="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4010733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Keyframe Animation Properties</a:t>
            </a:r>
            <a:endParaRPr lang="en-US" dirty="0"/>
          </a:p>
        </p:txBody>
      </p:sp>
      <p:sp>
        <p:nvSpPr>
          <p:cNvPr id="4" name="Content Placeholder 2"/>
          <p:cNvSpPr>
            <a:spLocks noGrp="1"/>
          </p:cNvSpPr>
          <p:nvPr/>
        </p:nvSpPr>
        <p:spPr bwMode="auto">
          <a:xfrm>
            <a:off x="458788" y="1021215"/>
            <a:ext cx="84566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Apply the animation to a target element in a CSS rule</a:t>
            </a:r>
          </a:p>
          <a:p>
            <a:pPr marL="0" indent="0">
              <a:buNone/>
            </a:pPr>
            <a:endParaRPr lang="en-GB" dirty="0"/>
          </a:p>
          <a:p>
            <a:pPr marL="0" indent="0">
              <a:buNone/>
            </a:pPr>
            <a:endParaRPr lang="en-GB" dirty="0" smtClean="0"/>
          </a:p>
          <a:p>
            <a:pPr marL="0" indent="0">
              <a:buNone/>
            </a:pPr>
            <a:endParaRPr lang="en-GB" dirty="0"/>
          </a:p>
          <a:p>
            <a:r>
              <a:rPr lang="en-GB" dirty="0" smtClean="0"/>
              <a:t>Keyframe animation properties:</a:t>
            </a:r>
          </a:p>
          <a:p>
            <a:pPr lvl="1"/>
            <a:r>
              <a:rPr lang="en-US" b="1" dirty="0" smtClean="0"/>
              <a:t>animation-name</a:t>
            </a:r>
          </a:p>
          <a:p>
            <a:pPr lvl="1"/>
            <a:r>
              <a:rPr lang="en-US" b="1" dirty="0" smtClean="0"/>
              <a:t>animation-duration</a:t>
            </a:r>
          </a:p>
          <a:p>
            <a:pPr lvl="1"/>
            <a:r>
              <a:rPr lang="en-US" b="1" dirty="0" smtClean="0"/>
              <a:t>animation-delay</a:t>
            </a:r>
          </a:p>
          <a:p>
            <a:pPr lvl="1"/>
            <a:r>
              <a:rPr lang="en-US" b="1" dirty="0" smtClean="0"/>
              <a:t>animation-timing-function</a:t>
            </a:r>
            <a:endParaRPr lang="en-GB" b="1" dirty="0"/>
          </a:p>
          <a:p>
            <a:pPr lvl="1"/>
            <a:r>
              <a:rPr lang="en-US" b="1" dirty="0" smtClean="0"/>
              <a:t>animation-iteration-count</a:t>
            </a:r>
            <a:endParaRPr lang="en-GB" b="1" dirty="0"/>
          </a:p>
          <a:p>
            <a:pPr lvl="1"/>
            <a:r>
              <a:rPr lang="en-US" b="1" dirty="0" smtClean="0"/>
              <a:t>animation-direction</a:t>
            </a:r>
            <a:endParaRPr lang="en-GB" b="1" dirty="0"/>
          </a:p>
        </p:txBody>
      </p:sp>
      <p:sp>
        <p:nvSpPr>
          <p:cNvPr id="5" name="TextBox 4"/>
          <p:cNvSpPr txBox="1"/>
          <p:nvPr/>
        </p:nvSpPr>
        <p:spPr>
          <a:xfrm>
            <a:off x="533400" y="1524000"/>
            <a:ext cx="8305800" cy="1477328"/>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i="1" dirty="0" smtClean="0">
                <a:latin typeface="Lucida Sans Unicode" pitchFamily="34" charset="0"/>
                <a:cs typeface="Lucida Sans Unicode" pitchFamily="34" charset="0"/>
              </a:rPr>
              <a:t>CSS_rule_to_apply_animation</a:t>
            </a:r>
            <a:r>
              <a:rPr lang="en-US" b="0" dirty="0" smtClean="0">
                <a:latin typeface="Lucida Sans Unicode" pitchFamily="34" charset="0"/>
                <a:cs typeface="Lucida Sans Unicode" pitchFamily="34" charset="0"/>
              </a:rPr>
              <a:t> </a:t>
            </a:r>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  animation-name</a:t>
            </a:r>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a:t>
            </a:r>
            <a:r>
              <a:rPr lang="en-GB" b="0" i="1" dirty="0" smtClean="0">
                <a:latin typeface="Lucida Sans Unicode" pitchFamily="34" charset="0"/>
                <a:cs typeface="Lucida Sans Unicode" pitchFamily="34" charset="0"/>
              </a:rPr>
              <a:t>name_of_animation</a:t>
            </a:r>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  animation-duration:  </a:t>
            </a:r>
            <a:r>
              <a:rPr lang="en-US" b="0" i="1" dirty="0" smtClean="0">
                <a:latin typeface="Lucida Sans Unicode" pitchFamily="34" charset="0"/>
                <a:cs typeface="Lucida Sans Unicode" pitchFamily="34" charset="0"/>
              </a:rPr>
              <a:t>duration_of_animation</a:t>
            </a:r>
            <a:r>
              <a:rPr lang="en-US" b="0" dirty="0" smtClean="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a:t>
            </a:r>
          </a:p>
          <a:p>
            <a:r>
              <a:rPr lang="en-GB"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49777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Starting a Keyframe Animation Programmatically</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Common </a:t>
            </a:r>
            <a:r>
              <a:rPr lang="en-GB" dirty="0"/>
              <a:t>technique:</a:t>
            </a:r>
          </a:p>
          <a:p>
            <a:pPr marL="627063" lvl="1" indent="-342900"/>
            <a:endParaRPr lang="en-GB" dirty="0" smtClean="0"/>
          </a:p>
          <a:p>
            <a:pPr marL="627063" lvl="1" indent="-342900"/>
            <a:r>
              <a:rPr lang="en-GB" dirty="0" smtClean="0"/>
              <a:t>Add </a:t>
            </a:r>
            <a:r>
              <a:rPr lang="en-GB" dirty="0"/>
              <a:t>a CSS </a:t>
            </a:r>
            <a:r>
              <a:rPr lang="en-GB" dirty="0" smtClean="0"/>
              <a:t/>
            </a:r>
            <a:br>
              <a:rPr lang="en-GB" dirty="0" smtClean="0"/>
            </a:br>
            <a:r>
              <a:rPr lang="en-GB" dirty="0" smtClean="0"/>
              <a:t>class </a:t>
            </a:r>
            <a:r>
              <a:rPr lang="en-GB" dirty="0"/>
              <a:t>to the </a:t>
            </a:r>
            <a:r>
              <a:rPr lang="en-GB" dirty="0" smtClean="0"/>
              <a:t/>
            </a:r>
            <a:br>
              <a:rPr lang="en-GB" dirty="0" smtClean="0"/>
            </a:br>
            <a:r>
              <a:rPr lang="en-GB" dirty="0" smtClean="0"/>
              <a:t>target </a:t>
            </a:r>
            <a:r>
              <a:rPr lang="en-GB" dirty="0"/>
              <a:t>element</a:t>
            </a:r>
          </a:p>
          <a:p>
            <a:pPr marL="627063" lvl="1" indent="-342900"/>
            <a:endParaRPr lang="en-GB" dirty="0" smtClean="0"/>
          </a:p>
          <a:p>
            <a:pPr marL="627063" lvl="1" indent="-342900"/>
            <a:r>
              <a:rPr lang="en-GB" dirty="0" smtClean="0"/>
              <a:t>Trigger the </a:t>
            </a:r>
            <a:br>
              <a:rPr lang="en-GB" dirty="0" smtClean="0"/>
            </a:br>
            <a:r>
              <a:rPr lang="en-GB" dirty="0" smtClean="0"/>
              <a:t>keyframe </a:t>
            </a:r>
            <a:br>
              <a:rPr lang="en-GB" dirty="0" smtClean="0"/>
            </a:br>
            <a:r>
              <a:rPr lang="en-GB" dirty="0" smtClean="0"/>
              <a:t>animation </a:t>
            </a:r>
            <a:br>
              <a:rPr lang="en-GB" dirty="0" smtClean="0"/>
            </a:br>
            <a:r>
              <a:rPr lang="en-GB" dirty="0" smtClean="0"/>
              <a:t>based </a:t>
            </a:r>
            <a:r>
              <a:rPr lang="en-GB" dirty="0"/>
              <a:t>on the </a:t>
            </a:r>
            <a:r>
              <a:rPr lang="en-GB" dirty="0" smtClean="0"/>
              <a:t/>
            </a:r>
            <a:br>
              <a:rPr lang="en-GB" dirty="0" smtClean="0"/>
            </a:br>
            <a:r>
              <a:rPr lang="en-GB" dirty="0" smtClean="0"/>
              <a:t>CSS </a:t>
            </a:r>
            <a:r>
              <a:rPr lang="en-GB" dirty="0"/>
              <a:t>class</a:t>
            </a:r>
          </a:p>
          <a:p>
            <a:endParaRPr lang="en-US" dirty="0"/>
          </a:p>
        </p:txBody>
      </p:sp>
      <p:sp>
        <p:nvSpPr>
          <p:cNvPr id="5" name="TextBox 1"/>
          <p:cNvSpPr txBox="1"/>
          <p:nvPr/>
        </p:nvSpPr>
        <p:spPr>
          <a:xfrm>
            <a:off x="3276600" y="1511030"/>
            <a:ext cx="5638800" cy="4801314"/>
          </a:xfrm>
          <a:prstGeom prst="rect">
            <a:avLst/>
          </a:prstGeom>
          <a:solidFill>
            <a:schemeClr val="bg1">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&lt;style</a:t>
            </a:r>
            <a:r>
              <a:rPr lang="en-US" b="0" dirty="0" smtClean="0">
                <a:latin typeface="Lucida Sans Unicode" pitchFamily="34" charset="0"/>
                <a:cs typeface="Lucida Sans Unicode" pitchFamily="34" charset="0"/>
              </a:rPr>
              <a:t>&gt;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@keyframes </a:t>
            </a:r>
            <a:r>
              <a:rPr lang="en-US" b="0" dirty="0">
                <a:latin typeface="Lucida Sans Unicode" pitchFamily="34" charset="0"/>
                <a:cs typeface="Lucida Sans Unicode" pitchFamily="34" charset="0"/>
              </a:rPr>
              <a:t>ballmovement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#ball.animate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animation-name: ballmovement;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&lt;/style&gt;</a:t>
            </a:r>
            <a:br>
              <a:rPr lang="en-US" b="0" dirty="0">
                <a:latin typeface="Lucida Sans Unicode" pitchFamily="34" charset="0"/>
                <a:cs typeface="Lucida Sans Unicode" pitchFamily="34" charset="0"/>
              </a:rPr>
            </a:br>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&lt;script&gt;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function startAnimation()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var ball = document.getElementById("ball");</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ball.classList.add("animate");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&lt;/script</a:t>
            </a:r>
            <a:r>
              <a:rPr lang="en-US" b="0" dirty="0" smtClean="0">
                <a:latin typeface="Lucida Sans Unicode" pitchFamily="34" charset="0"/>
                <a:cs typeface="Lucida Sans Unicode" pitchFamily="34" charset="0"/>
              </a:rPr>
              <a:t>&gt;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8536076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Keyframe Events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Keyframe animations raise the following events:</a:t>
            </a:r>
          </a:p>
          <a:p>
            <a:pPr lvl="1"/>
            <a:r>
              <a:rPr lang="en-GB" b="1" dirty="0" smtClean="0"/>
              <a:t>animationstart</a:t>
            </a:r>
            <a:endParaRPr lang="en-GB" dirty="0"/>
          </a:p>
          <a:p>
            <a:pPr lvl="1"/>
            <a:r>
              <a:rPr lang="en-GB" b="1" dirty="0" smtClean="0"/>
              <a:t>animationiteration</a:t>
            </a:r>
            <a:endParaRPr lang="en-GB" b="1" dirty="0"/>
          </a:p>
          <a:p>
            <a:pPr lvl="1"/>
            <a:r>
              <a:rPr lang="en-GB" b="1" dirty="0" smtClean="0"/>
              <a:t>animationend</a:t>
            </a:r>
            <a:endParaRPr lang="en-GB" dirty="0"/>
          </a:p>
          <a:p>
            <a:pPr lvl="1"/>
            <a:endParaRPr lang="en-GB" dirty="0"/>
          </a:p>
          <a:p>
            <a:pPr marL="0" indent="0">
              <a:buNone/>
            </a:pPr>
            <a:r>
              <a:rPr lang="en-GB" dirty="0"/>
              <a:t>The event-handler function receives an event argument with the following properties:</a:t>
            </a:r>
          </a:p>
          <a:p>
            <a:pPr marL="627063" lvl="1" indent="-342900"/>
            <a:r>
              <a:rPr lang="en-GB" b="1" dirty="0"/>
              <a:t>animationName</a:t>
            </a:r>
          </a:p>
          <a:p>
            <a:pPr marL="627063" lvl="1" indent="-342900"/>
            <a:r>
              <a:rPr lang="en-GB" b="1" dirty="0"/>
              <a:t>elapsedTime</a:t>
            </a:r>
            <a:endParaRPr lang="en-GB" dirty="0"/>
          </a:p>
          <a:p>
            <a:endParaRPr lang="en-US" dirty="0"/>
          </a:p>
        </p:txBody>
      </p:sp>
    </p:spTree>
    <p:extLst>
      <p:ext uri="{BB962C8B-B14F-4D97-AF65-F5344CB8AC3E}">
        <p14:creationId xmlns:p14="http://schemas.microsoft.com/office/powerpoint/2010/main" val="1918840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00286"/>
            <a:ext cx="7773988" cy="740664"/>
          </a:xfrm>
        </p:spPr>
        <p:txBody>
          <a:bodyPr/>
          <a:lstStyle/>
          <a:p>
            <a:r>
              <a:rPr lang="en-US" sz="3200" dirty="0" err="1" smtClean="0"/>
              <a:t>Objetivo</a:t>
            </a:r>
            <a:r>
              <a:rPr lang="en-US" sz="3200" dirty="0" smtClean="0"/>
              <a:t> Terminal del Modulo 5 </a:t>
            </a:r>
            <a:r>
              <a:rPr lang="en-US" sz="2000" b="1" dirty="0" smtClean="0"/>
              <a:t>(2/2)</a:t>
            </a:r>
            <a:endParaRPr lang="en-US" sz="2000" dirty="0"/>
          </a:p>
        </p:txBody>
      </p:sp>
      <p:sp>
        <p:nvSpPr>
          <p:cNvPr id="4" name="Text Placeholder 2"/>
          <p:cNvSpPr txBox="1">
            <a:spLocks/>
          </p:cNvSpPr>
          <p:nvPr/>
        </p:nvSpPr>
        <p:spPr bwMode="auto">
          <a:xfrm>
            <a:off x="460376" y="1340768"/>
            <a:ext cx="8504112"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a:t>Crear aplicaciones Web que soportan las operaciones fuera de línea. </a:t>
            </a:r>
          </a:p>
          <a:p>
            <a:r>
              <a:rPr lang="es-ES" sz="2000" dirty="0"/>
              <a:t>Crear páginas Web HTML5 que pueden adaptarse a diferentes dispositivos y factores de forma. </a:t>
            </a:r>
          </a:p>
          <a:p>
            <a:r>
              <a:rPr lang="es-ES" sz="2000" dirty="0"/>
              <a:t>Añadir gráficos avanzados para una página HTML5 utilizando elementos de tela y usando y gráficos vectoriales escalables. </a:t>
            </a:r>
          </a:p>
          <a:p>
            <a:r>
              <a:rPr lang="es-ES" sz="2000" dirty="0"/>
              <a:t>Mejorar la experiencia de usuario añadiendo animaciones en una página HTML5. </a:t>
            </a:r>
          </a:p>
          <a:p>
            <a:r>
              <a:rPr lang="es-ES" sz="2000" dirty="0"/>
              <a:t>Usar Web Sockets para enviar y recibir datos entre una aplicación Web y un servidor. </a:t>
            </a:r>
          </a:p>
          <a:p>
            <a:r>
              <a:rPr lang="es-ES" sz="2000" dirty="0"/>
              <a:t>Mejorar la capacidad de respuesta de una aplicación Web que realiza operaciones de larga duración mediante el uso de procesos de trabajo de la Web.</a:t>
            </a:r>
          </a:p>
        </p:txBody>
      </p:sp>
    </p:spTree>
    <p:extLst>
      <p:ext uri="{BB962C8B-B14F-4D97-AF65-F5344CB8AC3E}">
        <p14:creationId xmlns:p14="http://schemas.microsoft.com/office/powerpoint/2010/main" val="3645588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smtClean="0"/>
              <a:t>Demonstration: Implementing KeyFrame Animations</a:t>
            </a:r>
            <a:endParaRPr lang="en-US" dirty="0"/>
          </a:p>
        </p:txBody>
      </p:sp>
      <p:sp>
        <p:nvSpPr>
          <p:cNvPr id="4" name="Content Placeholder 2"/>
          <p:cNvSpPr>
            <a:spLocks noGrp="1"/>
          </p:cNvSpPr>
          <p:nvPr/>
        </p:nvSpPr>
        <p:spPr bwMode="auto">
          <a:xfrm>
            <a:off x="458788" y="1021215"/>
            <a:ext cx="84566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smtClean="0"/>
              <a:t>In this demonstration, you will see how to define and run a keyframe animation</a:t>
            </a:r>
          </a:p>
          <a:p>
            <a:pPr marL="627063" lvl="1" indent="-342900"/>
            <a:endParaRPr lang="en-GB" dirty="0"/>
          </a:p>
        </p:txBody>
      </p:sp>
      <p:pic>
        <p:nvPicPr>
          <p:cNvPr id="5" name="Picture 4" descr="A screen shot showing the animation in its starting st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503260"/>
            <a:ext cx="3124199" cy="3204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A screen shot showing the animation while it is runn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1052" y="2503260"/>
            <a:ext cx="4007148" cy="2680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12138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966386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535363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Animating the User Interface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In this demonstration, you will learn about the tasks that you will perform in the lab for this module</a:t>
            </a:r>
            <a:r>
              <a:rPr lang="en-GB" dirty="0" smtClean="0"/>
              <a:t>.</a:t>
            </a:r>
            <a:endParaRPr lang="en-GB" dirty="0"/>
          </a:p>
        </p:txBody>
      </p:sp>
    </p:spTree>
    <p:extLst>
      <p:ext uri="{BB962C8B-B14F-4D97-AF65-F5344CB8AC3E}">
        <p14:creationId xmlns:p14="http://schemas.microsoft.com/office/powerpoint/2010/main" val="32463300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865721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Animating the User Interface</a:t>
            </a:r>
            <a:endParaRPr lang="en-US" dirty="0"/>
          </a:p>
        </p:txBody>
      </p:sp>
      <p:sp>
        <p:nvSpPr>
          <p:cNvPr id="3" name="Text Placeholder 2"/>
          <p:cNvSpPr>
            <a:spLocks noGrp="1"/>
          </p:cNvSpPr>
          <p:nvPr>
            <p:ph type="body" idx="1"/>
          </p:nvPr>
        </p:nvSpPr>
        <p:spPr/>
        <p:txBody>
          <a:bodyPr/>
          <a:lstStyle/>
          <a:p>
            <a:r>
              <a:rPr lang="en-US" dirty="0" smtClean="0"/>
              <a:t>Exercise 1: Applying CSS Transitions
Exercise 2: Applying Keyframe Animations</a:t>
            </a:r>
            <a:endParaRPr lang="en-US"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126141"/>
            <a:ext cx="8527527" cy="1384995"/>
          </a:xfrm>
          <a:prstGeom prst="rect">
            <a:avLst/>
          </a:prstGeom>
          <a:noFill/>
        </p:spPr>
        <p:txBody>
          <a:bodyPr vert="horz" wrap="none" rtlCol="0">
            <a:spAutoFit/>
          </a:bodyPr>
          <a:lstStyle/>
          <a:p>
            <a:pPr marL="457200" indent="-457200">
              <a:buClr>
                <a:srgbClr val="0070C0"/>
              </a:buClr>
              <a:buFont typeface="Arial" pitchFamily="34" charset="0"/>
              <a:buChar char="•"/>
            </a:pPr>
            <a:r>
              <a:rPr lang="en-US" sz="2800" b="0" i="0" u="none" strike="noStrike" baseline="0" dirty="0" smtClean="0">
                <a:latin typeface="Segoe UI"/>
              </a:rPr>
              <a:t>Virtual Machines: 20480B-SEA-DEV11, MSL-TMG1</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User Name: </a:t>
            </a:r>
            <a:r>
              <a:rPr lang="en-US" sz="2800" b="1" i="0" u="none" strike="noStrike" baseline="0" dirty="0" smtClean="0">
                <a:latin typeface="Segoe UI"/>
              </a:rPr>
              <a:t>Student</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Password: </a:t>
            </a:r>
            <a:r>
              <a:rPr lang="en-US" sz="2800" b="1" i="0" u="none" strike="noStrike" baseline="0" dirty="0" smtClean="0">
                <a:latin typeface="Segoe UI"/>
              </a:rPr>
              <a:t>Pa$$w0rd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60 minutes</a:t>
            </a:r>
            <a:endParaRPr lang="en-US" sz="2800" dirty="0">
              <a:latin typeface="Segoe UI"/>
            </a:endParaRPr>
          </a:p>
        </p:txBody>
      </p:sp>
    </p:spTree>
    <p:extLst>
      <p:ext uri="{BB962C8B-B14F-4D97-AF65-F5344CB8AC3E}">
        <p14:creationId xmlns:p14="http://schemas.microsoft.com/office/powerpoint/2010/main" val="5874681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980728"/>
            <a:ext cx="8119156" cy="6012287"/>
          </a:xfrm>
          <a:prstGeom prst="rect">
            <a:avLst/>
          </a:prstGeom>
          <a:noFill/>
        </p:spPr>
        <p:txBody>
          <a:bodyPr vert="horz" wrap="square" rtlCol="0">
            <a:spAutoFit/>
          </a:bodyPr>
          <a:lstStyle/>
          <a:p>
            <a:pPr>
              <a:lnSpc>
                <a:spcPct val="115000"/>
              </a:lnSpc>
              <a:spcAft>
                <a:spcPts val="1000"/>
              </a:spcAft>
            </a:pPr>
            <a:r>
              <a:rPr lang="en-US" sz="2000" dirty="0" smtClean="0">
                <a:effectLst/>
                <a:latin typeface="Segoe UI"/>
                <a:ea typeface="Times New Roman"/>
                <a:cs typeface="Segoe UI"/>
              </a:rPr>
              <a:t>You have been asked to make the Contoso Conference web site more engaging by adding some animation.</a:t>
            </a:r>
            <a:endParaRPr lang="en-US" sz="2000" dirty="0" smtClean="0">
              <a:effectLst/>
              <a:latin typeface="Segoe UI"/>
              <a:ea typeface="Times New Roman"/>
              <a:cs typeface="Times New Roman"/>
            </a:endParaRPr>
          </a:p>
          <a:p>
            <a:pPr>
              <a:lnSpc>
                <a:spcPct val="115000"/>
              </a:lnSpc>
              <a:spcAft>
                <a:spcPts val="1000"/>
              </a:spcAft>
            </a:pPr>
            <a:r>
              <a:rPr lang="en-US" sz="2000" dirty="0" smtClean="0">
                <a:effectLst/>
                <a:latin typeface="Segoe UI"/>
                <a:ea typeface="Times New Roman"/>
                <a:cs typeface="Segoe UI"/>
              </a:rPr>
              <a:t> </a:t>
            </a:r>
            <a:endParaRPr lang="en-US" sz="2000" dirty="0" smtClean="0">
              <a:effectLst/>
              <a:latin typeface="Segoe UI"/>
              <a:ea typeface="Times New Roman"/>
              <a:cs typeface="Times New Roman"/>
            </a:endParaRPr>
          </a:p>
          <a:p>
            <a:pPr>
              <a:lnSpc>
                <a:spcPct val="115000"/>
              </a:lnSpc>
              <a:spcAft>
                <a:spcPts val="1000"/>
              </a:spcAft>
            </a:pPr>
            <a:r>
              <a:rPr lang="en-US" sz="2000" dirty="0" smtClean="0">
                <a:effectLst/>
                <a:latin typeface="Segoe UI"/>
                <a:ea typeface="Times New Roman"/>
                <a:cs typeface="Segoe UI"/>
              </a:rPr>
              <a:t>You decide to animate the </a:t>
            </a:r>
            <a:r>
              <a:rPr lang="en-US" sz="2000" b="1" dirty="0" smtClean="0">
                <a:effectLst/>
                <a:latin typeface="Segoe UI"/>
                <a:ea typeface="Times New Roman"/>
                <a:cs typeface="Times New Roman"/>
              </a:rPr>
              <a:t>Register</a:t>
            </a:r>
            <a:r>
              <a:rPr lang="en-US" sz="2000" dirty="0" smtClean="0">
                <a:effectLst/>
                <a:latin typeface="Segoe UI"/>
                <a:ea typeface="Times New Roman"/>
                <a:cs typeface="Segoe UI"/>
              </a:rPr>
              <a:t> link, displayed on the </a:t>
            </a:r>
            <a:r>
              <a:rPr lang="en-US" sz="2000" b="1" dirty="0" smtClean="0">
                <a:effectLst/>
                <a:latin typeface="Segoe UI"/>
                <a:ea typeface="Times New Roman"/>
                <a:cs typeface="Times New Roman"/>
              </a:rPr>
              <a:t>Home</a:t>
            </a:r>
            <a:r>
              <a:rPr lang="en-US" sz="2000" dirty="0" smtClean="0">
                <a:effectLst/>
                <a:latin typeface="Segoe UI"/>
                <a:ea typeface="Times New Roman"/>
                <a:cs typeface="Segoe UI"/>
              </a:rPr>
              <a:t> page. When the user moves the mouse over this link, you will make it rotate slightly to highlight it.</a:t>
            </a:r>
            <a:endParaRPr lang="en-US" sz="2000" dirty="0" smtClean="0">
              <a:effectLst/>
              <a:latin typeface="Segoe UI"/>
              <a:ea typeface="Times New Roman"/>
              <a:cs typeface="Times New Roman"/>
            </a:endParaRPr>
          </a:p>
          <a:p>
            <a:pPr>
              <a:lnSpc>
                <a:spcPct val="115000"/>
              </a:lnSpc>
              <a:spcAft>
                <a:spcPts val="1000"/>
              </a:spcAft>
            </a:pPr>
            <a:r>
              <a:rPr lang="en-US" sz="2000" dirty="0" smtClean="0">
                <a:effectLst/>
                <a:latin typeface="Segoe UI"/>
                <a:ea typeface="Times New Roman"/>
                <a:cs typeface="Segoe UI"/>
              </a:rPr>
              <a:t> </a:t>
            </a:r>
            <a:endParaRPr lang="en-US" sz="2000" dirty="0" smtClean="0">
              <a:effectLst/>
              <a:latin typeface="Segoe UI"/>
              <a:ea typeface="Times New Roman"/>
              <a:cs typeface="Times New Roman"/>
            </a:endParaRPr>
          </a:p>
          <a:p>
            <a:pPr>
              <a:lnSpc>
                <a:spcPct val="115000"/>
              </a:lnSpc>
              <a:spcAft>
                <a:spcPts val="1000"/>
              </a:spcAft>
            </a:pPr>
            <a:r>
              <a:rPr lang="en-US" sz="2000" dirty="0" smtClean="0">
                <a:effectLst/>
                <a:latin typeface="Segoe UI"/>
                <a:ea typeface="Times New Roman"/>
                <a:cs typeface="Segoe UI"/>
              </a:rPr>
              <a:t>The </a:t>
            </a:r>
            <a:r>
              <a:rPr lang="en-US" sz="2000" b="1" dirty="0" smtClean="0">
                <a:effectLst/>
                <a:latin typeface="Segoe UI"/>
                <a:ea typeface="Times New Roman"/>
                <a:cs typeface="Times New Roman"/>
              </a:rPr>
              <a:t>Feedback</a:t>
            </a:r>
            <a:r>
              <a:rPr lang="en-US" sz="2000" dirty="0" smtClean="0">
                <a:effectLst/>
                <a:latin typeface="Segoe UI"/>
                <a:ea typeface="Times New Roman"/>
                <a:cs typeface="Segoe UI"/>
              </a:rPr>
              <a:t> page contains a form that enables an attendee to provide their assessment of the conference and to make additional comments. This information is submitted by the </a:t>
            </a:r>
            <a:r>
              <a:rPr lang="en-US" sz="2000" b="1" dirty="0" smtClean="0">
                <a:effectLst/>
                <a:latin typeface="Segoe UI"/>
                <a:ea typeface="Times New Roman"/>
                <a:cs typeface="Times New Roman"/>
              </a:rPr>
              <a:t>Feedback</a:t>
            </a:r>
            <a:r>
              <a:rPr lang="en-US" sz="2000" dirty="0" smtClean="0">
                <a:effectLst/>
                <a:latin typeface="Segoe UI"/>
                <a:ea typeface="Times New Roman"/>
                <a:cs typeface="Segoe UI"/>
              </a:rPr>
              <a:t> page to a data-collection service. You have decided that you can make this page more interesting by animating the stars as the user moves the mouse over them, and by making the feedback form fly away when the user submits their feedback.</a:t>
            </a:r>
            <a:endParaRPr lang="en-US" sz="2000" dirty="0" smtClean="0">
              <a:effectLst/>
              <a:latin typeface="Segoe UI"/>
              <a:ea typeface="Times New Roman"/>
              <a:cs typeface="Times New Roman"/>
            </a:endParaRPr>
          </a:p>
          <a:p>
            <a:pPr>
              <a:lnSpc>
                <a:spcPct val="115000"/>
              </a:lnSpc>
              <a:spcAft>
                <a:spcPts val="1000"/>
              </a:spcAft>
            </a:pPr>
            <a:r>
              <a:rPr lang="en-US" sz="2000" dirty="0">
                <a:solidFill>
                  <a:srgbClr val="000000"/>
                </a:solidFill>
                <a:latin typeface="Segoe UI"/>
                <a:ea typeface="Times New Roman"/>
                <a:cs typeface="Segoe UI"/>
              </a:rPr>
              <a:t> </a:t>
            </a:r>
            <a:endParaRPr lang="en-US" sz="2000" dirty="0">
              <a:effectLst/>
              <a:latin typeface="Segoe UI"/>
              <a:ea typeface="Times New Roman"/>
              <a:cs typeface="Times New Roman"/>
            </a:endParaRPr>
          </a:p>
        </p:txBody>
      </p:sp>
    </p:spTree>
    <p:extLst>
      <p:ext uri="{BB962C8B-B14F-4D97-AF65-F5344CB8AC3E}">
        <p14:creationId xmlns:p14="http://schemas.microsoft.com/office/powerpoint/2010/main" val="25534953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smtClean="0"/>
              <a:t>Review Question(s)</a:t>
            </a:r>
            <a:endParaRPr lang="en-US" dirty="0"/>
          </a:p>
        </p:txBody>
      </p:sp>
    </p:spTree>
    <p:extLst>
      <p:ext uri="{BB962C8B-B14F-4D97-AF65-F5344CB8AC3E}">
        <p14:creationId xmlns:p14="http://schemas.microsoft.com/office/powerpoint/2010/main" val="3413795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4365" y="188640"/>
            <a:ext cx="7773988" cy="740664"/>
          </a:xfrm>
        </p:spPr>
        <p:txBody>
          <a:bodyPr/>
          <a:lstStyle/>
          <a:p>
            <a:pPr eaLnBrk="1" hangingPunct="1"/>
            <a:r>
              <a:rPr lang="en-US" sz="3200" dirty="0" err="1" smtClean="0"/>
              <a:t>Contenido</a:t>
            </a:r>
            <a:r>
              <a:rPr lang="en-US" sz="3200" dirty="0" smtClean="0"/>
              <a:t> de Modulo, por </a:t>
            </a:r>
            <a:r>
              <a:rPr lang="en-US" sz="3200" dirty="0" err="1" smtClean="0"/>
              <a:t>temas</a:t>
            </a:r>
            <a:endParaRPr lang="en-US" sz="3200" dirty="0" smtClean="0"/>
          </a:p>
        </p:txBody>
      </p:sp>
      <p:sp>
        <p:nvSpPr>
          <p:cNvPr id="13315" name="Rectangle 3"/>
          <p:cNvSpPr>
            <a:spLocks noGrp="1" noChangeArrowheads="1"/>
          </p:cNvSpPr>
          <p:nvPr>
            <p:ph idx="1"/>
          </p:nvPr>
        </p:nvSpPr>
        <p:spPr>
          <a:xfrm>
            <a:off x="344275" y="1700808"/>
            <a:ext cx="8505700" cy="3456384"/>
          </a:xfrm>
        </p:spPr>
        <p:txBody>
          <a:bodyPr/>
          <a:lstStyle/>
          <a:p>
            <a:pPr marL="514350" indent="-514350">
              <a:buFont typeface="+mj-lt"/>
              <a:buAutoNum type="arabicPeriod"/>
            </a:pPr>
            <a:r>
              <a:rPr lang="en-US" dirty="0" smtClean="0"/>
              <a:t>Overview </a:t>
            </a:r>
            <a:r>
              <a:rPr lang="en-US" dirty="0"/>
              <a:t>of HTML and </a:t>
            </a:r>
            <a:r>
              <a:rPr lang="en-US" dirty="0" smtClean="0"/>
              <a:t>CSS</a:t>
            </a:r>
            <a:endParaRPr lang="es-VE" dirty="0">
              <a:solidFill>
                <a:srgbClr val="FF0000"/>
              </a:solidFill>
            </a:endParaRPr>
          </a:p>
          <a:p>
            <a:pPr marL="514350" indent="-514350">
              <a:buFont typeface="+mj-lt"/>
              <a:buAutoNum type="arabicPeriod"/>
            </a:pPr>
            <a:r>
              <a:rPr lang="en-US" dirty="0"/>
              <a:t>Creating </a:t>
            </a:r>
            <a:r>
              <a:rPr lang="en-US" dirty="0"/>
              <a:t>and Styling HTML </a:t>
            </a:r>
            <a:r>
              <a:rPr lang="en-US" dirty="0"/>
              <a:t>Pages</a:t>
            </a:r>
          </a:p>
          <a:p>
            <a:pPr marL="514350" indent="-514350">
              <a:buFont typeface="+mj-lt"/>
              <a:buAutoNum type="arabicPeriod"/>
            </a:pPr>
            <a:r>
              <a:rPr lang="en-US" dirty="0"/>
              <a:t>Introduction to JavaScript</a:t>
            </a:r>
          </a:p>
          <a:p>
            <a:pPr marL="514350" indent="-514350">
              <a:buFont typeface="+mj-lt"/>
              <a:buAutoNum type="arabicPeriod"/>
            </a:pPr>
            <a:r>
              <a:rPr lang="en-US" dirty="0"/>
              <a:t>Creating </a:t>
            </a:r>
            <a:r>
              <a:rPr lang="en-US" dirty="0"/>
              <a:t>Forms to Collect and Validate User </a:t>
            </a:r>
            <a:r>
              <a:rPr lang="en-US" dirty="0"/>
              <a:t>Input</a:t>
            </a:r>
          </a:p>
          <a:p>
            <a:pPr marL="514350" indent="-514350">
              <a:buFont typeface="+mj-lt"/>
              <a:buAutoNum type="arabicPeriod"/>
            </a:pPr>
            <a:r>
              <a:rPr lang="en-US" dirty="0"/>
              <a:t>Communicating </a:t>
            </a:r>
            <a:r>
              <a:rPr lang="en-US" dirty="0"/>
              <a:t>with a Remote </a:t>
            </a:r>
            <a:r>
              <a:rPr lang="en-US" dirty="0"/>
              <a:t>Server</a:t>
            </a:r>
          </a:p>
          <a:p>
            <a:pPr marL="514350" indent="-514350">
              <a:buFont typeface="+mj-lt"/>
              <a:buAutoNum type="arabicPeriod"/>
            </a:pPr>
            <a:r>
              <a:rPr lang="en-US" dirty="0" smtClean="0"/>
              <a:t>Styling </a:t>
            </a:r>
            <a:r>
              <a:rPr lang="en-US" dirty="0"/>
              <a:t>HTML5 by Using </a:t>
            </a:r>
            <a:r>
              <a:rPr lang="en-US" dirty="0" smtClean="0"/>
              <a:t>CSS3</a:t>
            </a:r>
          </a:p>
          <a:p>
            <a:pPr marL="514350" indent="-514350">
              <a:buFont typeface="+mj-lt"/>
              <a:buAutoNum type="arabicPeriod"/>
            </a:pPr>
            <a:r>
              <a:rPr lang="en-US" dirty="0" smtClean="0"/>
              <a:t>Creating </a:t>
            </a:r>
            <a:r>
              <a:rPr lang="en-US" dirty="0"/>
              <a:t>Objects and Methods by Using </a:t>
            </a:r>
            <a:r>
              <a:rPr lang="en-US" dirty="0" smtClean="0"/>
              <a:t>JavaScript</a:t>
            </a:r>
          </a:p>
          <a:p>
            <a:pPr marL="514350" indent="-514350">
              <a:buFont typeface="+mj-lt"/>
              <a:buAutoNum type="arabicPeriod"/>
            </a:pPr>
            <a:r>
              <a:rPr lang="en-US" dirty="0" smtClean="0"/>
              <a:t>Creating </a:t>
            </a:r>
            <a:r>
              <a:rPr lang="en-US" dirty="0"/>
              <a:t>Interactive Pages by Using HTML5 APIs</a:t>
            </a:r>
          </a:p>
          <a:p>
            <a:pPr marL="514350" indent="-514350">
              <a:buFont typeface="+mj-lt"/>
              <a:buAutoNum type="arabicPeriod"/>
            </a:pPr>
            <a:endParaRPr lang="en-US" dirty="0">
              <a:solidFill>
                <a:srgbClr val="FF0000"/>
              </a:solidFill>
            </a:endParaRPr>
          </a:p>
        </p:txBody>
      </p:sp>
    </p:spTree>
    <p:extLst>
      <p:ext uri="{BB962C8B-B14F-4D97-AF65-F5344CB8AC3E}">
        <p14:creationId xmlns:p14="http://schemas.microsoft.com/office/powerpoint/2010/main" val="4204656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4365" y="188640"/>
            <a:ext cx="7773988" cy="740664"/>
          </a:xfrm>
        </p:spPr>
        <p:txBody>
          <a:bodyPr/>
          <a:lstStyle/>
          <a:p>
            <a:pPr eaLnBrk="1" hangingPunct="1"/>
            <a:r>
              <a:rPr lang="en-US" sz="3200" dirty="0" err="1" smtClean="0"/>
              <a:t>Contenido</a:t>
            </a:r>
            <a:r>
              <a:rPr lang="en-US" sz="3200" dirty="0" smtClean="0"/>
              <a:t> de Modulo, por </a:t>
            </a:r>
            <a:r>
              <a:rPr lang="en-US" sz="3200" dirty="0" err="1" smtClean="0"/>
              <a:t>temas</a:t>
            </a:r>
            <a:endParaRPr lang="en-US" sz="3200" dirty="0" smtClean="0"/>
          </a:p>
        </p:txBody>
      </p:sp>
      <p:sp>
        <p:nvSpPr>
          <p:cNvPr id="13315" name="Rectangle 3"/>
          <p:cNvSpPr>
            <a:spLocks noGrp="1" noChangeArrowheads="1"/>
          </p:cNvSpPr>
          <p:nvPr>
            <p:ph idx="1"/>
          </p:nvPr>
        </p:nvSpPr>
        <p:spPr>
          <a:xfrm>
            <a:off x="344275" y="1700808"/>
            <a:ext cx="8505700" cy="3456384"/>
          </a:xfrm>
        </p:spPr>
        <p:txBody>
          <a:bodyPr/>
          <a:lstStyle/>
          <a:p>
            <a:pPr marL="514350" indent="-514350">
              <a:spcAft>
                <a:spcPts val="600"/>
              </a:spcAft>
              <a:buFont typeface="+mj-lt"/>
              <a:buAutoNum type="arabicPeriod" startAt="9"/>
            </a:pPr>
            <a:r>
              <a:rPr lang="en-US" dirty="0" smtClean="0"/>
              <a:t>Adding </a:t>
            </a:r>
            <a:r>
              <a:rPr lang="en-US" dirty="0"/>
              <a:t>Offline Support to Web </a:t>
            </a:r>
            <a:r>
              <a:rPr lang="en-US" dirty="0" smtClean="0"/>
              <a:t>Applications</a:t>
            </a:r>
          </a:p>
          <a:p>
            <a:pPr marL="514350" indent="-514350">
              <a:spcAft>
                <a:spcPts val="600"/>
              </a:spcAft>
              <a:buFont typeface="+mj-lt"/>
              <a:buAutoNum type="arabicPeriod" startAt="9"/>
            </a:pPr>
            <a:r>
              <a:rPr lang="en-US" dirty="0" smtClean="0"/>
              <a:t>Implementing an Adaptive User Interface</a:t>
            </a:r>
          </a:p>
          <a:p>
            <a:pPr marL="514350" indent="-514350">
              <a:spcAft>
                <a:spcPts val="600"/>
              </a:spcAft>
              <a:buFont typeface="+mj-lt"/>
              <a:buAutoNum type="arabicPeriod" startAt="9"/>
            </a:pPr>
            <a:r>
              <a:rPr lang="en-US" dirty="0" smtClean="0"/>
              <a:t>Creating </a:t>
            </a:r>
            <a:r>
              <a:rPr lang="en-US" dirty="0"/>
              <a:t>Advanced </a:t>
            </a:r>
            <a:r>
              <a:rPr lang="en-US" dirty="0" smtClean="0"/>
              <a:t>Graphics</a:t>
            </a:r>
          </a:p>
          <a:p>
            <a:pPr marL="514350" indent="-514350">
              <a:spcAft>
                <a:spcPts val="600"/>
              </a:spcAft>
              <a:buFont typeface="+mj-lt"/>
              <a:buAutoNum type="arabicPeriod" startAt="9"/>
            </a:pPr>
            <a:r>
              <a:rPr lang="en-US" dirty="0" smtClean="0">
                <a:solidFill>
                  <a:srgbClr val="FF0000"/>
                </a:solidFill>
              </a:rPr>
              <a:t>Animating </a:t>
            </a:r>
            <a:r>
              <a:rPr lang="en-US" dirty="0">
                <a:solidFill>
                  <a:srgbClr val="FF0000"/>
                </a:solidFill>
              </a:rPr>
              <a:t>the User </a:t>
            </a:r>
            <a:r>
              <a:rPr lang="en-US" dirty="0" smtClean="0">
                <a:solidFill>
                  <a:srgbClr val="FF0000"/>
                </a:solidFill>
              </a:rPr>
              <a:t>Interface</a:t>
            </a:r>
          </a:p>
          <a:p>
            <a:pPr marL="514350" indent="-514350">
              <a:spcAft>
                <a:spcPts val="600"/>
              </a:spcAft>
              <a:buFont typeface="+mj-lt"/>
              <a:buAutoNum type="arabicPeriod" startAt="9"/>
            </a:pPr>
            <a:r>
              <a:rPr lang="en-US" dirty="0" smtClean="0"/>
              <a:t>Implementing </a:t>
            </a:r>
            <a:r>
              <a:rPr lang="en-US" dirty="0"/>
              <a:t>Real-time Communication by Using Web </a:t>
            </a:r>
            <a:r>
              <a:rPr lang="en-US" dirty="0" smtClean="0"/>
              <a:t>Sockets</a:t>
            </a:r>
          </a:p>
          <a:p>
            <a:pPr marL="514350" indent="-514350">
              <a:spcAft>
                <a:spcPts val="600"/>
              </a:spcAft>
              <a:buFont typeface="+mj-lt"/>
              <a:buAutoNum type="arabicPeriod" startAt="9"/>
            </a:pPr>
            <a:r>
              <a:rPr lang="en-US" dirty="0" smtClean="0"/>
              <a:t>Performing </a:t>
            </a:r>
            <a:r>
              <a:rPr lang="en-US" dirty="0"/>
              <a:t>Background Processing by Using Web Workers</a:t>
            </a:r>
          </a:p>
          <a:p>
            <a:pPr marL="514350" indent="-514350">
              <a:buFont typeface="+mj-lt"/>
              <a:buAutoNum type="arabicPeriod"/>
            </a:pPr>
            <a:endParaRPr lang="en-US" dirty="0"/>
          </a:p>
        </p:txBody>
      </p:sp>
    </p:spTree>
    <p:extLst>
      <p:ext uri="{BB962C8B-B14F-4D97-AF65-F5344CB8AC3E}">
        <p14:creationId xmlns:p14="http://schemas.microsoft.com/office/powerpoint/2010/main" val="2639775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1484784"/>
            <a:ext cx="9144000" cy="3456384"/>
          </a:xfrm>
          <a:prstGeom prst="roundRect">
            <a:avLst>
              <a:gd name="adj" fmla="val 2081"/>
            </a:avLst>
          </a:prstGeom>
          <a:ln/>
        </p:spPr>
        <p:style>
          <a:lnRef idx="3">
            <a:schemeClr val="lt1"/>
          </a:lnRef>
          <a:fillRef idx="1">
            <a:schemeClr val="accent6"/>
          </a:fillRef>
          <a:effectRef idx="1">
            <a:schemeClr val="accent6"/>
          </a:effectRef>
          <a:fontRef idx="minor">
            <a:schemeClr val="lt1"/>
          </a:fontRef>
        </p:style>
        <p:txBody>
          <a:bodyPr anchor="ctr"/>
          <a:lstStyle>
            <a:extLst/>
          </a:lstStyle>
          <a:p>
            <a:pPr algn="ctr">
              <a:defRPr/>
            </a:pPr>
            <a:endParaRPr lang="en-US">
              <a:solidFill>
                <a:srgbClr val="FFFFFF"/>
              </a:solidFill>
            </a:endParaRPr>
          </a:p>
        </p:txBody>
      </p:sp>
      <p:sp>
        <p:nvSpPr>
          <p:cNvPr id="2" name="Title 1"/>
          <p:cNvSpPr>
            <a:spLocks noGrp="1"/>
          </p:cNvSpPr>
          <p:nvPr>
            <p:ph type="title"/>
          </p:nvPr>
        </p:nvSpPr>
        <p:spPr>
          <a:xfrm>
            <a:off x="179512" y="2400196"/>
            <a:ext cx="8534400" cy="1355725"/>
          </a:xfrm>
        </p:spPr>
        <p:txBody>
          <a:bodyPr vert="horz" wrap="square" lIns="45720" tIns="45720" rIns="45720" bIns="45720" numCol="1" anchor="ctr" anchorCtr="0" compatLnSpc="1">
            <a:prstTxWarp prst="textNoShape">
              <a:avLst/>
            </a:prstTxWarp>
            <a:normAutofit fontScale="90000"/>
          </a:bodyPr>
          <a:lstStyle/>
          <a:p>
            <a:pPr algn="r">
              <a:defRPr/>
            </a:pPr>
            <a:r>
              <a:rPr lang="en-US" sz="4400" dirty="0"/>
              <a:t>Animating the User Interface</a:t>
            </a:r>
            <a:r>
              <a:rPr lang="en-GB" sz="4400" dirty="0" smtClean="0"/>
              <a:t/>
            </a:r>
            <a:br>
              <a:rPr lang="en-GB" sz="4400" dirty="0" smtClean="0"/>
            </a:br>
            <a:r>
              <a:rPr lang="en-GB" sz="4400" dirty="0"/>
              <a:t/>
            </a:r>
            <a:br>
              <a:rPr lang="en-GB" sz="4400" dirty="0"/>
            </a:br>
            <a:r>
              <a:rPr lang="en-US" sz="4200" dirty="0" smtClean="0">
                <a:ln w="0"/>
                <a:solidFill>
                  <a:schemeClr val="tx1"/>
                </a:solidFill>
                <a:effectLst>
                  <a:outerShdw blurRad="38100" dist="19050" dir="2700000" algn="tl" rotWithShape="0">
                    <a:schemeClr val="dk1">
                      <a:alpha val="40000"/>
                    </a:schemeClr>
                  </a:outerShdw>
                </a:effectLst>
              </a:rPr>
              <a:t>(</a:t>
            </a:r>
            <a:r>
              <a:rPr lang="es-ES" sz="4400" dirty="0"/>
              <a:t>Animación de la interfaz de usuario</a:t>
            </a:r>
            <a:r>
              <a:rPr lang="en-US" sz="4200" dirty="0" smtClean="0">
                <a:ln w="0"/>
                <a:solidFill>
                  <a:schemeClr val="tx1"/>
                </a:solidFill>
                <a:effectLst>
                  <a:outerShdw blurRad="38100" dist="19050" dir="2700000" algn="tl" rotWithShape="0">
                    <a:schemeClr val="dk1">
                      <a:alpha val="40000"/>
                    </a:schemeClr>
                  </a:outerShdw>
                </a:effectLst>
              </a:rPr>
              <a:t>)</a:t>
            </a:r>
            <a:endParaRPr lang="en-US" sz="42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862966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Applying CSS Transitions
Transforming Elements
Applying CSS Keyframe Animations</a:t>
            </a:r>
            <a:endParaRPr lang="en-US" dirty="0"/>
          </a:p>
        </p:txBody>
      </p:sp>
    </p:spTree>
    <p:extLst>
      <p:ext uri="{BB962C8B-B14F-4D97-AF65-F5344CB8AC3E}">
        <p14:creationId xmlns:p14="http://schemas.microsoft.com/office/powerpoint/2010/main" val="599578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Applying CSS Transitions</a:t>
            </a:r>
            <a:endParaRPr lang="en-US" dirty="0"/>
          </a:p>
        </p:txBody>
      </p:sp>
      <p:sp>
        <p:nvSpPr>
          <p:cNvPr id="3" name="Text Placeholder 2"/>
          <p:cNvSpPr>
            <a:spLocks noGrp="1"/>
          </p:cNvSpPr>
          <p:nvPr>
            <p:ph type="body" idx="1"/>
          </p:nvPr>
        </p:nvSpPr>
        <p:spPr/>
        <p:txBody>
          <a:bodyPr/>
          <a:lstStyle/>
          <a:p>
            <a:r>
              <a:rPr lang="en-GB" dirty="0" smtClean="0"/>
              <a:t>Applying Simple Transitions by Using CSS
Configuring Transitions
Detecting the End of a Transition
Demonstration: Using CSS Transitions</a:t>
            </a:r>
            <a:endParaRPr lang="en-US" dirty="0"/>
          </a:p>
        </p:txBody>
      </p:sp>
    </p:spTree>
    <p:extLst>
      <p:ext uri="{BB962C8B-B14F-4D97-AF65-F5344CB8AC3E}">
        <p14:creationId xmlns:p14="http://schemas.microsoft.com/office/powerpoint/2010/main" val="3993073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Applying Simple Transitions by Using CSS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A CSS3 </a:t>
            </a:r>
            <a:r>
              <a:rPr lang="en-GB" b="1" dirty="0"/>
              <a:t>transition</a:t>
            </a:r>
            <a:r>
              <a:rPr lang="en-GB" dirty="0"/>
              <a:t> </a:t>
            </a:r>
            <a:r>
              <a:rPr lang="en-GB" dirty="0" smtClean="0"/>
              <a:t>enables </a:t>
            </a:r>
            <a:r>
              <a:rPr lang="en-GB" dirty="0"/>
              <a:t>you to define a transition for </a:t>
            </a:r>
            <a:r>
              <a:rPr lang="en-GB" dirty="0" smtClean="0"/>
              <a:t>one or more properties</a:t>
            </a:r>
          </a:p>
          <a:p>
            <a:pPr marL="569912" lvl="2" indent="-174625">
              <a:buSzPct val="90000"/>
            </a:pPr>
            <a:r>
              <a:rPr lang="en-GB" dirty="0" smtClean="0"/>
              <a:t>The browser </a:t>
            </a:r>
            <a:r>
              <a:rPr lang="en-GB" dirty="0"/>
              <a:t>interpolates between initial value and final value over a specified duration</a:t>
            </a:r>
          </a:p>
          <a:p>
            <a:endParaRPr lang="en-GB" dirty="0"/>
          </a:p>
          <a:p>
            <a:endParaRPr lang="en-US" dirty="0"/>
          </a:p>
        </p:txBody>
      </p:sp>
      <p:sp>
        <p:nvSpPr>
          <p:cNvPr id="5" name="TextBox 4"/>
          <p:cNvSpPr txBox="1"/>
          <p:nvPr/>
        </p:nvSpPr>
        <p:spPr>
          <a:xfrm>
            <a:off x="914400" y="2672476"/>
            <a:ext cx="7467600" cy="258532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div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width: 300px</a:t>
            </a:r>
            <a:r>
              <a:rPr lang="en-US" b="0" dirty="0" smtClean="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background-color: yellow;</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transition: width </a:t>
            </a:r>
            <a:r>
              <a:rPr lang="en-US" b="0" dirty="0" smtClean="0">
                <a:latin typeface="Lucida Sans Unicode" pitchFamily="34" charset="0"/>
                <a:cs typeface="Lucida Sans Unicode" pitchFamily="34" charset="0"/>
              </a:rPr>
              <a:t>2s, background-color 3750ms;</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div:hover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width: 600px</a:t>
            </a:r>
            <a:r>
              <a:rPr lang="en-US" b="0" dirty="0" smtClean="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background-color: red;</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grpSp>
        <p:nvGrpSpPr>
          <p:cNvPr id="6" name="Group 5" descr="A diagram that depicts the width and color of a &lt;div&gt; element changing over a period of time."/>
          <p:cNvGrpSpPr/>
          <p:nvPr/>
        </p:nvGrpSpPr>
        <p:grpSpPr>
          <a:xfrm>
            <a:off x="838200" y="4953000"/>
            <a:ext cx="7696200" cy="1435640"/>
            <a:chOff x="838200" y="4953000"/>
            <a:chExt cx="7696200" cy="1435640"/>
          </a:xfrm>
        </p:grpSpPr>
        <p:sp>
          <p:nvSpPr>
            <p:cNvPr id="7" name="Rectangle 6"/>
            <p:cNvSpPr/>
            <p:nvPr/>
          </p:nvSpPr>
          <p:spPr bwMode="auto">
            <a:xfrm>
              <a:off x="838200" y="5702840"/>
              <a:ext cx="2133600" cy="685800"/>
            </a:xfrm>
            <a:prstGeom prst="rect">
              <a:avLst/>
            </a:prstGeom>
            <a:solidFill>
              <a:srgbClr val="FFFF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8" name="Rectangle 7"/>
            <p:cNvSpPr/>
            <p:nvPr/>
          </p:nvSpPr>
          <p:spPr bwMode="auto">
            <a:xfrm>
              <a:off x="4267200" y="5702840"/>
              <a:ext cx="4267200" cy="685800"/>
            </a:xfrm>
            <a:prstGeom prst="rect">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pic>
          <p:nvPicPr>
            <p:cNvPr id="9" name="Picture 8" descr="D:\Backup\Work in Progress\Microsoft\VAT\MSL_PNG_Object_Library\Clo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6587" y="4953000"/>
              <a:ext cx="885825" cy="949946"/>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p:cNvCxnSpPr/>
            <p:nvPr/>
          </p:nvCxnSpPr>
          <p:spPr bwMode="auto">
            <a:xfrm>
              <a:off x="2971800" y="6045740"/>
              <a:ext cx="1295400" cy="0"/>
            </a:xfrm>
            <a:prstGeom prst="straightConnector1">
              <a:avLst/>
            </a:prstGeom>
            <a:gradFill rotWithShape="1">
              <a:gsLst>
                <a:gs pos="0">
                  <a:srgbClr val="E4CD9A"/>
                </a:gs>
                <a:gs pos="100000">
                  <a:srgbClr val="EEEFD7"/>
                </a:gs>
              </a:gsLst>
              <a:lin ang="2700000" scaled="1"/>
            </a:gradFill>
            <a:ln w="57150" cap="flat" cmpd="sng" algn="ctr">
              <a:solidFill>
                <a:schemeClr val="tx2"/>
              </a:solidFill>
              <a:prstDash val="solid"/>
              <a:round/>
              <a:headEnd type="triangle" w="med" len="med"/>
              <a:tailEnd type="triangle" w="med" len="med"/>
            </a:ln>
            <a:effectLst>
              <a:outerShdw dist="35921" dir="2700000" algn="ctr" rotWithShape="0">
                <a:srgbClr val="AFAFAF"/>
              </a:outerShdw>
            </a:effectLst>
          </p:spPr>
        </p:cxnSp>
      </p:grpSp>
    </p:spTree>
    <p:extLst>
      <p:ext uri="{BB962C8B-B14F-4D97-AF65-F5344CB8AC3E}">
        <p14:creationId xmlns:p14="http://schemas.microsoft.com/office/powerpoint/2010/main" val="3332525687"/>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1817</TotalTime>
  <Words>5598</Words>
  <Application>Microsoft Office PowerPoint</Application>
  <PresentationFormat>Presentación en pantalla (4:3)</PresentationFormat>
  <Paragraphs>596</Paragraphs>
  <Slides>37</Slides>
  <Notes>36</Notes>
  <HiddenSlides>8</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37</vt:i4>
      </vt:variant>
    </vt:vector>
  </HeadingPairs>
  <TitlesOfParts>
    <vt:vector size="48" baseType="lpstr">
      <vt:lpstr>Arial</vt:lpstr>
      <vt:lpstr>Calibri</vt:lpstr>
      <vt:lpstr>Courier New</vt:lpstr>
      <vt:lpstr>Lucida Sans Unicode</vt:lpstr>
      <vt:lpstr>Segoe UI</vt:lpstr>
      <vt:lpstr>Segoe UI Light</vt:lpstr>
      <vt:lpstr>Symbol</vt:lpstr>
      <vt:lpstr>Times New Roman</vt:lpstr>
      <vt:lpstr>Verdana</vt:lpstr>
      <vt:lpstr>Wingdings</vt:lpstr>
      <vt:lpstr>Presentation1</vt:lpstr>
      <vt:lpstr>Presentación de PowerPoint</vt:lpstr>
      <vt:lpstr>Objetivo Terminal del Modulo 5 (1/2)</vt:lpstr>
      <vt:lpstr>Objetivo Terminal del Modulo 5 (2/2)</vt:lpstr>
      <vt:lpstr>Contenido de Modulo, por temas</vt:lpstr>
      <vt:lpstr>Contenido de Modulo, por temas</vt:lpstr>
      <vt:lpstr>Animating the User Interface  (Animación de la interfaz de usuario)</vt:lpstr>
      <vt:lpstr>Module Overview</vt:lpstr>
      <vt:lpstr>Lesson 1: Applying CSS Transitions</vt:lpstr>
      <vt:lpstr>Applying Simple Transitions by Using CSS</vt:lpstr>
      <vt:lpstr>Configuring Transitions</vt:lpstr>
      <vt:lpstr>Detecting the End of a Transition</vt:lpstr>
      <vt:lpstr>Demonstration: Using CSS Transitions</vt:lpstr>
      <vt:lpstr>Text Continuation Slide</vt:lpstr>
      <vt:lpstr>Lesson 2: Transforming Elements</vt:lpstr>
      <vt:lpstr>Applying Transformations by Using CSS</vt:lpstr>
      <vt:lpstr>Applying 2D Transformations</vt:lpstr>
      <vt:lpstr>Demonstration: Performing 2D Transformations</vt:lpstr>
      <vt:lpstr>Text Continuation Slide</vt:lpstr>
      <vt:lpstr>Text Continuation Slide</vt:lpstr>
      <vt:lpstr>Text Continuation Slide</vt:lpstr>
      <vt:lpstr>Applying 3D Transformations</vt:lpstr>
      <vt:lpstr>Defining Transitions for Transformations</vt:lpstr>
      <vt:lpstr>Demonstration: Performing 3D Transformations</vt:lpstr>
      <vt:lpstr>Text Continuation Slide</vt:lpstr>
      <vt:lpstr>Lesson 3: Applying CSS Keyframe Animations</vt:lpstr>
      <vt:lpstr>Defining a Keyframe Animation</vt:lpstr>
      <vt:lpstr>Configuring Keyframe Animation Properties</vt:lpstr>
      <vt:lpstr>Starting a Keyframe Animation Programmatically</vt:lpstr>
      <vt:lpstr>Handling Keyframe Events</vt:lpstr>
      <vt:lpstr>Demonstration: Implementing KeyFrame Animations</vt:lpstr>
      <vt:lpstr>Text Continuation Slide</vt:lpstr>
      <vt:lpstr>Text Continuation Slide</vt:lpstr>
      <vt:lpstr>Demonstration: Animating the User Interface</vt:lpstr>
      <vt:lpstr>Text Continuation Slide</vt:lpstr>
      <vt:lpstr>Lab: Animating the User Interface</vt:lpstr>
      <vt:lpstr>Lab Scenario</vt:lpstr>
      <vt:lpstr>Module Review and Takeaways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Lakshmy</dc:creator>
  <cp:lastModifiedBy>xiomara De Lucca</cp:lastModifiedBy>
  <cp:revision>69</cp:revision>
  <cp:lastPrinted>2012-08-28T00:39:50Z</cp:lastPrinted>
  <dcterms:created xsi:type="dcterms:W3CDTF">2012-10-15T15:17:00Z</dcterms:created>
  <dcterms:modified xsi:type="dcterms:W3CDTF">2016-04-04T13:55:51Z</dcterms:modified>
</cp:coreProperties>
</file>