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1"/>
  </p:notesMasterIdLst>
  <p:handoutMasterIdLst>
    <p:handoutMasterId r:id="rId22"/>
  </p:handoutMasterIdLst>
  <p:sldIdLst>
    <p:sldId id="315" r:id="rId2"/>
    <p:sldId id="285" r:id="rId3"/>
    <p:sldId id="342" r:id="rId4"/>
    <p:sldId id="282" r:id="rId5"/>
    <p:sldId id="347" r:id="rId6"/>
    <p:sldId id="286"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8"/>
            <p14:sldId id="349"/>
            <p14:sldId id="350"/>
            <p14:sldId id="351"/>
            <p14:sldId id="352"/>
            <p14:sldId id="353"/>
            <p14:sldId id="354"/>
            <p14:sldId id="355"/>
            <p14:sldId id="356"/>
            <p14:sldId id="357"/>
            <p14:sldId id="358"/>
            <p14:sldId id="359"/>
            <p14:sldId id="360"/>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This is the practical part of the module. The WebSocket API is fundamentally very simple (at least as far as client applications are concerned). The only real complications arise in defining the format of the data to use in the messages that are exchanged; the client and the server must agree on this format so that they can parse messages correctly.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194187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WebSocket object provides the abstraction around socket-based communication. Emphasize that communication is asynchronous; the WebSocket API provides events that a developer should use to track the state of the connection.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4028106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send operation is asynchronous; the data is buffered and has not been fully transmitted until the </a:t>
            </a:r>
            <a:r>
              <a:rPr lang="en-US" sz="1000" b="1" dirty="0">
                <a:latin typeface="Arial"/>
                <a:ea typeface="Calibri"/>
                <a:cs typeface="Times New Roman"/>
              </a:rPr>
              <a:t>bufferedAmount</a:t>
            </a:r>
            <a:r>
              <a:rPr lang="en-US" sz="1000" dirty="0">
                <a:latin typeface="Arial"/>
                <a:ea typeface="Calibri"/>
                <a:cs typeface="Segoe UI"/>
              </a:rPr>
              <a:t> property of the </a:t>
            </a:r>
            <a:r>
              <a:rPr lang="en-US" sz="1000" b="1" dirty="0">
                <a:latin typeface="Arial"/>
                <a:ea typeface="Calibri"/>
                <a:cs typeface="Times New Roman"/>
              </a:rPr>
              <a:t>WebSocket</a:t>
            </a:r>
            <a:r>
              <a:rPr lang="en-US" sz="1000" dirty="0">
                <a:latin typeface="Arial"/>
                <a:ea typeface="Calibri"/>
                <a:cs typeface="Segoe UI"/>
              </a:rPr>
              <a:t> object drops to zero. Handling the </a:t>
            </a:r>
            <a:r>
              <a:rPr lang="en-US" sz="1000" b="1" dirty="0">
                <a:latin typeface="Arial"/>
                <a:ea typeface="Calibri"/>
                <a:cs typeface="Times New Roman"/>
              </a:rPr>
              <a:t>error</a:t>
            </a:r>
            <a:r>
              <a:rPr lang="en-US" sz="1000" dirty="0">
                <a:latin typeface="Arial"/>
                <a:ea typeface="Calibri"/>
                <a:cs typeface="Segoe UI"/>
              </a:rPr>
              <a:t> event to detect whether there were any failures during transmission is an important point.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may want to expand further on Blob, ArrayBuffer and ArrayBufferView objects based on comments in the lecture room. Check out https://www.khronos.org/registry/typedarray/specs/latest/ for the ArrayBuffer and ArrayBufferView objects.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58399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binaryType</a:t>
            </a:r>
            <a:r>
              <a:rPr lang="en-US" sz="1000" dirty="0">
                <a:latin typeface="Arial"/>
                <a:ea typeface="Calibri"/>
                <a:cs typeface="Segoe UI"/>
              </a:rPr>
              <a:t> property of the </a:t>
            </a:r>
            <a:r>
              <a:rPr lang="en-US" sz="1000" b="1" dirty="0">
                <a:latin typeface="Arial"/>
                <a:ea typeface="Calibri"/>
                <a:cs typeface="Times New Roman"/>
              </a:rPr>
              <a:t>WebSocket</a:t>
            </a:r>
            <a:r>
              <a:rPr lang="en-US" sz="1000" dirty="0">
                <a:latin typeface="Arial"/>
                <a:ea typeface="Calibri"/>
                <a:cs typeface="Segoe UI"/>
              </a:rPr>
              <a:t> object requires careful explanation. Explain that this property specifies how the browser should present binary data to the </a:t>
            </a:r>
            <a:r>
              <a:rPr lang="en-US" sz="1000" b="1" dirty="0">
                <a:latin typeface="Arial"/>
                <a:ea typeface="Calibri"/>
                <a:cs typeface="Times New Roman"/>
              </a:rPr>
              <a:t>message</a:t>
            </a:r>
            <a:r>
              <a:rPr lang="en-US" sz="1000" dirty="0">
                <a:latin typeface="Arial"/>
                <a:ea typeface="Calibri"/>
                <a:cs typeface="Segoe UI"/>
              </a:rPr>
              <a:t> event when it is received.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5241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E:\Mod13\Labfiles\Solution\Exercise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in the navigation bar, click </a:t>
            </a:r>
            <a:r>
              <a:rPr lang="en-US" sz="1000" b="1" dirty="0" smtClean="0">
                <a:effectLst/>
                <a:latin typeface="Arial"/>
                <a:ea typeface="Times New Roman"/>
                <a:cs typeface="Times New Roman"/>
              </a:rPr>
              <a:t>Live</a:t>
            </a:r>
            <a:r>
              <a:rPr lang="en-US" sz="1000" dirty="0" smtClean="0">
                <a:effectLst/>
                <a:latin typeface="Arial"/>
                <a:ea typeface="Times New Roman"/>
                <a:cs typeface="Segoe UI"/>
              </a:rPr>
              <a:t>. Highlight the questions that appear, together with the </a:t>
            </a:r>
            <a:r>
              <a:rPr lang="en-US" sz="1000" b="1" dirty="0" smtClean="0">
                <a:effectLst/>
                <a:latin typeface="Arial"/>
                <a:ea typeface="Times New Roman"/>
                <a:cs typeface="Times New Roman"/>
              </a:rPr>
              <a:t>Report</a:t>
            </a:r>
            <a:r>
              <a:rPr lang="en-US" sz="1000" dirty="0" smtClean="0">
                <a:effectLst/>
                <a:latin typeface="Arial"/>
                <a:ea typeface="Times New Roman"/>
                <a:cs typeface="Segoe UI"/>
              </a:rPr>
              <a:t> link that enables a user to request that an inappropriate question be removed.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Ask a question</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What color are my eyes?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Ask</a:t>
            </a:r>
            <a:r>
              <a:rPr lang="en-US" sz="1000" dirty="0" smtClean="0">
                <a:effectLst/>
                <a:latin typeface="Arial"/>
                <a:ea typeface="Times New Roman"/>
                <a:cs typeface="Segoe UI"/>
              </a:rPr>
              <a:t>. Point out that the question is posted to a server, which then sends a response back to the browser and the question appears in the list on this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Mention that if several users are viewing the same web site, the same questions will appear in their browsers.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the </a:t>
            </a:r>
            <a:r>
              <a:rPr lang="en-US" sz="1000" b="1" dirty="0" smtClean="0">
                <a:effectLst/>
                <a:latin typeface="Arial"/>
                <a:ea typeface="Times New Roman"/>
                <a:cs typeface="Times New Roman"/>
              </a:rPr>
              <a:t>Report</a:t>
            </a:r>
            <a:r>
              <a:rPr lang="en-US" sz="1000" dirty="0" smtClean="0">
                <a:effectLst/>
                <a:latin typeface="Arial"/>
                <a:ea typeface="Times New Roman"/>
                <a:cs typeface="Segoe UI"/>
              </a:rPr>
              <a:t> link by the </a:t>
            </a:r>
            <a:r>
              <a:rPr lang="en-US" sz="1000" b="1" dirty="0" smtClean="0">
                <a:effectLst/>
                <a:latin typeface="Arial"/>
                <a:ea typeface="Times New Roman"/>
                <a:cs typeface="Times New Roman"/>
              </a:rPr>
              <a:t>What color are my eyes?</a:t>
            </a:r>
            <a:r>
              <a:rPr lang="en-US" sz="1000" dirty="0" smtClean="0">
                <a:effectLst/>
                <a:latin typeface="Arial"/>
                <a:ea typeface="Times New Roman"/>
                <a:cs typeface="Segoe UI"/>
              </a:rPr>
              <a:t> question. Explain that the web page changes the text of the link to </a:t>
            </a:r>
            <a:r>
              <a:rPr lang="en-US" sz="1000" b="1" dirty="0" smtClean="0">
                <a:effectLst/>
                <a:latin typeface="Arial"/>
                <a:ea typeface="Times New Roman"/>
                <a:cs typeface="Times New Roman"/>
              </a:rPr>
              <a:t>Reported</a:t>
            </a:r>
            <a:r>
              <a:rPr lang="en-US" sz="1000" dirty="0" smtClean="0">
                <a:effectLst/>
                <a:latin typeface="Arial"/>
                <a:ea typeface="Times New Roman"/>
                <a:cs typeface="Segoe UI"/>
              </a:rPr>
              <a:t> while the question is evaluated by the web server. The web server removes the question, all browsers displaying the </a:t>
            </a:r>
            <a:r>
              <a:rPr lang="en-US" sz="1000" b="1" dirty="0" smtClean="0">
                <a:effectLst/>
                <a:latin typeface="Arial"/>
                <a:ea typeface="Times New Roman"/>
                <a:cs typeface="Times New Roman"/>
              </a:rPr>
              <a:t>Live</a:t>
            </a:r>
            <a:r>
              <a:rPr lang="en-US" sz="1000" dirty="0" smtClean="0">
                <a:effectLst/>
                <a:latin typeface="Arial"/>
                <a:ea typeface="Times New Roman"/>
                <a:cs typeface="Segoe UI"/>
              </a:rPr>
              <a:t> page are updated, and the question disappears.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live.js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point out the following functions:</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b="1" dirty="0" smtClean="0">
                <a:effectLst/>
                <a:latin typeface="Arial"/>
                <a:ea typeface="Times New Roman"/>
                <a:cs typeface="Times New Roman"/>
              </a:rPr>
              <a:t>initializeSocket</a:t>
            </a:r>
            <a:r>
              <a:rPr lang="en-US" sz="1000" dirty="0" smtClean="0">
                <a:effectLst/>
                <a:latin typeface="Arial"/>
                <a:ea typeface="Times New Roman"/>
                <a:cs typeface="Segoe UI"/>
              </a:rPr>
              <a:t>. This function arranges to handle the </a:t>
            </a:r>
            <a:r>
              <a:rPr lang="en-US" sz="1000" b="1" dirty="0" smtClean="0">
                <a:effectLst/>
                <a:latin typeface="Arial"/>
                <a:ea typeface="Times New Roman"/>
                <a:cs typeface="Times New Roman"/>
              </a:rPr>
              <a:t>onmessage</a:t>
            </a:r>
            <a:r>
              <a:rPr lang="en-US" sz="1000" dirty="0" smtClean="0">
                <a:effectLst/>
                <a:latin typeface="Arial"/>
                <a:ea typeface="Times New Roman"/>
                <a:cs typeface="Segoe UI"/>
              </a:rPr>
              <a:t> event of the socket and call the </a:t>
            </a:r>
            <a:r>
              <a:rPr lang="en-US" sz="1000" b="1" dirty="0" smtClean="0">
                <a:effectLst/>
                <a:latin typeface="Arial"/>
                <a:ea typeface="Times New Roman"/>
                <a:cs typeface="Times New Roman"/>
              </a:rPr>
              <a:t>handleSocketMessage()</a:t>
            </a:r>
            <a:r>
              <a:rPr lang="en-US" sz="1000" dirty="0" smtClean="0">
                <a:effectLst/>
                <a:latin typeface="Arial"/>
                <a:ea typeface="Times New Roman"/>
                <a:cs typeface="Segoe UI"/>
              </a:rPr>
              <a:t> function whenever a message arrives.</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633142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pitchFamily="49" charset="0"/>
              <a:buChar char="o"/>
            </a:pPr>
            <a:r>
              <a:rPr lang="en-US" sz="1000" b="1" dirty="0" smtClean="0">
                <a:solidFill>
                  <a:prstClr val="black"/>
                </a:solidFill>
                <a:latin typeface="Arial"/>
                <a:ea typeface="Times New Roman"/>
                <a:cs typeface="Times New Roman"/>
              </a:rPr>
              <a:t>askQuestion</a:t>
            </a:r>
            <a:r>
              <a:rPr lang="en-US" sz="1000" dirty="0">
                <a:solidFill>
                  <a:prstClr val="black"/>
                </a:solidFill>
                <a:latin typeface="Arial"/>
                <a:ea typeface="Times New Roman"/>
                <a:cs typeface="Segoe UI"/>
              </a:rPr>
              <a:t>. This function runs when the user has typed a question and clicked </a:t>
            </a:r>
            <a:r>
              <a:rPr lang="en-US" sz="1000" b="1" dirty="0">
                <a:solidFill>
                  <a:prstClr val="black"/>
                </a:solidFill>
                <a:latin typeface="Arial"/>
                <a:ea typeface="Times New Roman"/>
                <a:cs typeface="Times New Roman"/>
              </a:rPr>
              <a:t>Ask</a:t>
            </a:r>
            <a:r>
              <a:rPr lang="en-US" sz="1000" dirty="0">
                <a:solidFill>
                  <a:prstClr val="black"/>
                </a:solidFill>
                <a:latin typeface="Arial"/>
                <a:ea typeface="Times New Roman"/>
                <a:cs typeface="Segoe UI"/>
              </a:rPr>
              <a:t>. The text is formatted as a message and serialized as JSON before being sent to the web server for processing.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handleSocketMessage</a:t>
            </a:r>
            <a:r>
              <a:rPr lang="en-US" sz="1000" dirty="0">
                <a:solidFill>
                  <a:prstClr val="black"/>
                </a:solidFill>
                <a:latin typeface="Arial"/>
                <a:ea typeface="Times New Roman"/>
                <a:cs typeface="Segoe UI"/>
              </a:rPr>
              <a:t>. This function runs when the web server sends a message back to the browser. The function examines the incoming message, and if it contains questions it calls the </a:t>
            </a:r>
            <a:r>
              <a:rPr lang="en-US" sz="1000" b="1" dirty="0">
                <a:solidFill>
                  <a:prstClr val="black"/>
                </a:solidFill>
                <a:latin typeface="Arial"/>
                <a:ea typeface="Times New Roman"/>
                <a:cs typeface="Times New Roman"/>
              </a:rPr>
              <a:t>handleQuestionsMessage()</a:t>
            </a:r>
            <a:r>
              <a:rPr lang="en-US" sz="1000" dirty="0">
                <a:solidFill>
                  <a:prstClr val="black"/>
                </a:solidFill>
                <a:latin typeface="Arial"/>
                <a:ea typeface="Times New Roman"/>
                <a:cs typeface="Segoe UI"/>
              </a:rPr>
              <a:t> function to display the questions on the web page. If the message contains a </a:t>
            </a:r>
            <a:r>
              <a:rPr lang="en-US" sz="1000" i="1" dirty="0">
                <a:solidFill>
                  <a:prstClr val="black"/>
                </a:solidFill>
                <a:latin typeface="Arial"/>
                <a:ea typeface="Times New Roman"/>
                <a:cs typeface="Times New Roman"/>
              </a:rPr>
              <a:t>remove</a:t>
            </a:r>
            <a:r>
              <a:rPr lang="en-US" sz="1000" dirty="0">
                <a:solidFill>
                  <a:prstClr val="black"/>
                </a:solidFill>
                <a:latin typeface="Arial"/>
                <a:ea typeface="Times New Roman"/>
                <a:cs typeface="Segoe UI"/>
              </a:rPr>
              <a:t> request, the function calls the </a:t>
            </a:r>
            <a:r>
              <a:rPr lang="en-US" sz="1000" b="1" dirty="0">
                <a:solidFill>
                  <a:prstClr val="black"/>
                </a:solidFill>
                <a:latin typeface="Arial"/>
                <a:ea typeface="Times New Roman"/>
                <a:cs typeface="Times New Roman"/>
              </a:rPr>
              <a:t>handleRemoveMessage()</a:t>
            </a:r>
            <a:r>
              <a:rPr lang="en-US" sz="1000" dirty="0">
                <a:solidFill>
                  <a:prstClr val="black"/>
                </a:solidFill>
                <a:latin typeface="Arial"/>
                <a:ea typeface="Times New Roman"/>
                <a:cs typeface="Segoe UI"/>
              </a:rPr>
              <a:t> function to remove the question from the web page.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handleQuestionsMessage</a:t>
            </a:r>
            <a:r>
              <a:rPr lang="en-US" sz="1000" dirty="0">
                <a:solidFill>
                  <a:prstClr val="black"/>
                </a:solidFill>
                <a:latin typeface="Arial"/>
                <a:ea typeface="Times New Roman"/>
                <a:cs typeface="Segoe UI"/>
              </a:rPr>
              <a:t>. This function parses a message and displays the questions that it contains on the web page.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reportQuestion</a:t>
            </a:r>
            <a:r>
              <a:rPr lang="en-US" sz="1000" dirty="0">
                <a:solidFill>
                  <a:prstClr val="black"/>
                </a:solidFill>
                <a:latin typeface="Arial"/>
                <a:ea typeface="Times New Roman"/>
                <a:cs typeface="Segoe UI"/>
              </a:rPr>
              <a:t>. This function runs when the user clicks the </a:t>
            </a:r>
            <a:r>
              <a:rPr lang="en-US" sz="1000" b="1" dirty="0">
                <a:solidFill>
                  <a:prstClr val="black"/>
                </a:solidFill>
                <a:latin typeface="Arial"/>
                <a:ea typeface="Times New Roman"/>
                <a:cs typeface="Times New Roman"/>
              </a:rPr>
              <a:t>Report</a:t>
            </a:r>
            <a:r>
              <a:rPr lang="en-US" sz="1000" dirty="0">
                <a:solidFill>
                  <a:prstClr val="black"/>
                </a:solidFill>
                <a:latin typeface="Arial"/>
                <a:ea typeface="Times New Roman"/>
                <a:cs typeface="Segoe UI"/>
              </a:rPr>
              <a:t> link; it sends a </a:t>
            </a:r>
            <a:r>
              <a:rPr lang="en-US" sz="1000" i="1" dirty="0">
                <a:solidFill>
                  <a:prstClr val="black"/>
                </a:solidFill>
                <a:latin typeface="Arial"/>
                <a:ea typeface="Times New Roman"/>
                <a:cs typeface="Times New Roman"/>
              </a:rPr>
              <a:t>report</a:t>
            </a:r>
            <a:r>
              <a:rPr lang="en-US" sz="1000" dirty="0">
                <a:solidFill>
                  <a:prstClr val="black"/>
                </a:solidFill>
                <a:latin typeface="Arial"/>
                <a:ea typeface="Times New Roman"/>
                <a:cs typeface="Segoe UI"/>
              </a:rPr>
              <a:t> message to the web server that contains the id of the question to be removed.</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       Start </a:t>
            </a:r>
            <a:r>
              <a:rPr lang="en-US" sz="1000" dirty="0">
                <a:solidFill>
                  <a:prstClr val="black"/>
                </a:solidFill>
                <a:latin typeface="Arial"/>
                <a:ea typeface="Times New Roman"/>
                <a:cs typeface="Times New Roman"/>
              </a:rPr>
              <a:t>the MSL-TMG1 virtual machine if it is not already running.</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16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346125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Receiving Messages from a Web Socket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review the new </a:t>
            </a:r>
            <a:r>
              <a:rPr lang="en-US" sz="1000" b="1" dirty="0">
                <a:latin typeface="Arial"/>
                <a:ea typeface="Calibri"/>
                <a:cs typeface="Times New Roman"/>
              </a:rPr>
              <a:t>Live</a:t>
            </a:r>
            <a:r>
              <a:rPr lang="en-US" sz="1000" dirty="0">
                <a:latin typeface="Arial"/>
                <a:ea typeface="Calibri"/>
                <a:cs typeface="Segoe UI"/>
              </a:rPr>
              <a:t> page and JavaScript. You will write JavaScript that creates a web socket and connect the socket to the server. Then you will handle messages received from the web socket. You will parse the JSON serialized messages into objects that contain new questions to display on the page. Finally, you will run the application, view the </a:t>
            </a:r>
            <a:r>
              <a:rPr lang="en-US" sz="1000" b="1" dirty="0">
                <a:latin typeface="Arial"/>
                <a:ea typeface="Calibri"/>
                <a:cs typeface="Times New Roman"/>
              </a:rPr>
              <a:t>Live</a:t>
            </a:r>
            <a:r>
              <a:rPr lang="en-US" sz="1000" dirty="0">
                <a:latin typeface="Arial"/>
                <a:ea typeface="Calibri"/>
                <a:cs typeface="Segoe UI"/>
              </a:rPr>
              <a:t> page and verify that it displays the questions sent by the socket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a working solution for this exercise is available in the </a:t>
            </a:r>
            <a:r>
              <a:rPr lang="en-US" sz="1000" b="1" dirty="0">
                <a:latin typeface="Arial"/>
                <a:ea typeface="Calibri"/>
                <a:cs typeface="Times New Roman"/>
              </a:rPr>
              <a:t>E:\Mod13\Labfiles\Solution\Exercise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Sending Messages to a Web Socket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message object that contains a question to ask. You will serialize this message and send it to the server by using the web socket. Then you will run the application, view two concurrent instances of the </a:t>
            </a:r>
            <a:r>
              <a:rPr lang="en-US" sz="1000" b="1" dirty="0">
                <a:latin typeface="Arial"/>
                <a:ea typeface="Calibri"/>
                <a:cs typeface="Times New Roman"/>
              </a:rPr>
              <a:t>Live</a:t>
            </a:r>
            <a:r>
              <a:rPr lang="en-US" sz="1000" dirty="0">
                <a:latin typeface="Arial"/>
                <a:ea typeface="Calibri"/>
                <a:cs typeface="Segoe UI"/>
              </a:rPr>
              <a:t> page, and verify that asking questions results in them being displayed on the page in both instances.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E:\Mod13\Labfiles\Starter\Exercise 2</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remind students that a working solution for this exercise is available in the </a:t>
            </a:r>
            <a:r>
              <a:rPr lang="en-US" sz="1000" b="1" dirty="0">
                <a:latin typeface="Arial"/>
                <a:ea typeface="Calibri"/>
                <a:cs typeface="Times New Roman"/>
              </a:rPr>
              <a:t>E:\Mod13\Labfiles\Solution\Exercise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Handling Different Web Socket Message Types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link next to each question to enable a student to report the question as inappropriate. Then you will handle messages from the server instructing the page to remove a question; this process will involve handling different types of messages. Finally, you will run the application, view the </a:t>
            </a:r>
            <a:r>
              <a:rPr lang="en-US" sz="1000" b="1" dirty="0">
                <a:latin typeface="Arial"/>
                <a:ea typeface="Calibri"/>
                <a:cs typeface="Times New Roman"/>
              </a:rPr>
              <a:t>Live</a:t>
            </a:r>
            <a:r>
              <a:rPr lang="en-US" sz="1000" dirty="0">
                <a:latin typeface="Arial"/>
                <a:ea typeface="Calibri"/>
                <a:cs typeface="Segoe UI"/>
              </a:rPr>
              <a:t> page, and verify that clicking the link causes the question to be removed.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E:\Mod13\Labfiles\Starter\Exercise 3</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remind students that a working solution for this exercise is available in the </a:t>
            </a:r>
            <a:r>
              <a:rPr lang="en-US" sz="1000" b="1" dirty="0">
                <a:latin typeface="Arial"/>
                <a:ea typeface="Calibri"/>
                <a:cs typeface="Times New Roman"/>
              </a:rPr>
              <a:t>E:\Mod13\Labfiles\Solution\Exercise 3</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7595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357386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Web socket clients send and receive data over an HTTP connection.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does a client create a connection to a web socket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client uses the open() function of the WebSocket object and specifies the URL of the server.</a:t>
            </a:r>
          </a:p>
          <a:p>
            <a:pPr>
              <a:lnSpc>
                <a:spcPct val="115000"/>
              </a:lnSpc>
              <a:spcAft>
                <a:spcPts val="1000"/>
              </a:spcAft>
            </a:pPr>
            <a:r>
              <a:rPr lang="en-US" sz="1000" dirty="0">
                <a:latin typeface="Arial"/>
                <a:ea typeface="Calibri"/>
                <a:cs typeface="Times New Roman"/>
              </a:rPr>
              <a:t>(   )Option 2: The client uses the connect() function of the WebSocket object and specifies the URL of the server.</a:t>
            </a:r>
          </a:p>
          <a:p>
            <a:pPr>
              <a:lnSpc>
                <a:spcPct val="115000"/>
              </a:lnSpc>
              <a:spcAft>
                <a:spcPts val="1000"/>
              </a:spcAft>
            </a:pPr>
            <a:r>
              <a:rPr lang="en-US" sz="1000" dirty="0">
                <a:latin typeface="Arial"/>
                <a:ea typeface="Calibri"/>
                <a:cs typeface="Times New Roman"/>
              </a:rPr>
              <a:t>(   )Option 3: Web sockets use a stateless protocol similar to HTTP. A client application simply specifies the address of the server as a parameter of the send() function of the WebSocket object. A connection is automatically established while the message is sent and then closed.</a:t>
            </a:r>
          </a:p>
          <a:p>
            <a:pPr>
              <a:lnSpc>
                <a:spcPct val="115000"/>
              </a:lnSpc>
              <a:spcAft>
                <a:spcPts val="1000"/>
              </a:spcAft>
            </a:pPr>
            <a:r>
              <a:rPr lang="en-US" sz="1000" dirty="0">
                <a:latin typeface="Arial"/>
                <a:ea typeface="Calibri"/>
                <a:cs typeface="Times New Roman"/>
              </a:rPr>
              <a:t>(   )Option 4: The client creates a new WebSocket object and specifies the URL of the server.</a:t>
            </a:r>
          </a:p>
          <a:p>
            <a:pPr>
              <a:lnSpc>
                <a:spcPct val="115000"/>
              </a:lnSpc>
              <a:spcAft>
                <a:spcPts val="1000"/>
              </a:spcAft>
            </a:pPr>
            <a:r>
              <a:rPr lang="en-US" sz="1000" dirty="0">
                <a:latin typeface="Arial"/>
                <a:ea typeface="Calibri"/>
                <a:cs typeface="Times New Roman"/>
              </a:rPr>
              <a:t>(   )Option 5: The client has to wait until the server responds to send a message that grants it permission to connect.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The client creates a new WebSocket object and specifies the URL of the server.</a:t>
            </a:r>
          </a:p>
        </p:txBody>
      </p:sp>
      <p:sp>
        <p:nvSpPr>
          <p:cNvPr id="4" name="Slide Number Placeholder 3"/>
          <p:cNvSpPr>
            <a:spLocks noGrp="1"/>
          </p:cNvSpPr>
          <p:nvPr>
            <p:ph type="sldNum" sz="quarter" idx="10"/>
          </p:nvPr>
        </p:nvSpPr>
        <p:spPr/>
        <p:txBody>
          <a:bodyPr/>
          <a:lstStyle/>
          <a:p>
            <a:fld id="{887C18F1-D606-4354-9800-67002F07B9C3}"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5219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to students that this module concentrates on the client-side use of web sockets in a web page by using JavaScript. It does not describe how to create a web socket server.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6406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is a short lesson, but it is worth taking time to make sure that students understand the issues involved in establishing a real-time, bi-directional communications channel between a web page and a web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practical details of how to use the Web Sockets API are covered in lesson 2, so save the technical details and discussions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13137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the issues associated with the continuous polling approach (overhead of repeatedly establishing and closing a network connection) and the long polling approach (limited network resources on a server, possibly resulting in clients being denied a connection).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describe why HTTP is not the ideal network protocol for sending small messages, due to the overhead that it imposes (real-time communications often are “chatty”) and the fact that it only operates in half-duplex mode. On the slide, point out that each exchange between the web browser acting as the client and the server involves opening two channels: one to send a message from a client to a server, and another for the server to send a message back to the client.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678584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RFC6455 defines a more suitable protocol for exchanging data, based on the sockets protocol. On the slide, point out that the arrows connecting the client and the server are now double-ended, indicting bi-directional communications over the same channel.</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According to some analysis performed by the Kaazing Corporation, using web sockets in preference to continuous polling or long polling could reduce the size of HTTP header traffic by a factor of 500 to 1,000, and reduce network latency in a web application by a factor of three.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Web socket-enabled web applications are only supported on Internet Information Services 8 and later due to the number of changes in the HTTP stack that they require.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7896027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smtClean="0"/>
          </a:p>
          <a:p>
            <a:r>
              <a:rPr lang="en-US" dirty="0" smtClean="0"/>
              <a:t>Web sockets are a solution for</a:t>
            </a:r>
            <a:r>
              <a:rPr lang="en-US" dirty="0"/>
              <a:t> </a:t>
            </a:r>
            <a:r>
              <a:rPr lang="en-US" dirty="0" smtClean="0"/>
              <a:t>implementing real-time bidirectional communications on the web</a:t>
            </a:r>
          </a:p>
          <a:p>
            <a:endParaRPr lang="en-US" dirty="0" smtClean="0"/>
          </a:p>
          <a:p>
            <a:endParaRPr lang="en-US" dirty="0" smtClean="0"/>
          </a:p>
          <a:p>
            <a:endParaRPr lang="en-US" dirty="0"/>
          </a:p>
          <a:p>
            <a:endParaRPr lang="en-US" dirty="0" smtClean="0"/>
          </a:p>
          <a:p>
            <a:r>
              <a:rPr lang="en-US" dirty="0" smtClean="0"/>
              <a:t>RFC6455 defines the ws and wss protocols</a:t>
            </a:r>
          </a:p>
          <a:p>
            <a:r>
              <a:rPr lang="en-US" dirty="0" smtClean="0"/>
              <a:t>The WebSockets API defines a JavaScript API for code running in a browser</a:t>
            </a:r>
          </a:p>
        </p:txBody>
      </p:sp>
      <p:grpSp>
        <p:nvGrpSpPr>
          <p:cNvPr id="5" name="Group 4" descr="A diagram depicting full-duplex bidirectional communication over sockets between a web page running in a browser and a web server."/>
          <p:cNvGrpSpPr/>
          <p:nvPr/>
        </p:nvGrpSpPr>
        <p:grpSpPr>
          <a:xfrm>
            <a:off x="1589863" y="2568528"/>
            <a:ext cx="5649137" cy="1622472"/>
            <a:chOff x="1589863" y="2568528"/>
            <a:chExt cx="5649137" cy="162247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9863" y="2847506"/>
              <a:ext cx="1472626" cy="1071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9899" y="2568528"/>
              <a:ext cx="1379101" cy="1622472"/>
            </a:xfrm>
            <a:prstGeom prst="rect">
              <a:avLst/>
            </a:prstGeom>
          </p:spPr>
        </p:pic>
        <p:cxnSp>
          <p:nvCxnSpPr>
            <p:cNvPr id="8" name="Straight Arrow Connector 7"/>
            <p:cNvCxnSpPr>
              <a:stCxn id="6" idx="3"/>
              <a:endCxn id="7" idx="1"/>
            </p:cNvCxnSpPr>
            <p:nvPr/>
          </p:nvCxnSpPr>
          <p:spPr bwMode="auto">
            <a:xfrm flipV="1">
              <a:off x="3062489" y="33797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9" name="Straight Arrow Connector 8"/>
            <p:cNvCxnSpPr/>
            <p:nvPr/>
          </p:nvCxnSpPr>
          <p:spPr bwMode="auto">
            <a:xfrm flipV="1">
              <a:off x="3066240" y="3101928"/>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10" name="Straight Arrow Connector 9"/>
            <p:cNvCxnSpPr/>
            <p:nvPr/>
          </p:nvCxnSpPr>
          <p:spPr bwMode="auto">
            <a:xfrm flipV="1">
              <a:off x="3044250" y="36845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315295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the WebSocket API</a:t>
            </a:r>
            <a:endParaRPr lang="en-US" dirty="0"/>
          </a:p>
        </p:txBody>
      </p:sp>
      <p:sp>
        <p:nvSpPr>
          <p:cNvPr id="3" name="Text Placeholder 2"/>
          <p:cNvSpPr>
            <a:spLocks noGrp="1"/>
          </p:cNvSpPr>
          <p:nvPr>
            <p:ph type="body" idx="1"/>
          </p:nvPr>
        </p:nvSpPr>
        <p:spPr/>
        <p:txBody>
          <a:bodyPr/>
          <a:lstStyle/>
          <a:p>
            <a:r>
              <a:rPr lang="en-GB" dirty="0" smtClean="0"/>
              <a:t>Connecting to a Server by Using a Web Socket
Sending Messages to a Web Socket
Receiving Messages From a Web Socket
Demonstration: Performing Real-time Communication by Using Web Sockets</a:t>
            </a:r>
            <a:endParaRPr lang="en-US" dirty="0"/>
          </a:p>
        </p:txBody>
      </p:sp>
    </p:spTree>
    <p:extLst>
      <p:ext uri="{BB962C8B-B14F-4D97-AF65-F5344CB8AC3E}">
        <p14:creationId xmlns:p14="http://schemas.microsoft.com/office/powerpoint/2010/main" val="371281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a Server by Using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WebSocket</a:t>
            </a:r>
            <a:r>
              <a:rPr lang="en-US" dirty="0" smtClean="0"/>
              <a:t> object contains the functionality required to communicate with a server through a web socket</a:t>
            </a:r>
          </a:p>
          <a:p>
            <a:pPr lvl="1"/>
            <a:r>
              <a:rPr lang="en-US" dirty="0" smtClean="0"/>
              <a:t>Establish a connection by creating a new web socket:</a:t>
            </a:r>
          </a:p>
          <a:p>
            <a:pPr lvl="1"/>
            <a:endParaRPr lang="en-US" dirty="0" smtClean="0"/>
          </a:p>
          <a:p>
            <a:pPr lvl="1"/>
            <a:endParaRPr lang="en-US" dirty="0"/>
          </a:p>
          <a:p>
            <a:pPr lvl="1"/>
            <a:r>
              <a:rPr lang="en-US" dirty="0" smtClean="0"/>
              <a:t>Check that the socket was opened successfully before using it:</a:t>
            </a:r>
          </a:p>
          <a:p>
            <a:pPr lvl="1"/>
            <a:endParaRPr lang="en-US" dirty="0" smtClean="0"/>
          </a:p>
          <a:p>
            <a:pPr lvl="1"/>
            <a:endParaRPr lang="en-US" dirty="0" smtClean="0"/>
          </a:p>
          <a:p>
            <a:pPr lvl="1"/>
            <a:r>
              <a:rPr lang="en-US" dirty="0" smtClean="0"/>
              <a:t>Use the </a:t>
            </a:r>
            <a:r>
              <a:rPr lang="en-US" b="1" dirty="0" smtClean="0"/>
              <a:t>close() </a:t>
            </a:r>
            <a:r>
              <a:rPr lang="en-US" dirty="0" smtClean="0"/>
              <a:t>function to terminate the connection:</a:t>
            </a:r>
          </a:p>
          <a:p>
            <a:pPr lvl="1"/>
            <a:endParaRPr lang="en-US" dirty="0"/>
          </a:p>
        </p:txBody>
      </p:sp>
      <p:sp>
        <p:nvSpPr>
          <p:cNvPr id="5" name="TextBox 1"/>
          <p:cNvSpPr txBox="1"/>
          <p:nvPr/>
        </p:nvSpPr>
        <p:spPr>
          <a:xfrm>
            <a:off x="781098" y="2895600"/>
            <a:ext cx="7866256" cy="646331"/>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socket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new </a:t>
            </a:r>
            <a:r>
              <a:rPr lang="en-US" b="0" dirty="0">
                <a:latin typeface="Lucida Sans Unicode" pitchFamily="34" charset="0"/>
                <a:cs typeface="Lucida Sans Unicode" pitchFamily="34" charset="0"/>
              </a:rPr>
              <a:t>WebSocket('ws</a:t>
            </a:r>
            <a:r>
              <a:rPr lang="en-US" b="0" dirty="0" smtClean="0">
                <a:latin typeface="Lucida Sans Unicode" pitchFamily="34" charset="0"/>
                <a:cs typeface="Lucida Sans Unicode" pitchFamily="34" charset="0"/>
              </a:rPr>
              <a:t>://websocketserver.contoso.com/bookings');</a:t>
            </a:r>
            <a:endParaRPr lang="en-GB" b="0" dirty="0">
              <a:latin typeface="Lucida Sans Unicode" pitchFamily="34" charset="0"/>
              <a:cs typeface="Lucida Sans Unicode" pitchFamily="34" charset="0"/>
            </a:endParaRPr>
          </a:p>
        </p:txBody>
      </p:sp>
      <p:sp>
        <p:nvSpPr>
          <p:cNvPr id="6" name="TextBox 3"/>
          <p:cNvSpPr txBox="1"/>
          <p:nvPr/>
        </p:nvSpPr>
        <p:spPr>
          <a:xfrm>
            <a:off x="781098" y="5867400"/>
            <a:ext cx="7677101" cy="369332"/>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a:t>
            </a:r>
            <a:r>
              <a:rPr lang="en-US" b="0" dirty="0" smtClean="0">
                <a:latin typeface="Lucida Sans Unicode" pitchFamily="34" charset="0"/>
                <a:cs typeface="Lucida Sans Unicode" pitchFamily="34" charset="0"/>
              </a:rPr>
              <a:t>ocket.close();</a:t>
            </a:r>
            <a:endParaRPr lang="en-GB" b="0" dirty="0">
              <a:latin typeface="Lucida Sans Unicode" pitchFamily="34" charset="0"/>
              <a:cs typeface="Lucida Sans Unicode" pitchFamily="34" charset="0"/>
            </a:endParaRPr>
          </a:p>
        </p:txBody>
      </p:sp>
      <p:sp>
        <p:nvSpPr>
          <p:cNvPr id="7" name="TextBox 4"/>
          <p:cNvSpPr txBox="1"/>
          <p:nvPr/>
        </p:nvSpPr>
        <p:spPr>
          <a:xfrm>
            <a:off x="2971800" y="4122402"/>
            <a:ext cx="5486401" cy="1200329"/>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socket.onopen = function()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("Connection to server now open!");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8499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Sending Messages to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send() </a:t>
            </a:r>
            <a:r>
              <a:rPr lang="en-US" dirty="0" smtClean="0"/>
              <a:t>function to send messages to a server</a:t>
            </a:r>
          </a:p>
          <a:p>
            <a:endParaRPr lang="en-US" dirty="0" smtClean="0"/>
          </a:p>
          <a:p>
            <a:endParaRPr lang="en-US" dirty="0" smtClean="0"/>
          </a:p>
          <a:p>
            <a:r>
              <a:rPr lang="en-US" dirty="0" smtClean="0"/>
              <a:t>Use the </a:t>
            </a:r>
            <a:r>
              <a:rPr lang="en-US" b="1" dirty="0" smtClean="0"/>
              <a:t>bufferedAmount</a:t>
            </a:r>
            <a:r>
              <a:rPr lang="en-US" dirty="0" smtClean="0"/>
              <a:t> property to determine:</a:t>
            </a:r>
          </a:p>
          <a:p>
            <a:pPr lvl="1"/>
            <a:r>
              <a:rPr lang="en-US" dirty="0" smtClean="0"/>
              <a:t>If there is a backlog before sending</a:t>
            </a:r>
          </a:p>
          <a:p>
            <a:pPr lvl="1"/>
            <a:r>
              <a:rPr lang="en-US" dirty="0" smtClean="0"/>
              <a:t>If the message has been sent</a:t>
            </a:r>
          </a:p>
          <a:p>
            <a:r>
              <a:rPr lang="en-US" dirty="0" smtClean="0"/>
              <a:t>Handle the </a:t>
            </a:r>
            <a:r>
              <a:rPr lang="en-US" b="1" dirty="0" smtClean="0"/>
              <a:t>error</a:t>
            </a:r>
            <a:r>
              <a:rPr lang="en-US" dirty="0" smtClean="0"/>
              <a:t> event to determine whether an error has occurred</a:t>
            </a:r>
          </a:p>
          <a:p>
            <a:r>
              <a:rPr lang="en-US" dirty="0" smtClean="0"/>
              <a:t>Messages can be text, binary, or array data</a:t>
            </a:r>
            <a:endParaRPr lang="en-US" dirty="0"/>
          </a:p>
        </p:txBody>
      </p:sp>
      <p:sp>
        <p:nvSpPr>
          <p:cNvPr id="5" name="TextBox 3"/>
          <p:cNvSpPr txBox="1"/>
          <p:nvPr/>
        </p:nvSpPr>
        <p:spPr>
          <a:xfrm>
            <a:off x="533400" y="2057400"/>
            <a:ext cx="8001000" cy="646331"/>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
            </a:r>
            <a:r>
              <a:rPr lang="en-US" b="0" dirty="0" smtClean="0">
                <a:latin typeface="Lucida Sans Unicode" pitchFamily="34" charset="0"/>
                <a:cs typeface="Lucida Sans Unicode" pitchFamily="34" charset="0"/>
              </a:rPr>
              <a:t>message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socket.send(message);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62384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Receiving Messages From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message</a:t>
            </a:r>
            <a:r>
              <a:rPr lang="en-US" dirty="0" smtClean="0"/>
              <a:t> event fires when a message is received from a server:</a:t>
            </a:r>
          </a:p>
          <a:p>
            <a:pPr lvl="1"/>
            <a:r>
              <a:rPr lang="en-US" dirty="0" smtClean="0"/>
              <a:t>Examine </a:t>
            </a:r>
            <a:r>
              <a:rPr lang="en-US" b="1" dirty="0" smtClean="0"/>
              <a:t>event.type</a:t>
            </a:r>
            <a:r>
              <a:rPr lang="en-US" dirty="0" smtClean="0"/>
              <a:t> to determine whether the message is text or binary</a:t>
            </a:r>
          </a:p>
          <a:p>
            <a:pPr lvl="1"/>
            <a:r>
              <a:rPr lang="en-US" dirty="0" smtClean="0"/>
              <a:t>Read </a:t>
            </a:r>
            <a:r>
              <a:rPr lang="en-US" b="1" dirty="0" smtClean="0"/>
              <a:t>event.data</a:t>
            </a:r>
            <a:r>
              <a:rPr lang="en-US" dirty="0" smtClean="0"/>
              <a:t> to retrieve the message</a:t>
            </a:r>
          </a:p>
          <a:p>
            <a:pPr lvl="1"/>
            <a:endParaRPr lang="en-US" dirty="0" smtClean="0"/>
          </a:p>
          <a:p>
            <a:pPr lvl="1"/>
            <a:endParaRPr lang="en-US" dirty="0" smtClean="0"/>
          </a:p>
          <a:p>
            <a:pPr lvl="1"/>
            <a:endParaRPr lang="en-US" dirty="0" smtClean="0"/>
          </a:p>
          <a:p>
            <a:pPr lvl="1"/>
            <a:endParaRPr lang="en-US" dirty="0" smtClean="0"/>
          </a:p>
          <a:p>
            <a:pPr lvl="1"/>
            <a:endParaRPr lang="en-US" dirty="0"/>
          </a:p>
          <a:p>
            <a:r>
              <a:rPr lang="en-US" dirty="0" smtClean="0"/>
              <a:t>Before receiving a message, set the </a:t>
            </a:r>
            <a:r>
              <a:rPr lang="en-US" b="1" dirty="0" smtClean="0"/>
              <a:t>binaryType</a:t>
            </a:r>
            <a:r>
              <a:rPr lang="en-US" dirty="0" smtClean="0"/>
              <a:t> property of the web socket object to indicate the expected format for binary data</a:t>
            </a:r>
            <a:endParaRPr lang="en-US" dirty="0"/>
          </a:p>
        </p:txBody>
      </p:sp>
      <p:sp>
        <p:nvSpPr>
          <p:cNvPr id="5" name="TextBox 1"/>
          <p:cNvSpPr txBox="1"/>
          <p:nvPr/>
        </p:nvSpPr>
        <p:spPr>
          <a:xfrm>
            <a:off x="533400" y="3200400"/>
            <a:ext cx="8153400" cy="2031325"/>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socket.onmessage = function(event)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 </a:t>
            </a:r>
            <a:r>
              <a:rPr lang="en-US" b="0" dirty="0">
                <a:latin typeface="Lucida Sans Unicode" pitchFamily="34" charset="0"/>
                <a:cs typeface="Lucida Sans Unicode" pitchFamily="34" charset="0"/>
              </a:rPr>
              <a:t>(event.type == "Text")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handleTextMessage(event.data);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 else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handleBinaryMessage(socket.binaryType, event.data);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07713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Performing Real-time Communication by Using Web Sockets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426871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67848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Performing Real-time Communication by Using Web Sockets</a:t>
            </a:r>
            <a:endParaRPr lang="en-US" dirty="0"/>
          </a:p>
        </p:txBody>
      </p:sp>
      <p:sp>
        <p:nvSpPr>
          <p:cNvPr id="3" name="Text Placeholder 2"/>
          <p:cNvSpPr>
            <a:spLocks noGrp="1"/>
          </p:cNvSpPr>
          <p:nvPr>
            <p:ph type="body" idx="1"/>
          </p:nvPr>
        </p:nvSpPr>
        <p:spPr/>
        <p:txBody>
          <a:bodyPr/>
          <a:lstStyle/>
          <a:p>
            <a:r>
              <a:rPr lang="en-US" dirty="0" smtClean="0"/>
              <a:t>Exercise 1: Receiving Messages from a Web Socket
Exercise 2: Sending Messages to a Web Socket
Exercise 3: Handling Different Web Socket Message Types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90 minutes</a:t>
            </a:r>
            <a:endParaRPr lang="en-US" sz="2800" dirty="0">
              <a:latin typeface="Segoe UI"/>
            </a:endParaRPr>
          </a:p>
        </p:txBody>
      </p:sp>
    </p:spTree>
    <p:extLst>
      <p:ext uri="{BB962C8B-B14F-4D97-AF65-F5344CB8AC3E}">
        <p14:creationId xmlns:p14="http://schemas.microsoft.com/office/powerpoint/2010/main" val="26000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r>
              <a:rPr lang="en-GB" sz="1800" dirty="0"/>
              <a:t>During conference sessions, attendees may wish to ask questions. Distributing microphones among members of the audience can be problematic and slow, so you have been asked to add a page to the website that enables attendees to submit questions. Speakers can either respond immediately or later, depending on the nature of the questions and the session.</a:t>
            </a:r>
          </a:p>
          <a:p>
            <a:r>
              <a:rPr lang="en-GB" sz="1800" dirty="0"/>
              <a:t>On the website, all questions must be displayed in real-time without reloading the page, so that all attendees and the speaker can see what has been asked. To support this requirement, a web socket server has been created. You need to update the web application to send the details of questions to the socket server, and also to receive and display questions submitted by other attendees.</a:t>
            </a:r>
          </a:p>
          <a:p>
            <a:r>
              <a:rPr lang="en-GB" sz="1800" dirty="0"/>
              <a:t>The web socket server is implemented by using ASP.NET and C#. The details of how this server works are outside the scope of this lab</a:t>
            </a:r>
            <a:r>
              <a:rPr lang="en-GB" sz="1800" dirty="0" smtClean="0"/>
              <a:t>.</a:t>
            </a:r>
            <a:endParaRPr lang="en-GB" sz="1800" dirty="0"/>
          </a:p>
          <a:p>
            <a:r>
              <a:rPr lang="en-GB" sz="1800" dirty="0"/>
              <a:t>Conference organizers are concerned about people asking inappropriate questions. Therefore, a back-end moderation system is also being developed. Conference attendees should be able to report a question that they think is inappropriate. Administrators can then mark this question for removal. The web socket server will transmit a message to all connected clients, and the web page must be updated to remove the question.</a:t>
            </a:r>
          </a:p>
          <a:p>
            <a:endParaRPr lang="en-US" sz="1800" dirty="0"/>
          </a:p>
        </p:txBody>
      </p:sp>
    </p:spTree>
    <p:extLst>
      <p:ext uri="{BB962C8B-B14F-4D97-AF65-F5344CB8AC3E}">
        <p14:creationId xmlns:p14="http://schemas.microsoft.com/office/powerpoint/2010/main" val="57678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latin typeface="Arial"/>
                <a:ea typeface="Calibri"/>
                <a:cs typeface="Times New Roman"/>
              </a:rPr>
              <a:t>Review Question(s)</a:t>
            </a:r>
          </a:p>
          <a:p>
            <a:endParaRPr lang="en-US" dirty="0"/>
          </a:p>
        </p:txBody>
      </p:sp>
    </p:spTree>
    <p:extLst>
      <p:ext uri="{BB962C8B-B14F-4D97-AF65-F5344CB8AC3E}">
        <p14:creationId xmlns:p14="http://schemas.microsoft.com/office/powerpoint/2010/main" val="234928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t>Communicating </a:t>
            </a:r>
            <a:r>
              <a:rPr lang="en-US" dirty="0"/>
              <a:t>with a Remote </a:t>
            </a:r>
            <a:r>
              <a:rPr lang="en-US" dirty="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solidFill>
                <a:srgbClr val="FF0000"/>
              </a:solidFill>
            </a:endParaRP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solidFill>
                  <a:srgbClr val="FF0000"/>
                </a:solidFill>
              </a:rPr>
              <a:t>Implementing </a:t>
            </a:r>
            <a:r>
              <a:rPr lang="en-US" dirty="0">
                <a:solidFill>
                  <a:srgbClr val="FF0000"/>
                </a:solidFill>
              </a:rPr>
              <a:t>Real-time Communication by Using Web </a:t>
            </a:r>
            <a:r>
              <a:rPr lang="en-US" dirty="0" smtClean="0">
                <a:solidFill>
                  <a:srgbClr val="FF0000"/>
                </a:solidFill>
              </a:rPr>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052736"/>
            <a:ext cx="9144000" cy="4248472"/>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07504" y="2132856"/>
            <a:ext cx="8606408" cy="162306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Implementing Real-time Communication by Using Web </a:t>
            </a:r>
            <a:r>
              <a:rPr lang="en-GB" sz="4400" dirty="0" smtClean="0"/>
              <a:t>Sockets</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Implementación de comunicaciones en tiempo real mediante el uso de Web Sockets</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Introduction to Web Sockets
Using the WebSocket API</a:t>
            </a:r>
            <a:endParaRPr lang="en-US" dirty="0"/>
          </a:p>
        </p:txBody>
      </p:sp>
    </p:spTree>
    <p:extLst>
      <p:ext uri="{BB962C8B-B14F-4D97-AF65-F5344CB8AC3E}">
        <p14:creationId xmlns:p14="http://schemas.microsoft.com/office/powerpoint/2010/main" val="235196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Web Sockets</a:t>
            </a:r>
            <a:endParaRPr lang="en-US" dirty="0"/>
          </a:p>
        </p:txBody>
      </p:sp>
      <p:sp>
        <p:nvSpPr>
          <p:cNvPr id="3" name="Text Placeholder 2"/>
          <p:cNvSpPr>
            <a:spLocks noGrp="1"/>
          </p:cNvSpPr>
          <p:nvPr>
            <p:ph type="body" idx="1"/>
          </p:nvPr>
        </p:nvSpPr>
        <p:spPr/>
        <p:txBody>
          <a:bodyPr/>
          <a:lstStyle/>
          <a:p>
            <a:r>
              <a:rPr lang="en-GB" dirty="0" smtClean="0"/>
              <a:t>The Problem of Web-based Real-time Communications
What is a Web Socket?</a:t>
            </a:r>
            <a:endParaRPr lang="en-US" dirty="0"/>
          </a:p>
        </p:txBody>
      </p:sp>
    </p:spTree>
    <p:extLst>
      <p:ext uri="{BB962C8B-B14F-4D97-AF65-F5344CB8AC3E}">
        <p14:creationId xmlns:p14="http://schemas.microsoft.com/office/powerpoint/2010/main" val="40632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33" y="-2"/>
            <a:ext cx="8964487" cy="740664"/>
          </a:xfrm>
        </p:spPr>
        <p:txBody>
          <a:bodyPr/>
          <a:lstStyle/>
          <a:p>
            <a:r>
              <a:rPr lang="en-GB" dirty="0" smtClean="0"/>
              <a:t>The Problem of Web-based Real-time Communications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Common techniques for implementing real-time communications include:</a:t>
            </a:r>
          </a:p>
          <a:p>
            <a:pPr lvl="1"/>
            <a:r>
              <a:rPr lang="en-US" dirty="0" smtClean="0"/>
              <a:t>Continuous polling</a:t>
            </a:r>
          </a:p>
          <a:p>
            <a:pPr lvl="1"/>
            <a:r>
              <a:rPr lang="en-US" dirty="0" smtClean="0"/>
              <a:t>Long polling</a:t>
            </a:r>
          </a:p>
          <a:p>
            <a:pPr lvl="1"/>
            <a:endParaRPr lang="en-US" dirty="0" smtClean="0"/>
          </a:p>
          <a:p>
            <a:endParaRPr lang="en-US" dirty="0" smtClean="0"/>
          </a:p>
          <a:p>
            <a:r>
              <a:rPr lang="en-US" dirty="0" smtClean="0"/>
              <a:t>Real-time communication solutions between web page and server have two main issues</a:t>
            </a:r>
          </a:p>
          <a:p>
            <a:pPr lvl="1"/>
            <a:r>
              <a:rPr lang="en-US" dirty="0" smtClean="0"/>
              <a:t>Additional HTTP headers increase message size</a:t>
            </a:r>
            <a:endParaRPr lang="en-US" dirty="0"/>
          </a:p>
          <a:p>
            <a:pPr lvl="1"/>
            <a:r>
              <a:rPr lang="en-US" dirty="0" smtClean="0"/>
              <a:t>HTTP is not full-duplex</a:t>
            </a:r>
          </a:p>
        </p:txBody>
      </p:sp>
      <p:grpSp>
        <p:nvGrpSpPr>
          <p:cNvPr id="5" name="Group 4" descr="A diagram depicting half-duplex HTTP communication between a web page running in a browser and a web server."/>
          <p:cNvGrpSpPr/>
          <p:nvPr/>
        </p:nvGrpSpPr>
        <p:grpSpPr>
          <a:xfrm>
            <a:off x="3729744" y="1882728"/>
            <a:ext cx="4880856" cy="1622472"/>
            <a:chOff x="3729744" y="1882728"/>
            <a:chExt cx="4880856" cy="162247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744" y="2158464"/>
              <a:ext cx="1472626" cy="1071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1499" y="1882728"/>
              <a:ext cx="1379101" cy="1622472"/>
            </a:xfrm>
            <a:prstGeom prst="rect">
              <a:avLst/>
            </a:prstGeom>
          </p:spPr>
        </p:pic>
        <p:cxnSp>
          <p:nvCxnSpPr>
            <p:cNvPr id="8" name="Straight Arrow Connector 7"/>
            <p:cNvCxnSpPr/>
            <p:nvPr/>
          </p:nvCxnSpPr>
          <p:spPr bwMode="auto">
            <a:xfrm>
              <a:off x="5202370" y="21584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9" name="Straight Arrow Connector 8"/>
            <p:cNvCxnSpPr/>
            <p:nvPr/>
          </p:nvCxnSpPr>
          <p:spPr bwMode="auto">
            <a:xfrm>
              <a:off x="5202370" y="26939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0" name="Straight Arrow Connector 9"/>
            <p:cNvCxnSpPr/>
            <p:nvPr/>
          </p:nvCxnSpPr>
          <p:spPr bwMode="auto">
            <a:xfrm>
              <a:off x="5202370" y="30913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1" name="Straight Arrow Connector 10"/>
            <p:cNvCxnSpPr/>
            <p:nvPr/>
          </p:nvCxnSpPr>
          <p:spPr bwMode="auto">
            <a:xfrm flipH="1">
              <a:off x="5202370" y="22531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2" name="Straight Arrow Connector 11"/>
            <p:cNvCxnSpPr/>
            <p:nvPr/>
          </p:nvCxnSpPr>
          <p:spPr bwMode="auto">
            <a:xfrm flipH="1">
              <a:off x="5202370" y="2786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3" name="Straight Arrow Connector 12"/>
            <p:cNvCxnSpPr/>
            <p:nvPr/>
          </p:nvCxnSpPr>
          <p:spPr bwMode="auto">
            <a:xfrm flipH="1">
              <a:off x="5202370" y="3167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1206750188"/>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1819</TotalTime>
  <Words>2983</Words>
  <Application>Microsoft Office PowerPoint</Application>
  <PresentationFormat>Presentación en pantalla (4:3)</PresentationFormat>
  <Paragraphs>243</Paragraphs>
  <Slides>19</Slides>
  <Notes>18</Notes>
  <HiddenSlides>1</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19</vt:i4>
      </vt:variant>
    </vt:vector>
  </HeadingPairs>
  <TitlesOfParts>
    <vt:vector size="29" baseType="lpstr">
      <vt:lpstr>Arial</vt:lpstr>
      <vt:lpstr>Calibri</vt:lpstr>
      <vt:lpstr>Courier New</vt:lpstr>
      <vt:lpstr>Lucida Sans Unicode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Implementing Real-time Communication by Using Web Sockets  (Implementación de comunicaciones en tiempo real mediante el uso de Web Sockets)</vt:lpstr>
      <vt:lpstr>Module Overview</vt:lpstr>
      <vt:lpstr>Lesson 1: Introduction to Web Sockets</vt:lpstr>
      <vt:lpstr>The Problem of Web-based Real-time Communications</vt:lpstr>
      <vt:lpstr>What is a Web Socket?</vt:lpstr>
      <vt:lpstr>Lesson 2: Using the WebSocket API</vt:lpstr>
      <vt:lpstr>Connecting to a Server by Using a Web Socket</vt:lpstr>
      <vt:lpstr>Sending Messages to a Web Socket</vt:lpstr>
      <vt:lpstr>Receiving Messages From a Web Socket</vt:lpstr>
      <vt:lpstr>Demonstration: Performing Real-time Communication by Using Web Sockets</vt:lpstr>
      <vt:lpstr>Text Continuation Slide</vt:lpstr>
      <vt:lpstr>Lab: Performing Real-time Communication by Using Web Sockets</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70</cp:revision>
  <cp:lastPrinted>2012-08-28T00:39:50Z</cp:lastPrinted>
  <dcterms:created xsi:type="dcterms:W3CDTF">2012-10-15T15:17:00Z</dcterms:created>
  <dcterms:modified xsi:type="dcterms:W3CDTF">2016-04-04T13:57:50Z</dcterms:modified>
</cp:coreProperties>
</file>