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handoutMasterIdLst>
    <p:handoutMasterId r:id="rId39"/>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Lst>
        </p14:section>
        <p14:section name="Tema 1 Lesson 1" id="{8CC451EE-C820-4B3E-9DF1-CEDA1C9F9130}">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3/29/2016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3/29/2016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as much of it should be review for students. Simply highlight the functionality and refer students to the W3C website (http://go.microsoft.com/fwlink/?LinkID=267709) if they need detailed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49312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key point is to explain to students that links provide a means to connect pages and other content.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2312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short. It is tempting to go into all the nuances of the different types of input available, but save this discussion for module 4, which covers forms and validation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26220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ContactUs.html</a:t>
            </a:r>
            <a:r>
              <a:rPr lang="en-US" sz="1000" dirty="0">
                <a:latin typeface="Arial"/>
                <a:ea typeface="Calibri"/>
                <a:cs typeface="Segoe UI"/>
              </a:rPr>
              <a:t> file is available in the </a:t>
            </a:r>
            <a:r>
              <a:rPr lang="en-US" sz="1000" b="1" dirty="0">
                <a:latin typeface="Arial"/>
                <a:ea typeface="Calibri"/>
                <a:cs typeface="Times New Roman"/>
              </a:rPr>
              <a:t>ContactUs – Complete.html</a:t>
            </a:r>
            <a:r>
              <a:rPr lang="en-US" sz="1000" dirty="0">
                <a:latin typeface="Arial"/>
                <a:ea typeface="Calibri"/>
                <a:cs typeface="Segoe UI"/>
              </a:rPr>
              <a:t> file, in the </a:t>
            </a:r>
            <a:r>
              <a:rPr lang="en-US" sz="1000" b="1" dirty="0">
                <a:latin typeface="Arial"/>
                <a:ea typeface="Calibri"/>
                <a:cs typeface="Times New Roman"/>
              </a:rPr>
              <a:t>E:\Mod01\Democode</a:t>
            </a:r>
            <a:r>
              <a:rPr lang="en-US" sz="1000" dirty="0">
                <a:latin typeface="Arial"/>
                <a:ea typeface="Calibri"/>
                <a:cs typeface="Segoe UI"/>
              </a:rPr>
              <a:t> folder. If necessary, copy and paste the HTML markup from this file to save typing during the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Create an HTML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right-click outside of any tile, and in the task bar click </a:t>
            </a:r>
            <a:r>
              <a:rPr lang="en-US" sz="1000" b="1" dirty="0" smtClean="0">
                <a:effectLst/>
                <a:latin typeface="Arial"/>
                <a:ea typeface="Times New Roman"/>
                <a:cs typeface="Times New Roman"/>
              </a:rPr>
              <a:t>All apps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in the </a:t>
            </a:r>
            <a:r>
              <a:rPr lang="en-US" sz="1000" b="1" dirty="0" smtClean="0">
                <a:effectLst/>
                <a:latin typeface="Arial"/>
                <a:ea typeface="Times New Roman"/>
                <a:cs typeface="Times New Roman"/>
              </a:rPr>
              <a:t>Windows Accessories</a:t>
            </a:r>
            <a:r>
              <a:rPr lang="en-US" sz="1000" dirty="0" smtClean="0">
                <a:solidFill>
                  <a:srgbClr val="000000"/>
                </a:solidFill>
                <a:effectLst/>
                <a:latin typeface="Arial"/>
                <a:ea typeface="Times New Roman"/>
                <a:cs typeface="Segoe UI"/>
              </a:rPr>
              <a:t> section, click </a:t>
            </a:r>
            <a:r>
              <a:rPr lang="en-US" sz="1000" b="1" dirty="0" smtClean="0">
                <a:effectLst/>
                <a:latin typeface="Arial"/>
                <a:ea typeface="Times New Roman"/>
                <a:cs typeface="Times New Roman"/>
              </a:rPr>
              <a:t>Notepad</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Add the following basic HTML structure to the blank text file.</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&lt;!DOCTYPE HTML&gt;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&lt;html lang="en"&gt;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&lt;head&gt;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&lt;meta charset="UTF-8" /&gt;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a:t>
            </a:r>
            <a:r>
              <a:rPr lang="en-US" sz="1000" dirty="0" smtClean="0">
                <a:effectLst/>
                <a:latin typeface="Arial"/>
                <a:ea typeface="Times New Roman"/>
                <a:cs typeface="Times New Roman"/>
              </a:rPr>
              <a:t>&lt;title&gt;Contact Us&lt;/title&gt;</a:t>
            </a:r>
          </a:p>
          <a:p>
            <a:pPr marL="100330" marR="100330">
              <a:lnSpc>
                <a:spcPts val="1000"/>
              </a:lnSpc>
              <a:spcAft>
                <a:spcPts val="600"/>
              </a:spcAft>
            </a:pPr>
            <a:r>
              <a:rPr lang="en-US" sz="1000" dirty="0" smtClean="0">
                <a:effectLst/>
                <a:latin typeface="Arial"/>
                <a:ea typeface="Times New Roman"/>
                <a:cs typeface="Times New Roman"/>
              </a:rPr>
              <a:t>  &lt;/head&gt;</a:t>
            </a:r>
          </a:p>
          <a:p>
            <a:pPr marL="100330" marR="100330">
              <a:lnSpc>
                <a:spcPts val="1000"/>
              </a:lnSpc>
              <a:spcAft>
                <a:spcPts val="600"/>
              </a:spcAft>
            </a:pPr>
            <a:r>
              <a:rPr lang="en-US" sz="1000" dirty="0" smtClean="0">
                <a:effectLst/>
                <a:latin typeface="Arial"/>
                <a:ea typeface="Times New Roman"/>
                <a:cs typeface="Times New Roman"/>
              </a:rPr>
              <a:t>  &lt;body&gt;</a:t>
            </a:r>
          </a:p>
          <a:p>
            <a:pPr marL="100330" marR="100330">
              <a:lnSpc>
                <a:spcPts val="1000"/>
              </a:lnSpc>
              <a:spcAft>
                <a:spcPts val="600"/>
              </a:spcAft>
            </a:pPr>
            <a:r>
              <a:rPr lang="en-US" sz="1000" dirty="0" smtClean="0">
                <a:effectLst/>
                <a:latin typeface="Arial"/>
                <a:ea typeface="Times New Roman"/>
                <a:cs typeface="Times New Roman"/>
              </a:rPr>
              <a:t>  &lt;/body&gt;</a:t>
            </a:r>
          </a:p>
          <a:p>
            <a:pPr marL="100330" marR="100330">
              <a:lnSpc>
                <a:spcPts val="1000"/>
              </a:lnSpc>
              <a:spcAft>
                <a:spcPts val="600"/>
              </a:spcAft>
            </a:pPr>
            <a:r>
              <a:rPr lang="en-US" sz="1000" dirty="0" smtClean="0">
                <a:effectLst/>
                <a:latin typeface="Arial"/>
                <a:ea typeface="Times New Roman"/>
                <a:cs typeface="Times New Roman"/>
              </a:rPr>
              <a:t>&lt;/html&gt;</a:t>
            </a:r>
          </a:p>
          <a:p>
            <a:pPr>
              <a:lnSpc>
                <a:spcPct val="115000"/>
              </a:lnSpc>
              <a:spcAft>
                <a:spcPts val="1000"/>
              </a:spcAft>
            </a:pPr>
            <a:r>
              <a:rPr lang="en-US" sz="1000" dirty="0" smtClean="0">
                <a:latin typeface="Arial"/>
                <a:ea typeface="Calibri"/>
                <a:cs typeface="Segoe UI"/>
              </a:rPr>
              <a:t>4.     Save </a:t>
            </a:r>
            <a:r>
              <a:rPr lang="en-US" sz="1000" dirty="0">
                <a:latin typeface="Arial"/>
                <a:ea typeface="Calibri"/>
                <a:cs typeface="Segoe UI"/>
              </a:rPr>
              <a:t>the file as </a:t>
            </a:r>
            <a:r>
              <a:rPr lang="en-US" sz="1000" b="1" dirty="0">
                <a:latin typeface="Arial"/>
                <a:ea typeface="Calibri"/>
                <a:cs typeface="Times New Roman"/>
              </a:rPr>
              <a:t>E:\Mod01\Democode\ ContactUs.html</a:t>
            </a:r>
            <a:r>
              <a:rPr lang="en-US" sz="1000" dirty="0">
                <a:latin typeface="Arial"/>
                <a:ea typeface="Calibri"/>
                <a:cs typeface="Segoe UI"/>
              </a:rPr>
              <a:t>.Add a Form with Input Controls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92913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smtClean="0">
                <a:solidFill>
                  <a:srgbClr val="000000"/>
                </a:solidFill>
                <a:latin typeface="Arial"/>
                <a:ea typeface="Times New Roman"/>
                <a:cs typeface="Segoe UI"/>
              </a:rPr>
              <a:t>5.      Add </a:t>
            </a:r>
            <a:r>
              <a:rPr lang="en-US" sz="1000" dirty="0">
                <a:solidFill>
                  <a:srgbClr val="000000"/>
                </a:solidFill>
                <a:latin typeface="Arial"/>
                <a:ea typeface="Times New Roman"/>
                <a:cs typeface="Segoe UI"/>
              </a:rPr>
              <a:t>the following </a:t>
            </a:r>
            <a:r>
              <a:rPr lang="en-US" sz="1000" b="1" dirty="0">
                <a:solidFill>
                  <a:prstClr val="black"/>
                </a:solidFill>
                <a:latin typeface="Arial"/>
                <a:ea typeface="Times New Roman"/>
                <a:cs typeface="Times New Roman"/>
              </a:rPr>
              <a:t>&lt;form&gt;</a:t>
            </a:r>
            <a:r>
              <a:rPr lang="en-US" sz="1000" dirty="0">
                <a:solidFill>
                  <a:srgbClr val="000000"/>
                </a:solidFill>
                <a:latin typeface="Arial"/>
                <a:ea typeface="Times New Roman"/>
                <a:cs typeface="Segoe UI"/>
              </a:rPr>
              <a:t> element to the page beneath the text created previously.</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&lt;/</a:t>
            </a:r>
            <a:r>
              <a:rPr lang="en-US" sz="1000" dirty="0" smtClean="0">
                <a:solidFill>
                  <a:prstClr val="black"/>
                </a:solidFill>
                <a:latin typeface="Arial"/>
                <a:ea typeface="Times New Roman"/>
                <a:cs typeface="Times New Roman"/>
              </a:rPr>
              <a:t>form&gt;</a:t>
            </a:r>
          </a:p>
          <a:p>
            <a:pPr marL="228600" lvl="0" indent="-228600">
              <a:lnSpc>
                <a:spcPct val="115000"/>
              </a:lnSpc>
              <a:spcAft>
                <a:spcPts val="995"/>
              </a:spcAft>
              <a:buAutoNum type="arabicPeriod" startAt="6"/>
            </a:pPr>
            <a:r>
              <a:rPr lang="en-US" sz="1000" dirty="0" smtClean="0">
                <a:solidFill>
                  <a:srgbClr val="000000"/>
                </a:solidFill>
                <a:latin typeface="Arial"/>
                <a:ea typeface="Times New Roman"/>
                <a:cs typeface="Segoe UI"/>
              </a:rPr>
              <a:t>Add the following </a:t>
            </a:r>
            <a:r>
              <a:rPr lang="en-US" sz="1000" b="1" dirty="0" smtClean="0">
                <a:solidFill>
                  <a:prstClr val="black"/>
                </a:solidFill>
                <a:latin typeface="Arial"/>
                <a:ea typeface="Times New Roman"/>
                <a:cs typeface="Times New Roman"/>
              </a:rPr>
              <a:t>&lt;fieldset&gt;</a:t>
            </a:r>
            <a:r>
              <a:rPr lang="en-US" sz="1000" dirty="0" smtClean="0">
                <a:solidFill>
                  <a:srgbClr val="000000"/>
                </a:solidFill>
                <a:latin typeface="Arial"/>
                <a:ea typeface="Times New Roman"/>
                <a:cs typeface="Segoe UI"/>
              </a:rPr>
              <a:t> element and submit button to the form (between the </a:t>
            </a:r>
            <a:r>
              <a:rPr lang="en-US" sz="1000" b="1" dirty="0" smtClean="0">
                <a:solidFill>
                  <a:prstClr val="black"/>
                </a:solidFill>
                <a:latin typeface="Arial"/>
                <a:ea typeface="Times New Roman"/>
                <a:cs typeface="Times New Roman"/>
              </a:rPr>
              <a:t>&lt;form …&gt;</a:t>
            </a:r>
            <a:r>
              <a:rPr lang="en-US" sz="1000" dirty="0" smtClean="0">
                <a:solidFill>
                  <a:srgbClr val="000000"/>
                </a:solidFill>
                <a:latin typeface="Arial"/>
                <a:ea typeface="Times New Roman"/>
                <a:cs typeface="Segoe UI"/>
              </a:rPr>
              <a:t> and </a:t>
            </a: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&lt;/form&gt;</a:t>
            </a:r>
            <a:r>
              <a:rPr lang="en-US" sz="1000" dirty="0" smtClean="0">
                <a:solidFill>
                  <a:srgbClr val="000000"/>
                </a:solidFill>
                <a:latin typeface="Arial"/>
                <a:ea typeface="Times New Roman"/>
                <a:cs typeface="Segoe UI"/>
              </a:rPr>
              <a:t> tags). </a:t>
            </a:r>
            <a:endParaRPr lang="en-US" sz="1000" dirty="0" smtClean="0">
              <a:solidFill>
                <a:prstClr val="black"/>
              </a:solidFill>
              <a:latin typeface="Arial"/>
              <a:ea typeface="Times New Roman"/>
              <a:cs typeface="Times New Roman"/>
            </a:endParaRPr>
          </a:p>
          <a:p>
            <a:pPr marL="100330" marR="100330" lvl="0">
              <a:lnSpc>
                <a:spcPct val="115000"/>
              </a:lnSpc>
              <a:spcAft>
                <a:spcPts val="995"/>
              </a:spcAft>
            </a:pP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fieldset&gt;</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    Your Details and Enquiry</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&lt;/fieldset&gt;</a:t>
            </a:r>
          </a:p>
          <a:p>
            <a:pPr marL="100330" marR="100330" lvl="0">
              <a:lnSpc>
                <a:spcPct val="115000"/>
              </a:lnSpc>
              <a:spcAft>
                <a:spcPts val="995"/>
              </a:spcAft>
            </a:pPr>
            <a:r>
              <a:rPr lang="en-US" sz="1000" dirty="0">
                <a:solidFill>
                  <a:prstClr val="black"/>
                </a:solidFill>
                <a:latin typeface="Arial"/>
                <a:ea typeface="Times New Roman"/>
                <a:cs typeface="Times New Roman"/>
              </a:rPr>
              <a:t>&lt;input type="submit" value="Send" /&gt;</a:t>
            </a:r>
          </a:p>
          <a:p>
            <a:pPr marL="228600" lvl="0" indent="-228600">
              <a:lnSpc>
                <a:spcPct val="115000"/>
              </a:lnSpc>
              <a:spcAft>
                <a:spcPts val="995"/>
              </a:spcAft>
              <a:buAutoNum type="arabicPeriod" startAt="7"/>
            </a:pPr>
            <a:r>
              <a:rPr lang="en-US" sz="1000" dirty="0" smtClean="0">
                <a:solidFill>
                  <a:prstClr val="black"/>
                </a:solidFill>
                <a:latin typeface="Arial"/>
                <a:ea typeface="Times New Roman"/>
                <a:cs typeface="Segoe UI"/>
              </a:rPr>
              <a:t>Add </a:t>
            </a:r>
            <a:r>
              <a:rPr lang="en-US" sz="1000" dirty="0">
                <a:solidFill>
                  <a:prstClr val="black"/>
                </a:solidFill>
                <a:latin typeface="Arial"/>
                <a:ea typeface="Times New Roman"/>
                <a:cs typeface="Segoe UI"/>
              </a:rPr>
              <a:t>the unordered list shown in the following code sample to the </a:t>
            </a:r>
            <a:r>
              <a:rPr lang="en-US" sz="1000" b="1" dirty="0">
                <a:solidFill>
                  <a:prstClr val="black"/>
                </a:solidFill>
                <a:latin typeface="Arial"/>
                <a:ea typeface="Times New Roman"/>
                <a:cs typeface="Times New Roman"/>
              </a:rPr>
              <a:t>&lt;fieldset&gt;</a:t>
            </a:r>
            <a:r>
              <a:rPr lang="en-US" sz="1000" dirty="0">
                <a:solidFill>
                  <a:prstClr val="black"/>
                </a:solidFill>
                <a:latin typeface="Arial"/>
                <a:ea typeface="Times New Roman"/>
                <a:cs typeface="Segoe UI"/>
              </a:rPr>
              <a:t> element below the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b="1" dirty="0">
                <a:solidFill>
                  <a:prstClr val="black"/>
                </a:solidFill>
                <a:latin typeface="Arial"/>
                <a:ea typeface="Times New Roman"/>
                <a:cs typeface="Segoe UI"/>
              </a:rPr>
              <a:t> </a:t>
            </a:r>
            <a:r>
              <a:rPr lang="en-US" sz="1000" b="1"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&lt;/</a:t>
            </a:r>
            <a:r>
              <a:rPr lang="en-US" sz="1000" b="1" dirty="0">
                <a:solidFill>
                  <a:prstClr val="black"/>
                </a:solidFill>
                <a:latin typeface="Arial"/>
                <a:ea typeface="Times New Roman"/>
                <a:cs typeface="Times New Roman"/>
              </a:rPr>
              <a:t>legend&gt;</a:t>
            </a:r>
            <a:r>
              <a:rPr lang="en-US" sz="1000" dirty="0">
                <a:solidFill>
                  <a:prstClr val="black"/>
                </a:solidFill>
                <a:latin typeface="Arial"/>
                <a:ea typeface="Times New Roman"/>
                <a:cs typeface="Segoe UI"/>
              </a:rPr>
              <a:t> tag. This list contains input elements for the user's name, telephone number, email address,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and </a:t>
            </a:r>
            <a:r>
              <a:rPr lang="en-US" sz="1000" dirty="0">
                <a:solidFill>
                  <a:prstClr val="black"/>
                </a:solidFill>
                <a:latin typeface="Arial"/>
                <a:ea typeface="Times New Roman"/>
                <a:cs typeface="Segoe UI"/>
              </a:rPr>
              <a:t>a message.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&lt;strong&gt;Name&lt;/strong&gt;&lt;br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name="UserName"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p:txBody>
      </p:sp>
      <p:sp>
        <p:nvSpPr>
          <p:cNvPr id="4" name="Slide Number Placeholder 3"/>
          <p:cNvSpPr>
            <a:spLocks noGrp="1"/>
          </p:cNvSpPr>
          <p:nvPr>
            <p:ph type="sldNum" sz="quarter" idx="10"/>
          </p:nvPr>
        </p:nvSpPr>
        <p:spPr/>
        <p:txBody>
          <a:bodyPr/>
          <a:lstStyle/>
          <a:p>
            <a:fld id="{F93F8BFA-9746-4BA5-A005-789A6ADF45AE}" type="slidenum">
              <a:rPr lang="en-US" smtClean="0"/>
              <a:t>15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45721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Telephone&lt;br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name="Phone"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Email Address&lt;br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name="Email"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&lt;strong&gt;Message&lt;/strong&gt;&lt;br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&lt;textarea name="Message" </a:t>
            </a:r>
          </a:p>
          <a:p>
            <a:pPr marL="100330" marR="100330" lvl="0">
              <a:lnSpc>
                <a:spcPct val="115000"/>
              </a:lnSpc>
              <a:spcAft>
                <a:spcPts val="995"/>
              </a:spcAft>
            </a:pPr>
            <a:r>
              <a:rPr lang="en-US" sz="1000" dirty="0">
                <a:solidFill>
                  <a:prstClr val="black"/>
                </a:solidFill>
                <a:latin typeface="Arial"/>
                <a:ea typeface="Times New Roman"/>
                <a:cs typeface="Times New Roman"/>
              </a:rPr>
              <a:t>        cols="30" rows="10"&gt;Add your message here</a:t>
            </a:r>
          </a:p>
          <a:p>
            <a:pPr marL="100330" marR="100330" lvl="0">
              <a:lnSpc>
                <a:spcPct val="115000"/>
              </a:lnSpc>
              <a:spcAft>
                <a:spcPts val="995"/>
              </a:spcAft>
            </a:pPr>
            <a:r>
              <a:rPr lang="en-US" sz="1000" dirty="0">
                <a:solidFill>
                  <a:prstClr val="black"/>
                </a:solidFill>
                <a:latin typeface="Arial"/>
                <a:ea typeface="Times New Roman"/>
                <a:cs typeface="Times New Roman"/>
              </a:rPr>
              <a:t>      &lt;/textarea&gt;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306618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lvl="0">
              <a:lnSpc>
                <a:spcPct val="115000"/>
              </a:lnSpc>
              <a:spcAft>
                <a:spcPts val="995"/>
              </a:spcAft>
            </a:pPr>
            <a:r>
              <a:rPr lang="en-US" sz="1000" dirty="0" smtClean="0">
                <a:solidFill>
                  <a:prstClr val="black"/>
                </a:solidFill>
                <a:latin typeface="Arial"/>
                <a:ea typeface="Times New Roman"/>
                <a:cs typeface="Times New Roman"/>
              </a:rPr>
              <a:t>8.      Save </a:t>
            </a:r>
            <a:r>
              <a:rPr lang="en-US" sz="1000" dirty="0">
                <a:solidFill>
                  <a:prstClr val="black"/>
                </a:solidFill>
                <a:latin typeface="Arial"/>
                <a:ea typeface="Times New Roman"/>
                <a:cs typeface="Times New Roman"/>
              </a:rPr>
              <a:t>the file and close Notepad.</a:t>
            </a:r>
          </a:p>
          <a:p>
            <a:pPr lvl="0">
              <a:lnSpc>
                <a:spcPct val="115000"/>
              </a:lnSpc>
              <a:spcAft>
                <a:spcPts val="1000"/>
              </a:spcAft>
            </a:pPr>
            <a:r>
              <a:rPr lang="en-US" sz="1000" dirty="0">
                <a:solidFill>
                  <a:prstClr val="black"/>
                </a:solidFill>
                <a:latin typeface="Arial"/>
                <a:ea typeface="Calibri"/>
                <a:cs typeface="Segoe UI"/>
              </a:rPr>
              <a:t>View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Windows taskbar, click the File Explorer icon.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Browse to the folder </a:t>
            </a:r>
            <a:r>
              <a:rPr lang="en-US" sz="1000" b="1" dirty="0">
                <a:solidFill>
                  <a:prstClr val="black"/>
                </a:solidFill>
                <a:latin typeface="Arial"/>
                <a:ea typeface="Times New Roman"/>
                <a:cs typeface="Times New Roman"/>
              </a:rPr>
              <a:t>E:\Mod01\Democode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 to display the page in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How do you want to open this type of file (.html)?</a:t>
            </a:r>
            <a:r>
              <a:rPr lang="en-US" sz="1000" dirty="0">
                <a:solidFill>
                  <a:srgbClr val="000000"/>
                </a:solidFill>
                <a:latin typeface="Arial"/>
                <a:ea typeface="Times New Roman"/>
                <a:cs typeface="Segoe UI"/>
              </a:rPr>
              <a:t> dialog box, click </a:t>
            </a:r>
            <a:r>
              <a:rPr lang="en-US" sz="1000" b="1" dirty="0">
                <a:solidFill>
                  <a:prstClr val="black"/>
                </a:solidFill>
                <a:latin typeface="Arial"/>
                <a:ea typeface="Times New Roman"/>
                <a:cs typeface="Times New Roman"/>
              </a:rPr>
              <a:t>Internet Explorer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Enter some sample data, but do not click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you do click Send, Internet Explorer will display the message </a:t>
            </a:r>
            <a:r>
              <a:rPr lang="en-US" sz="1000" b="1" dirty="0">
                <a:solidFill>
                  <a:prstClr val="black"/>
                </a:solidFill>
                <a:latin typeface="Arial"/>
                <a:ea typeface="Calibri"/>
                <a:cs typeface="Times New Roman"/>
              </a:rPr>
              <a:t>This page can't be displayed</a:t>
            </a:r>
            <a:r>
              <a:rPr lang="en-US" sz="1000" dirty="0">
                <a:solidFill>
                  <a:prstClr val="black"/>
                </a:solidFill>
                <a:latin typeface="Arial"/>
                <a:ea typeface="Calibri"/>
                <a:cs typeface="Segoe UI"/>
              </a:rPr>
              <a:t>. This occurs because the URL that is specified as the action attribute for the form (support.aspx) does not exist.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076922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topic to describe the purpose of JavaScript and how to reference code from an HTML page. Do not go into the details of the JavaScript language, as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345629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343223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the basic CSS selector/rule syntax. Be prepared to give them further examples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84918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take extra time over this topic. The syntax of concatenated selectors and attribute selectors can be confusing at first, so be prepared to give further examples.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541645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that the same HTML element can be the target of multiple CSS selectors. The cascade mechanism determines how the rules associated with these selectors are applied.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82418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course places styles in a set of separate style sheets. The HTML pages in the lab application use &lt;link&gt; elements to reference the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293135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covers the practical side of building and debugging web applications by using Visual Studio 2012 and the F12 Developer Tools in Internet Explorer 10. If time allows, share any personal hints and tips that you may have about using these tools for performing these tasks with the students.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925233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IntelliSense® and snippets in the Visual Studio editors now fully support HTML5, WAI-ARIA, CSS3, jQuery, and the DOM.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demonstration in the next topic provides a platform for a more detailed discussion of the features of Visual Studio 2012.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420553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demonstration shows the essential tasks for creating, building, and running a web application. Students should be familiar with the Visual Studio development environment (it is a course prerequisite), but depending on the level of students' experience, feel free to point out any other features of Visual Studio 2012 that may be relevant to students' needs and questions during this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point out the shortcut keys on the various menu bars. For example, </a:t>
            </a:r>
            <a:r>
              <a:rPr lang="en-US" sz="1000" b="1" dirty="0">
                <a:latin typeface="Arial"/>
                <a:ea typeface="Calibri"/>
                <a:cs typeface="Times New Roman"/>
              </a:rPr>
              <a:t>F5</a:t>
            </a:r>
            <a:r>
              <a:rPr lang="en-US" sz="1000" dirty="0">
                <a:latin typeface="Arial"/>
                <a:ea typeface="Calibri"/>
                <a:cs typeface="Segoe UI"/>
              </a:rPr>
              <a:t> to start debugging, </a:t>
            </a:r>
            <a:r>
              <a:rPr lang="en-US" sz="1000" b="1" dirty="0">
                <a:latin typeface="Arial"/>
                <a:ea typeface="Calibri"/>
                <a:cs typeface="Times New Roman"/>
              </a:rPr>
              <a:t>F6</a:t>
            </a:r>
            <a:r>
              <a:rPr lang="en-US" sz="1000" dirty="0">
                <a:latin typeface="Arial"/>
                <a:ea typeface="Calibri"/>
                <a:cs typeface="Segoe UI"/>
              </a:rPr>
              <a:t> to build the solution, </a:t>
            </a:r>
            <a:r>
              <a:rPr lang="en-US" sz="1000" b="1" dirty="0">
                <a:latin typeface="Arial"/>
                <a:ea typeface="Calibri"/>
                <a:cs typeface="Times New Roman"/>
              </a:rPr>
              <a:t>Ctrl + Shift + A</a:t>
            </a:r>
            <a:r>
              <a:rPr lang="en-US" sz="1000" dirty="0">
                <a:latin typeface="Arial"/>
                <a:ea typeface="Calibri"/>
                <a:cs typeface="Segoe UI"/>
              </a:rPr>
              <a:t> to add a new item to a web site project, and so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complete, working version of the code for this demonstration called </a:t>
            </a:r>
            <a:r>
              <a:rPr lang="en-US" sz="1000" b="1" dirty="0">
                <a:latin typeface="Arial"/>
                <a:ea typeface="Calibri"/>
                <a:cs typeface="Times New Roman"/>
              </a:rPr>
              <a:t>DemoWebSite - Complete</a:t>
            </a:r>
            <a:r>
              <a:rPr lang="en-US" sz="1000" dirty="0">
                <a:latin typeface="Arial"/>
                <a:ea typeface="Calibri"/>
                <a:cs typeface="Segoe UI"/>
              </a:rPr>
              <a:t> is available in the </a:t>
            </a:r>
            <a:r>
              <a:rPr lang="en-US" sz="1000" b="1" dirty="0">
                <a:latin typeface="Arial"/>
                <a:ea typeface="Calibri"/>
                <a:cs typeface="Times New Roman"/>
              </a:rPr>
              <a:t>E:\Mod01\Democode</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This demonstration assumes that you have completed the previous demonstration, and that the file </a:t>
            </a:r>
            <a:r>
              <a:rPr lang="en-US" sz="1000" b="1" dirty="0">
                <a:latin typeface="Arial"/>
                <a:ea typeface="Calibri"/>
                <a:cs typeface="Times New Roman"/>
              </a:rPr>
              <a:t>ContactUs.html</a:t>
            </a:r>
            <a:r>
              <a:rPr lang="en-US" sz="1000" dirty="0">
                <a:latin typeface="Arial"/>
                <a:ea typeface="Calibri"/>
                <a:cs typeface="Segoe UI"/>
              </a:rPr>
              <a:t> is available in the </a:t>
            </a:r>
            <a:r>
              <a:rPr lang="en-US" sz="1000" b="1" dirty="0">
                <a:latin typeface="Arial"/>
                <a:ea typeface="Calibri"/>
                <a:cs typeface="Times New Roman"/>
              </a:rPr>
              <a:t>E:\Mod01\Democode</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Create a Web Site Project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New</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 </a:t>
            </a:r>
            <a:r>
              <a:rPr lang="en-US" sz="1000" dirty="0" smtClean="0">
                <a:solidFill>
                  <a:srgbClr val="000000"/>
                </a:solidFill>
                <a:effectLst/>
                <a:latin typeface="Arial"/>
                <a:ea typeface="Times New Roman"/>
                <a:cs typeface="Segoe UI"/>
              </a:rPr>
              <a:t>and then click </a:t>
            </a:r>
            <a:r>
              <a:rPr lang="en-US" sz="1000" b="1" dirty="0" smtClean="0">
                <a:effectLst/>
                <a:latin typeface="Arial"/>
                <a:ea typeface="Times New Roman"/>
                <a:cs typeface="Times New Roman"/>
              </a:rPr>
              <a:t>Web Site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New Web Site</a:t>
            </a:r>
            <a:r>
              <a:rPr lang="en-US" sz="1000" dirty="0" smtClean="0">
                <a:solidFill>
                  <a:srgbClr val="000000"/>
                </a:solidFill>
                <a:effectLst/>
                <a:latin typeface="Arial"/>
                <a:ea typeface="Times New Roman"/>
                <a:cs typeface="Segoe UI"/>
              </a:rPr>
              <a:t> dialog box, click </a:t>
            </a:r>
            <a:r>
              <a:rPr lang="en-US" sz="1000" b="1" dirty="0" smtClean="0">
                <a:effectLst/>
                <a:latin typeface="Arial"/>
                <a:ea typeface="Times New Roman"/>
                <a:cs typeface="Times New Roman"/>
              </a:rPr>
              <a:t>ASP.NET Empty Web Site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It does not matter whether you select the </a:t>
            </a:r>
            <a:r>
              <a:rPr lang="en-US" sz="1000" b="1" dirty="0">
                <a:latin typeface="Arial"/>
                <a:ea typeface="Calibri"/>
                <a:cs typeface="Times New Roman"/>
              </a:rPr>
              <a:t>Visual Basic</a:t>
            </a:r>
            <a:r>
              <a:rPr lang="en-US" sz="1000" dirty="0">
                <a:latin typeface="Arial"/>
                <a:ea typeface="Calibri"/>
                <a:cs typeface="Segoe UI"/>
              </a:rPr>
              <a:t> or </a:t>
            </a:r>
            <a:r>
              <a:rPr lang="en-US" sz="1000" b="1" dirty="0">
                <a:latin typeface="Arial"/>
                <a:ea typeface="Calibri"/>
                <a:cs typeface="Times New Roman"/>
              </a:rPr>
              <a:t>Visual C#</a:t>
            </a:r>
            <a:r>
              <a:rPr lang="en-US" sz="1000" dirty="0">
                <a:latin typeface="Arial"/>
                <a:ea typeface="Calibri"/>
                <a:cs typeface="Segoe UI"/>
              </a:rPr>
              <a:t> templates in the left pane; the templates for both languages enable you to create HTML5 web pages and implement functionality by using JavaScript.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74260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995"/>
              </a:spcAft>
              <a:buAutoNum type="arabicPeriod" startAt="4"/>
            </a:pPr>
            <a:r>
              <a:rPr lang="en-US" sz="1000" dirty="0" smtClean="0">
                <a:solidFill>
                  <a:srgbClr val="000000"/>
                </a:solidFill>
                <a:latin typeface="Arial"/>
                <a:ea typeface="Times New Roman"/>
                <a:cs typeface="Segoe UI"/>
              </a:rPr>
              <a:t>  From </a:t>
            </a:r>
            <a:r>
              <a:rPr lang="en-US" sz="1000" dirty="0">
                <a:solidFill>
                  <a:srgbClr val="000000"/>
                </a:solidFill>
                <a:latin typeface="Arial"/>
                <a:ea typeface="Times New Roman"/>
                <a:cs typeface="Segoe UI"/>
              </a:rPr>
              <a:t>the web location drop-down list, click </a:t>
            </a:r>
            <a:r>
              <a:rPr lang="en-US" sz="1000" b="1" dirty="0">
                <a:solidFill>
                  <a:prstClr val="black"/>
                </a:solidFill>
                <a:latin typeface="Arial"/>
                <a:ea typeface="Times New Roman"/>
                <a:cs typeface="Times New Roman"/>
              </a:rPr>
              <a:t>File System</a:t>
            </a:r>
            <a:r>
              <a:rPr lang="en-US" sz="1000" dirty="0">
                <a:solidFill>
                  <a:srgbClr val="000000"/>
                </a:solidFill>
                <a:latin typeface="Arial"/>
                <a:ea typeface="Times New Roman"/>
                <a:cs typeface="Segoe UI"/>
              </a:rPr>
              <a:t>, set the file path to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E</a:t>
            </a:r>
            <a:r>
              <a:rPr lang="en-US" sz="1000" b="1" dirty="0">
                <a:solidFill>
                  <a:prstClr val="black"/>
                </a:solidFill>
                <a:latin typeface="Arial"/>
                <a:ea typeface="Times New Roman"/>
                <a:cs typeface="Times New Roman"/>
              </a:rPr>
              <a:t>:\Mod01\Democode\DemoWebSite</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5.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DemoWebSite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Add and Edit Files in the Project</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Visual Studio, click </a:t>
            </a:r>
            <a:r>
              <a:rPr lang="en-US" sz="1000" b="1" dirty="0">
                <a:solidFill>
                  <a:prstClr val="black"/>
                </a:solidFill>
                <a:latin typeface="Arial"/>
                <a:ea typeface="Times New Roman"/>
                <a:cs typeface="Times New Roman"/>
              </a:rPr>
              <a:t>Solution Explorer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DemoWebSite </a:t>
            </a:r>
            <a:r>
              <a:rPr lang="en-US" sz="1000" dirty="0">
                <a:solidFill>
                  <a:prstClr val="black"/>
                </a:solidFill>
                <a:latin typeface="Arial"/>
                <a:ea typeface="Times New Roman"/>
                <a:cs typeface="Segoe UI"/>
              </a:rPr>
              <a:t>project.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context menu,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Existing Item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Existing Item</a:t>
            </a:r>
            <a:r>
              <a:rPr lang="en-US" sz="1000" dirty="0">
                <a:solidFill>
                  <a:prstClr val="black"/>
                </a:solidFill>
                <a:latin typeface="Arial"/>
                <a:ea typeface="Times New Roman"/>
                <a:cs typeface="Segoe UI"/>
              </a:rPr>
              <a:t> dialog box, browse to </a:t>
            </a:r>
            <a:r>
              <a:rPr lang="en-US" sz="1000" b="1" dirty="0">
                <a:solidFill>
                  <a:prstClr val="black"/>
                </a:solidFill>
                <a:latin typeface="Arial"/>
                <a:ea typeface="Times New Roman"/>
                <a:cs typeface="Times New Roman"/>
              </a:rPr>
              <a:t>E:\Mod01\Democode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Set As Start Page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DemoWebSite</a:t>
            </a:r>
            <a:r>
              <a:rPr lang="en-US" sz="1000" dirty="0">
                <a:solidFill>
                  <a:prstClr val="black"/>
                </a:solidFill>
                <a:latin typeface="Arial"/>
                <a:ea typeface="Times New Roman"/>
                <a:cs typeface="Segoe UI"/>
              </a:rPr>
              <a:t> project,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New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Change the name of the folder to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New Item</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New Item - DemoWebSite</a:t>
            </a:r>
            <a:r>
              <a:rPr lang="en-US" sz="1000" dirty="0">
                <a:solidFill>
                  <a:prstClr val="black"/>
                </a:solidFill>
                <a:latin typeface="Arial"/>
                <a:ea typeface="Times New Roman"/>
                <a:cs typeface="Segoe UI"/>
              </a:rPr>
              <a:t> dialog box, in the middle pane, click </a:t>
            </a:r>
            <a:r>
              <a:rPr lang="en-US" sz="1000" b="1" dirty="0">
                <a:solidFill>
                  <a:prstClr val="black"/>
                </a:solidFill>
                <a:latin typeface="Arial"/>
                <a:ea typeface="Times New Roman"/>
                <a:cs typeface="Times New Roman"/>
              </a:rPr>
              <a:t>Style Sheet</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ContactUsStyles.css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You can also use the </a:t>
            </a:r>
            <a:r>
              <a:rPr lang="en-US" sz="1000" b="1" dirty="0">
                <a:solidFill>
                  <a:prstClr val="black"/>
                </a:solidFill>
                <a:latin typeface="Arial"/>
                <a:ea typeface="Calibri"/>
                <a:cs typeface="Times New Roman"/>
              </a:rPr>
              <a:t>Add New Item</a:t>
            </a:r>
            <a:r>
              <a:rPr lang="en-US" sz="1000" dirty="0">
                <a:solidFill>
                  <a:prstClr val="black"/>
                </a:solidFill>
                <a:latin typeface="Arial"/>
                <a:ea typeface="Calibri"/>
                <a:cs typeface="Segoe UI"/>
              </a:rPr>
              <a:t> dialog box to create new JavaScript and HTML files and add them to a project.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ContactUsStyles.css</a:t>
            </a:r>
            <a:r>
              <a:rPr lang="en-US" sz="1000" dirty="0">
                <a:solidFill>
                  <a:prstClr val="black"/>
                </a:solidFill>
                <a:latin typeface="Arial"/>
                <a:ea typeface="Times New Roman"/>
                <a:cs typeface="Times New Roman"/>
              </a:rPr>
              <a:t> file, add the following style shown in bold:</a:t>
            </a:r>
          </a:p>
          <a:p>
            <a:pPr marL="100330" marR="100330" lvl="0">
              <a:lnSpc>
                <a:spcPct val="115000"/>
              </a:lnSpc>
              <a:spcAft>
                <a:spcPts val="995"/>
              </a:spcAft>
            </a:pPr>
            <a:r>
              <a:rPr lang="en-US" sz="1000" dirty="0">
                <a:solidFill>
                  <a:prstClr val="black"/>
                </a:solidFill>
                <a:latin typeface="Arial"/>
                <a:ea typeface="Times New Roman"/>
                <a:cs typeface="Times New Roman"/>
              </a:rPr>
              <a:t>body {</a:t>
            </a:r>
          </a:p>
          <a:p>
            <a:pPr marL="100330" marR="100330" lvl="0">
              <a:lnSpc>
                <a:spcPct val="115000"/>
              </a:lnSpc>
              <a:spcAft>
                <a:spcPts val="995"/>
              </a:spcAft>
            </a:pPr>
            <a:r>
              <a:rPr lang="en-US" sz="1000" b="1" dirty="0">
                <a:solidFill>
                  <a:prstClr val="black"/>
                </a:solidFill>
                <a:latin typeface="Arial"/>
                <a:ea typeface="Times New Roman"/>
                <a:cs typeface="Times New Roman"/>
              </a:rPr>
              <a:t>    font-family: 'Times New Roman';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color: blue</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F93F8BFA-9746-4BA5-A005-789A6ADF45AE}"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065347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Notice that the new CSS color picker appears when you specify the </a:t>
            </a:r>
            <a:r>
              <a:rPr lang="en-US" sz="1000" b="1" dirty="0">
                <a:solidFill>
                  <a:prstClr val="black"/>
                </a:solidFill>
                <a:latin typeface="Arial"/>
                <a:ea typeface="Calibri"/>
                <a:cs typeface="Times New Roman"/>
              </a:rPr>
              <a:t>color</a:t>
            </a:r>
            <a:r>
              <a:rPr lang="en-US" sz="1000" dirty="0">
                <a:solidFill>
                  <a:prstClr val="black"/>
                </a:solidFill>
                <a:latin typeface="Arial"/>
                <a:ea typeface="Calibri"/>
                <a:cs typeface="Segoe UI"/>
              </a:rPr>
              <a:t> property. You can use the color picker to select a color and to generate the corresponding code for the color.</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11.     In </a:t>
            </a:r>
            <a:r>
              <a:rPr lang="en-US" sz="1000" dirty="0">
                <a:solidFill>
                  <a:prstClr val="black"/>
                </a:solidFill>
                <a:latin typeface="Arial"/>
                <a:ea typeface="Times New Roman"/>
                <a:cs typeface="Segoe UI"/>
              </a:rPr>
              <a:t>the Solution Explorer window, double-click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12.     Add </a:t>
            </a:r>
            <a:r>
              <a:rPr lang="en-US" sz="1000" dirty="0">
                <a:solidFill>
                  <a:prstClr val="black"/>
                </a:solidFill>
                <a:latin typeface="Arial"/>
                <a:ea typeface="Times New Roman"/>
                <a:cs typeface="Times New Roman"/>
              </a:rPr>
              <a:t>the following markup shown in bold to the </a:t>
            </a:r>
            <a:r>
              <a:rPr lang="en-US" sz="1000" b="1" dirty="0">
                <a:solidFill>
                  <a:prstClr val="black"/>
                </a:solidFill>
                <a:latin typeface="Arial"/>
                <a:ea typeface="Times New Roman"/>
                <a:cs typeface="Times New Roman"/>
              </a:rPr>
              <a:t>&lt;head&gt;</a:t>
            </a:r>
            <a:r>
              <a:rPr lang="en-US" sz="1000" dirty="0">
                <a:solidFill>
                  <a:prstClr val="black"/>
                </a:solidFill>
                <a:latin typeface="Arial"/>
                <a:ea typeface="Times New Roman"/>
                <a:cs typeface="Times New Roman"/>
              </a:rPr>
              <a:t> element of the page.</a:t>
            </a: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marL="100330" marR="100330" lvl="0">
              <a:lnSpc>
                <a:spcPct val="115000"/>
              </a:lnSpc>
              <a:spcAft>
                <a:spcPts val="995"/>
              </a:spcAft>
            </a:pPr>
            <a:r>
              <a:rPr lang="en-US" sz="1000" dirty="0">
                <a:solidFill>
                  <a:prstClr val="black"/>
                </a:solidFill>
                <a:latin typeface="Arial"/>
                <a:ea typeface="Times New Roman"/>
                <a:cs typeface="Times New Roman"/>
              </a:rPr>
              <a:t>  &lt;meta charset="UTF-8" /&gt;</a:t>
            </a:r>
          </a:p>
          <a:p>
            <a:pPr marL="100330" marR="100330" lvl="0">
              <a:lnSpc>
                <a:spcPct val="115000"/>
              </a:lnSpc>
              <a:spcAft>
                <a:spcPts val="995"/>
              </a:spcAft>
            </a:pPr>
            <a:r>
              <a:rPr lang="en-US" sz="1000" dirty="0">
                <a:solidFill>
                  <a:prstClr val="black"/>
                </a:solidFill>
                <a:latin typeface="Arial"/>
                <a:ea typeface="Times New Roman"/>
                <a:cs typeface="Times New Roman"/>
              </a:rPr>
              <a:t>  &lt;title&gt;Contact Us&lt;/title&gt;</a:t>
            </a:r>
          </a:p>
          <a:p>
            <a:pPr marL="100330" marR="100330" lvl="0">
              <a:lnSpc>
                <a:spcPct val="115000"/>
              </a:lnSpc>
              <a:spcAft>
                <a:spcPts val="995"/>
              </a:spcAft>
            </a:pPr>
            <a:r>
              <a:rPr lang="en-US" sz="1000" b="1" dirty="0">
                <a:solidFill>
                  <a:prstClr val="black"/>
                </a:solidFill>
                <a:latin typeface="Arial"/>
                <a:ea typeface="Times New Roman"/>
                <a:cs typeface="Times New Roman"/>
              </a:rPr>
              <a:t>  &lt;link href="styles/ContactUsStyles.css" rel="stylesheet" type="text/css" /&gt;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HTML IntelliSense provides hints to help ensure that you enter valid HTML. The </a:t>
            </a:r>
            <a:r>
              <a:rPr lang="en-US" sz="1000" b="1" dirty="0">
                <a:solidFill>
                  <a:prstClr val="black"/>
                </a:solidFill>
                <a:latin typeface="Arial"/>
                <a:ea typeface="Calibri"/>
                <a:cs typeface="Times New Roman"/>
              </a:rPr>
              <a:t>Pick URL</a:t>
            </a:r>
            <a:r>
              <a:rPr lang="en-US" sz="1000" dirty="0">
                <a:solidFill>
                  <a:prstClr val="black"/>
                </a:solidFill>
                <a:latin typeface="Arial"/>
                <a:ea typeface="Calibri"/>
                <a:cs typeface="Segoe UI"/>
              </a:rPr>
              <a:t> wizard enables you to quickly select a style sheet.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Run the Web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Visual Studio, 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Debugging Not Enabled</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Modify the Web.config file to enable debugging</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Internet Explorer starts running and displays ContactUs.html. The text for the page should appear in blue.</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Times New Roman"/>
              </a:rPr>
              <a:t> appears, click </a:t>
            </a:r>
            <a:r>
              <a:rPr lang="en-US" sz="1000" b="1" dirty="0">
                <a:solidFill>
                  <a:prstClr val="black"/>
                </a:solidFill>
                <a:latin typeface="Arial"/>
                <a:ea typeface="Times New Roman"/>
                <a:cs typeface="Times New Roman"/>
              </a:rPr>
              <a:t>Don’t show this message</a:t>
            </a:r>
            <a:r>
              <a:rPr lang="en-US" sz="1000" dirty="0">
                <a:solidFill>
                  <a:srgbClr val="000000"/>
                </a:solidFill>
                <a:latin typeface="Arial"/>
                <a:ea typeface="Times New Roman"/>
                <a:cs typeface="Times New Roman"/>
              </a:rPr>
              <a:t> again.</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You can enter some sample data, but do not click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Segoe UI"/>
              </a:rPr>
              <a:t> because the URL that is the target of the </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9676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a:solidFill>
                  <a:prstClr val="black"/>
                </a:solidFill>
                <a:latin typeface="Arial"/>
                <a:ea typeface="Calibri"/>
                <a:cs typeface="Segoe UI"/>
              </a:rPr>
              <a:t>form is not available.</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5.       Leave </a:t>
            </a:r>
            <a:r>
              <a:rPr lang="en-US" sz="1000" dirty="0">
                <a:solidFill>
                  <a:srgbClr val="000000"/>
                </a:solidFill>
                <a:latin typeface="Arial"/>
                <a:ea typeface="Times New Roman"/>
                <a:cs typeface="Segoe UI"/>
              </a:rPr>
              <a:t>Internet Explorer running and return to Visual Studio 2012.</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Modify the Live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 file, make the following modifications: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Change </a:t>
            </a:r>
            <a:r>
              <a:rPr lang="en-US" sz="1000" b="1" dirty="0">
                <a:solidFill>
                  <a:prstClr val="black"/>
                </a:solidFill>
                <a:latin typeface="Arial"/>
                <a:ea typeface="Times New Roman"/>
                <a:cs typeface="Times New Roman"/>
              </a:rPr>
              <a:t>&lt;strong&gt;Name&lt;/strong&gt; </a:t>
            </a:r>
            <a:r>
              <a:rPr lang="en-US" sz="1000" dirty="0">
                <a:solidFill>
                  <a:srgbClr val="000000"/>
                </a:solidFill>
                <a:latin typeface="Arial"/>
                <a:ea typeface="Times New Roman"/>
                <a:cs typeface="Segoe UI"/>
              </a:rPr>
              <a:t>to </a:t>
            </a:r>
            <a:r>
              <a:rPr lang="en-US" sz="1000" b="1" dirty="0">
                <a:solidFill>
                  <a:prstClr val="black"/>
                </a:solidFill>
                <a:latin typeface="Arial"/>
                <a:ea typeface="Times New Roman"/>
                <a:cs typeface="Times New Roman"/>
              </a:rPr>
              <a:t>&lt;strong&gt;Full name&lt;/strong&gt;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Change </a:t>
            </a:r>
            <a:r>
              <a:rPr lang="en-US" sz="1000" b="1" dirty="0">
                <a:solidFill>
                  <a:prstClr val="black"/>
                </a:solidFill>
                <a:latin typeface="Arial"/>
                <a:ea typeface="Times New Roman"/>
                <a:cs typeface="Times New Roman"/>
              </a:rPr>
              <a:t>Telephone </a:t>
            </a:r>
            <a:r>
              <a:rPr lang="en-US" sz="1000" dirty="0">
                <a:solidFill>
                  <a:srgbClr val="000000"/>
                </a:solidFill>
                <a:latin typeface="Arial"/>
                <a:ea typeface="Times New Roman"/>
                <a:cs typeface="Segoe UI"/>
              </a:rPr>
              <a:t>to </a:t>
            </a:r>
            <a:r>
              <a:rPr lang="en-US" sz="1000" b="1" dirty="0">
                <a:solidFill>
                  <a:prstClr val="black"/>
                </a:solidFill>
                <a:latin typeface="Arial"/>
                <a:ea typeface="Times New Roman"/>
                <a:cs typeface="Times New Roman"/>
              </a:rPr>
              <a:t>Telephone number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ContactUsStyles.css file, add the following style: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h1 {</a:t>
            </a:r>
          </a:p>
          <a:p>
            <a:pPr marL="100330" marR="100330" lvl="0">
              <a:lnSpc>
                <a:spcPct val="115000"/>
              </a:lnSpc>
              <a:spcAft>
                <a:spcPts val="995"/>
              </a:spcAft>
            </a:pPr>
            <a:r>
              <a:rPr lang="en-US" sz="1000" dirty="0">
                <a:solidFill>
                  <a:prstClr val="black"/>
                </a:solidFill>
                <a:latin typeface="Arial"/>
                <a:ea typeface="Times New Roman"/>
                <a:cs typeface="Times New Roman"/>
              </a:rPr>
              <a:t>    font-family: 'Copperplate Gothic';</a:t>
            </a:r>
          </a:p>
          <a:p>
            <a:pPr marL="100330" marR="100330" lvl="0">
              <a:lnSpc>
                <a:spcPct val="115000"/>
              </a:lnSpc>
              <a:spcAft>
                <a:spcPts val="995"/>
              </a:spcAft>
            </a:pPr>
            <a:r>
              <a:rPr lang="en-US" sz="1000" dirty="0">
                <a:solidFill>
                  <a:prstClr val="black"/>
                </a:solidFill>
                <a:latin typeface="Arial"/>
                <a:ea typeface="Times New Roman"/>
                <a:cs typeface="Times New Roman"/>
              </a:rPr>
              <a:t>    color: red;</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4.       Return </a:t>
            </a:r>
            <a:r>
              <a:rPr lang="en-US" sz="1000" dirty="0">
                <a:solidFill>
                  <a:srgbClr val="000000"/>
                </a:solidFill>
                <a:latin typeface="Arial"/>
                <a:ea typeface="Times New Roman"/>
                <a:cs typeface="Segoe UI"/>
              </a:rPr>
              <a:t>to Internet Explorer and press F5 to refresh the display.</a:t>
            </a:r>
            <a:endParaRPr lang="en-US" sz="1000" dirty="0">
              <a:solidFill>
                <a:prstClr val="black"/>
              </a:solidFill>
              <a:latin typeface="Arial"/>
              <a:ea typeface="Times New Roman"/>
              <a:cs typeface="Times New Roman"/>
            </a:endParaRPr>
          </a:p>
          <a:p>
            <a:pPr marL="228600" lvl="0" indent="-228600">
              <a:lnSpc>
                <a:spcPct val="115000"/>
              </a:lnSpc>
              <a:spcAft>
                <a:spcPts val="995"/>
              </a:spcAft>
              <a:buAutoNum type="arabicPeriod" startAt="5"/>
            </a:pPr>
            <a:r>
              <a:rPr lang="en-US" sz="1000" dirty="0" smtClean="0">
                <a:solidFill>
                  <a:srgbClr val="000000"/>
                </a:solidFill>
                <a:latin typeface="Arial"/>
                <a:ea typeface="Times New Roman"/>
                <a:cs typeface="Segoe UI"/>
              </a:rPr>
              <a:t>   Verify </a:t>
            </a:r>
            <a:r>
              <a:rPr lang="en-US" sz="1000" dirty="0">
                <a:solidFill>
                  <a:srgbClr val="000000"/>
                </a:solidFill>
                <a:latin typeface="Arial"/>
                <a:ea typeface="Times New Roman"/>
                <a:cs typeface="Segoe UI"/>
              </a:rPr>
              <a:t>that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field changes to </a:t>
            </a:r>
            <a:r>
              <a:rPr lang="en-US" sz="1000" b="1" dirty="0">
                <a:solidFill>
                  <a:prstClr val="black"/>
                </a:solidFill>
                <a:latin typeface="Arial"/>
                <a:ea typeface="Times New Roman"/>
                <a:cs typeface="Times New Roman"/>
              </a:rPr>
              <a:t>Full name</a:t>
            </a:r>
            <a:r>
              <a:rPr lang="en-US" sz="1000" dirty="0">
                <a:solidFill>
                  <a:srgbClr val="000000"/>
                </a:solidFill>
                <a:latin typeface="Arial"/>
                <a:ea typeface="Times New Roman"/>
                <a:cs typeface="Segoe UI"/>
              </a:rPr>
              <a:t>, the </a:t>
            </a:r>
            <a:r>
              <a:rPr lang="en-US" sz="1000" b="1" dirty="0">
                <a:solidFill>
                  <a:prstClr val="black"/>
                </a:solidFill>
                <a:latin typeface="Arial"/>
                <a:ea typeface="Times New Roman"/>
                <a:cs typeface="Times New Roman"/>
              </a:rPr>
              <a:t>Telephone</a:t>
            </a:r>
            <a:r>
              <a:rPr lang="en-US" sz="1000" dirty="0">
                <a:solidFill>
                  <a:srgbClr val="000000"/>
                </a:solidFill>
                <a:latin typeface="Arial"/>
                <a:ea typeface="Times New Roman"/>
                <a:cs typeface="Segoe UI"/>
              </a:rPr>
              <a:t> field changes to </a:t>
            </a:r>
            <a:r>
              <a:rPr lang="en-US" sz="1000" b="1" dirty="0">
                <a:solidFill>
                  <a:prstClr val="black"/>
                </a:solidFill>
                <a:latin typeface="Arial"/>
                <a:ea typeface="Times New Roman"/>
                <a:cs typeface="Times New Roman"/>
              </a:rPr>
              <a:t>Telephone </a:t>
            </a:r>
            <a:endParaRPr lang="en-US" sz="1000" b="1" dirty="0" smtClean="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        number</a:t>
            </a:r>
            <a:r>
              <a:rPr lang="en-US" sz="1000" dirty="0">
                <a:solidFill>
                  <a:srgbClr val="000000"/>
                </a:solidFill>
                <a:latin typeface="Arial"/>
                <a:ea typeface="Times New Roman"/>
                <a:cs typeface="Segoe UI"/>
              </a:rPr>
              <a:t>, and that the style of the heading has changed.</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6.       Return </a:t>
            </a:r>
            <a:r>
              <a:rPr lang="en-US" sz="1000" dirty="0">
                <a:solidFill>
                  <a:srgbClr val="000000"/>
                </a:solidFill>
                <a:latin typeface="Arial"/>
                <a:ea typeface="Times New Roman"/>
                <a:cs typeface="Segoe UI"/>
              </a:rPr>
              <a:t>to Visual Studio 2012.</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Stop Debugging</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21167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time allows, re-run the DemoWebSite application from the previous application and show the F12 Developer Tools in action. For example, show the HTML markup for the ContactUs form, use the HTML tab to make a change to part of the text on the page, and then click Refresh in the HTML toolbar to update the page displayed in Internet Explorer.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87321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E:\Mod01\Labfiles\Starter\</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highlight the </a:t>
            </a:r>
            <a:r>
              <a:rPr lang="en-US" sz="1000" b="1" dirty="0" smtClean="0">
                <a:effectLst/>
                <a:latin typeface="Arial"/>
                <a:ea typeface="Times New Roman"/>
                <a:cs typeface="Times New Roman"/>
              </a:rPr>
              <a:t>.htm</a:t>
            </a:r>
            <a:r>
              <a:rPr lang="en-US" sz="1000" dirty="0" smtClean="0">
                <a:effectLst/>
                <a:latin typeface="Arial"/>
                <a:ea typeface="Times New Roman"/>
                <a:cs typeface="Segoe UI"/>
              </a:rPr>
              <a:t> files in the root folder of the project; these files correspond to each of the web pages that students will be building in the labs throughout the course.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 to display the HTML markup for this page in the Code Editor window. Explain that this is the Home page of the application, and it is the default page that users see when they visit the website for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At the bottom of the Design View window, click the </a:t>
            </a:r>
            <a:r>
              <a:rPr lang="en-US" sz="1000" b="1" dirty="0" smtClean="0">
                <a:effectLst/>
                <a:latin typeface="Arial"/>
                <a:ea typeface="Times New Roman"/>
                <a:cs typeface="Times New Roman"/>
              </a:rPr>
              <a:t>Design</a:t>
            </a:r>
            <a:r>
              <a:rPr lang="en-US" sz="1000" dirty="0" smtClean="0">
                <a:effectLst/>
                <a:latin typeface="Arial"/>
                <a:ea typeface="Times New Roman"/>
                <a:cs typeface="Segoe UI"/>
              </a:rPr>
              <a:t> tab. Explain that the layout shown in the Design View window is the default styling of the page, and that the stylesheets that students create as part of the application modify the way in which elements are presented.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Point out that this folder contains the global style sheets used by all pages throughout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describe how each web page also has its own stylesheet containing the styles that are pertinent to that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index.css</a:t>
            </a:r>
            <a:r>
              <a:rPr lang="en-US" sz="1000" dirty="0" smtClean="0">
                <a:effectLst/>
                <a:latin typeface="Arial"/>
                <a:ea typeface="Times New Roman"/>
                <a:cs typeface="Segoe UI"/>
              </a:rPr>
              <a:t> to display the stylesheet in the Code Editor window. Scroll through this style sheet and emphasize that this stylesheet contains the styles that will are used by the Home page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Explain that this folder contains the global JavaScript code files used throughout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describe how most of the web pages also have their own code file containing the JavaScript code specifically for that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234862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video.js</a:t>
            </a:r>
            <a:r>
              <a:rPr lang="en-US" sz="1000" dirty="0">
                <a:solidFill>
                  <a:prstClr val="black"/>
                </a:solidFill>
                <a:latin typeface="Arial"/>
                <a:ea typeface="Times New Roman"/>
                <a:cs typeface="Segoe UI"/>
              </a:rPr>
              <a:t> to display the JavaScript code in the Code Editor window. Scroll through this file and explain that this is the code that handles the video player controls on the Home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 Explain that this step saves changes that might have been made to the HTML files, stylesheets, and JavaScript code files, and then starts the web application running. It then moves to the Home page of the application and displays it by using Internet Explorer.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228600" lvl="0" indent="-228600">
              <a:lnSpc>
                <a:spcPct val="115000"/>
              </a:lnSpc>
              <a:spcAft>
                <a:spcPts val="995"/>
              </a:spcAft>
              <a:buAutoNum type="arabicPeriod" startAt="14"/>
            </a:pPr>
            <a:r>
              <a:rPr lang="en-US" sz="1000" dirty="0" smtClean="0">
                <a:solidFill>
                  <a:prstClr val="black"/>
                </a:solidFill>
                <a:latin typeface="Arial"/>
                <a:ea typeface="Times New Roman"/>
                <a:cs typeface="Segoe UI"/>
              </a:rPr>
              <a:t>  Point </a:t>
            </a:r>
            <a:r>
              <a:rPr lang="en-US" sz="1000" dirty="0">
                <a:solidFill>
                  <a:prstClr val="black"/>
                </a:solidFill>
                <a:latin typeface="Arial"/>
                <a:ea typeface="Times New Roman"/>
                <a:cs typeface="Segoe UI"/>
              </a:rPr>
              <a:t>out that the web application runs by using a local instance of IIS Express on the virtual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machine</a:t>
            </a:r>
            <a:r>
              <a:rPr lang="en-US" sz="1000" dirty="0">
                <a:solidFill>
                  <a:prstClr val="black"/>
                </a:solidFill>
                <a:latin typeface="Arial"/>
                <a:ea typeface="Times New Roman"/>
                <a:cs typeface="Segoe UI"/>
              </a:rPr>
              <a:t>; highlight the URL in the address bar of Internet Explorer.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15.   Quickly </a:t>
            </a:r>
            <a:r>
              <a:rPr lang="en-US" sz="1000" dirty="0">
                <a:solidFill>
                  <a:prstClr val="black"/>
                </a:solidFill>
                <a:latin typeface="Arial"/>
                <a:ea typeface="Times New Roman"/>
                <a:cs typeface="Segoe UI"/>
              </a:rPr>
              <a:t>visit each of the pages in the application by using the links in the navigation bar at the top of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web page.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Times New Roman"/>
              </a:rPr>
              <a:t>On the </a:t>
            </a:r>
            <a:r>
              <a:rPr lang="en-US" sz="1000" b="1" dirty="0">
                <a:solidFill>
                  <a:prstClr val="black"/>
                </a:solidFill>
                <a:latin typeface="Arial"/>
                <a:ea typeface="Calibri"/>
                <a:cs typeface="Times New Roman"/>
              </a:rPr>
              <a:t>Location</a:t>
            </a:r>
            <a:r>
              <a:rPr lang="en-US" sz="1000" dirty="0">
                <a:solidFill>
                  <a:srgbClr val="000000"/>
                </a:solidFill>
                <a:latin typeface="Arial"/>
                <a:ea typeface="Calibri"/>
                <a:cs typeface="Times New Roman"/>
              </a:rPr>
              <a:t> page, the message </a:t>
            </a:r>
            <a:r>
              <a:rPr lang="en-US" sz="1000" b="1" dirty="0">
                <a:solidFill>
                  <a:prstClr val="black"/>
                </a:solidFill>
                <a:latin typeface="Arial"/>
                <a:ea typeface="Calibri"/>
                <a:cs typeface="Times New Roman"/>
              </a:rPr>
              <a:t>localhost wants to track your physical location</a:t>
            </a:r>
            <a:r>
              <a:rPr lang="en-US" sz="1000" dirty="0">
                <a:solidFill>
                  <a:srgbClr val="000000"/>
                </a:solidFill>
                <a:latin typeface="Arial"/>
                <a:ea typeface="Calibri"/>
                <a:cs typeface="Times New Roman"/>
              </a:rPr>
              <a:t> will appear; click </a:t>
            </a:r>
            <a:r>
              <a:rPr lang="en-US" sz="1000" b="1" dirty="0">
                <a:solidFill>
                  <a:prstClr val="black"/>
                </a:solidFill>
                <a:latin typeface="Arial"/>
                <a:ea typeface="Calibri"/>
                <a:cs typeface="Times New Roman"/>
              </a:rPr>
              <a:t>Allow once</a:t>
            </a:r>
            <a:r>
              <a:rPr lang="en-US" sz="1000" dirty="0">
                <a:solidFill>
                  <a:srgbClr val="000000"/>
                </a:solidFill>
                <a:latin typeface="Arial"/>
                <a:ea typeface="Calibri"/>
                <a:cs typeface="Times New Roman"/>
              </a:rPr>
              <a:t>. In the </a:t>
            </a:r>
            <a:r>
              <a:rPr lang="en-US" sz="1000" b="1" dirty="0">
                <a:solidFill>
                  <a:prstClr val="black"/>
                </a:solidFill>
                <a:latin typeface="Arial"/>
                <a:ea typeface="Calibri"/>
                <a:cs typeface="Times New Roman"/>
              </a:rPr>
              <a:t>Enable Location Services</a:t>
            </a:r>
            <a:r>
              <a:rPr lang="en-US" sz="1000" dirty="0">
                <a:solidFill>
                  <a:srgbClr val="000000"/>
                </a:solidFill>
                <a:latin typeface="Arial"/>
                <a:ea typeface="Calibri"/>
                <a:cs typeface="Times New Roman"/>
              </a:rPr>
              <a:t> dialog box, click </a:t>
            </a:r>
            <a:r>
              <a:rPr lang="en-US" sz="1000" b="1" dirty="0">
                <a:solidFill>
                  <a:prstClr val="black"/>
                </a:solidFill>
                <a:latin typeface="Arial"/>
                <a:ea typeface="Calibri"/>
                <a:cs typeface="Times New Roman"/>
              </a:rPr>
              <a:t>Yes</a:t>
            </a:r>
            <a:r>
              <a:rPr lang="en-US" sz="1000" dirty="0">
                <a:solidFill>
                  <a:srgbClr val="000000"/>
                </a:solidFill>
                <a:latin typeface="Arial"/>
                <a:ea typeface="Calibri"/>
                <a:cs typeface="Times New Roman"/>
              </a:rPr>
              <a: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16.     Explain </a:t>
            </a:r>
            <a:r>
              <a:rPr lang="en-US" sz="1000" dirty="0">
                <a:solidFill>
                  <a:prstClr val="black"/>
                </a:solidFill>
                <a:latin typeface="Arial"/>
                <a:ea typeface="Times New Roman"/>
                <a:cs typeface="Times New Roman"/>
              </a:rPr>
              <a:t>that the first exercise of the lab provides more information about the purpose of each web </a:t>
            </a:r>
            <a:r>
              <a:rPr lang="en-US" sz="1000" dirty="0" smtClean="0">
                <a:solidFill>
                  <a:prstClr val="black"/>
                </a:solidFill>
                <a:latin typeface="Arial"/>
                <a:ea typeface="Times New Roman"/>
                <a:cs typeface="Times New Roman"/>
              </a:rPr>
              <a:t> </a:t>
            </a:r>
          </a:p>
          <a:p>
            <a:pPr lvl="0">
              <a:lnSpc>
                <a:spcPct val="115000"/>
              </a:lnSpc>
              <a:spcAft>
                <a:spcPts val="995"/>
              </a:spcAft>
            </a:pP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page </a:t>
            </a:r>
            <a:r>
              <a:rPr lang="en-US" sz="1000" dirty="0">
                <a:solidFill>
                  <a:prstClr val="black"/>
                </a:solidFill>
                <a:latin typeface="Arial"/>
                <a:ea typeface="Times New Roman"/>
                <a:cs typeface="Times New Roman"/>
              </a:rPr>
              <a:t>in the application.</a:t>
            </a:r>
          </a:p>
          <a:p>
            <a:pPr lvl="0">
              <a:lnSpc>
                <a:spcPct val="115000"/>
              </a:lnSpc>
              <a:spcAft>
                <a:spcPts val="995"/>
              </a:spcAft>
            </a:pPr>
            <a:r>
              <a:rPr lang="en-US" sz="1000" dirty="0" smtClean="0">
                <a:solidFill>
                  <a:prstClr val="black"/>
                </a:solidFill>
                <a:latin typeface="Arial"/>
                <a:ea typeface="Times New Roman"/>
                <a:cs typeface="Times New Roman"/>
              </a:rPr>
              <a:t>17.     Close </a:t>
            </a:r>
            <a:r>
              <a:rPr lang="en-US" sz="1000" dirty="0">
                <a:solidFill>
                  <a:prstClr val="black"/>
                </a:solidFill>
                <a:latin typeface="Arial"/>
                <a:ea typeface="Times New Roman"/>
                <a:cs typeface="Times New Roman"/>
              </a:rPr>
              <a:t>Internet Explorer.</a:t>
            </a: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20480B-SEA-DEV11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Times New Roman"/>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666801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the purpose of this lab is to enable students to examine the application that they will be building, starting in the lab for module 2. Students should also use this lab to gain some familiarity with the Visual Studio 2012 development environment that they will be using.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Depending on the level of the experience of students, the first exercise, "Exploring the Contoso Conference Application" can either be performed by the students, conducted as a demonstration by the instructor (by extending the demonstration that occurs immediately prior to this lab), or both.</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Exploring the Contoso Conference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run the Contoso Conference web application and examine each of the functions it provides.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Contoso Conference web application contains the following pages: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Home page, which provides a brief overview of the conference, the speakers, and the sponsors. The Home page also includes a video from the previous conference.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About page, which provides more detail about the conference and the technologies that it covers.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Schedule page, which lists the conference sessions. The conference has two concurrent tracks, and the sessions are organized by track. Some sessions are common to both tracks.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Register page, which enables the user to provide their details and register for the conference.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Location page, which provides information about the conference location and a map of the venue.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Live page, which enables an attendee to submit technical questions to the speakers running the conference sessions. The page displays the answer from the speaker, together with questions (with answers) posted by other conference attendees.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Feedback page, which enables the user to rate conference sessions and speakers.</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Instructor Note: This exercise is a guided walkthrough of the application; it reinforces the demonstration presented in the module immediately prior to the lab.</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Examining and Modifying the Contoso Conference Application</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46545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In this exercise, you will examine the Visual Studio 2012 project for the Contoso Conference application. You will see how the project is structured, and how the files and scripts for the project are organized into folders. You will then run the application again, make some modifications to the HTML markup and CSS, and view the results.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The aim of this lab is to get students up to speed using Visual Studio 2012 with a web application. Students will also gain some experience with using Visual Studio 2012 to edit the HTML markup and CSS styling for a live application.</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506983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010838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four elements that define the basic structure of an HTML page?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DOCTYPE</a:t>
            </a:r>
            <a:r>
              <a:rPr lang="en-US" sz="1000" dirty="0">
                <a:latin typeface="Arial"/>
                <a:ea typeface="Calibri"/>
                <a:cs typeface="Segoe UI"/>
              </a:rPr>
              <a:t> declaration, and the </a:t>
            </a:r>
            <a:r>
              <a:rPr lang="en-US" sz="1000" b="1" dirty="0">
                <a:latin typeface="Arial"/>
                <a:ea typeface="Calibri"/>
                <a:cs typeface="Times New Roman"/>
              </a:rPr>
              <a:t>&lt;html&gt;</a:t>
            </a:r>
            <a:r>
              <a:rPr lang="en-US" sz="1000" dirty="0">
                <a:latin typeface="Arial"/>
                <a:ea typeface="Calibri"/>
                <a:cs typeface="Segoe UI"/>
              </a:rPr>
              <a:t>, </a:t>
            </a:r>
            <a:r>
              <a:rPr lang="en-US" sz="1000" b="1" dirty="0">
                <a:latin typeface="Arial"/>
                <a:ea typeface="Calibri"/>
                <a:cs typeface="Times New Roman"/>
              </a:rPr>
              <a:t>&lt;head&gt;</a:t>
            </a:r>
            <a:r>
              <a:rPr lang="en-US" sz="1000" dirty="0">
                <a:latin typeface="Arial"/>
                <a:ea typeface="Calibri"/>
                <a:cs typeface="Segoe UI"/>
              </a:rPr>
              <a:t>, and </a:t>
            </a:r>
            <a:r>
              <a:rPr lang="en-US" sz="1000" b="1" dirty="0">
                <a:latin typeface="Arial"/>
                <a:ea typeface="Calibri"/>
                <a:cs typeface="Times New Roman"/>
              </a:rPr>
              <a:t>&lt;body&gt;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What is the best way to apply CSS rules to HTML elements that occur in several different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Include all rules for each element in the &lt;style&gt; attribute of the element.</a:t>
            </a:r>
          </a:p>
          <a:p>
            <a:pPr>
              <a:lnSpc>
                <a:spcPct val="115000"/>
              </a:lnSpc>
              <a:spcAft>
                <a:spcPts val="1000"/>
              </a:spcAft>
            </a:pPr>
            <a:r>
              <a:rPr lang="en-US" sz="1000" dirty="0">
                <a:latin typeface="Arial"/>
                <a:ea typeface="Calibri"/>
                <a:cs typeface="Times New Roman"/>
              </a:rPr>
              <a:t>(   )Option 2: Include the rules for each page in a &lt;style&gt; element in the &lt;head&gt; element.</a:t>
            </a:r>
          </a:p>
          <a:p>
            <a:pPr>
              <a:lnSpc>
                <a:spcPct val="115000"/>
              </a:lnSpc>
              <a:spcAft>
                <a:spcPts val="1000"/>
              </a:spcAft>
            </a:pPr>
            <a:r>
              <a:rPr lang="en-US" sz="1000" dirty="0">
                <a:latin typeface="Arial"/>
                <a:ea typeface="Calibri"/>
                <a:cs typeface="Times New Roman"/>
              </a:rPr>
              <a:t>(   )Option 3: Write the rules for the whole site in one or more style sheets and reference them by using a &lt;style&gt; element in the &lt;head&gt; element of each page.</a:t>
            </a:r>
          </a:p>
          <a:p>
            <a:pPr>
              <a:lnSpc>
                <a:spcPct val="115000"/>
              </a:lnSpc>
              <a:spcAft>
                <a:spcPts val="1000"/>
              </a:spcAft>
            </a:pPr>
            <a:r>
              <a:rPr lang="en-US" sz="1000" dirty="0">
                <a:latin typeface="Arial"/>
                <a:ea typeface="Calibri"/>
                <a:cs typeface="Times New Roman"/>
              </a:rPr>
              <a:t>(   )Option 4: Write the rules for the whole site in one or more style sheets and reference them by using a &lt;link&gt; element in the &lt;head&gt; element of each page.</a:t>
            </a:r>
          </a:p>
          <a:p>
            <a:pPr>
              <a:lnSpc>
                <a:spcPct val="115000"/>
              </a:lnSpc>
              <a:spcAft>
                <a:spcPts val="1000"/>
              </a:spcAft>
            </a:pPr>
            <a:r>
              <a:rPr lang="en-US" sz="1000" dirty="0">
                <a:latin typeface="Arial"/>
                <a:ea typeface="Calibri"/>
                <a:cs typeface="Times New Roman"/>
              </a:rPr>
              <a:t>(   )Option 5: Write the rules for the whole site in one or more style sheets and reference them by using a &lt;stylesheet&gt; element in the &lt;head&gt; element of each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Write the rules for the whole site in one or more style sheets and reference them by using a &lt;link&gt; element in the &lt;head&gt; element of each page.</a:t>
            </a:r>
          </a:p>
        </p:txBody>
      </p:sp>
      <p:sp>
        <p:nvSpPr>
          <p:cNvPr id="4" name="Slide Number Placeholder 3"/>
          <p:cNvSpPr>
            <a:spLocks noGrp="1"/>
          </p:cNvSpPr>
          <p:nvPr>
            <p:ph type="sldNum" sz="quarter" idx="10"/>
          </p:nvPr>
        </p:nvSpPr>
        <p:spPr/>
        <p:txBody>
          <a:bodyPr/>
          <a:lstStyle/>
          <a:p>
            <a:fld id="{F93F8BFA-9746-4BA5-A005-789A6ADF45AE}"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79516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content in this module is HTML version-neutral, except for the content that explains DOCTYPEs.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new features of HTML5 and CSS3 are described starting in module 2, and JavaScript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126087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Much of the material in this lesson should be revision. Do not spend too much time on this material, but use it to get a feel for how familiar the students are with 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5872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The important points to get across are that an HTML page should include a DOCTYPE declaration to enable the browser to determine how to interpret the HTML markup in the page, and if you are using HTML5 you simply need to specify a DOCTYPE of </a:t>
            </a:r>
            <a:r>
              <a:rPr lang="en-US" sz="1000" b="1" dirty="0">
                <a:latin typeface="Arial"/>
                <a:ea typeface="Calibri"/>
                <a:cs typeface="Times New Roman"/>
              </a:rPr>
              <a:t>html</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inclusion of &lt;meta charset="utf-8"/&gt; in the first 512 bytes of the code example to prevent a security risk.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also that while including the HTML5 DOCTYPE is not mandatory, not doing so means the following: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Browsers don't recognize that the document is HTML5, and some browsers will ignore the new elements.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Browsers start working in quirks mode.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07106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global attributes from HTML4 are id, dir, title, lang, class, and style. HTML5 adds 15 more, including accesskey, hidden, spellcheck, tabindex, and translate.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1545578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7"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48880"/>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Elements, Attributes, and Content</a:t>
            </a:r>
            <a:endParaRPr lang="en-US" dirty="0"/>
          </a:p>
        </p:txBody>
      </p:sp>
      <p:sp>
        <p:nvSpPr>
          <p:cNvPr id="4" name="Content Placeholder 2"/>
          <p:cNvSpPr>
            <a:spLocks noGrp="1"/>
          </p:cNvSpPr>
          <p:nvPr/>
        </p:nvSpPr>
        <p:spPr bwMode="auto">
          <a:xfrm>
            <a:off x="594974" y="120480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elements define the structure and semantics of content on a web page</a:t>
            </a:r>
          </a:p>
          <a:p>
            <a:r>
              <a:rPr lang="en-US" dirty="0" smtClean="0"/>
              <a:t>Elements identify their content by surrounding it with a start and an end tag </a:t>
            </a:r>
          </a:p>
          <a:p>
            <a:r>
              <a:rPr lang="en-US" dirty="0" smtClean="0"/>
              <a:t>Elements can be nested:</a:t>
            </a:r>
          </a:p>
          <a:p>
            <a:endParaRPr lang="en-US" dirty="0" smtClean="0"/>
          </a:p>
          <a:p>
            <a:endParaRPr lang="en-US" dirty="0"/>
          </a:p>
          <a:p>
            <a:endParaRPr lang="en-US" dirty="0" smtClean="0"/>
          </a:p>
          <a:p>
            <a:endParaRPr lang="en-US" dirty="0"/>
          </a:p>
          <a:p>
            <a:r>
              <a:rPr lang="en-US" dirty="0" smtClean="0"/>
              <a:t>Use attributes to provide additional information about the content of an element</a:t>
            </a:r>
          </a:p>
        </p:txBody>
      </p:sp>
      <p:sp>
        <p:nvSpPr>
          <p:cNvPr id="5" name="Rectangle 4"/>
          <p:cNvSpPr/>
          <p:nvPr/>
        </p:nvSpPr>
        <p:spPr bwMode="auto">
          <a:xfrm>
            <a:off x="797668" y="3638143"/>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 &lt;p&gt;</a:t>
            </a:r>
          </a:p>
          <a:p>
            <a:pPr marL="0" indent="0">
              <a:buNone/>
            </a:pPr>
            <a:r>
              <a:rPr lang="en-GB" b="0" dirty="0">
                <a:latin typeface="Lucida Sans Unicode" pitchFamily="34" charset="0"/>
                <a:cs typeface="Lucida Sans Unicode" pitchFamily="34" charset="0"/>
              </a:rPr>
              <a:t>     &lt;strong&gt;Elements&lt;/strong&gt; consist of  </a:t>
            </a:r>
          </a:p>
          <a:p>
            <a:pPr marL="0" indent="0">
              <a:buNone/>
            </a:pPr>
            <a:r>
              <a:rPr lang="en-GB" b="0" dirty="0">
                <a:latin typeface="Lucida Sans Unicode" pitchFamily="34" charset="0"/>
                <a:cs typeface="Lucida Sans Unicode" pitchFamily="34" charset="0"/>
              </a:rPr>
              <a:t>     &lt;strong&gt;content&lt;/strong&gt; bookended by a </a:t>
            </a:r>
          </a:p>
          <a:p>
            <a:pPr marL="0" indent="0">
              <a:buNone/>
            </a:pPr>
            <a:r>
              <a:rPr lang="en-GB" b="0" dirty="0">
                <a:latin typeface="Lucida Sans Unicode" pitchFamily="34" charset="0"/>
                <a:cs typeface="Lucida Sans Unicode" pitchFamily="34" charset="0"/>
              </a:rPr>
              <a:t>     &lt;em&gt;start&lt;/em&gt; tag and an &lt;em&gt;end&lt;/em&gt; tag. </a:t>
            </a:r>
          </a:p>
          <a:p>
            <a:pPr marL="0" indent="0">
              <a:buNone/>
            </a:pPr>
            <a:r>
              <a:rPr lang="en-GB" b="0" dirty="0">
                <a:latin typeface="Lucida Sans Unicode" pitchFamily="34" charset="0"/>
                <a:cs typeface="Lucida Sans Unicode" pitchFamily="34" charset="0"/>
              </a:rPr>
              <a:t> &lt;/p&gt;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2071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Text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Text in HTML can be marked up: </a:t>
            </a:r>
          </a:p>
          <a:p>
            <a:r>
              <a:rPr lang="en-US" dirty="0" smtClean="0"/>
              <a:t>As headings and paragraphs</a:t>
            </a:r>
          </a:p>
          <a:p>
            <a:endParaRPr lang="en-US" dirty="0" smtClean="0"/>
          </a:p>
          <a:p>
            <a:pPr lvl="1"/>
            <a:endParaRPr lang="en-US" dirty="0" smtClean="0"/>
          </a:p>
          <a:p>
            <a:pPr lvl="1"/>
            <a:endParaRPr lang="en-US" dirty="0"/>
          </a:p>
          <a:p>
            <a:r>
              <a:rPr lang="en-US" dirty="0" smtClean="0"/>
              <a:t>With emphasis</a:t>
            </a:r>
          </a:p>
          <a:p>
            <a:endParaRPr lang="en-US" dirty="0"/>
          </a:p>
          <a:p>
            <a:pPr marL="0" indent="0">
              <a:buNone/>
            </a:pPr>
            <a:endParaRPr lang="en-US" dirty="0" smtClean="0"/>
          </a:p>
          <a:p>
            <a:r>
              <a:rPr lang="en-US" dirty="0" smtClean="0"/>
              <a:t>In lists</a:t>
            </a:r>
            <a:endParaRPr lang="en-US" dirty="0"/>
          </a:p>
        </p:txBody>
      </p:sp>
      <p:sp>
        <p:nvSpPr>
          <p:cNvPr id="5" name="Rectangle 4"/>
          <p:cNvSpPr/>
          <p:nvPr/>
        </p:nvSpPr>
        <p:spPr bwMode="auto">
          <a:xfrm>
            <a:off x="533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&lt;h1&gt;An Introduction to HTML&lt;/h1&gt;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&lt;p&gt;In this module, we look at the history of HTML and CSS.&lt;/p&gt;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&lt;h2&gt;In the Beginning&lt;/h2&gt;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&lt;p&gt;WorldWideWeb was created by Sir Tim Berners-Lee at CERN. &lt;/p&gt;</a:t>
            </a:r>
            <a:endParaRPr lang="en-US" b="0" dirty="0"/>
          </a:p>
        </p:txBody>
      </p:sp>
      <p:sp>
        <p:nvSpPr>
          <p:cNvPr id="6" name="Rectangle 5"/>
          <p:cNvSpPr/>
          <p:nvPr/>
        </p:nvSpPr>
        <p:spPr bwMode="auto">
          <a:xfrm>
            <a:off x="609600" y="3886200"/>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smtClean="0">
                <a:latin typeface="Lucida Sans Unicode" pitchFamily="34" charset="0"/>
                <a:cs typeface="Lucida Sans Unicode" pitchFamily="34" charset="0"/>
              </a:rPr>
              <a:t>To </a:t>
            </a:r>
            <a:r>
              <a:rPr lang="en-US" b="0" dirty="0">
                <a:latin typeface="Lucida Sans Unicode" pitchFamily="34" charset="0"/>
                <a:cs typeface="Lucida Sans Unicode" pitchFamily="34" charset="0"/>
              </a:rPr>
              <a:t>&lt;</a:t>
            </a:r>
            <a:r>
              <a:rPr lang="en-US" b="0" dirty="0" smtClean="0">
                <a:latin typeface="Lucida Sans Unicode" pitchFamily="34" charset="0"/>
                <a:cs typeface="Lucida Sans Unicode" pitchFamily="34" charset="0"/>
              </a:rPr>
              <a:t>strong&gt;emphasize</a:t>
            </a:r>
            <a:r>
              <a:rPr lang="en-US" b="0" dirty="0">
                <a:latin typeface="Lucida Sans Unicode" pitchFamily="34" charset="0"/>
                <a:cs typeface="Lucida Sans Unicode" pitchFamily="34" charset="0"/>
              </a:rPr>
              <a:t>&lt;/strong&gt; is to give extra weight to (a communication); &lt;em&gt;"Her gesture emphasized her words"&lt;/em&gt; </a:t>
            </a:r>
            <a:endParaRPr lang="en-GB" b="0" dirty="0">
              <a:latin typeface="Lucida Sans Unicode" pitchFamily="34" charset="0"/>
              <a:cs typeface="Lucida Sans Unicode" pitchFamily="34" charset="0"/>
            </a:endParaRPr>
          </a:p>
        </p:txBody>
      </p:sp>
      <p:sp>
        <p:nvSpPr>
          <p:cNvPr id="7" name="Rectangle 6"/>
          <p:cNvSpPr/>
          <p:nvPr/>
        </p:nvSpPr>
        <p:spPr bwMode="auto">
          <a:xfrm>
            <a:off x="1981200" y="4876800"/>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buNone/>
            </a:pPr>
            <a:r>
              <a:rPr lang="it-IT" b="0" dirty="0">
                <a:latin typeface="Lucida Sans Unicode" pitchFamily="34" charset="0"/>
                <a:cs typeface="Lucida Sans Unicode" pitchFamily="34" charset="0"/>
              </a:rPr>
              <a:t>&lt;ul&gt;</a:t>
            </a:r>
          </a:p>
          <a:p>
            <a:pPr marL="0" lvl="1">
              <a:buNone/>
            </a:pPr>
            <a:r>
              <a:rPr lang="it-IT" b="0" dirty="0">
                <a:latin typeface="Lucida Sans Unicode" pitchFamily="34" charset="0"/>
                <a:cs typeface="Lucida Sans Unicode" pitchFamily="34" charset="0"/>
              </a:rPr>
              <a:t>  &lt;li&gt;Notepad&lt;/li&gt;</a:t>
            </a:r>
          </a:p>
          <a:p>
            <a:pPr marL="0" lvl="1">
              <a:buNone/>
            </a:pPr>
            <a:r>
              <a:rPr lang="it-IT" b="0" dirty="0">
                <a:latin typeface="Lucida Sans Unicode" pitchFamily="34" charset="0"/>
                <a:cs typeface="Lucida Sans Unicode" pitchFamily="34" charset="0"/>
              </a:rPr>
              <a:t>  &lt;li&gt;Textmate&lt;/li&gt;</a:t>
            </a:r>
          </a:p>
          <a:p>
            <a:pPr marL="0" lvl="1">
              <a:buNone/>
            </a:pPr>
            <a:r>
              <a:rPr lang="it-IT" b="0" dirty="0">
                <a:latin typeface="Lucida Sans Unicode" pitchFamily="34" charset="0"/>
                <a:cs typeface="Lucida Sans Unicode" pitchFamily="34" charset="0"/>
              </a:rPr>
              <a:t>  &lt;li&gt;Visual Studio&lt;/li&gt;</a:t>
            </a:r>
          </a:p>
          <a:p>
            <a:pPr marL="0" lvl="1">
              <a:buNone/>
            </a:pPr>
            <a:r>
              <a:rPr lang="it-IT" b="0" dirty="0">
                <a:latin typeface="Lucida Sans Unicode" pitchFamily="34" charset="0"/>
                <a:cs typeface="Lucida Sans Unicode" pitchFamily="34" charset="0"/>
              </a:rPr>
              <a:t>&lt;/ul&gt;</a:t>
            </a:r>
          </a:p>
        </p:txBody>
      </p:sp>
    </p:spTree>
    <p:extLst>
      <p:ext uri="{BB962C8B-B14F-4D97-AF65-F5344CB8AC3E}">
        <p14:creationId xmlns:p14="http://schemas.microsoft.com/office/powerpoint/2010/main" val="297422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077" y="-2"/>
            <a:ext cx="8234363" cy="740664"/>
          </a:xfrm>
        </p:spPr>
        <p:txBody>
          <a:bodyPr/>
          <a:lstStyle/>
          <a:p>
            <a:r>
              <a:rPr lang="en-GB" dirty="0" smtClean="0"/>
              <a:t>Displaying Images and Linking Documents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&lt;img&gt; tag to display an image</a:t>
            </a:r>
          </a:p>
          <a:p>
            <a:pPr lvl="1"/>
            <a:r>
              <a:rPr lang="en-US" dirty="0" smtClean="0"/>
              <a:t>The src attribute specifies the URL of the image source:</a:t>
            </a:r>
          </a:p>
          <a:p>
            <a:pPr marL="0" indent="0">
              <a:buNone/>
            </a:pPr>
            <a:endParaRPr lang="en-US" dirty="0" smtClean="0"/>
          </a:p>
          <a:p>
            <a:endParaRPr lang="en-US" dirty="0" smtClean="0"/>
          </a:p>
          <a:p>
            <a:endParaRPr lang="en-US" dirty="0"/>
          </a:p>
          <a:p>
            <a:r>
              <a:rPr lang="en-US" dirty="0" smtClean="0"/>
              <a:t>Use the &lt;a&gt; tag to define a link</a:t>
            </a:r>
          </a:p>
          <a:p>
            <a:pPr lvl="1"/>
            <a:r>
              <a:rPr lang="en-US" dirty="0" smtClean="0"/>
              <a:t>The href attribute specifies the target of the link:</a:t>
            </a:r>
            <a:endParaRPr lang="en-US" dirty="0"/>
          </a:p>
        </p:txBody>
      </p:sp>
      <p:sp>
        <p:nvSpPr>
          <p:cNvPr id="5" name="Rectangle 4"/>
          <p:cNvSpPr/>
          <p:nvPr/>
        </p:nvSpPr>
        <p:spPr bwMode="auto">
          <a:xfrm>
            <a:off x="228600" y="21526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&lt;img src="logo.jpg" alt="My Web site logo" height="100" width="100" /&gt;</a:t>
            </a:r>
          </a:p>
        </p:txBody>
      </p:sp>
      <p:sp>
        <p:nvSpPr>
          <p:cNvPr id="6" name="Rectangle 5"/>
          <p:cNvSpPr/>
          <p:nvPr/>
        </p:nvSpPr>
        <p:spPr bwMode="auto">
          <a:xfrm>
            <a:off x="304800" y="47434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&lt;a href="default.html" alt="Home Page"&gt;Home&lt;/a&gt;</a:t>
            </a:r>
          </a:p>
        </p:txBody>
      </p:sp>
    </p:spTree>
    <p:extLst>
      <p:ext uri="{BB962C8B-B14F-4D97-AF65-F5344CB8AC3E}">
        <p14:creationId xmlns:p14="http://schemas.microsoft.com/office/powerpoint/2010/main" val="214576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Gathering User Input by Using Forms in HTML</a:t>
            </a:r>
            <a:endParaRPr lang="en-US" dirty="0"/>
          </a:p>
        </p:txBody>
      </p:sp>
      <p:sp>
        <p:nvSpPr>
          <p:cNvPr id="4" name="Content Placeholder 2"/>
          <p:cNvSpPr>
            <a:spLocks noGrp="1"/>
          </p:cNvSpPr>
          <p:nvPr/>
        </p:nvSpPr>
        <p:spPr bwMode="auto">
          <a:xfrm>
            <a:off x="458788" y="1021215"/>
            <a:ext cx="8228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&lt;form&gt; element provides a mechanism for obtaining user input</a:t>
            </a:r>
          </a:p>
          <a:p>
            <a:pPr lvl="1"/>
            <a:r>
              <a:rPr lang="en-US" dirty="0" smtClean="0"/>
              <a:t>The action attribute specifies where</a:t>
            </a:r>
            <a:br>
              <a:rPr lang="en-US" dirty="0" smtClean="0"/>
            </a:br>
            <a:r>
              <a:rPr lang="en-US" dirty="0" smtClean="0"/>
              <a:t>the data will be sent</a:t>
            </a:r>
          </a:p>
          <a:p>
            <a:pPr lvl="1"/>
            <a:r>
              <a:rPr lang="en-US" dirty="0" smtClean="0"/>
              <a:t>The method attribute specifies how </a:t>
            </a:r>
            <a:br>
              <a:rPr lang="en-US" dirty="0" smtClean="0"/>
            </a:br>
            <a:r>
              <a:rPr lang="en-US" dirty="0" smtClean="0"/>
              <a:t>the data will be sent</a:t>
            </a:r>
          </a:p>
          <a:p>
            <a:pPr lvl="1"/>
            <a:r>
              <a:rPr lang="en-US" dirty="0" smtClean="0"/>
              <a:t>Many different input types are </a:t>
            </a:r>
            <a:br>
              <a:rPr lang="en-US" dirty="0" smtClean="0"/>
            </a:br>
            <a:r>
              <a:rPr lang="en-US" dirty="0" smtClean="0"/>
              <a:t>available</a:t>
            </a:r>
          </a:p>
          <a:p>
            <a:endParaRPr lang="en-US" dirty="0"/>
          </a:p>
        </p:txBody>
      </p:sp>
      <p:pic>
        <p:nvPicPr>
          <p:cNvPr id="5" name="Picture 4" descr="A screen shot of an HTML5 form at runtime. The user has specified values for first name, last name, email address, password, and blog addres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23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r>
              <a:rPr lang="en-US" dirty="0" smtClean="0"/>
              <a:t>Create an HTML Page</a:t>
            </a:r>
          </a:p>
          <a:p>
            <a:r>
              <a:rPr lang="en-US" dirty="0" smtClean="0"/>
              <a:t>Add </a:t>
            </a:r>
            <a:r>
              <a:rPr lang="en-US" dirty="0"/>
              <a:t>C</a:t>
            </a:r>
            <a:r>
              <a:rPr lang="en-US" dirty="0" smtClean="0"/>
              <a:t>ontent to the Page</a:t>
            </a:r>
          </a:p>
          <a:p>
            <a:r>
              <a:rPr lang="en-US" dirty="0" smtClean="0"/>
              <a:t>Add a Form with Input Controls</a:t>
            </a:r>
          </a:p>
          <a:p>
            <a:r>
              <a:rPr lang="en-US" dirty="0" smtClean="0"/>
              <a:t>View the Page</a:t>
            </a:r>
            <a:endParaRPr lang="en-US" dirty="0"/>
          </a:p>
        </p:txBody>
      </p:sp>
    </p:spTree>
    <p:extLst>
      <p:ext uri="{BB962C8B-B14F-4D97-AF65-F5344CB8AC3E}">
        <p14:creationId xmlns:p14="http://schemas.microsoft.com/office/powerpoint/2010/main" val="214702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774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8184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1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Attaching Scripts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is static, but pages can use JavaScript to add dynamic behavior</a:t>
            </a:r>
          </a:p>
          <a:p>
            <a:r>
              <a:rPr lang="en-US" dirty="0" smtClean="0"/>
              <a:t>Use the &lt;script&gt; element to specify the location of the JavaScript code:</a:t>
            </a:r>
          </a:p>
          <a:p>
            <a:pPr marL="0" indent="0">
              <a:buNone/>
            </a:pPr>
            <a:endParaRPr lang="en-US" dirty="0" smtClean="0"/>
          </a:p>
          <a:p>
            <a:pPr marL="0" indent="0">
              <a:buNone/>
            </a:pPr>
            <a:endParaRPr lang="en-US" dirty="0"/>
          </a:p>
          <a:p>
            <a:pPr lvl="1"/>
            <a:r>
              <a:rPr lang="en-US" dirty="0" smtClean="0"/>
              <a:t>The order of &lt;script&gt; elements is important</a:t>
            </a:r>
          </a:p>
          <a:p>
            <a:pPr lvl="1"/>
            <a:r>
              <a:rPr lang="en-US" dirty="0" smtClean="0"/>
              <a:t>Make sure objects and functions are in scope before they are used</a:t>
            </a:r>
          </a:p>
          <a:p>
            <a:r>
              <a:rPr lang="en-US" dirty="0" smtClean="0"/>
              <a:t>Use the &lt;noscript&gt; element to alert users with browsers that have scripting disabled.</a:t>
            </a:r>
          </a:p>
        </p:txBody>
      </p:sp>
      <p:sp>
        <p:nvSpPr>
          <p:cNvPr id="5" name="Rectangle 4"/>
          <p:cNvSpPr/>
          <p:nvPr/>
        </p:nvSpPr>
        <p:spPr bwMode="auto">
          <a:xfrm>
            <a:off x="642028" y="2937756"/>
            <a:ext cx="7334655"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&lt;script type="text/javascript" src="alertme.js"&gt;&lt;/script&gt;</a:t>
            </a:r>
          </a:p>
        </p:txBody>
      </p:sp>
    </p:spTree>
    <p:extLst>
      <p:ext uri="{BB962C8B-B14F-4D97-AF65-F5344CB8AC3E}">
        <p14:creationId xmlns:p14="http://schemas.microsoft.com/office/powerpoint/2010/main" val="4219173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Overview of CSS</a:t>
            </a:r>
            <a:endParaRPr lang="en-US" dirty="0"/>
          </a:p>
        </p:txBody>
      </p:sp>
      <p:sp>
        <p:nvSpPr>
          <p:cNvPr id="3" name="Text Placeholder 2"/>
          <p:cNvSpPr>
            <a:spLocks noGrp="1"/>
          </p:cNvSpPr>
          <p:nvPr>
            <p:ph type="body" idx="1"/>
          </p:nvPr>
        </p:nvSpPr>
        <p:spPr/>
        <p:txBody>
          <a:bodyPr/>
          <a:lstStyle/>
          <a:p>
            <a:r>
              <a:rPr lang="en-GB" dirty="0" smtClean="0"/>
              <a:t>Overview of CSS Syntax
How CSS Selectors Work
How HTML Inheritance and Cascading Styles Affect Styling
Adding Styles to An HTML Page</a:t>
            </a:r>
            <a:endParaRPr lang="en-US" dirty="0"/>
          </a:p>
        </p:txBody>
      </p:sp>
    </p:spTree>
    <p:extLst>
      <p:ext uri="{BB962C8B-B14F-4D97-AF65-F5344CB8AC3E}">
        <p14:creationId xmlns:p14="http://schemas.microsoft.com/office/powerpoint/2010/main" val="88061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CSS Syntax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CSS rules have the same syntax:</a:t>
            </a:r>
          </a:p>
          <a:p>
            <a:pPr marL="0" indent="0">
              <a:buNone/>
            </a:pPr>
            <a:endParaRPr lang="en-US" dirty="0" smtClean="0"/>
          </a:p>
          <a:p>
            <a:pPr marL="0" indent="0">
              <a:buNone/>
            </a:pPr>
            <a:endParaRPr lang="en-US" dirty="0" smtClean="0"/>
          </a:p>
          <a:p>
            <a:endParaRPr lang="en-US" dirty="0" smtClean="0"/>
          </a:p>
          <a:p>
            <a:endParaRPr lang="en-US" dirty="0"/>
          </a:p>
          <a:p>
            <a:endParaRPr lang="en-US" dirty="0" smtClean="0"/>
          </a:p>
          <a:p>
            <a:r>
              <a:rPr lang="en-US" dirty="0" smtClean="0"/>
              <a:t>Comments are </a:t>
            </a:r>
            <a:br>
              <a:rPr lang="en-US" dirty="0" smtClean="0"/>
            </a:br>
            <a:r>
              <a:rPr lang="en-US" dirty="0" smtClean="0"/>
              <a:t>enclosed in /* … */ </a:t>
            </a:r>
            <a:br>
              <a:rPr lang="en-US" dirty="0" smtClean="0"/>
            </a:br>
            <a:r>
              <a:rPr lang="en-US" dirty="0" smtClean="0"/>
              <a:t>delimiters</a:t>
            </a:r>
          </a:p>
          <a:p>
            <a:pPr marL="0" indent="0">
              <a:buNone/>
            </a:pPr>
            <a:endParaRPr lang="en-US" dirty="0" smtClean="0"/>
          </a:p>
        </p:txBody>
      </p:sp>
      <p:sp>
        <p:nvSpPr>
          <p:cNvPr id="5" name="Rectangle 4"/>
          <p:cNvSpPr/>
          <p:nvPr/>
        </p:nvSpPr>
        <p:spPr bwMode="auto">
          <a:xfrm>
            <a:off x="533400" y="175260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selector {</a:t>
            </a:r>
          </a:p>
          <a:p>
            <a:pPr marL="0" indent="0">
              <a:buNone/>
            </a:pPr>
            <a:r>
              <a:rPr lang="en-US" b="0" dirty="0">
                <a:latin typeface="Lucida Sans Unicode" pitchFamily="34" charset="0"/>
                <a:cs typeface="Lucida Sans Unicode" pitchFamily="34" charset="0"/>
              </a:rPr>
              <a:t>  property1:value;</a:t>
            </a:r>
          </a:p>
          <a:p>
            <a:pPr marL="0" indent="0">
              <a:buNone/>
            </a:pPr>
            <a:r>
              <a:rPr lang="en-US" b="0" dirty="0">
                <a:latin typeface="Lucida Sans Unicode" pitchFamily="34" charset="0"/>
                <a:cs typeface="Lucida Sans Unicode" pitchFamily="34" charset="0"/>
              </a:rPr>
              <a:t>  property2:value;</a:t>
            </a:r>
          </a:p>
          <a:p>
            <a:pPr marL="0" indent="0">
              <a:buNone/>
            </a:pPr>
            <a:r>
              <a:rPr lang="en-US" b="0" dirty="0">
                <a:latin typeface="Lucida Sans Unicode" pitchFamily="34" charset="0"/>
                <a:cs typeface="Lucida Sans Unicode" pitchFamily="34" charset="0"/>
              </a:rPr>
              <a:t>  ..</a:t>
            </a:r>
          </a:p>
          <a:p>
            <a:pPr marL="0" indent="0">
              <a:buNone/>
            </a:pPr>
            <a:r>
              <a:rPr lang="en-US" b="0" dirty="0">
                <a:latin typeface="Lucida Sans Unicode" pitchFamily="34" charset="0"/>
                <a:cs typeface="Lucida Sans Unicode" pitchFamily="34" charset="0"/>
              </a:rPr>
              <a:t>  propertyN:value;</a:t>
            </a:r>
          </a:p>
          <a:p>
            <a:pPr marL="0" indent="0">
              <a:buNone/>
            </a:pPr>
            <a:r>
              <a:rPr lang="en-US" b="0" dirty="0">
                <a:latin typeface="Lucida Sans Unicode" pitchFamily="34" charset="0"/>
                <a:cs typeface="Lucida Sans Unicode" pitchFamily="34" charset="0"/>
              </a:rPr>
              <a:t>}</a:t>
            </a:r>
          </a:p>
        </p:txBody>
      </p:sp>
      <p:sp>
        <p:nvSpPr>
          <p:cNvPr id="6" name="Rectangle 5"/>
          <p:cNvSpPr/>
          <p:nvPr/>
        </p:nvSpPr>
        <p:spPr bwMode="auto">
          <a:xfrm>
            <a:off x="464820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Targets level 1 headings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font-size: 42px;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color: pink;</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font-family: 'Segoe UI';</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6187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CSS Selectors 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There are three basic CSS selectors</a:t>
            </a:r>
          </a:p>
          <a:p>
            <a:pPr lvl="1"/>
            <a:r>
              <a:rPr lang="en-US" dirty="0" smtClean="0"/>
              <a:t>The element selector:  h2{}</a:t>
            </a:r>
          </a:p>
          <a:p>
            <a:pPr lvl="1"/>
            <a:r>
              <a:rPr lang="en-US" dirty="0" smtClean="0"/>
              <a:t>The class selector:  .myClass {}</a:t>
            </a:r>
          </a:p>
          <a:p>
            <a:pPr lvl="1"/>
            <a:r>
              <a:rPr lang="en-US" dirty="0" smtClean="0"/>
              <a:t>The id selector:   #thisId {}</a:t>
            </a:r>
          </a:p>
          <a:p>
            <a:pPr lvl="1"/>
            <a:endParaRPr lang="en-US" dirty="0"/>
          </a:p>
          <a:p>
            <a:r>
              <a:rPr lang="en-US" dirty="0" smtClean="0"/>
              <a:t>CSS selectors can be combined to create more specific rules</a:t>
            </a:r>
          </a:p>
          <a:p>
            <a:r>
              <a:rPr lang="en-US" dirty="0" smtClean="0"/>
              <a:t>The wildcard * selector returns the set of all elements</a:t>
            </a:r>
          </a:p>
          <a:p>
            <a:r>
              <a:rPr lang="en-US" dirty="0" smtClean="0"/>
              <a:t>Use […] to refine selectors based on attribute values </a:t>
            </a:r>
            <a:endParaRPr lang="en-US" dirty="0"/>
          </a:p>
        </p:txBody>
      </p:sp>
    </p:spTree>
    <p:extLst>
      <p:ext uri="{BB962C8B-B14F-4D97-AF65-F5344CB8AC3E}">
        <p14:creationId xmlns:p14="http://schemas.microsoft.com/office/powerpoint/2010/main" val="202386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748463" cy="620690"/>
          </a:xfrm>
        </p:spPr>
        <p:txBody>
          <a:bodyPr/>
          <a:lstStyle/>
          <a:p>
            <a:r>
              <a:rPr lang="en-GB" dirty="0" smtClean="0"/>
              <a:t>How HTML Inheritance and Cascading Styles Affect Styling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inheritance and the CSS cascade mechanism govern how browsers apply style rules</a:t>
            </a:r>
          </a:p>
          <a:p>
            <a:endParaRPr lang="en-US" dirty="0"/>
          </a:p>
          <a:p>
            <a:r>
              <a:rPr lang="en-US" dirty="0" smtClean="0"/>
              <a:t>HTML inheritance determines which style properties an element inherits from its parent</a:t>
            </a:r>
          </a:p>
          <a:p>
            <a:endParaRPr lang="en-US" dirty="0"/>
          </a:p>
          <a:p>
            <a:r>
              <a:rPr lang="en-US" dirty="0" smtClean="0"/>
              <a:t>The cascade mechanism determines how style properties are applied when conflicting rules apply to the same element</a:t>
            </a:r>
            <a:endParaRPr lang="en-US" dirty="0"/>
          </a:p>
        </p:txBody>
      </p:sp>
    </p:spTree>
    <p:extLst>
      <p:ext uri="{BB962C8B-B14F-4D97-AF65-F5344CB8AC3E}">
        <p14:creationId xmlns:p14="http://schemas.microsoft.com/office/powerpoint/2010/main" val="265122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an element's style </a:t>
            </a:r>
            <a:br>
              <a:rPr lang="en-GB" dirty="0"/>
            </a:br>
            <a:r>
              <a:rPr lang="en-GB" dirty="0"/>
              <a:t>attribute to define styles </a:t>
            </a:r>
            <a:br>
              <a:rPr lang="en-GB" dirty="0"/>
            </a:br>
            <a:r>
              <a:rPr lang="en-GB" dirty="0"/>
              <a:t>specific to that element:</a:t>
            </a:r>
          </a:p>
          <a:p>
            <a:endParaRPr lang="en-GB" dirty="0" smtClean="0"/>
          </a:p>
          <a:p>
            <a:r>
              <a:rPr lang="en-GB" dirty="0" smtClean="0"/>
              <a:t>Use </a:t>
            </a:r>
            <a:r>
              <a:rPr lang="en-GB" dirty="0"/>
              <a:t>the &lt;style&gt; element </a:t>
            </a:r>
            <a:r>
              <a:rPr lang="en-GB" dirty="0" smtClean="0"/>
              <a:t>in</a:t>
            </a:r>
            <a:br>
              <a:rPr lang="en-GB" dirty="0" smtClean="0"/>
            </a:br>
            <a:r>
              <a:rPr lang="en-GB" dirty="0" smtClean="0"/>
              <a:t> </a:t>
            </a:r>
            <a:r>
              <a:rPr lang="en-GB" dirty="0"/>
              <a:t>the &lt;head&gt; to include </a:t>
            </a:r>
            <a:r>
              <a:rPr lang="en-GB" dirty="0" smtClean="0"/>
              <a:t/>
            </a:r>
            <a:br>
              <a:rPr lang="en-GB" dirty="0" smtClean="0"/>
            </a:br>
            <a:r>
              <a:rPr lang="en-GB" dirty="0" smtClean="0"/>
              <a:t>styles </a:t>
            </a:r>
            <a:r>
              <a:rPr lang="en-GB" dirty="0"/>
              <a:t>specific to a </a:t>
            </a:r>
            <a:r>
              <a:rPr lang="en-GB" dirty="0" smtClean="0"/>
              <a:t>page:</a:t>
            </a:r>
          </a:p>
          <a:p>
            <a:endParaRPr lang="en-GB" dirty="0" smtClean="0"/>
          </a:p>
          <a:p>
            <a:r>
              <a:rPr lang="en-US" dirty="0" smtClean="0"/>
              <a:t>Use </a:t>
            </a:r>
            <a:r>
              <a:rPr lang="en-US" dirty="0"/>
              <a:t>the &lt;link&gt; element to reference an external </a:t>
            </a:r>
            <a:r>
              <a:rPr lang="en-US" dirty="0" smtClean="0"/>
              <a:t>style sheet</a:t>
            </a:r>
            <a:r>
              <a:rPr lang="en-US" dirty="0"/>
              <a:t>:</a:t>
            </a:r>
          </a:p>
          <a:p>
            <a:endParaRPr lang="en-GB" dirty="0"/>
          </a:p>
        </p:txBody>
      </p:sp>
      <p:sp>
        <p:nvSpPr>
          <p:cNvPr id="5" name="Rectangle 4"/>
          <p:cNvSpPr/>
          <p:nvPr/>
        </p:nvSpPr>
        <p:spPr bwMode="auto">
          <a:xfrm>
            <a:off x="76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&lt;link rel="stylesheet"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 href="mystyles.css" </a:t>
            </a:r>
            <a:r>
              <a:rPr lang="en-GB" b="0" dirty="0" smtClean="0">
                <a:latin typeface="Lucida Sans Unicode" pitchFamily="34" charset="0"/>
                <a:cs typeface="Lucida Sans Unicode" pitchFamily="34" charset="0"/>
              </a:rPr>
              <a:t>media="screen</a:t>
            </a:r>
            <a:r>
              <a:rPr lang="en-GB" b="0" dirty="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&gt;</a:t>
            </a:r>
            <a:endParaRPr lang="en-GB" b="0" dirty="0"/>
          </a:p>
        </p:txBody>
      </p:sp>
      <p:sp>
        <p:nvSpPr>
          <p:cNvPr id="6" name="Rectangle 5"/>
          <p:cNvSpPr/>
          <p:nvPr/>
        </p:nvSpPr>
        <p:spPr bwMode="auto">
          <a:xfrm>
            <a:off x="5257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&lt;style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"&gt;</a:t>
            </a:r>
          </a:p>
          <a:p>
            <a:pPr marL="0" indent="0">
              <a:buNone/>
            </a:pPr>
            <a:r>
              <a:rPr lang="en-GB" b="0" dirty="0">
                <a:latin typeface="Lucida Sans Unicode" pitchFamily="34" charset="0"/>
                <a:cs typeface="Lucida Sans Unicode" pitchFamily="34" charset="0"/>
              </a:rPr>
              <a:t>    p { color: blue; }</a:t>
            </a:r>
          </a:p>
          <a:p>
            <a:pPr marL="0" indent="0">
              <a:buNone/>
            </a:pPr>
            <a:r>
              <a:rPr lang="en-GB" b="0" dirty="0">
                <a:latin typeface="Lucida Sans Unicode" pitchFamily="34" charset="0"/>
                <a:cs typeface="Lucida Sans Unicode" pitchFamily="34" charset="0"/>
              </a:rPr>
              <a:t>&lt;/style</a:t>
            </a:r>
            <a:r>
              <a:rPr lang="en-GB" b="0" dirty="0" smtClean="0">
                <a:latin typeface="Lucida Sans Unicode" pitchFamily="34" charset="0"/>
                <a:cs typeface="Lucida Sans Unicode" pitchFamily="34" charset="0"/>
              </a:rPr>
              <a:t>&gt;</a:t>
            </a:r>
            <a:endParaRPr lang="en-GB" b="0" dirty="0"/>
          </a:p>
        </p:txBody>
      </p:sp>
      <p:sp>
        <p:nvSpPr>
          <p:cNvPr id="7" name="Rectangle 6"/>
          <p:cNvSpPr/>
          <p:nvPr/>
        </p:nvSpPr>
        <p:spPr bwMode="auto">
          <a:xfrm>
            <a:off x="5256179"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&lt;p </a:t>
            </a:r>
            <a:r>
              <a:rPr lang="en-US" b="0" dirty="0" smtClean="0">
                <a:latin typeface="Lucida Sans Unicode" pitchFamily="34" charset="0"/>
                <a:cs typeface="Lucida Sans Unicode" pitchFamily="34" charset="0"/>
              </a:rPr>
              <a:t>style=</a:t>
            </a:r>
            <a:r>
              <a:rPr lang="en-GB"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color:blue;</a:t>
            </a:r>
            <a:r>
              <a:rPr lang="en-GB" b="0" dirty="0" smtClean="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&gt;</a:t>
            </a:r>
            <a:br>
              <a:rPr lang="en-US" b="0" dirty="0" smtClean="0">
                <a:latin typeface="Lucida Sans Unicode" pitchFamily="34" charset="0"/>
                <a:cs typeface="Lucida Sans Unicode" pitchFamily="34" charset="0"/>
              </a:rPr>
            </a:br>
            <a:r>
              <a:rPr lang="en-US" b="0" dirty="0" smtClean="0">
                <a:latin typeface="Lucida Sans Unicode" pitchFamily="34" charset="0"/>
                <a:cs typeface="Lucida Sans Unicode" pitchFamily="34" charset="0"/>
              </a:rPr>
              <a:t>some </a:t>
            </a:r>
            <a:r>
              <a:rPr lang="en-US" b="0" dirty="0">
                <a:latin typeface="Lucida Sans Unicode" pitchFamily="34" charset="0"/>
                <a:cs typeface="Lucida Sans Unicode" pitchFamily="34" charset="0"/>
              </a:rPr>
              <a:t>text &lt;/p&gt;</a:t>
            </a:r>
          </a:p>
        </p:txBody>
      </p:sp>
    </p:spTree>
    <p:extLst>
      <p:ext uri="{BB962C8B-B14F-4D97-AF65-F5344CB8AC3E}">
        <p14:creationId xmlns:p14="http://schemas.microsoft.com/office/powerpoint/2010/main" val="179820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Lesson 3: Creating a Web Application by Using Visual Studio 2012</a:t>
            </a:r>
            <a:endParaRPr lang="en-US" dirty="0"/>
          </a:p>
        </p:txBody>
      </p:sp>
      <p:sp>
        <p:nvSpPr>
          <p:cNvPr id="3" name="Text Placeholder 2"/>
          <p:cNvSpPr>
            <a:spLocks noGrp="1"/>
          </p:cNvSpPr>
          <p:nvPr>
            <p:ph type="body" idx="1"/>
          </p:nvPr>
        </p:nvSpPr>
        <p:spPr/>
        <p:txBody>
          <a:bodyPr/>
          <a:lstStyle/>
          <a:p>
            <a:r>
              <a:rPr lang="en-GB" dirty="0" smtClean="0"/>
              <a:t>Developing Web Applications by Using Visual Studio 2012
Demonstration: Creating a Web Site by Using Visual Studio 2012
Using the Internet Explorer F12 Developer Tools
Demonstration: Exploring the Contoso Conference Application</a:t>
            </a:r>
            <a:endParaRPr lang="en-US" dirty="0"/>
          </a:p>
        </p:txBody>
      </p:sp>
    </p:spTree>
    <p:extLst>
      <p:ext uri="{BB962C8B-B14F-4D97-AF65-F5344CB8AC3E}">
        <p14:creationId xmlns:p14="http://schemas.microsoft.com/office/powerpoint/2010/main" val="308371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48129" cy="740664"/>
          </a:xfrm>
        </p:spPr>
        <p:txBody>
          <a:bodyPr/>
          <a:lstStyle/>
          <a:p>
            <a:r>
              <a:rPr lang="en-GB" dirty="0" smtClean="0"/>
              <a:t>Developing Web Applications by Using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Visual </a:t>
            </a:r>
            <a:r>
              <a:rPr lang="en-US" dirty="0"/>
              <a:t>Studio 2012 </a:t>
            </a:r>
            <a:r>
              <a:rPr lang="en-US" dirty="0" smtClean="0"/>
              <a:t>provides tools for:</a:t>
            </a:r>
            <a:endParaRPr lang="en-US" dirty="0"/>
          </a:p>
          <a:p>
            <a:pPr lvl="1"/>
            <a:r>
              <a:rPr lang="en-US" dirty="0" smtClean="0"/>
              <a:t>Creating a web application project, and adding folders to structure the content</a:t>
            </a:r>
            <a:endParaRPr lang="en-US" dirty="0"/>
          </a:p>
          <a:p>
            <a:pPr lvl="1"/>
            <a:r>
              <a:rPr lang="en-US" dirty="0" smtClean="0"/>
              <a:t>Debugging JavaScript code, examining and modifying variables, and viewing the call stack</a:t>
            </a:r>
          </a:p>
          <a:p>
            <a:pPr lvl="1"/>
            <a:r>
              <a:rPr lang="en-US" dirty="0" smtClean="0"/>
              <a:t>Deploying a web application to a web server or to the cloud</a:t>
            </a:r>
            <a:endParaRPr lang="en-US" dirty="0"/>
          </a:p>
          <a:p>
            <a:endParaRPr lang="en-US" dirty="0" smtClean="0"/>
          </a:p>
          <a:p>
            <a:r>
              <a:rPr lang="en-US" dirty="0" smtClean="0"/>
              <a:t>Visual </a:t>
            </a:r>
            <a:r>
              <a:rPr lang="en-US" dirty="0"/>
              <a:t>Studio 2012 features </a:t>
            </a:r>
            <a:r>
              <a:rPr lang="en-US" dirty="0" smtClean="0"/>
              <a:t>include:</a:t>
            </a:r>
            <a:endParaRPr lang="en-US" dirty="0"/>
          </a:p>
          <a:p>
            <a:pPr lvl="1"/>
            <a:r>
              <a:rPr lang="en-US" dirty="0" smtClean="0"/>
              <a:t>Full </a:t>
            </a:r>
            <a:r>
              <a:rPr lang="en-US" dirty="0"/>
              <a:t>support for </a:t>
            </a:r>
            <a:r>
              <a:rPr lang="en-US" dirty="0" smtClean="0"/>
              <a:t>HTML5</a:t>
            </a:r>
          </a:p>
          <a:p>
            <a:pPr lvl="1"/>
            <a:r>
              <a:rPr lang="en-US" dirty="0"/>
              <a:t>IntelliSense for JavaScript code</a:t>
            </a:r>
          </a:p>
          <a:p>
            <a:pPr lvl="1"/>
            <a:r>
              <a:rPr lang="en-US" dirty="0" smtClean="0"/>
              <a:t>Support for CSS3 properties and values</a:t>
            </a:r>
          </a:p>
          <a:p>
            <a:pPr lvl="1"/>
            <a:r>
              <a:rPr lang="en-US" dirty="0" smtClean="0"/>
              <a:t>CSS color picker</a:t>
            </a:r>
          </a:p>
          <a:p>
            <a:pPr lvl="1"/>
            <a:endParaRPr lang="en-US" dirty="0"/>
          </a:p>
          <a:p>
            <a:endParaRPr lang="en-US" dirty="0"/>
          </a:p>
        </p:txBody>
      </p:sp>
    </p:spTree>
    <p:extLst>
      <p:ext uri="{BB962C8B-B14F-4D97-AF65-F5344CB8AC3E}">
        <p14:creationId xmlns:p14="http://schemas.microsoft.com/office/powerpoint/2010/main" val="2701901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Demonstration: Creating a Web Site by Using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Create a Web Site Project</a:t>
            </a:r>
          </a:p>
          <a:p>
            <a:r>
              <a:rPr lang="en-US" dirty="0"/>
              <a:t>Add and </a:t>
            </a:r>
            <a:r>
              <a:rPr lang="en-US" dirty="0" smtClean="0"/>
              <a:t>Edit files </a:t>
            </a:r>
            <a:r>
              <a:rPr lang="en-US" dirty="0"/>
              <a:t>in the Project</a:t>
            </a:r>
          </a:p>
          <a:p>
            <a:r>
              <a:rPr lang="en-US" dirty="0"/>
              <a:t>Run the Web Application</a:t>
            </a:r>
          </a:p>
          <a:p>
            <a:r>
              <a:rPr lang="en-US" dirty="0"/>
              <a:t>Modify the Live Application</a:t>
            </a:r>
          </a:p>
          <a:p>
            <a:endParaRPr lang="en-US" dirty="0"/>
          </a:p>
        </p:txBody>
      </p:sp>
    </p:spTree>
    <p:extLst>
      <p:ext uri="{BB962C8B-B14F-4D97-AF65-F5344CB8AC3E}">
        <p14:creationId xmlns:p14="http://schemas.microsoft.com/office/powerpoint/2010/main" val="257457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115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6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621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Internet Explorer F12 Developer Tools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r>
              <a:rPr lang="en-GB" sz="2400" dirty="0" smtClean="0"/>
              <a:t>The F12 Developer Tools enables developers to:</a:t>
            </a:r>
          </a:p>
          <a:p>
            <a:pPr marL="285750" indent="-285750">
              <a:buFont typeface="Arial" pitchFamily="34" charset="0"/>
              <a:buChar char="•"/>
            </a:pPr>
            <a:r>
              <a:rPr lang="en-GB" sz="2200" dirty="0" smtClean="0"/>
              <a:t>Inspect and validate HTML and CSS</a:t>
            </a:r>
          </a:p>
          <a:p>
            <a:pPr marL="285750" indent="-285750">
              <a:buFont typeface="Arial" pitchFamily="34" charset="0"/>
              <a:buChar char="•"/>
            </a:pPr>
            <a:r>
              <a:rPr lang="en-GB" sz="2200" dirty="0" smtClean="0"/>
              <a:t>Run and debug JavaScript code</a:t>
            </a:r>
          </a:p>
          <a:p>
            <a:pPr marL="285750" indent="-285750">
              <a:buFont typeface="Arial" pitchFamily="34" charset="0"/>
              <a:buChar char="•"/>
            </a:pPr>
            <a:r>
              <a:rPr lang="en-GB" sz="2200" dirty="0" smtClean="0"/>
              <a:t>Profile page </a:t>
            </a:r>
            <a:br>
              <a:rPr lang="en-GB" sz="2200" dirty="0" smtClean="0"/>
            </a:br>
            <a:r>
              <a:rPr lang="en-GB" sz="2200" dirty="0" smtClean="0"/>
              <a:t>load times</a:t>
            </a:r>
          </a:p>
          <a:p>
            <a:pPr marL="285750" indent="-285750">
              <a:buFont typeface="Arial" pitchFamily="34" charset="0"/>
              <a:buChar char="•"/>
            </a:pPr>
            <a:r>
              <a:rPr lang="en-GB" sz="2200" dirty="0" smtClean="0"/>
              <a:t>View a page </a:t>
            </a:r>
            <a:br>
              <a:rPr lang="en-GB" sz="2200" dirty="0" smtClean="0"/>
            </a:br>
            <a:r>
              <a:rPr lang="en-GB" sz="2200" dirty="0" smtClean="0"/>
              <a:t>as if it were </a:t>
            </a:r>
            <a:br>
              <a:rPr lang="en-GB" sz="2200" dirty="0" smtClean="0"/>
            </a:br>
            <a:r>
              <a:rPr lang="en-GB" sz="2200" dirty="0" smtClean="0"/>
              <a:t>being viewed</a:t>
            </a:r>
            <a:br>
              <a:rPr lang="en-GB" sz="2200" dirty="0" smtClean="0"/>
            </a:br>
            <a:r>
              <a:rPr lang="en-GB" sz="2200" dirty="0" smtClean="0"/>
              <a:t>in any version</a:t>
            </a:r>
            <a:br>
              <a:rPr lang="en-GB" sz="2200" dirty="0" smtClean="0"/>
            </a:br>
            <a:r>
              <a:rPr lang="en-GB" sz="2200" dirty="0" smtClean="0"/>
              <a:t>of Internet </a:t>
            </a:r>
            <a:br>
              <a:rPr lang="en-GB" sz="2200" dirty="0" smtClean="0"/>
            </a:br>
            <a:r>
              <a:rPr lang="en-GB" sz="2200" dirty="0" smtClean="0"/>
              <a:t>Explorer from </a:t>
            </a:r>
            <a:br>
              <a:rPr lang="en-GB" sz="2200" dirty="0" smtClean="0"/>
            </a:br>
            <a:r>
              <a:rPr lang="en-GB" sz="2200" dirty="0" smtClean="0"/>
              <a:t>v7.0 onwards</a:t>
            </a:r>
          </a:p>
        </p:txBody>
      </p:sp>
      <p:pic>
        <p:nvPicPr>
          <p:cNvPr id="5" name="Picture 4" descr="A screen shot of Internet Explorer 10 showing the F12 Developer Tools window"/>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t="50662"/>
          <a:stretch/>
        </p:blipFill>
        <p:spPr bwMode="auto">
          <a:xfrm>
            <a:off x="2514600" y="2667000"/>
            <a:ext cx="6596921" cy="36840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24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Demonstration: Exploring the Contoso Conference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 open the Contoso Conference application in Visual Studio, and how to run the application.</a:t>
            </a:r>
            <a:endParaRPr lang="en-US" dirty="0"/>
          </a:p>
        </p:txBody>
      </p:sp>
    </p:spTree>
    <p:extLst>
      <p:ext uri="{BB962C8B-B14F-4D97-AF65-F5344CB8AC3E}">
        <p14:creationId xmlns:p14="http://schemas.microsoft.com/office/powerpoint/2010/main" val="1326366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213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5940" cy="740664"/>
          </a:xfrm>
        </p:spPr>
        <p:txBody>
          <a:bodyPr/>
          <a:lstStyle/>
          <a:p>
            <a:r>
              <a:rPr lang="en-GB" dirty="0" smtClean="0"/>
              <a:t>Lab: Exploring the Contoso Conference Application</a:t>
            </a:r>
            <a:endParaRPr lang="en-US" dirty="0"/>
          </a:p>
        </p:txBody>
      </p:sp>
      <p:sp>
        <p:nvSpPr>
          <p:cNvPr id="3" name="Text Placeholder 2"/>
          <p:cNvSpPr>
            <a:spLocks noGrp="1"/>
          </p:cNvSpPr>
          <p:nvPr>
            <p:ph type="body" idx="1"/>
          </p:nvPr>
        </p:nvSpPr>
        <p:spPr/>
        <p:txBody>
          <a:bodyPr/>
          <a:lstStyle/>
          <a:p>
            <a:r>
              <a:rPr lang="en-GB" dirty="0" smtClean="0"/>
              <a:t>Exercise 1: Exploring the Contoso Conference Application
Exercise 2: Examining and Modifying the Contoso Conference Application</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1862643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999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870325"/>
          </a:xfrm>
          <a:prstGeom prst="rect">
            <a:avLst/>
          </a:prstGeom>
          <a:noFill/>
        </p:spPr>
        <p:txBody>
          <a:bodyPr vert="horz" wrap="square" rtlCol="0">
            <a:spAutoFit/>
          </a:bodyPr>
          <a:lstStyle/>
          <a:p>
            <a:pPr marL="342900" indent="-342900">
              <a:lnSpc>
                <a:spcPct val="115000"/>
              </a:lnSpc>
              <a:spcAft>
                <a:spcPts val="1000"/>
              </a:spcAft>
              <a:buClr>
                <a:srgbClr val="0070C0"/>
              </a:buClr>
              <a:buFont typeface="Arial" pitchFamily="34" charset="0"/>
              <a:buChar char="•"/>
            </a:pPr>
            <a:r>
              <a:rPr lang="en-US" sz="2400" dirty="0" smtClean="0">
                <a:effectLst/>
                <a:latin typeface="Segoe UI"/>
                <a:ea typeface="Times New Roman"/>
                <a:cs typeface="Segoe UI"/>
              </a:rPr>
              <a:t>ContosoConf is an annual technical conference that describes the latest tools and techniques for building HTML5 web applications. The conference organizers have created a web site to support the conference, using the same technologies that the conference showcases. </a:t>
            </a:r>
            <a:endParaRPr lang="en-US" sz="24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endParaRPr lang="en-US" sz="24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r>
              <a:rPr lang="en-US" sz="2400" dirty="0" smtClean="0">
                <a:effectLst/>
                <a:latin typeface="Segoe UI"/>
                <a:ea typeface="Times New Roman"/>
                <a:cs typeface="Segoe UI"/>
              </a:rPr>
              <a:t>You are a developer that creates web sites by using HTML, CSS, and JavaScript, and you have been given access to the code for the web site for the latest conference. You decide to take a look at this web application to see how it works, and how the developer has used Visual Studio 2012 to create it.</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1457478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04227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solidFill>
                  <a:srgbClr val="FF0000"/>
                </a:solidFill>
              </a:rPr>
              <a:t>Overview </a:t>
            </a:r>
            <a:r>
              <a:rPr lang="en-US" dirty="0">
                <a:solidFill>
                  <a:srgbClr val="FF0000"/>
                </a:solidFill>
              </a:rPr>
              <a:t>of HTML and </a:t>
            </a:r>
            <a:r>
              <a:rPr lang="en-US" dirty="0" smtClean="0">
                <a:solidFill>
                  <a:srgbClr val="FF0000"/>
                </a:solidFill>
              </a:rPr>
              <a:t>CSS</a:t>
            </a:r>
            <a:endParaRPr lang="es-VE" dirty="0">
              <a:solidFill>
                <a:srgbClr val="FF0000"/>
              </a:solidFill>
            </a:endParaRPr>
          </a:p>
          <a:p>
            <a:pPr marL="514350" indent="-514350">
              <a:buFont typeface="+mj-lt"/>
              <a:buAutoNum type="arabicPeriod"/>
            </a:pPr>
            <a:r>
              <a:rPr lang="en-US" dirty="0" smtClean="0"/>
              <a:t>Creating </a:t>
            </a:r>
            <a:r>
              <a:rPr lang="en-US" dirty="0"/>
              <a:t>and Styling HTML </a:t>
            </a:r>
            <a:r>
              <a:rPr lang="en-US" dirty="0" smtClean="0"/>
              <a:t>Pages</a:t>
            </a:r>
          </a:p>
          <a:p>
            <a:pPr marL="514350" indent="-514350">
              <a:buFont typeface="+mj-lt"/>
              <a:buAutoNum type="arabicPeriod"/>
            </a:pPr>
            <a:r>
              <a:rPr lang="en-US" dirty="0" smtClean="0"/>
              <a:t>Introduction </a:t>
            </a:r>
            <a:r>
              <a:rPr lang="en-US" dirty="0"/>
              <a:t>to </a:t>
            </a:r>
            <a:r>
              <a:rPr lang="en-US" dirty="0" smtClean="0"/>
              <a:t>JavaScript</a:t>
            </a:r>
          </a:p>
          <a:p>
            <a:pPr marL="514350" indent="-514350">
              <a:buFont typeface="+mj-lt"/>
              <a:buAutoNum type="arabicPeriod"/>
            </a:pPr>
            <a:r>
              <a:rPr lang="en-US" dirty="0" smtClean="0"/>
              <a:t>Creating </a:t>
            </a:r>
            <a:r>
              <a:rPr lang="en-US" dirty="0"/>
              <a:t>Forms to Collect and Validate User </a:t>
            </a:r>
            <a:r>
              <a:rPr lang="en-US" dirty="0" smtClean="0"/>
              <a:t>Input</a:t>
            </a:r>
          </a:p>
          <a:p>
            <a:pPr marL="514350" indent="-514350">
              <a:buFont typeface="+mj-lt"/>
              <a:buAutoNum type="arabicPeriod"/>
            </a:pPr>
            <a:r>
              <a:rPr lang="en-US" dirty="0" smtClean="0"/>
              <a:t>Communicating </a:t>
            </a:r>
            <a:r>
              <a:rPr lang="en-US" dirty="0"/>
              <a:t>with a Remote </a:t>
            </a:r>
            <a:r>
              <a:rPr lang="en-US" dirty="0" smtClean="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US" sz="4400" dirty="0"/>
              <a:t>Overview of HTML and CSS</a:t>
            </a:r>
            <a:r>
              <a:rPr lang="es-VE" sz="4400" dirty="0">
                <a:solidFill>
                  <a:srgbClr val="FF0000"/>
                </a:solidFill>
              </a:rPr>
              <a:t/>
            </a:r>
            <a:br>
              <a:rPr lang="es-VE" sz="4400" dirty="0">
                <a:solidFill>
                  <a:srgbClr val="FF0000"/>
                </a:solidFill>
              </a:rPr>
            </a:br>
            <a:r>
              <a:rPr lang="en-US" sz="4200" dirty="0" smtClean="0">
                <a:ln w="0"/>
                <a:solidFill>
                  <a:schemeClr val="tx1"/>
                </a:solidFill>
                <a:effectLst>
                  <a:outerShdw blurRad="38100" dist="19050" dir="2700000" algn="tl" rotWithShape="0">
                    <a:schemeClr val="dk1">
                      <a:alpha val="40000"/>
                    </a:schemeClr>
                  </a:outerShdw>
                </a:effectLst>
              </a:rPr>
              <a:t/>
            </a:r>
            <a:br>
              <a:rPr lang="en-US" sz="4200" dirty="0" smtClean="0">
                <a:ln w="0"/>
                <a:solidFill>
                  <a:schemeClr val="tx1"/>
                </a:solidFill>
                <a:effectLst>
                  <a:outerShdw blurRad="38100" dist="19050" dir="2700000" algn="tl" rotWithShape="0">
                    <a:schemeClr val="dk1">
                      <a:alpha val="40000"/>
                    </a:schemeClr>
                  </a:outerShdw>
                </a:effectLst>
              </a:rPr>
            </a:br>
            <a:r>
              <a:rPr lang="en-US" sz="4200" dirty="0" smtClean="0">
                <a:ln w="0"/>
                <a:solidFill>
                  <a:schemeClr val="tx1"/>
                </a:solidFill>
                <a:effectLst>
                  <a:outerShdw blurRad="38100" dist="19050" dir="2700000" algn="tl" rotWithShape="0">
                    <a:schemeClr val="dk1">
                      <a:alpha val="40000"/>
                    </a:schemeClr>
                  </a:outerShdw>
                </a:effectLst>
              </a:rPr>
              <a:t>( </a:t>
            </a:r>
            <a:r>
              <a:rPr lang="es-ES" sz="4400" dirty="0" smtClean="0"/>
              <a:t>Resumen de HTML y CSS </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of HTML
Overview of CSS
Creating a Web Application by Using Visual Studio 2012</a:t>
            </a:r>
            <a:endParaRPr lang="en-US" dirty="0"/>
          </a:p>
        </p:txBody>
      </p:sp>
    </p:spTree>
    <p:extLst>
      <p:ext uri="{BB962C8B-B14F-4D97-AF65-F5344CB8AC3E}">
        <p14:creationId xmlns:p14="http://schemas.microsoft.com/office/powerpoint/2010/main" val="81710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HTML</a:t>
            </a:r>
            <a:endParaRPr lang="en-US" dirty="0"/>
          </a:p>
        </p:txBody>
      </p:sp>
      <p:sp>
        <p:nvSpPr>
          <p:cNvPr id="3" name="Text Placeholder 2"/>
          <p:cNvSpPr>
            <a:spLocks noGrp="1"/>
          </p:cNvSpPr>
          <p:nvPr>
            <p:ph type="body" idx="1"/>
          </p:nvPr>
        </p:nvSpPr>
        <p:spPr/>
        <p:txBody>
          <a:bodyPr/>
          <a:lstStyle/>
          <a:p>
            <a:r>
              <a:rPr lang="en-GB" dirty="0" smtClean="0"/>
              <a:t>The Structure of an HTML Page
Tags, Elements, Attributes, and Content
Displaying Text in HTML
Displaying Images and Linking Documents in HTML
Gathering User Input by Using Forms in HTML
Demonstration: Creating a Simple Contact Form
Attaching Scripts to an HTML Page</a:t>
            </a:r>
            <a:endParaRPr lang="en-US" dirty="0"/>
          </a:p>
        </p:txBody>
      </p:sp>
    </p:spTree>
    <p:extLst>
      <p:ext uri="{BB962C8B-B14F-4D97-AF65-F5344CB8AC3E}">
        <p14:creationId xmlns:p14="http://schemas.microsoft.com/office/powerpoint/2010/main" val="302466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HTML pages have the same structure</a:t>
            </a:r>
          </a:p>
          <a:p>
            <a:pPr lvl="1"/>
            <a:r>
              <a:rPr lang="en-US" dirty="0" smtClean="0"/>
              <a:t>DOCTYPE declaration</a:t>
            </a:r>
          </a:p>
          <a:p>
            <a:pPr lvl="1"/>
            <a:r>
              <a:rPr lang="en-US" dirty="0" smtClean="0"/>
              <a:t>HTML section containing:</a:t>
            </a:r>
          </a:p>
          <a:p>
            <a:pPr lvl="2"/>
            <a:r>
              <a:rPr lang="en-US" dirty="0" smtClean="0"/>
              <a:t>Header </a:t>
            </a:r>
          </a:p>
          <a:p>
            <a:pPr lvl="2"/>
            <a:r>
              <a:rPr lang="en-US" dirty="0" smtClean="0"/>
              <a:t>Body</a:t>
            </a:r>
          </a:p>
          <a:p>
            <a:endParaRPr lang="en-US" dirty="0" smtClean="0"/>
          </a:p>
          <a:p>
            <a:r>
              <a:rPr lang="en-US" dirty="0" smtClean="0"/>
              <a:t>Each version of HTML has its own DOCTYPE</a:t>
            </a:r>
          </a:p>
          <a:p>
            <a:pPr lvl="1"/>
            <a:r>
              <a:rPr lang="en-US" dirty="0" smtClean="0"/>
              <a:t>The browser uses the DOCTYPE declaration to determine how to interpret the HTML markup</a:t>
            </a:r>
          </a:p>
          <a:p>
            <a:pPr lvl="1"/>
            <a:r>
              <a:rPr lang="en-US" dirty="0" smtClean="0"/>
              <a:t>For HTML5 pages, specify a DOCTYPE of </a:t>
            </a:r>
            <a:r>
              <a:rPr lang="en-US" b="1" dirty="0" smtClean="0"/>
              <a:t>html</a:t>
            </a:r>
          </a:p>
        </p:txBody>
      </p:sp>
    </p:spTree>
    <p:extLst>
      <p:ext uri="{BB962C8B-B14F-4D97-AF65-F5344CB8AC3E}">
        <p14:creationId xmlns:p14="http://schemas.microsoft.com/office/powerpoint/2010/main" val="175646528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1663</TotalTime>
  <Words>5570</Words>
  <Application>Microsoft Office PowerPoint</Application>
  <PresentationFormat>Presentación en pantalla (4:3)</PresentationFormat>
  <Paragraphs>544</Paragraphs>
  <Slides>36</Slides>
  <Notes>35</Notes>
  <HiddenSlides>8</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36</vt:i4>
      </vt:variant>
    </vt:vector>
  </HeadingPairs>
  <TitlesOfParts>
    <vt:vector size="46" baseType="lpstr">
      <vt:lpstr>Arial</vt:lpstr>
      <vt:lpstr>Calibri</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Overview of HTML and CSS  ( Resumen de HTML y CSS )</vt:lpstr>
      <vt:lpstr>Module Overview</vt:lpstr>
      <vt:lpstr>Lesson 1: Overview of HTML</vt:lpstr>
      <vt:lpstr>The Structure of an HTML Page</vt:lpstr>
      <vt:lpstr>Tags, Elements, Attributes, and Content</vt:lpstr>
      <vt:lpstr>Displaying Text in HTML</vt:lpstr>
      <vt:lpstr>Displaying Images and Linking Documents in HTML</vt:lpstr>
      <vt:lpstr>Gathering User Input by Using Forms in HTML</vt:lpstr>
      <vt:lpstr>Demonstration: Creating a Simple Contact Form</vt:lpstr>
      <vt:lpstr>Text Continuation Page</vt:lpstr>
      <vt:lpstr>Text Continuation Page</vt:lpstr>
      <vt:lpstr>Text Continuation Page</vt:lpstr>
      <vt:lpstr>Attaching Scripts to an HTML Page</vt:lpstr>
      <vt:lpstr>Lesson 2: Overview of CSS</vt:lpstr>
      <vt:lpstr>Overview of CSS Syntax</vt:lpstr>
      <vt:lpstr>How CSS Selectors Work</vt:lpstr>
      <vt:lpstr>How HTML Inheritance and Cascading Styles Affect Styling</vt:lpstr>
      <vt:lpstr>Adding Styles to An HTML Page</vt:lpstr>
      <vt:lpstr>Lesson 3: Creating a Web Application by Using Visual Studio 2012</vt:lpstr>
      <vt:lpstr>Developing Web Applications by Using Visual Studio 2012</vt:lpstr>
      <vt:lpstr>Demonstration: Creating a Web Site by Using Visual Studio 2012</vt:lpstr>
      <vt:lpstr>Text Continuation Page</vt:lpstr>
      <vt:lpstr>Text Continuation Page</vt:lpstr>
      <vt:lpstr>Text Continuation Page</vt:lpstr>
      <vt:lpstr>Using the Internet Explorer F12 Developer Tools</vt:lpstr>
      <vt:lpstr>Demonstration: Exploring the Contoso Conference Application</vt:lpstr>
      <vt:lpstr>Text Continuation Page</vt:lpstr>
      <vt:lpstr>Lab: Exploring the Contoso Conference Application</vt:lpstr>
      <vt:lpstr>Text Continuation Page</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58</cp:revision>
  <cp:lastPrinted>2012-08-28T00:39:50Z</cp:lastPrinted>
  <dcterms:created xsi:type="dcterms:W3CDTF">2012-10-15T15:17:00Z</dcterms:created>
  <dcterms:modified xsi:type="dcterms:W3CDTF">2016-03-29T15:51:09Z</dcterms:modified>
</cp:coreProperties>
</file>