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3"/>
  </p:notesMasterIdLst>
  <p:handoutMasterIdLst>
    <p:handoutMasterId r:id="rId34"/>
  </p:handoutMasterIdLst>
  <p:sldIdLst>
    <p:sldId id="315" r:id="rId2"/>
    <p:sldId id="285" r:id="rId3"/>
    <p:sldId id="342" r:id="rId4"/>
    <p:sldId id="282" r:id="rId5"/>
    <p:sldId id="347" r:id="rId6"/>
    <p:sldId id="286" r:id="rId7"/>
    <p:sldId id="378" r:id="rId8"/>
    <p:sldId id="379" r:id="rId9"/>
    <p:sldId id="380" r:id="rId10"/>
    <p:sldId id="381" r:id="rId11"/>
    <p:sldId id="382" r:id="rId12"/>
    <p:sldId id="383" r:id="rId13"/>
    <p:sldId id="384" r:id="rId14"/>
    <p:sldId id="385" r:id="rId15"/>
    <p:sldId id="386" r:id="rId16"/>
    <p:sldId id="387" r:id="rId17"/>
    <p:sldId id="388" r:id="rId18"/>
    <p:sldId id="389" r:id="rId19"/>
    <p:sldId id="390" r:id="rId20"/>
    <p:sldId id="391" r:id="rId21"/>
    <p:sldId id="392" r:id="rId22"/>
    <p:sldId id="393" r:id="rId23"/>
    <p:sldId id="394" r:id="rId24"/>
    <p:sldId id="395" r:id="rId25"/>
    <p:sldId id="396" r:id="rId26"/>
    <p:sldId id="397" r:id="rId27"/>
    <p:sldId id="398" r:id="rId28"/>
    <p:sldId id="399" r:id="rId29"/>
    <p:sldId id="400" r:id="rId30"/>
    <p:sldId id="401" r:id="rId31"/>
    <p:sldId id="402" r:id="rId32"/>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bjetivo Terminal y Contenido del Curso por Temas" id="{674F0B8C-DF31-458F-A553-DAB539E87FF6}">
          <p14:sldIdLst>
            <p14:sldId id="315"/>
            <p14:sldId id="285"/>
            <p14:sldId id="342"/>
            <p14:sldId id="282"/>
            <p14:sldId id="347"/>
          </p14:sldIdLst>
        </p14:section>
        <p14:section name="Tema 1 y Contenido del Temas por Lesson" id="{434BB0A5-BB32-4AEB-A104-A710D5930B16}">
          <p14:sldIdLst>
            <p14:sldId id="286"/>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Lst>
        </p14:section>
        <p14:section name="Tema 1 Lesson 1" id="{8CC451EE-C820-4B3E-9DF1-CEDA1C9F9130}">
          <p14:sldIdLst/>
        </p14:section>
      </p14:sectionLst>
    </p:ext>
    <p:ext uri="{EFAFB233-063F-42B5-8137-9DF3F51BA10A}">
      <p15:sldGuideLst xmlns:p15="http://schemas.microsoft.com/office/powerpoint/2012/main">
        <p15:guide id="1" orient="horz" userDrawn="1">
          <p15:clr>
            <a:srgbClr val="A4A3A4"/>
          </p15:clr>
        </p15:guide>
        <p15:guide id="2" pos="5472" userDrawn="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a Stasio" initials="J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20" autoAdjust="0"/>
    <p:restoredTop sz="86894" autoAdjust="0"/>
  </p:normalViewPr>
  <p:slideViewPr>
    <p:cSldViewPr>
      <p:cViewPr varScale="1">
        <p:scale>
          <a:sx n="80" d="100"/>
          <a:sy n="80" d="100"/>
        </p:scale>
        <p:origin x="1218" y="66"/>
      </p:cViewPr>
      <p:guideLst>
        <p:guide orient="horz"/>
        <p:guide pos="5472"/>
      </p:guideLst>
    </p:cSldViewPr>
  </p:slideViewPr>
  <p:notesTextViewPr>
    <p:cViewPr>
      <p:scale>
        <a:sx n="1" d="1"/>
        <a:sy n="1" d="1"/>
      </p:scale>
      <p:origin x="0" y="0"/>
    </p:cViewPr>
  </p:notesTextViewPr>
  <p:sorterViewPr>
    <p:cViewPr>
      <p:scale>
        <a:sx n="100" d="100"/>
        <a:sy n="100" d="100"/>
      </p:scale>
      <p:origin x="0" y="1218"/>
    </p:cViewPr>
  </p:sorterViewPr>
  <p:notesViewPr>
    <p:cSldViewPr>
      <p:cViewPr varScale="1">
        <p:scale>
          <a:sx n="56" d="100"/>
          <a:sy n="56" d="100"/>
        </p:scale>
        <p:origin x="2802" y="42"/>
      </p:cViewPr>
      <p:guideLst>
        <p:guide orient="horz" pos="2932"/>
        <p:guide pos="221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65CA2D4-094E-48F7-9E06-42143F59D099}" type="datetimeFigureOut">
              <a:rPr lang="en-US" smtClean="0"/>
              <a:t>3/29/2016</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51E7E98C-E50F-40A2-A561-002C91555AD1}" type="slidenum">
              <a:rPr lang="en-US" smtClean="0"/>
              <a:t>‹Nº›</a:t>
            </a:fld>
            <a:endParaRPr lang="en-US" dirty="0"/>
          </a:p>
        </p:txBody>
      </p:sp>
    </p:spTree>
    <p:extLst>
      <p:ext uri="{BB962C8B-B14F-4D97-AF65-F5344CB8AC3E}">
        <p14:creationId xmlns:p14="http://schemas.microsoft.com/office/powerpoint/2010/main" val="3147336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E467C250-A218-43FB-AD95-3331D2A81DF1}" type="datetimeFigureOut">
              <a:rPr lang="en-US" smtClean="0"/>
              <a:t>3/29/2016</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E2FF7759-803D-4F76-9AEC-98B2D9A07B0D}" type="slidenum">
              <a:rPr lang="en-US" smtClean="0"/>
              <a:t>‹Nº›</a:t>
            </a:fld>
            <a:endParaRPr lang="en-US" dirty="0"/>
          </a:p>
        </p:txBody>
      </p:sp>
    </p:spTree>
    <p:extLst>
      <p:ext uri="{BB962C8B-B14F-4D97-AF65-F5344CB8AC3E}">
        <p14:creationId xmlns:p14="http://schemas.microsoft.com/office/powerpoint/2010/main" val="394657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763769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97FCF0C-B507-4ACE-9A78-ACC51771986E}"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328537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A complete version of the </a:t>
            </a:r>
            <a:r>
              <a:rPr lang="en-US" sz="1000" b="1" dirty="0">
                <a:latin typeface="Arial"/>
                <a:ea typeface="Calibri"/>
                <a:cs typeface="Times New Roman"/>
              </a:rPr>
              <a:t>DemoWebSite</a:t>
            </a:r>
            <a:r>
              <a:rPr lang="en-US" sz="1000" dirty="0">
                <a:latin typeface="Arial"/>
                <a:ea typeface="Calibri"/>
                <a:cs typeface="Segoe UI"/>
              </a:rPr>
              <a:t> project is available in the </a:t>
            </a:r>
            <a:r>
              <a:rPr lang="en-US" sz="1000" b="1" dirty="0">
                <a:latin typeface="Arial"/>
                <a:ea typeface="Calibri"/>
                <a:cs typeface="Times New Roman"/>
              </a:rPr>
              <a:t>E:\Mod02\Democode\Solution </a:t>
            </a:r>
            <a:r>
              <a:rPr lang="en-US" sz="1000" dirty="0">
                <a:latin typeface="Arial"/>
                <a:ea typeface="Calibri"/>
                <a:cs typeface="Segoe UI"/>
              </a:rPr>
              <a:t>folder.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Make sure that students are aware that using the F12 Developer Tools to modify a page only makes temporary changes. The page is modified in the browser, but the changes are not saved unless the user clicks the </a:t>
            </a:r>
            <a:r>
              <a:rPr lang="en-US" sz="1000" b="1" dirty="0">
                <a:latin typeface="Arial"/>
                <a:ea typeface="Calibri"/>
                <a:cs typeface="Times New Roman"/>
              </a:rPr>
              <a:t>Save</a:t>
            </a:r>
            <a:r>
              <a:rPr lang="en-US" sz="1000" dirty="0">
                <a:latin typeface="Arial"/>
                <a:ea typeface="Calibri"/>
                <a:cs typeface="Segoe UI"/>
              </a:rPr>
              <a:t> button in the </a:t>
            </a:r>
            <a:r>
              <a:rPr lang="en-US" sz="1000" b="1" dirty="0">
                <a:latin typeface="Arial"/>
                <a:ea typeface="Calibri"/>
                <a:cs typeface="Times New Roman"/>
              </a:rPr>
              <a:t>F12</a:t>
            </a:r>
            <a:r>
              <a:rPr lang="en-US" sz="1000" dirty="0">
                <a:latin typeface="Arial"/>
                <a:ea typeface="Calibri"/>
                <a:cs typeface="Segoe UI"/>
              </a:rPr>
              <a:t> toolbar. The primary purpose of this technique is to enable developers to experiment with the markup of a page and to see how it is rendered by the browser.</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the </a:t>
            </a:r>
            <a:r>
              <a:rPr lang="en-US" sz="1000" b="1" dirty="0" smtClean="0">
                <a:effectLst/>
                <a:latin typeface="Arial"/>
                <a:ea typeface="Times New Roman"/>
                <a:cs typeface="Times New Roman"/>
              </a:rPr>
              <a:t>MSL-TMG1</a:t>
            </a:r>
            <a:r>
              <a:rPr lang="en-US" sz="1000" dirty="0" smtClean="0">
                <a:effectLst/>
                <a:latin typeface="Arial"/>
                <a:ea typeface="Times New Roman"/>
                <a:cs typeface="Segoe UI"/>
              </a:rPr>
              <a:t> virtual machine if it is not already running.</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the </a:t>
            </a:r>
            <a:r>
              <a:rPr lang="en-US" sz="1000" b="1" dirty="0" smtClean="0">
                <a:effectLst/>
                <a:latin typeface="Arial"/>
                <a:ea typeface="Times New Roman"/>
                <a:cs typeface="Times New Roman"/>
              </a:rPr>
              <a:t>20480B-SEA-DEV11</a:t>
            </a:r>
            <a:r>
              <a:rPr lang="en-US" sz="1000" dirty="0" smtClean="0">
                <a:effectLst/>
                <a:latin typeface="Arial"/>
                <a:ea typeface="Times New Roman"/>
                <a:cs typeface="Segoe UI"/>
              </a:rPr>
              <a:t> virtual machine if it is not already running, and log in as </a:t>
            </a:r>
            <a:r>
              <a:rPr lang="en-US" sz="1000" b="1" dirty="0" smtClean="0">
                <a:effectLst/>
                <a:latin typeface="Arial"/>
                <a:ea typeface="Times New Roman"/>
                <a:cs typeface="Times New Roman"/>
              </a:rPr>
              <a:t>Student</a:t>
            </a:r>
            <a:r>
              <a:rPr lang="en-US" sz="1000" dirty="0" smtClean="0">
                <a:effectLst/>
                <a:latin typeface="Arial"/>
                <a:ea typeface="Times New Roman"/>
                <a:cs typeface="Segoe UI"/>
              </a:rPr>
              <a:t> 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Divide the Content for a Page into an Article with Sections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On the Windows 8 </a:t>
            </a:r>
            <a:r>
              <a:rPr lang="en-US" sz="1000" b="1" dirty="0" smtClean="0">
                <a:effectLst/>
                <a:latin typeface="Arial"/>
                <a:ea typeface="Times New Roman"/>
                <a:cs typeface="Times New Roman"/>
              </a:rPr>
              <a:t>Start</a:t>
            </a:r>
            <a:r>
              <a:rPr lang="en-US" sz="1000" dirty="0" smtClean="0">
                <a:solidFill>
                  <a:srgbClr val="000000"/>
                </a:solidFill>
                <a:effectLst/>
                <a:latin typeface="Arial"/>
                <a:ea typeface="Times New Roman"/>
                <a:cs typeface="Segoe UI"/>
              </a:rPr>
              <a:t> screen, click the </a:t>
            </a:r>
            <a:r>
              <a:rPr lang="en-US" sz="1000" b="1" dirty="0" smtClean="0">
                <a:effectLst/>
                <a:latin typeface="Arial"/>
                <a:ea typeface="Times New Roman"/>
                <a:cs typeface="Times New Roman"/>
              </a:rPr>
              <a:t>Visual Studio 2012 </a:t>
            </a:r>
            <a:r>
              <a:rPr lang="en-US" sz="1000" dirty="0" smtClean="0">
                <a:solidFill>
                  <a:srgbClr val="000000"/>
                </a:solidFill>
                <a:effectLst/>
                <a:latin typeface="Arial"/>
                <a:ea typeface="Times New Roman"/>
                <a:cs typeface="Segoe UI"/>
              </a:rPr>
              <a:t>tile.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Visual Studio, on the </a:t>
            </a:r>
            <a:r>
              <a:rPr lang="en-US" sz="1000" b="1" dirty="0" smtClean="0">
                <a:effectLst/>
                <a:latin typeface="Arial"/>
                <a:ea typeface="Times New Roman"/>
                <a:cs typeface="Times New Roman"/>
              </a:rPr>
              <a:t>File</a:t>
            </a:r>
            <a:r>
              <a:rPr lang="en-US" sz="1000" dirty="0" smtClean="0">
                <a:solidFill>
                  <a:srgbClr val="000000"/>
                </a:solidFill>
                <a:effectLst/>
                <a:latin typeface="Arial"/>
                <a:ea typeface="Times New Roman"/>
                <a:cs typeface="Segoe UI"/>
              </a:rPr>
              <a:t> menu, point to </a:t>
            </a:r>
            <a:r>
              <a:rPr lang="en-US" sz="1000" b="1" dirty="0" smtClean="0">
                <a:effectLst/>
                <a:latin typeface="Arial"/>
                <a:ea typeface="Times New Roman"/>
                <a:cs typeface="Times New Roman"/>
              </a:rPr>
              <a:t>Open</a:t>
            </a:r>
            <a:r>
              <a:rPr lang="en-US" sz="1000" dirty="0" smtClean="0">
                <a:solidFill>
                  <a:srgbClr val="000000"/>
                </a:solidFill>
                <a:effectLst/>
                <a:latin typeface="Arial"/>
                <a:ea typeface="Times New Roman"/>
                <a:cs typeface="Segoe UI"/>
              </a:rPr>
              <a:t>, and then click </a:t>
            </a:r>
            <a:r>
              <a:rPr lang="en-US" sz="1000" b="1" dirty="0" smtClean="0">
                <a:effectLst/>
                <a:latin typeface="Arial"/>
                <a:ea typeface="Times New Roman"/>
                <a:cs typeface="Times New Roman"/>
              </a:rPr>
              <a:t>Project/Solution</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the </a:t>
            </a:r>
            <a:r>
              <a:rPr lang="en-US" sz="1000" b="1" dirty="0" smtClean="0">
                <a:effectLst/>
                <a:latin typeface="Arial"/>
                <a:ea typeface="Times New Roman"/>
                <a:cs typeface="Times New Roman"/>
              </a:rPr>
              <a:t>Open Project</a:t>
            </a:r>
            <a:r>
              <a:rPr lang="en-US" sz="1000" dirty="0" smtClean="0">
                <a:solidFill>
                  <a:srgbClr val="000000"/>
                </a:solidFill>
                <a:effectLst/>
                <a:latin typeface="Arial"/>
                <a:ea typeface="Times New Roman"/>
                <a:cs typeface="Segoe UI"/>
              </a:rPr>
              <a:t> dialog box, browse to the </a:t>
            </a:r>
            <a:r>
              <a:rPr lang="en-US" sz="1000" b="1" dirty="0" smtClean="0">
                <a:effectLst/>
                <a:latin typeface="Arial"/>
                <a:ea typeface="Times New Roman"/>
                <a:cs typeface="Times New Roman"/>
              </a:rPr>
              <a:t>E:\Mod02\Democode\Starter</a:t>
            </a:r>
            <a:r>
              <a:rPr lang="en-US" sz="1000" dirty="0" smtClean="0">
                <a:solidFill>
                  <a:srgbClr val="000000"/>
                </a:solidFill>
                <a:effectLst/>
                <a:latin typeface="Arial"/>
                <a:ea typeface="Times New Roman"/>
                <a:cs typeface="Segoe UI"/>
              </a:rPr>
              <a:t> folder, click </a:t>
            </a:r>
            <a:r>
              <a:rPr lang="en-US" sz="1000" b="1" dirty="0" smtClean="0">
                <a:effectLst/>
                <a:latin typeface="Arial"/>
                <a:ea typeface="Times New Roman"/>
                <a:cs typeface="Times New Roman"/>
              </a:rPr>
              <a:t>DemoWebSite.sln</a:t>
            </a:r>
            <a:r>
              <a:rPr lang="en-US" sz="1000" dirty="0" smtClean="0">
                <a:solidFill>
                  <a:srgbClr val="000000"/>
                </a:solidFill>
                <a:effectLst/>
                <a:latin typeface="Arial"/>
                <a:ea typeface="Times New Roman"/>
                <a:cs typeface="Segoe UI"/>
              </a:rPr>
              <a:t>, and then click </a:t>
            </a:r>
            <a:r>
              <a:rPr lang="en-US" sz="1000" b="1" dirty="0" smtClean="0">
                <a:effectLst/>
                <a:latin typeface="Arial"/>
                <a:ea typeface="Times New Roman"/>
                <a:cs typeface="Times New Roman"/>
              </a:rPr>
              <a:t>Open</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Solution Explorer, expand the </a:t>
            </a:r>
            <a:r>
              <a:rPr lang="en-US" sz="1000" b="1" dirty="0" smtClean="0">
                <a:effectLst/>
                <a:latin typeface="Arial"/>
                <a:ea typeface="Times New Roman"/>
                <a:cs typeface="Times New Roman"/>
              </a:rPr>
              <a:t>E:\...\DemoWebSite</a:t>
            </a:r>
            <a:r>
              <a:rPr lang="en-US" sz="1000" dirty="0" smtClean="0">
                <a:solidFill>
                  <a:srgbClr val="000000"/>
                </a:solidFill>
                <a:effectLst/>
                <a:latin typeface="Arial"/>
                <a:ea typeface="Times New Roman"/>
                <a:cs typeface="Segoe UI"/>
              </a:rPr>
              <a:t> web application, and then double-click </a:t>
            </a:r>
            <a:r>
              <a:rPr lang="en-US" sz="1000" b="1" dirty="0" smtClean="0">
                <a:effectLst/>
                <a:latin typeface="Arial"/>
                <a:ea typeface="Times New Roman"/>
                <a:cs typeface="Times New Roman"/>
              </a:rPr>
              <a:t>ContactUs.html</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the </a:t>
            </a:r>
            <a:r>
              <a:rPr lang="en-US" sz="1000" b="1" dirty="0" smtClean="0">
                <a:effectLst/>
                <a:latin typeface="Arial"/>
                <a:ea typeface="Times New Roman"/>
                <a:cs typeface="Times New Roman"/>
              </a:rPr>
              <a:t>ContactUs.html</a:t>
            </a:r>
            <a:r>
              <a:rPr lang="en-US" sz="1000" dirty="0" smtClean="0">
                <a:solidFill>
                  <a:srgbClr val="000000"/>
                </a:solidFill>
                <a:effectLst/>
                <a:latin typeface="Arial"/>
                <a:ea typeface="Times New Roman"/>
                <a:cs typeface="Segoe UI"/>
              </a:rPr>
              <a:t> file, enclose the entire contents of the </a:t>
            </a:r>
            <a:r>
              <a:rPr lang="en-US" sz="1000" b="1" dirty="0" smtClean="0">
                <a:effectLst/>
                <a:latin typeface="Arial"/>
                <a:ea typeface="Times New Roman"/>
                <a:cs typeface="Times New Roman"/>
              </a:rPr>
              <a:t>&lt;body&gt;</a:t>
            </a:r>
            <a:r>
              <a:rPr lang="en-US" sz="1000" dirty="0" smtClean="0">
                <a:solidFill>
                  <a:srgbClr val="000000"/>
                </a:solidFill>
                <a:effectLst/>
                <a:latin typeface="Arial"/>
                <a:ea typeface="Times New Roman"/>
                <a:cs typeface="Segoe UI"/>
              </a:rPr>
              <a:t> element in an </a:t>
            </a:r>
            <a:r>
              <a:rPr lang="en-US" sz="1000" b="1" dirty="0" smtClean="0">
                <a:effectLst/>
                <a:latin typeface="Arial"/>
                <a:ea typeface="Times New Roman"/>
                <a:cs typeface="Times New Roman"/>
              </a:rPr>
              <a:t>&lt;article&gt;</a:t>
            </a:r>
            <a:r>
              <a:rPr lang="en-US" sz="1000" dirty="0" smtClean="0">
                <a:solidFill>
                  <a:srgbClr val="000000"/>
                </a:solidFill>
                <a:effectLst/>
                <a:latin typeface="Arial"/>
                <a:ea typeface="Times New Roman"/>
                <a:cs typeface="Segoe UI"/>
              </a:rPr>
              <a:t> element as shown in bold in the following code example:</a:t>
            </a:r>
            <a:endParaRPr lang="en-US" sz="1000" dirty="0" smtClean="0">
              <a:effectLst/>
              <a:latin typeface="Arial"/>
              <a:ea typeface="Times New Roman"/>
              <a:cs typeface="Times New Roman"/>
            </a:endParaRPr>
          </a:p>
          <a:p>
            <a:pPr marL="100330" marR="100330">
              <a:lnSpc>
                <a:spcPct val="115000"/>
              </a:lnSpc>
              <a:spcAft>
                <a:spcPts val="995"/>
              </a:spcAft>
            </a:pPr>
            <a:r>
              <a:rPr lang="en-US" sz="1000" dirty="0" smtClean="0">
                <a:effectLst/>
                <a:latin typeface="Arial"/>
                <a:ea typeface="Times New Roman"/>
                <a:cs typeface="Times New Roman"/>
              </a:rPr>
              <a:t>&lt;!DOCTYPE HTML&gt;</a:t>
            </a:r>
          </a:p>
          <a:p>
            <a:pPr marL="100330" marR="100330">
              <a:lnSpc>
                <a:spcPct val="115000"/>
              </a:lnSpc>
              <a:spcAft>
                <a:spcPts val="995"/>
              </a:spcAft>
            </a:pPr>
            <a:r>
              <a:rPr lang="en-US" sz="1000" dirty="0" smtClean="0">
                <a:effectLst/>
                <a:latin typeface="Arial"/>
                <a:ea typeface="Times New Roman"/>
                <a:cs typeface="Times New Roman"/>
              </a:rPr>
              <a:t>&lt;html lang="en"&gt;  </a:t>
            </a:r>
          </a:p>
          <a:p>
            <a:pPr marL="100330" marR="100330">
              <a:lnSpc>
                <a:spcPct val="115000"/>
              </a:lnSpc>
              <a:spcAft>
                <a:spcPts val="995"/>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100255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00330" marR="100330" lvl="0">
              <a:lnSpc>
                <a:spcPct val="115000"/>
              </a:lnSpc>
              <a:spcAft>
                <a:spcPts val="995"/>
              </a:spcAft>
            </a:pPr>
            <a:r>
              <a:rPr lang="en-US" sz="1000" dirty="0">
                <a:solidFill>
                  <a:prstClr val="black"/>
                </a:solidFill>
                <a:latin typeface="Arial"/>
                <a:ea typeface="Times New Roman"/>
                <a:cs typeface="Times New Roman"/>
              </a:rPr>
              <a:t> ...</a:t>
            </a:r>
          </a:p>
          <a:p>
            <a:pPr marL="100330" marR="100330" lvl="0">
              <a:lnSpc>
                <a:spcPct val="115000"/>
              </a:lnSpc>
              <a:spcAft>
                <a:spcPts val="995"/>
              </a:spcAft>
            </a:pPr>
            <a:r>
              <a:rPr lang="en-US" sz="1000" dirty="0">
                <a:solidFill>
                  <a:prstClr val="black"/>
                </a:solidFill>
                <a:latin typeface="Arial"/>
                <a:ea typeface="Times New Roman"/>
                <a:cs typeface="Times New Roman"/>
              </a:rPr>
              <a:t>  &lt;/head&gt;</a:t>
            </a:r>
          </a:p>
          <a:p>
            <a:pPr marL="100330" marR="100330" lvl="0">
              <a:lnSpc>
                <a:spcPct val="115000"/>
              </a:lnSpc>
              <a:spcAft>
                <a:spcPts val="995"/>
              </a:spcAft>
            </a:pPr>
            <a:r>
              <a:rPr lang="en-US" sz="1000" dirty="0">
                <a:solidFill>
                  <a:prstClr val="black"/>
                </a:solidFill>
                <a:latin typeface="Arial"/>
                <a:ea typeface="Times New Roman"/>
                <a:cs typeface="Times New Roman"/>
              </a:rPr>
              <a:t>  &lt;body&gt;</a:t>
            </a:r>
          </a:p>
          <a:p>
            <a:pPr marL="100330" marR="100330" lvl="0">
              <a:lnSpc>
                <a:spcPct val="115000"/>
              </a:lnSpc>
              <a:spcAft>
                <a:spcPts val="995"/>
              </a:spcAft>
            </a:pPr>
            <a:r>
              <a:rPr lang="en-US" sz="1000" b="1" dirty="0">
                <a:solidFill>
                  <a:prstClr val="black"/>
                </a:solidFill>
                <a:latin typeface="Arial"/>
                <a:ea typeface="Times New Roman"/>
                <a:cs typeface="Times New Roman"/>
              </a:rPr>
              <a:t>    &lt;article&gt;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    ...</a:t>
            </a:r>
          </a:p>
          <a:p>
            <a:pPr marL="100330" marR="100330" lvl="0">
              <a:lnSpc>
                <a:spcPct val="115000"/>
              </a:lnSpc>
              <a:spcAft>
                <a:spcPts val="995"/>
              </a:spcAft>
            </a:pP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&lt;/article&gt;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  &lt;/body&gt;</a:t>
            </a:r>
          </a:p>
          <a:p>
            <a:pPr marL="100330" marR="100330" lvl="0">
              <a:lnSpc>
                <a:spcPct val="115000"/>
              </a:lnSpc>
              <a:spcAft>
                <a:spcPts val="995"/>
              </a:spcAft>
            </a:pPr>
            <a:r>
              <a:rPr lang="en-US" sz="1000" dirty="0">
                <a:solidFill>
                  <a:prstClr val="black"/>
                </a:solidFill>
                <a:latin typeface="Arial"/>
                <a:ea typeface="Times New Roman"/>
                <a:cs typeface="Times New Roman"/>
              </a:rPr>
              <a:t>&lt;/html&gt;</a:t>
            </a:r>
          </a:p>
          <a:p>
            <a:pPr marL="228600" lvl="0" indent="-228600">
              <a:lnSpc>
                <a:spcPct val="115000"/>
              </a:lnSpc>
              <a:spcAft>
                <a:spcPts val="995"/>
              </a:spcAft>
              <a:buAutoNum type="arabicPeriod" startAt="6"/>
            </a:pPr>
            <a:r>
              <a:rPr lang="en-US" sz="1000" dirty="0" smtClean="0">
                <a:solidFill>
                  <a:srgbClr val="000000"/>
                </a:solidFill>
                <a:latin typeface="Arial"/>
                <a:ea typeface="Times New Roman"/>
                <a:cs typeface="Segoe UI"/>
              </a:rPr>
              <a:t>Within </a:t>
            </a:r>
            <a:r>
              <a:rPr lang="en-US" sz="1000" dirty="0">
                <a:solidFill>
                  <a:srgbClr val="000000"/>
                </a:solidFill>
                <a:latin typeface="Arial"/>
                <a:ea typeface="Times New Roman"/>
                <a:cs typeface="Segoe UI"/>
              </a:rPr>
              <a:t>the </a:t>
            </a:r>
            <a:r>
              <a:rPr lang="en-US" sz="1000" b="1" dirty="0">
                <a:solidFill>
                  <a:prstClr val="black"/>
                </a:solidFill>
                <a:latin typeface="Arial"/>
                <a:ea typeface="Times New Roman"/>
                <a:cs typeface="Times New Roman"/>
              </a:rPr>
              <a:t>&lt;article&gt;</a:t>
            </a:r>
            <a:r>
              <a:rPr lang="en-US" sz="1000" dirty="0">
                <a:solidFill>
                  <a:srgbClr val="000000"/>
                </a:solidFill>
                <a:latin typeface="Arial"/>
                <a:ea typeface="Times New Roman"/>
                <a:cs typeface="Segoe UI"/>
              </a:rPr>
              <a:t> element, enclose the first three </a:t>
            </a:r>
            <a:r>
              <a:rPr lang="en-US" sz="1000" b="1" dirty="0">
                <a:solidFill>
                  <a:prstClr val="black"/>
                </a:solidFill>
                <a:latin typeface="Arial"/>
                <a:ea typeface="Times New Roman"/>
                <a:cs typeface="Times New Roman"/>
              </a:rPr>
              <a:t>&lt;p&gt;</a:t>
            </a:r>
            <a:r>
              <a:rPr lang="en-US" sz="1000" dirty="0">
                <a:solidFill>
                  <a:srgbClr val="000000"/>
                </a:solidFill>
                <a:latin typeface="Arial"/>
                <a:ea typeface="Times New Roman"/>
                <a:cs typeface="Segoe UI"/>
              </a:rPr>
              <a:t> elements containing the company name, </a:t>
            </a:r>
            <a:endParaRPr lang="en-US" sz="1000" dirty="0" smtClean="0">
              <a:solidFill>
                <a:srgbClr val="000000"/>
              </a:solidFill>
              <a:latin typeface="Arial"/>
              <a:ea typeface="Times New Roman"/>
              <a:cs typeface="Segoe UI"/>
            </a:endParaRPr>
          </a:p>
          <a:p>
            <a:pPr lvl="0">
              <a:lnSpc>
                <a:spcPct val="115000"/>
              </a:lnSpc>
              <a:spcAft>
                <a:spcPts val="995"/>
              </a:spcAft>
            </a:pPr>
            <a:r>
              <a:rPr lang="en-US" sz="1000" dirty="0">
                <a:solidFill>
                  <a:srgbClr val="000000"/>
                </a:solidFill>
                <a:latin typeface="Arial"/>
                <a:ea typeface="Times New Roman"/>
                <a:cs typeface="Segoe UI"/>
              </a:rPr>
              <a:t> </a:t>
            </a:r>
            <a:r>
              <a:rPr lang="en-US" sz="1000" dirty="0" smtClean="0">
                <a:solidFill>
                  <a:srgbClr val="000000"/>
                </a:solidFill>
                <a:latin typeface="Arial"/>
                <a:ea typeface="Times New Roman"/>
                <a:cs typeface="Segoe UI"/>
              </a:rPr>
              <a:t>     address</a:t>
            </a:r>
            <a:r>
              <a:rPr lang="en-US" sz="1000" dirty="0">
                <a:solidFill>
                  <a:srgbClr val="000000"/>
                </a:solidFill>
                <a:latin typeface="Arial"/>
                <a:ea typeface="Times New Roman"/>
                <a:cs typeface="Segoe UI"/>
              </a:rPr>
              <a:t>, and contact email in a </a:t>
            </a:r>
            <a:r>
              <a:rPr lang="en-US" sz="1000" b="1" dirty="0">
                <a:solidFill>
                  <a:prstClr val="black"/>
                </a:solidFill>
                <a:latin typeface="Arial"/>
                <a:ea typeface="Times New Roman"/>
                <a:cs typeface="Times New Roman"/>
              </a:rPr>
              <a:t>&lt;section&gt;</a:t>
            </a:r>
            <a:r>
              <a:rPr lang="en-US" sz="1000" dirty="0">
                <a:solidFill>
                  <a:srgbClr val="000000"/>
                </a:solidFill>
                <a:latin typeface="Arial"/>
                <a:ea typeface="Times New Roman"/>
                <a:cs typeface="Segoe UI"/>
              </a:rPr>
              <a:t> element, as shown in bold in the following code example: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marL="100330" marR="100330" lvl="0">
              <a:lnSpc>
                <a:spcPct val="115000"/>
              </a:lnSpc>
              <a:spcAft>
                <a:spcPts val="995"/>
              </a:spcAft>
            </a:pPr>
            <a:r>
              <a:rPr lang="en-US" sz="1000" dirty="0">
                <a:solidFill>
                  <a:prstClr val="black"/>
                </a:solidFill>
                <a:latin typeface="Arial"/>
                <a:ea typeface="Times New Roman"/>
                <a:cs typeface="Times New Roman"/>
              </a:rPr>
              <a:t>&lt;h1&gt;Contact Contoso Conferencing&lt;/h1&gt;</a:t>
            </a:r>
          </a:p>
          <a:p>
            <a:pPr marL="100330" marR="100330" lvl="0">
              <a:lnSpc>
                <a:spcPct val="115000"/>
              </a:lnSpc>
              <a:spcAft>
                <a:spcPts val="995"/>
              </a:spcAft>
            </a:pPr>
            <a:r>
              <a:rPr lang="en-US" sz="1000" b="1" dirty="0">
                <a:solidFill>
                  <a:prstClr val="black"/>
                </a:solidFill>
                <a:latin typeface="Arial"/>
                <a:ea typeface="Times New Roman"/>
                <a:cs typeface="Times New Roman"/>
              </a:rPr>
              <a:t>  &lt;section&gt;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    &lt;p&gt;Contoso Conferencing Ltd.&lt;/p&gt;</a:t>
            </a:r>
          </a:p>
          <a:p>
            <a:pPr marL="100330" marR="100330" lvl="0">
              <a:lnSpc>
                <a:spcPct val="115000"/>
              </a:lnSpc>
              <a:spcAft>
                <a:spcPts val="995"/>
              </a:spcAft>
            </a:pPr>
            <a:r>
              <a:rPr lang="en-US" sz="1000" dirty="0">
                <a:solidFill>
                  <a:prstClr val="black"/>
                </a:solidFill>
                <a:latin typeface="Arial"/>
                <a:ea typeface="Times New Roman"/>
                <a:cs typeface="Times New Roman"/>
              </a:rPr>
              <a:t>    &lt;p&gt;123 South Street&lt;br /&gt;</a:t>
            </a:r>
          </a:p>
          <a:p>
            <a:pPr marL="100330" marR="100330" lvl="0">
              <a:lnSpc>
                <a:spcPct val="115000"/>
              </a:lnSpc>
              <a:spcAft>
                <a:spcPts val="995"/>
              </a:spcAft>
            </a:pPr>
            <a:r>
              <a:rPr lang="en-US" sz="1000" dirty="0">
                <a:solidFill>
                  <a:prstClr val="black"/>
                </a:solidFill>
                <a:latin typeface="Arial"/>
                <a:ea typeface="Times New Roman"/>
                <a:cs typeface="Times New Roman"/>
              </a:rPr>
              <a:t>    Somewhere&lt;br /&gt;</a:t>
            </a:r>
          </a:p>
          <a:p>
            <a:pPr marL="100330" marR="100330" lvl="0">
              <a:lnSpc>
                <a:spcPct val="115000"/>
              </a:lnSpc>
              <a:spcAft>
                <a:spcPts val="995"/>
              </a:spcAft>
            </a:pPr>
            <a:r>
              <a:rPr lang="en-US" sz="1000" dirty="0">
                <a:solidFill>
                  <a:prstClr val="black"/>
                </a:solidFill>
                <a:latin typeface="Arial"/>
                <a:ea typeface="Times New Roman"/>
                <a:cs typeface="Times New Roman"/>
              </a:rPr>
              <a:t>    Over There&lt;br /&gt;</a:t>
            </a:r>
          </a:p>
          <a:p>
            <a:pPr marL="100330" marR="100330" lvl="0">
              <a:lnSpc>
                <a:spcPct val="115000"/>
              </a:lnSpc>
              <a:spcAft>
                <a:spcPts val="995"/>
              </a:spcAft>
            </a:pPr>
            <a:r>
              <a:rPr lang="en-US" sz="1000" dirty="0">
                <a:solidFill>
                  <a:prstClr val="black"/>
                </a:solidFill>
                <a:latin typeface="Arial"/>
                <a:ea typeface="Times New Roman"/>
                <a:cs typeface="Times New Roman"/>
              </a:rPr>
              <a:t>    &lt;em&gt;USA&lt;/em&gt;&lt;/p&gt;</a:t>
            </a:r>
          </a:p>
          <a:p>
            <a:pPr marL="100330" marR="100330" lvl="0">
              <a:lnSpc>
                <a:spcPct val="115000"/>
              </a:lnSpc>
              <a:spcAft>
                <a:spcPts val="995"/>
              </a:spcAft>
            </a:pPr>
            <a:r>
              <a:rPr lang="en-US" sz="1000" dirty="0">
                <a:solidFill>
                  <a:prstClr val="black"/>
                </a:solidFill>
                <a:latin typeface="Arial"/>
                <a:ea typeface="Times New Roman"/>
                <a:cs typeface="Times New Roman"/>
              </a:rPr>
              <a:t>    &lt;p&gt;</a:t>
            </a:r>
          </a:p>
          <a:p>
            <a:pPr marL="100330" marR="100330" lvl="0">
              <a:lnSpc>
                <a:spcPct val="115000"/>
              </a:lnSpc>
              <a:spcAft>
                <a:spcPts val="995"/>
              </a:spcAft>
            </a:pPr>
            <a:r>
              <a:rPr lang="en-US" sz="1000" dirty="0">
                <a:solidFill>
                  <a:prstClr val="black"/>
                </a:solidFill>
                <a:latin typeface="Arial"/>
                <a:ea typeface="Times New Roman"/>
                <a:cs typeface="Times New Roman"/>
              </a:rPr>
              <a:t>      &lt;a href="mailto:contact@contoso.com"&gt;contact@contoso.com&lt;/a&gt;</a:t>
            </a:r>
          </a:p>
          <a:p>
            <a:pPr marL="100330" marR="100330" lvl="0">
              <a:lnSpc>
                <a:spcPct val="115000"/>
              </a:lnSpc>
              <a:spcAft>
                <a:spcPts val="995"/>
              </a:spcAft>
            </a:pPr>
            <a:r>
              <a:rPr lang="en-US" sz="1000" dirty="0">
                <a:solidFill>
                  <a:prstClr val="black"/>
                </a:solidFill>
                <a:latin typeface="Arial"/>
                <a:ea typeface="Times New Roman"/>
                <a:cs typeface="Times New Roman"/>
              </a:rPr>
              <a:t>    &lt;/p&gt;</a:t>
            </a:r>
            <a:endParaRPr lang="en-US" dirty="0"/>
          </a:p>
        </p:txBody>
      </p:sp>
      <p:sp>
        <p:nvSpPr>
          <p:cNvPr id="4" name="Slide Number Placeholder 3"/>
          <p:cNvSpPr>
            <a:spLocks noGrp="1"/>
          </p:cNvSpPr>
          <p:nvPr>
            <p:ph type="sldNum" sz="quarter" idx="10"/>
          </p:nvPr>
        </p:nvSpPr>
        <p:spPr/>
        <p:txBody>
          <a:bodyPr/>
          <a:lstStyle/>
          <a:p>
            <a:fld id="{D97FCF0C-B507-4ACE-9A78-ACC51771986E}" type="slidenum">
              <a:rPr lang="en-US" smtClean="0"/>
              <a:t>13</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2176212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00330" marR="100330" lvl="0">
              <a:lnSpc>
                <a:spcPct val="115000"/>
              </a:lnSpc>
              <a:spcAft>
                <a:spcPts val="995"/>
              </a:spcAft>
            </a:pP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&lt;/section&gt;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&lt;p&gt;</a:t>
            </a:r>
          </a:p>
          <a:p>
            <a:pPr marL="100330" marR="100330" lvl="0">
              <a:lnSpc>
                <a:spcPct val="115000"/>
              </a:lnSpc>
              <a:spcAft>
                <a:spcPts val="995"/>
              </a:spcAft>
            </a:pPr>
            <a:r>
              <a:rPr lang="en-US" sz="1000" dirty="0">
                <a:solidFill>
                  <a:prstClr val="black"/>
                </a:solidFill>
                <a:latin typeface="Arial"/>
                <a:ea typeface="Times New Roman"/>
                <a:cs typeface="Times New Roman"/>
              </a:rPr>
              <a:t>If you would like to contact Contoso Conferencing ...</a:t>
            </a:r>
          </a:p>
          <a:p>
            <a:pPr marL="100330" marR="100330" lvl="0">
              <a:lnSpc>
                <a:spcPct val="115000"/>
              </a:lnSpc>
              <a:spcAft>
                <a:spcPts val="995"/>
              </a:spcAft>
            </a:pPr>
            <a:r>
              <a:rPr lang="en-US" sz="1000" dirty="0">
                <a:solidFill>
                  <a:prstClr val="black"/>
                </a:solidFill>
                <a:latin typeface="Arial"/>
                <a:ea typeface="Times New Roman"/>
                <a:cs typeface="Times New Roman"/>
              </a:rPr>
              <a:t>&lt;/p&gt;</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marL="228600" lvl="0" indent="-228600">
              <a:lnSpc>
                <a:spcPct val="115000"/>
              </a:lnSpc>
              <a:spcAft>
                <a:spcPts val="995"/>
              </a:spcAft>
              <a:buAutoNum type="arabicPeriod" startAt="7"/>
            </a:pPr>
            <a:r>
              <a:rPr lang="en-US" sz="1000" dirty="0" smtClean="0">
                <a:solidFill>
                  <a:srgbClr val="000000"/>
                </a:solidFill>
                <a:latin typeface="Arial"/>
                <a:ea typeface="Times New Roman"/>
                <a:cs typeface="Segoe UI"/>
              </a:rPr>
              <a:t> Wrap </a:t>
            </a:r>
            <a:r>
              <a:rPr lang="en-US" sz="1000" dirty="0">
                <a:solidFill>
                  <a:srgbClr val="000000"/>
                </a:solidFill>
                <a:latin typeface="Arial"/>
                <a:ea typeface="Times New Roman"/>
                <a:cs typeface="Segoe UI"/>
              </a:rPr>
              <a:t>the HTML form and </a:t>
            </a:r>
            <a:r>
              <a:rPr lang="en-US" sz="1000" b="1" dirty="0">
                <a:solidFill>
                  <a:prstClr val="black"/>
                </a:solidFill>
                <a:latin typeface="Arial"/>
                <a:ea typeface="Times New Roman"/>
                <a:cs typeface="Times New Roman"/>
              </a:rPr>
              <a:t>&lt;p&gt;</a:t>
            </a:r>
            <a:r>
              <a:rPr lang="en-US" sz="1000" dirty="0">
                <a:solidFill>
                  <a:srgbClr val="000000"/>
                </a:solidFill>
                <a:latin typeface="Arial"/>
                <a:ea typeface="Times New Roman"/>
                <a:cs typeface="Segoe UI"/>
              </a:rPr>
              <a:t> element immediately above it in a second </a:t>
            </a:r>
            <a:r>
              <a:rPr lang="en-US" sz="1000" b="1" dirty="0">
                <a:solidFill>
                  <a:prstClr val="black"/>
                </a:solidFill>
                <a:latin typeface="Arial"/>
                <a:ea typeface="Times New Roman"/>
                <a:cs typeface="Times New Roman"/>
              </a:rPr>
              <a:t>&lt;section&gt;</a:t>
            </a:r>
            <a:r>
              <a:rPr lang="en-US" sz="1000" dirty="0">
                <a:solidFill>
                  <a:srgbClr val="000000"/>
                </a:solidFill>
                <a:latin typeface="Arial"/>
                <a:ea typeface="Times New Roman"/>
                <a:cs typeface="Segoe UI"/>
              </a:rPr>
              <a:t> element, as </a:t>
            </a:r>
            <a:endParaRPr lang="en-US" sz="1000" dirty="0" smtClean="0">
              <a:solidFill>
                <a:srgbClr val="000000"/>
              </a:solidFill>
              <a:latin typeface="Arial"/>
              <a:ea typeface="Times New Roman"/>
              <a:cs typeface="Segoe UI"/>
            </a:endParaRPr>
          </a:p>
          <a:p>
            <a:pPr lvl="0">
              <a:lnSpc>
                <a:spcPct val="115000"/>
              </a:lnSpc>
              <a:spcAft>
                <a:spcPts val="995"/>
              </a:spcAft>
            </a:pPr>
            <a:r>
              <a:rPr lang="en-US" sz="1000" dirty="0">
                <a:solidFill>
                  <a:srgbClr val="000000"/>
                </a:solidFill>
                <a:latin typeface="Arial"/>
                <a:ea typeface="Times New Roman"/>
                <a:cs typeface="Segoe UI"/>
              </a:rPr>
              <a:t> </a:t>
            </a:r>
            <a:r>
              <a:rPr lang="en-US" sz="1000" dirty="0" smtClean="0">
                <a:solidFill>
                  <a:srgbClr val="000000"/>
                </a:solidFill>
                <a:latin typeface="Arial"/>
                <a:ea typeface="Times New Roman"/>
                <a:cs typeface="Segoe UI"/>
              </a:rPr>
              <a:t>      shown </a:t>
            </a:r>
            <a:r>
              <a:rPr lang="en-US" sz="1000" dirty="0">
                <a:solidFill>
                  <a:srgbClr val="000000"/>
                </a:solidFill>
                <a:latin typeface="Arial"/>
                <a:ea typeface="Times New Roman"/>
                <a:cs typeface="Segoe UI"/>
              </a:rPr>
              <a:t>in bold in the following code example: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marL="100330" marR="100330" lvl="0">
              <a:lnSpc>
                <a:spcPct val="115000"/>
              </a:lnSpc>
              <a:spcAft>
                <a:spcPts val="995"/>
              </a:spcAft>
            </a:pPr>
            <a:r>
              <a:rPr lang="en-US" sz="1000" b="1" dirty="0">
                <a:solidFill>
                  <a:prstClr val="black"/>
                </a:solidFill>
                <a:latin typeface="Arial"/>
                <a:ea typeface="Times New Roman"/>
                <a:cs typeface="Times New Roman"/>
              </a:rPr>
              <a:t>&lt;section&gt;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  &lt;p&gt;</a:t>
            </a:r>
          </a:p>
          <a:p>
            <a:pPr marL="100330" marR="100330" lvl="0">
              <a:lnSpc>
                <a:spcPct val="115000"/>
              </a:lnSpc>
              <a:spcAft>
                <a:spcPts val="995"/>
              </a:spcAft>
            </a:pPr>
            <a:r>
              <a:rPr lang="en-US" sz="1000" dirty="0">
                <a:solidFill>
                  <a:prstClr val="black"/>
                </a:solidFill>
                <a:latin typeface="Arial"/>
                <a:ea typeface="Times New Roman"/>
                <a:cs typeface="Times New Roman"/>
              </a:rPr>
              <a:t>  If you would like to contact Contoso Conferencing ...</a:t>
            </a:r>
          </a:p>
          <a:p>
            <a:pPr marL="100330" marR="100330" lvl="0">
              <a:lnSpc>
                <a:spcPct val="115000"/>
              </a:lnSpc>
              <a:spcAft>
                <a:spcPts val="995"/>
              </a:spcAft>
            </a:pPr>
            <a:r>
              <a:rPr lang="en-US" sz="1000" dirty="0">
                <a:solidFill>
                  <a:prstClr val="black"/>
                </a:solidFill>
                <a:latin typeface="Arial"/>
                <a:ea typeface="Times New Roman"/>
                <a:cs typeface="Times New Roman"/>
              </a:rPr>
              <a:t>  &lt;/p&gt;</a:t>
            </a:r>
          </a:p>
          <a:p>
            <a:pPr marL="100330" marR="100330" lvl="0">
              <a:lnSpc>
                <a:spcPct val="115000"/>
              </a:lnSpc>
              <a:spcAft>
                <a:spcPts val="995"/>
              </a:spcAft>
            </a:pPr>
            <a:r>
              <a:rPr lang="en-US" sz="1000" dirty="0">
                <a:solidFill>
                  <a:prstClr val="black"/>
                </a:solidFill>
                <a:latin typeface="Arial"/>
                <a:ea typeface="Times New Roman"/>
                <a:cs typeface="Times New Roman"/>
              </a:rPr>
              <a:t>  &lt;form method="POST" action="support.aspx"&gt;</a:t>
            </a:r>
          </a:p>
          <a:p>
            <a:pPr marL="100330" marR="100330" lvl="0">
              <a:lnSpc>
                <a:spcPct val="115000"/>
              </a:lnSpc>
              <a:spcAft>
                <a:spcPts val="995"/>
              </a:spcAft>
            </a:pPr>
            <a:r>
              <a:rPr lang="en-US" sz="1000" dirty="0">
                <a:solidFill>
                  <a:prstClr val="black"/>
                </a:solidFill>
                <a:latin typeface="Arial"/>
                <a:ea typeface="Times New Roman"/>
                <a:cs typeface="Times New Roman"/>
              </a:rPr>
              <a:t>    ...</a:t>
            </a:r>
          </a:p>
          <a:p>
            <a:pPr marL="100330" marR="100330" lvl="0">
              <a:lnSpc>
                <a:spcPct val="115000"/>
              </a:lnSpc>
              <a:spcAft>
                <a:spcPts val="995"/>
              </a:spcAft>
            </a:pPr>
            <a:r>
              <a:rPr lang="en-US" sz="1000" dirty="0">
                <a:solidFill>
                  <a:prstClr val="black"/>
                </a:solidFill>
                <a:latin typeface="Arial"/>
                <a:ea typeface="Times New Roman"/>
                <a:cs typeface="Times New Roman"/>
              </a:rPr>
              <a:t>  &lt;/form&gt;</a:t>
            </a:r>
          </a:p>
          <a:p>
            <a:pPr marL="100330" marR="100330" lvl="0">
              <a:lnSpc>
                <a:spcPct val="115000"/>
              </a:lnSpc>
              <a:spcAft>
                <a:spcPts val="995"/>
              </a:spcAft>
            </a:pPr>
            <a:r>
              <a:rPr lang="en-US" sz="1000" b="1" dirty="0">
                <a:solidFill>
                  <a:prstClr val="black"/>
                </a:solidFill>
                <a:latin typeface="Arial"/>
                <a:ea typeface="Times New Roman"/>
                <a:cs typeface="Times New Roman"/>
              </a:rPr>
              <a:t>&lt;/section&gt;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dirty="0" smtClean="0">
                <a:solidFill>
                  <a:srgbClr val="000000"/>
                </a:solidFill>
                <a:latin typeface="Arial"/>
                <a:ea typeface="Times New Roman"/>
                <a:cs typeface="Segoe UI"/>
              </a:rPr>
              <a:t>8.     On </a:t>
            </a:r>
            <a:r>
              <a:rPr lang="en-US" sz="1000" dirty="0">
                <a:solidFill>
                  <a:srgbClr val="000000"/>
                </a:solidFill>
                <a:latin typeface="Arial"/>
                <a:ea typeface="Times New Roman"/>
                <a:cs typeface="Segoe UI"/>
              </a:rPr>
              <a:t>the </a:t>
            </a:r>
            <a:r>
              <a:rPr lang="en-US" sz="1000" b="1" dirty="0">
                <a:solidFill>
                  <a:prstClr val="black"/>
                </a:solidFill>
                <a:latin typeface="Arial"/>
                <a:ea typeface="Times New Roman"/>
                <a:cs typeface="Times New Roman"/>
              </a:rPr>
              <a:t>File</a:t>
            </a:r>
            <a:r>
              <a:rPr lang="en-US" sz="1000" dirty="0">
                <a:solidFill>
                  <a:srgbClr val="000000"/>
                </a:solidFill>
                <a:latin typeface="Arial"/>
                <a:ea typeface="Times New Roman"/>
                <a:cs typeface="Segoe UI"/>
              </a:rPr>
              <a:t> menu, click </a:t>
            </a:r>
            <a:r>
              <a:rPr lang="en-US" sz="1000" b="1" dirty="0">
                <a:solidFill>
                  <a:prstClr val="black"/>
                </a:solidFill>
                <a:latin typeface="Arial"/>
                <a:ea typeface="Times New Roman"/>
                <a:cs typeface="Times New Roman"/>
              </a:rPr>
              <a:t>Save All</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1000"/>
              </a:spcAft>
            </a:pPr>
            <a:r>
              <a:rPr lang="en-US" sz="1000" dirty="0">
                <a:solidFill>
                  <a:prstClr val="black"/>
                </a:solidFill>
                <a:latin typeface="Arial"/>
                <a:ea typeface="Calibri"/>
                <a:cs typeface="Segoe UI"/>
              </a:rPr>
              <a:t>Add a Header and a Footer to the Page</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Enclose the </a:t>
            </a:r>
            <a:r>
              <a:rPr lang="en-US" sz="1000" b="1" dirty="0">
                <a:solidFill>
                  <a:prstClr val="black"/>
                </a:solidFill>
                <a:latin typeface="Arial"/>
                <a:ea typeface="Times New Roman"/>
                <a:cs typeface="Times New Roman"/>
              </a:rPr>
              <a:t>&lt;h1&gt;</a:t>
            </a:r>
            <a:r>
              <a:rPr lang="en-US" sz="1000" dirty="0">
                <a:solidFill>
                  <a:prstClr val="black"/>
                </a:solidFill>
                <a:latin typeface="Arial"/>
                <a:ea typeface="Times New Roman"/>
                <a:cs typeface="Segoe UI"/>
              </a:rPr>
              <a:t> element near the top of the </a:t>
            </a:r>
            <a:r>
              <a:rPr lang="en-US" sz="1000" b="1" dirty="0">
                <a:solidFill>
                  <a:prstClr val="black"/>
                </a:solidFill>
                <a:latin typeface="Arial"/>
                <a:ea typeface="Times New Roman"/>
                <a:cs typeface="Times New Roman"/>
              </a:rPr>
              <a:t>ContactUs.html</a:t>
            </a:r>
            <a:r>
              <a:rPr lang="en-US" sz="1000" dirty="0">
                <a:solidFill>
                  <a:prstClr val="black"/>
                </a:solidFill>
                <a:latin typeface="Arial"/>
                <a:ea typeface="Times New Roman"/>
                <a:cs typeface="Segoe UI"/>
              </a:rPr>
              <a:t> file in a </a:t>
            </a:r>
            <a:r>
              <a:rPr lang="en-US" sz="1000" b="1" dirty="0">
                <a:solidFill>
                  <a:prstClr val="black"/>
                </a:solidFill>
                <a:latin typeface="Arial"/>
                <a:ea typeface="Times New Roman"/>
                <a:cs typeface="Times New Roman"/>
              </a:rPr>
              <a:t>&lt;header&gt;</a:t>
            </a:r>
            <a:r>
              <a:rPr lang="en-US" sz="1000" dirty="0">
                <a:solidFill>
                  <a:prstClr val="black"/>
                </a:solidFill>
                <a:latin typeface="Arial"/>
                <a:ea typeface="Times New Roman"/>
                <a:cs typeface="Segoe UI"/>
              </a:rPr>
              <a:t> element, as shown in bold in the following code example:</a:t>
            </a:r>
            <a:endParaRPr lang="en-US" dirty="0"/>
          </a:p>
        </p:txBody>
      </p:sp>
      <p:sp>
        <p:nvSpPr>
          <p:cNvPr id="4" name="Slide Number Placeholder 3"/>
          <p:cNvSpPr>
            <a:spLocks noGrp="1"/>
          </p:cNvSpPr>
          <p:nvPr>
            <p:ph type="sldNum" sz="quarter" idx="10"/>
          </p:nvPr>
        </p:nvSpPr>
        <p:spPr/>
        <p:txBody>
          <a:bodyPr/>
          <a:lstStyle/>
          <a:p>
            <a:fld id="{D97FCF0C-B507-4ACE-9A78-ACC51771986E}" type="slidenum">
              <a:rPr lang="en-US" smtClean="0"/>
              <a:t>14</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893612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00330" marR="100330" lvl="0">
              <a:lnSpc>
                <a:spcPct val="115000"/>
              </a:lnSpc>
              <a:spcAft>
                <a:spcPts val="995"/>
              </a:spcAft>
            </a:pPr>
            <a:r>
              <a:rPr lang="en-US" sz="1000" dirty="0">
                <a:solidFill>
                  <a:prstClr val="black"/>
                </a:solidFill>
                <a:latin typeface="Arial"/>
                <a:ea typeface="Times New Roman"/>
                <a:cs typeface="Times New Roman"/>
              </a:rPr>
              <a:t>...</a:t>
            </a:r>
          </a:p>
          <a:p>
            <a:pPr marL="100330" marR="100330" lvl="0">
              <a:lnSpc>
                <a:spcPct val="115000"/>
              </a:lnSpc>
              <a:spcAft>
                <a:spcPts val="995"/>
              </a:spcAft>
            </a:pPr>
            <a:r>
              <a:rPr lang="en-US" sz="1000" dirty="0">
                <a:solidFill>
                  <a:prstClr val="black"/>
                </a:solidFill>
                <a:latin typeface="Arial"/>
                <a:ea typeface="Times New Roman"/>
                <a:cs typeface="Times New Roman"/>
              </a:rPr>
              <a:t>&lt;article&gt;</a:t>
            </a:r>
          </a:p>
          <a:p>
            <a:pPr marL="100330" marR="100330" lvl="0">
              <a:lnSpc>
                <a:spcPct val="115000"/>
              </a:lnSpc>
              <a:spcAft>
                <a:spcPts val="995"/>
              </a:spcAft>
            </a:pPr>
            <a:r>
              <a:rPr lang="en-US" sz="1000" b="1" dirty="0">
                <a:solidFill>
                  <a:prstClr val="black"/>
                </a:solidFill>
                <a:latin typeface="Arial"/>
                <a:ea typeface="Times New Roman"/>
                <a:cs typeface="Times New Roman"/>
              </a:rPr>
              <a:t>  &lt;header&gt;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    &lt;h1&gt;Contact Contoso Conferencing&lt;/h1&gt;</a:t>
            </a:r>
          </a:p>
          <a:p>
            <a:pPr marL="100330" marR="100330" lvl="0">
              <a:lnSpc>
                <a:spcPct val="115000"/>
              </a:lnSpc>
              <a:spcAft>
                <a:spcPts val="995"/>
              </a:spcAft>
            </a:pPr>
            <a:r>
              <a:rPr lang="en-US" sz="1000" b="1" dirty="0">
                <a:solidFill>
                  <a:prstClr val="black"/>
                </a:solidFill>
                <a:latin typeface="Arial"/>
                <a:ea typeface="Times New Roman"/>
                <a:cs typeface="Times New Roman"/>
              </a:rPr>
              <a:t>  &lt;/header&gt;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  ...</a:t>
            </a:r>
          </a:p>
          <a:p>
            <a:pPr marL="100330" marR="100330" lvl="0">
              <a:lnSpc>
                <a:spcPct val="115000"/>
              </a:lnSpc>
              <a:spcAft>
                <a:spcPts val="995"/>
              </a:spcAft>
            </a:pPr>
            <a:r>
              <a:rPr lang="en-US" sz="1000" dirty="0">
                <a:solidFill>
                  <a:prstClr val="black"/>
                </a:solidFill>
                <a:latin typeface="Arial"/>
                <a:ea typeface="Times New Roman"/>
                <a:cs typeface="Times New Roman"/>
              </a:rPr>
              <a:t>&lt;/article&gt;</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dirty="0" smtClean="0">
                <a:solidFill>
                  <a:prstClr val="black"/>
                </a:solidFill>
                <a:latin typeface="Arial"/>
                <a:ea typeface="Times New Roman"/>
                <a:cs typeface="Segoe UI"/>
              </a:rPr>
              <a:t>2.      Add </a:t>
            </a:r>
            <a:r>
              <a:rPr lang="en-US" sz="1000" dirty="0">
                <a:solidFill>
                  <a:prstClr val="black"/>
                </a:solidFill>
                <a:latin typeface="Arial"/>
                <a:ea typeface="Times New Roman"/>
                <a:cs typeface="Segoe UI"/>
              </a:rPr>
              <a:t>the following </a:t>
            </a:r>
            <a:r>
              <a:rPr lang="en-US" sz="1000" b="1" dirty="0">
                <a:solidFill>
                  <a:prstClr val="black"/>
                </a:solidFill>
                <a:latin typeface="Arial"/>
                <a:ea typeface="Times New Roman"/>
                <a:cs typeface="Times New Roman"/>
              </a:rPr>
              <a:t>&lt;img&gt;</a:t>
            </a:r>
            <a:r>
              <a:rPr lang="en-US" sz="1000" dirty="0">
                <a:solidFill>
                  <a:prstClr val="black"/>
                </a:solidFill>
                <a:latin typeface="Arial"/>
                <a:ea typeface="Times New Roman"/>
                <a:cs typeface="Segoe UI"/>
              </a:rPr>
              <a:t> element shown in bold to the </a:t>
            </a:r>
            <a:r>
              <a:rPr lang="en-US" sz="1000" b="1" dirty="0">
                <a:solidFill>
                  <a:prstClr val="black"/>
                </a:solidFill>
                <a:latin typeface="Arial"/>
                <a:ea typeface="Times New Roman"/>
                <a:cs typeface="Times New Roman"/>
              </a:rPr>
              <a:t>&lt;header&gt;</a:t>
            </a:r>
            <a:r>
              <a:rPr lang="en-US" sz="1000" dirty="0">
                <a:solidFill>
                  <a:prstClr val="black"/>
                </a:solidFill>
                <a:latin typeface="Arial"/>
                <a:ea typeface="Times New Roman"/>
                <a:cs typeface="Segoe UI"/>
              </a:rPr>
              <a:t> element above the </a:t>
            </a:r>
            <a:r>
              <a:rPr lang="en-US" sz="1000" b="1" dirty="0">
                <a:solidFill>
                  <a:prstClr val="black"/>
                </a:solidFill>
                <a:latin typeface="Arial"/>
                <a:ea typeface="Times New Roman"/>
                <a:cs typeface="Times New Roman"/>
              </a:rPr>
              <a:t>&lt;h1&gt;</a:t>
            </a:r>
            <a:r>
              <a:rPr lang="en-US" sz="1000" dirty="0">
                <a:solidFill>
                  <a:prstClr val="black"/>
                </a:solidFill>
                <a:latin typeface="Arial"/>
                <a:ea typeface="Times New Roman"/>
                <a:cs typeface="Segoe UI"/>
              </a:rPr>
              <a:t> element.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&lt;header&gt;</a:t>
            </a:r>
          </a:p>
          <a:p>
            <a:pPr marL="100330" marR="100330" lvl="0">
              <a:lnSpc>
                <a:spcPct val="115000"/>
              </a:lnSpc>
              <a:spcAft>
                <a:spcPts val="995"/>
              </a:spcAft>
            </a:pPr>
            <a:r>
              <a:rPr lang="en-US" sz="1000" b="1" dirty="0">
                <a:solidFill>
                  <a:prstClr val="black"/>
                </a:solidFill>
                <a:latin typeface="Arial"/>
                <a:ea typeface="Times New Roman"/>
                <a:cs typeface="Times New Roman"/>
              </a:rPr>
              <a:t>  &lt;img src="images/Contoso.png" alt="Company Logo" /&gt;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  &lt;h1&gt;Contact Contoso Conferencing&lt;/h1&gt;</a:t>
            </a:r>
          </a:p>
          <a:p>
            <a:pPr marL="100330" marR="100330" lvl="0">
              <a:lnSpc>
                <a:spcPct val="115000"/>
              </a:lnSpc>
              <a:spcAft>
                <a:spcPts val="995"/>
              </a:spcAft>
            </a:pPr>
            <a:r>
              <a:rPr lang="en-US" sz="1000" dirty="0">
                <a:solidFill>
                  <a:prstClr val="black"/>
                </a:solidFill>
                <a:latin typeface="Arial"/>
                <a:ea typeface="Times New Roman"/>
                <a:cs typeface="Times New Roman"/>
              </a:rPr>
              <a:t>&lt;/header&gt;</a:t>
            </a:r>
          </a:p>
          <a:p>
            <a:pPr marL="228600" lvl="0" indent="-228600">
              <a:lnSpc>
                <a:spcPct val="115000"/>
              </a:lnSpc>
              <a:spcAft>
                <a:spcPts val="995"/>
              </a:spcAft>
              <a:buAutoNum type="arabicPeriod" startAt="3"/>
            </a:pPr>
            <a:r>
              <a:rPr lang="en-US" sz="1000" dirty="0" smtClean="0">
                <a:solidFill>
                  <a:prstClr val="black"/>
                </a:solidFill>
                <a:latin typeface="Arial"/>
                <a:ea typeface="Times New Roman"/>
                <a:cs typeface="Segoe UI"/>
              </a:rPr>
              <a:t> Add </a:t>
            </a:r>
            <a:r>
              <a:rPr lang="en-US" sz="1000" dirty="0">
                <a:solidFill>
                  <a:prstClr val="black"/>
                </a:solidFill>
                <a:latin typeface="Arial"/>
                <a:ea typeface="Times New Roman"/>
                <a:cs typeface="Segoe UI"/>
              </a:rPr>
              <a:t>the following HTML markup shown in bold immediately after the </a:t>
            </a:r>
            <a:r>
              <a:rPr lang="en-US" sz="1000" b="1" dirty="0">
                <a:solidFill>
                  <a:prstClr val="black"/>
                </a:solidFill>
                <a:latin typeface="Arial"/>
                <a:ea typeface="Times New Roman"/>
                <a:cs typeface="Times New Roman"/>
              </a:rPr>
              <a:t>&lt;/article&gt;</a:t>
            </a:r>
            <a:r>
              <a:rPr lang="en-US" sz="1000" dirty="0">
                <a:solidFill>
                  <a:prstClr val="black"/>
                </a:solidFill>
                <a:latin typeface="Arial"/>
                <a:ea typeface="Times New Roman"/>
                <a:cs typeface="Segoe UI"/>
              </a:rPr>
              <a:t> tag near the end of </a:t>
            </a:r>
            <a:endParaRPr lang="en-US" sz="1000" dirty="0" smtClean="0">
              <a:solidFill>
                <a:prstClr val="black"/>
              </a:solidFill>
              <a:latin typeface="Arial"/>
              <a:ea typeface="Times New Roman"/>
              <a:cs typeface="Segoe UI"/>
            </a:endParaRPr>
          </a:p>
          <a:p>
            <a:pPr lvl="0">
              <a:lnSpc>
                <a:spcPct val="115000"/>
              </a:lnSpc>
              <a:spcAft>
                <a:spcPts val="995"/>
              </a:spcAft>
            </a:pPr>
            <a:r>
              <a:rPr lang="en-US" sz="1000" dirty="0">
                <a:solidFill>
                  <a:prstClr val="black"/>
                </a:solidFill>
                <a:latin typeface="Arial"/>
                <a:ea typeface="Times New Roman"/>
                <a:cs typeface="Segoe UI"/>
              </a:rPr>
              <a:t> </a:t>
            </a:r>
            <a:r>
              <a:rPr lang="en-US" sz="1000" dirty="0" smtClean="0">
                <a:solidFill>
                  <a:prstClr val="black"/>
                </a:solidFill>
                <a:latin typeface="Arial"/>
                <a:ea typeface="Times New Roman"/>
                <a:cs typeface="Segoe UI"/>
              </a:rPr>
              <a:t>      the </a:t>
            </a:r>
            <a:r>
              <a:rPr lang="en-US" sz="1000" dirty="0">
                <a:solidFill>
                  <a:prstClr val="black"/>
                </a:solidFill>
                <a:latin typeface="Arial"/>
                <a:ea typeface="Times New Roman"/>
                <a:cs typeface="Segoe UI"/>
              </a:rPr>
              <a:t>document.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    ...</a:t>
            </a:r>
          </a:p>
          <a:p>
            <a:pPr marL="100330" marR="100330" lvl="0">
              <a:lnSpc>
                <a:spcPct val="115000"/>
              </a:lnSpc>
              <a:spcAft>
                <a:spcPts val="995"/>
              </a:spcAft>
            </a:pPr>
            <a:r>
              <a:rPr lang="en-US" sz="1000" dirty="0">
                <a:solidFill>
                  <a:prstClr val="black"/>
                </a:solidFill>
                <a:latin typeface="Arial"/>
                <a:ea typeface="Times New Roman"/>
                <a:cs typeface="Times New Roman"/>
              </a:rPr>
              <a:t>    &lt;/article&gt;</a:t>
            </a:r>
          </a:p>
          <a:p>
            <a:pPr marL="100330" marR="100330" lvl="0">
              <a:lnSpc>
                <a:spcPct val="115000"/>
              </a:lnSpc>
              <a:spcAft>
                <a:spcPts val="995"/>
              </a:spcAft>
            </a:pPr>
            <a:r>
              <a:rPr lang="en-US" sz="1000" b="1" dirty="0">
                <a:solidFill>
                  <a:prstClr val="black"/>
                </a:solidFill>
                <a:latin typeface="Arial"/>
                <a:ea typeface="Times New Roman"/>
                <a:cs typeface="Times New Roman"/>
              </a:rPr>
              <a:t>    &lt;footer&gt;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b="1" dirty="0">
                <a:solidFill>
                  <a:prstClr val="black"/>
                </a:solidFill>
                <a:latin typeface="Arial"/>
                <a:ea typeface="Times New Roman"/>
                <a:cs typeface="Times New Roman"/>
              </a:rPr>
              <a:t>      &lt;p&gt;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b="1" dirty="0">
                <a:solidFill>
                  <a:prstClr val="black"/>
                </a:solidFill>
                <a:latin typeface="Arial"/>
                <a:ea typeface="Times New Roman"/>
                <a:cs typeface="Times New Roman"/>
              </a:rPr>
              <a:t>        &lt;small&gt;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b="1" dirty="0">
                <a:solidFill>
                  <a:prstClr val="black"/>
                </a:solidFill>
                <a:latin typeface="Arial"/>
                <a:ea typeface="Times New Roman"/>
                <a:cs typeface="Times New Roman"/>
              </a:rPr>
              <a:t>          Last updated </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15</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674822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00330" marR="100330" lvl="0">
              <a:lnSpc>
                <a:spcPct val="115000"/>
              </a:lnSpc>
              <a:spcAft>
                <a:spcPts val="995"/>
              </a:spcAft>
            </a:pPr>
            <a:r>
              <a:rPr lang="en-US" sz="1000" b="1" dirty="0">
                <a:solidFill>
                  <a:prstClr val="black"/>
                </a:solidFill>
                <a:latin typeface="Arial"/>
                <a:ea typeface="Times New Roman"/>
                <a:cs typeface="Times New Roman"/>
              </a:rPr>
              <a:t> &lt;time datetime="2012-08"&gt;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b="1" dirty="0">
                <a:solidFill>
                  <a:prstClr val="black"/>
                </a:solidFill>
                <a:latin typeface="Arial"/>
                <a:ea typeface="Times New Roman"/>
                <a:cs typeface="Times New Roman"/>
              </a:rPr>
              <a:t>            August 2012</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b="1" dirty="0">
                <a:solidFill>
                  <a:prstClr val="black"/>
                </a:solidFill>
                <a:latin typeface="Arial"/>
                <a:ea typeface="Times New Roman"/>
                <a:cs typeface="Times New Roman"/>
              </a:rPr>
              <a:t>          &lt;/time&gt;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b="1" dirty="0">
                <a:solidFill>
                  <a:prstClr val="black"/>
                </a:solidFill>
                <a:latin typeface="Arial"/>
                <a:ea typeface="Times New Roman"/>
                <a:cs typeface="Times New Roman"/>
              </a:rPr>
              <a:t>        &lt;/small&gt;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b="1" dirty="0">
                <a:solidFill>
                  <a:prstClr val="black"/>
                </a:solidFill>
                <a:latin typeface="Arial"/>
                <a:ea typeface="Times New Roman"/>
                <a:cs typeface="Times New Roman"/>
              </a:rPr>
              <a:t>      &lt;/p&gt;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b="1" dirty="0">
                <a:solidFill>
                  <a:prstClr val="black"/>
                </a:solidFill>
                <a:latin typeface="Arial"/>
                <a:ea typeface="Times New Roman"/>
                <a:cs typeface="Times New Roman"/>
              </a:rPr>
              <a:t>    &lt;/footer&gt;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  &lt;/body&gt;</a:t>
            </a:r>
          </a:p>
          <a:p>
            <a:pPr marL="100330" marR="100330" lvl="0">
              <a:lnSpc>
                <a:spcPct val="115000"/>
              </a:lnSpc>
              <a:spcAft>
                <a:spcPts val="995"/>
              </a:spcAft>
            </a:pPr>
            <a:r>
              <a:rPr lang="en-US" sz="1000" dirty="0">
                <a:solidFill>
                  <a:prstClr val="black"/>
                </a:solidFill>
                <a:latin typeface="Arial"/>
                <a:ea typeface="Times New Roman"/>
                <a:cs typeface="Times New Roman"/>
              </a:rPr>
              <a:t>&lt;/html&gt;</a:t>
            </a:r>
          </a:p>
          <a:p>
            <a:pPr lvl="0">
              <a:lnSpc>
                <a:spcPct val="115000"/>
              </a:lnSpc>
              <a:spcAft>
                <a:spcPts val="995"/>
              </a:spcAft>
            </a:pPr>
            <a:r>
              <a:rPr lang="en-US" sz="1000" dirty="0" smtClean="0">
                <a:solidFill>
                  <a:prstClr val="black"/>
                </a:solidFill>
                <a:latin typeface="Arial"/>
                <a:ea typeface="Times New Roman"/>
                <a:cs typeface="Segoe UI"/>
              </a:rPr>
              <a:t>4.       On </a:t>
            </a: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File</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Save All</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1000"/>
              </a:spcAft>
            </a:pPr>
            <a:r>
              <a:rPr lang="en-US" sz="1000" dirty="0">
                <a:solidFill>
                  <a:prstClr val="black"/>
                </a:solidFill>
                <a:latin typeface="Arial"/>
                <a:ea typeface="Calibri"/>
                <a:cs typeface="Segoe UI"/>
              </a:rPr>
              <a:t>View the Structure of the Page by Using the F12 Developer Tools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Start Without Debugging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Internet Explorer, if the message </a:t>
            </a:r>
            <a:r>
              <a:rPr lang="en-US" sz="1000" b="1" dirty="0">
                <a:solidFill>
                  <a:prstClr val="black"/>
                </a:solidFill>
                <a:latin typeface="Arial"/>
                <a:ea typeface="Times New Roman"/>
                <a:cs typeface="Times New Roman"/>
              </a:rPr>
              <a:t>Intranet settings are turned off by default</a:t>
            </a:r>
            <a:r>
              <a:rPr lang="en-US" sz="1000" dirty="0">
                <a:solidFill>
                  <a:prstClr val="black"/>
                </a:solidFill>
                <a:latin typeface="Arial"/>
                <a:ea typeface="Times New Roman"/>
                <a:cs typeface="Segoe UI"/>
              </a:rPr>
              <a:t> appears, </a:t>
            </a:r>
            <a:r>
              <a:rPr lang="en-US" sz="1000" b="1" dirty="0">
                <a:solidFill>
                  <a:prstClr val="black"/>
                </a:solidFill>
                <a:latin typeface="Arial"/>
                <a:ea typeface="Times New Roman"/>
                <a:cs typeface="Times New Roman"/>
              </a:rPr>
              <a:t>click Don’t show this message again</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Press F12.</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F12</a:t>
            </a:r>
            <a:r>
              <a:rPr lang="en-US" sz="1000" dirty="0">
                <a:solidFill>
                  <a:prstClr val="black"/>
                </a:solidFill>
                <a:latin typeface="Arial"/>
                <a:ea typeface="Times New Roman"/>
                <a:cs typeface="Segoe UI"/>
              </a:rPr>
              <a:t> window, click the </a:t>
            </a:r>
            <a:r>
              <a:rPr lang="en-US" sz="1000" b="1" dirty="0">
                <a:solidFill>
                  <a:prstClr val="black"/>
                </a:solidFill>
                <a:latin typeface="Arial"/>
                <a:ea typeface="Times New Roman"/>
                <a:cs typeface="Times New Roman"/>
              </a:rPr>
              <a:t>HTML</a:t>
            </a:r>
            <a:r>
              <a:rPr lang="en-US" sz="1000" dirty="0">
                <a:solidFill>
                  <a:prstClr val="black"/>
                </a:solidFill>
                <a:latin typeface="Arial"/>
                <a:ea typeface="Times New Roman"/>
                <a:cs typeface="Segoe UI"/>
              </a:rPr>
              <a:t> tab.</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Expand the </a:t>
            </a:r>
            <a:r>
              <a:rPr lang="en-US" sz="1000" b="1" dirty="0">
                <a:solidFill>
                  <a:prstClr val="black"/>
                </a:solidFill>
                <a:latin typeface="Arial"/>
                <a:ea typeface="Times New Roman"/>
                <a:cs typeface="Times New Roman"/>
              </a:rPr>
              <a:t>&lt;html&gt;</a:t>
            </a:r>
            <a:r>
              <a:rPr lang="en-US" sz="1000" dirty="0">
                <a:solidFill>
                  <a:prstClr val="black"/>
                </a:solidFill>
                <a:latin typeface="Arial"/>
                <a:ea typeface="Times New Roman"/>
                <a:cs typeface="Segoe UI"/>
              </a:rPr>
              <a:t> element.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Expand the </a:t>
            </a:r>
            <a:r>
              <a:rPr lang="en-US" sz="1000" b="1" dirty="0">
                <a:solidFill>
                  <a:prstClr val="black"/>
                </a:solidFill>
                <a:latin typeface="Arial"/>
                <a:ea typeface="Times New Roman"/>
                <a:cs typeface="Times New Roman"/>
              </a:rPr>
              <a:t>&lt;body&gt;</a:t>
            </a:r>
            <a:r>
              <a:rPr lang="en-US" sz="1000" dirty="0">
                <a:solidFill>
                  <a:prstClr val="black"/>
                </a:solidFill>
                <a:latin typeface="Arial"/>
                <a:ea typeface="Times New Roman"/>
                <a:cs typeface="Segoe UI"/>
              </a:rPr>
              <a:t> element.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Expand the </a:t>
            </a:r>
            <a:r>
              <a:rPr lang="en-US" sz="1000" b="1" dirty="0">
                <a:solidFill>
                  <a:prstClr val="black"/>
                </a:solidFill>
                <a:latin typeface="Arial"/>
                <a:ea typeface="Times New Roman"/>
                <a:cs typeface="Times New Roman"/>
              </a:rPr>
              <a:t>&lt;article&gt;</a:t>
            </a:r>
            <a:r>
              <a:rPr lang="en-US" sz="1000" dirty="0">
                <a:solidFill>
                  <a:prstClr val="black"/>
                </a:solidFill>
                <a:latin typeface="Arial"/>
                <a:ea typeface="Times New Roman"/>
                <a:cs typeface="Segoe UI"/>
              </a:rPr>
              <a:t> element and verify that it contains a </a:t>
            </a:r>
            <a:r>
              <a:rPr lang="en-US" sz="1000" b="1" dirty="0">
                <a:solidFill>
                  <a:prstClr val="black"/>
                </a:solidFill>
                <a:latin typeface="Arial"/>
                <a:ea typeface="Times New Roman"/>
                <a:cs typeface="Times New Roman"/>
              </a:rPr>
              <a:t>&lt;header&gt;</a:t>
            </a:r>
            <a:r>
              <a:rPr lang="en-US" sz="1000" dirty="0">
                <a:solidFill>
                  <a:prstClr val="black"/>
                </a:solidFill>
                <a:latin typeface="Arial"/>
                <a:ea typeface="Times New Roman"/>
                <a:cs typeface="Segoe UI"/>
              </a:rPr>
              <a:t> element and two </a:t>
            </a:r>
            <a:r>
              <a:rPr lang="en-US" sz="1000" b="1" dirty="0">
                <a:solidFill>
                  <a:prstClr val="black"/>
                </a:solidFill>
                <a:latin typeface="Arial"/>
                <a:ea typeface="Times New Roman"/>
                <a:cs typeface="Times New Roman"/>
              </a:rPr>
              <a:t>&lt;section&gt;</a:t>
            </a:r>
            <a:r>
              <a:rPr lang="en-US" sz="1000" dirty="0">
                <a:solidFill>
                  <a:prstClr val="black"/>
                </a:solidFill>
                <a:latin typeface="Arial"/>
                <a:ea typeface="Times New Roman"/>
                <a:cs typeface="Segoe UI"/>
              </a:rPr>
              <a:t> elements.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Expand the </a:t>
            </a:r>
            <a:r>
              <a:rPr lang="en-US" sz="1000" b="1" dirty="0">
                <a:solidFill>
                  <a:prstClr val="black"/>
                </a:solidFill>
                <a:latin typeface="Arial"/>
                <a:ea typeface="Times New Roman"/>
                <a:cs typeface="Times New Roman"/>
              </a:rPr>
              <a:t>&lt;header&gt; </a:t>
            </a:r>
            <a:r>
              <a:rPr lang="en-US" sz="1000" dirty="0">
                <a:solidFill>
                  <a:prstClr val="black"/>
                </a:solidFill>
                <a:latin typeface="Arial"/>
                <a:ea typeface="Times New Roman"/>
                <a:cs typeface="Segoe UI"/>
              </a:rPr>
              <a:t>element.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Expand the </a:t>
            </a:r>
            <a:r>
              <a:rPr lang="en-US" sz="1000" b="1" dirty="0">
                <a:solidFill>
                  <a:prstClr val="black"/>
                </a:solidFill>
                <a:latin typeface="Arial"/>
                <a:ea typeface="Times New Roman"/>
                <a:cs typeface="Times New Roman"/>
              </a:rPr>
              <a:t>&lt;h1&gt;</a:t>
            </a:r>
            <a:r>
              <a:rPr lang="en-US" sz="1000" dirty="0">
                <a:solidFill>
                  <a:prstClr val="black"/>
                </a:solidFill>
                <a:latin typeface="Arial"/>
                <a:ea typeface="Times New Roman"/>
                <a:cs typeface="Segoe UI"/>
              </a:rPr>
              <a:t> element.</a:t>
            </a:r>
            <a:endParaRPr lang="en-US" dirty="0"/>
          </a:p>
        </p:txBody>
      </p:sp>
      <p:sp>
        <p:nvSpPr>
          <p:cNvPr id="4" name="Slide Number Placeholder 3"/>
          <p:cNvSpPr>
            <a:spLocks noGrp="1"/>
          </p:cNvSpPr>
          <p:nvPr>
            <p:ph type="sldNum" sz="quarter" idx="10"/>
          </p:nvPr>
        </p:nvSpPr>
        <p:spPr/>
        <p:txBody>
          <a:bodyPr/>
          <a:lstStyle/>
          <a:p>
            <a:fld id="{D97FCF0C-B507-4ACE-9A78-ACC51771986E}" type="slidenum">
              <a:rPr lang="en-US" smtClean="0"/>
              <a:t>16</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3113734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0"/>
            </a:pPr>
            <a:r>
              <a:rPr lang="en-US" sz="1000" dirty="0">
                <a:solidFill>
                  <a:prstClr val="black"/>
                </a:solidFill>
                <a:latin typeface="Arial"/>
                <a:ea typeface="Times New Roman"/>
                <a:cs typeface="Segoe UI"/>
              </a:rPr>
              <a:t>Click each element, and verify that Internet Explorer surrounds each element on the page with a box as it is selected in the </a:t>
            </a:r>
            <a:r>
              <a:rPr lang="en-US" sz="1000" b="1" dirty="0">
                <a:solidFill>
                  <a:prstClr val="black"/>
                </a:solidFill>
                <a:latin typeface="Arial"/>
                <a:ea typeface="Times New Roman"/>
                <a:cs typeface="Times New Roman"/>
              </a:rPr>
              <a:t>F12</a:t>
            </a:r>
            <a:r>
              <a:rPr lang="en-US" sz="1000" dirty="0">
                <a:solidFill>
                  <a:prstClr val="black"/>
                </a:solidFill>
                <a:latin typeface="Arial"/>
                <a:ea typeface="Times New Roman"/>
                <a:cs typeface="Segoe UI"/>
              </a:rPr>
              <a:t> window.</a:t>
            </a:r>
            <a:endParaRPr lang="en-US" sz="1000" dirty="0">
              <a:solidFill>
                <a:prstClr val="black"/>
              </a:solidFill>
              <a:latin typeface="Arial"/>
              <a:ea typeface="Times New Roman"/>
              <a:cs typeface="Times New Roman"/>
            </a:endParaRPr>
          </a:p>
          <a:p>
            <a:pPr lvl="0">
              <a:lnSpc>
                <a:spcPct val="115000"/>
              </a:lnSpc>
              <a:spcAft>
                <a:spcPts val="1000"/>
              </a:spcAft>
            </a:pPr>
            <a:r>
              <a:rPr lang="en-US" sz="1000" dirty="0">
                <a:solidFill>
                  <a:prstClr val="black"/>
                </a:solidFill>
                <a:latin typeface="Arial"/>
                <a:ea typeface="Calibri"/>
                <a:cs typeface="Segoe UI"/>
              </a:rPr>
              <a:t>Make a Temporary Change to the Page by Using the F12 Developer Tools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&lt;h1&gt;</a:t>
            </a:r>
            <a:r>
              <a:rPr lang="en-US" sz="1000" dirty="0">
                <a:solidFill>
                  <a:prstClr val="black"/>
                </a:solidFill>
                <a:latin typeface="Arial"/>
                <a:ea typeface="Times New Roman"/>
                <a:cs typeface="Segoe UI"/>
              </a:rPr>
              <a:t> element, click </a:t>
            </a:r>
            <a:r>
              <a:rPr lang="en-US" sz="1000" b="1" dirty="0">
                <a:solidFill>
                  <a:prstClr val="black"/>
                </a:solidFill>
                <a:latin typeface="Arial"/>
                <a:ea typeface="Times New Roman"/>
                <a:cs typeface="Times New Roman"/>
              </a:rPr>
              <a:t>Contact Contoso Conferencing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Change this text to</a:t>
            </a:r>
            <a:r>
              <a:rPr lang="en-US" sz="1000" b="1" dirty="0">
                <a:solidFill>
                  <a:prstClr val="black"/>
                </a:solidFill>
                <a:latin typeface="Arial"/>
                <a:ea typeface="Times New Roman"/>
                <a:cs typeface="Times New Roman"/>
              </a:rPr>
              <a:t> We'd love to hear from you…</a:t>
            </a:r>
            <a:r>
              <a:rPr lang="en-US" sz="1000" dirty="0">
                <a:solidFill>
                  <a:prstClr val="black"/>
                </a:solidFill>
                <a:latin typeface="Arial"/>
                <a:ea typeface="Times New Roman"/>
                <a:cs typeface="Segoe UI"/>
              </a:rPr>
              <a:t>, and then press ENTER.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Verify that Internet Explorer displays the modified text.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Press F12 to close the </a:t>
            </a:r>
            <a:r>
              <a:rPr lang="en-US" sz="1000" b="1" dirty="0">
                <a:solidFill>
                  <a:prstClr val="black"/>
                </a:solidFill>
                <a:latin typeface="Arial"/>
                <a:ea typeface="Times New Roman"/>
                <a:cs typeface="Times New Roman"/>
              </a:rPr>
              <a:t>F12</a:t>
            </a:r>
            <a:r>
              <a:rPr lang="en-US" sz="1000" dirty="0">
                <a:solidFill>
                  <a:prstClr val="black"/>
                </a:solidFill>
                <a:latin typeface="Arial"/>
                <a:ea typeface="Times New Roman"/>
                <a:cs typeface="Segoe UI"/>
              </a:rPr>
              <a:t> window.</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Close Internet Explorer, and then close Visual Studio 2012.</a:t>
            </a:r>
            <a:endParaRPr lang="en-US" dirty="0"/>
          </a:p>
        </p:txBody>
      </p:sp>
      <p:sp>
        <p:nvSpPr>
          <p:cNvPr id="4" name="Slide Number Placeholder 3"/>
          <p:cNvSpPr>
            <a:spLocks noGrp="1"/>
          </p:cNvSpPr>
          <p:nvPr>
            <p:ph type="sldNum" sz="quarter" idx="10"/>
          </p:nvPr>
        </p:nvSpPr>
        <p:spPr/>
        <p:txBody>
          <a:bodyPr/>
          <a:lstStyle/>
          <a:p>
            <a:fld id="{D97FCF0C-B507-4ACE-9A78-ACC51771986E}"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3549636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scope of this lesson is limited to styling text and background elements for an HTML page, and how to use the CSS box model to position elements on a page. Do not go into detail on the more advanced features of CSS, which are covered in later modules.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2972781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How font-weight numeric values map to font variants is described by the W3C at http://go.microsoft.com/fwlink/?LinkID=267717.</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30947621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Keep discussion brief. This topic is fairly self-explanatory.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2673721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3942175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97FCF0C-B507-4ACE-9A78-ACC51771986E}"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29740604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As in the previous demonstration, m</a:t>
            </a:r>
            <a:r>
              <a:rPr lang="en-US" sz="1000" dirty="0">
                <a:solidFill>
                  <a:srgbClr val="000000"/>
                </a:solidFill>
                <a:latin typeface="Arial"/>
                <a:ea typeface="Calibri"/>
                <a:cs typeface="Segoe UI"/>
              </a:rPr>
              <a:t>ention that you can save the changes made in the </a:t>
            </a:r>
            <a:r>
              <a:rPr lang="en-US" sz="1000" dirty="0">
                <a:latin typeface="Arial"/>
                <a:ea typeface="Calibri"/>
                <a:cs typeface="Times New Roman"/>
              </a:rPr>
              <a:t>F12</a:t>
            </a:r>
            <a:r>
              <a:rPr lang="en-US" sz="1000" dirty="0">
                <a:solidFill>
                  <a:srgbClr val="000000"/>
                </a:solidFill>
                <a:latin typeface="Arial"/>
                <a:ea typeface="Calibri"/>
                <a:cs typeface="Segoe UI"/>
              </a:rPr>
              <a:t> window by clicking the </a:t>
            </a:r>
            <a:r>
              <a:rPr lang="en-US" sz="1000" b="1" dirty="0">
                <a:latin typeface="Arial"/>
                <a:ea typeface="Calibri"/>
                <a:cs typeface="Times New Roman"/>
              </a:rPr>
              <a:t>Save</a:t>
            </a:r>
            <a:r>
              <a:rPr lang="en-US" sz="1000" dirty="0">
                <a:solidFill>
                  <a:srgbClr val="000000"/>
                </a:solidFill>
                <a:latin typeface="Arial"/>
                <a:ea typeface="Calibri"/>
                <a:cs typeface="Segoe UI"/>
              </a:rPr>
              <a:t> button in the toolbar.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Preparation Steps</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MSL-TMG1</a:t>
            </a:r>
            <a:r>
              <a:rPr lang="en-US" sz="1000" dirty="0" smtClean="0">
                <a:effectLst/>
                <a:latin typeface="Arial"/>
                <a:ea typeface="Times New Roman"/>
                <a:cs typeface="Times New Roman"/>
              </a:rPr>
              <a:t> virtual machine if it is not already running.</a:t>
            </a: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the </a:t>
            </a:r>
            <a:r>
              <a:rPr lang="en-US" sz="1000" b="1" dirty="0" smtClean="0">
                <a:effectLst/>
                <a:latin typeface="Arial"/>
                <a:ea typeface="Times New Roman"/>
                <a:cs typeface="Times New Roman"/>
              </a:rPr>
              <a:t>20480B-SEA-DEV11</a:t>
            </a:r>
            <a:r>
              <a:rPr lang="en-US" sz="1000" dirty="0" smtClean="0">
                <a:effectLst/>
                <a:latin typeface="Arial"/>
                <a:ea typeface="Times New Roman"/>
                <a:cs typeface="Segoe UI"/>
              </a:rPr>
              <a:t> virtual machine if it is not already running, and log in as </a:t>
            </a:r>
            <a:r>
              <a:rPr lang="en-US" sz="1000" b="1" dirty="0" smtClean="0">
                <a:effectLst/>
                <a:latin typeface="Arial"/>
                <a:ea typeface="Times New Roman"/>
                <a:cs typeface="Times New Roman"/>
              </a:rPr>
              <a:t>Student</a:t>
            </a:r>
            <a:r>
              <a:rPr lang="en-US" sz="1000" dirty="0" smtClean="0">
                <a:effectLst/>
                <a:latin typeface="Arial"/>
                <a:ea typeface="Times New Roman"/>
                <a:cs typeface="Segoe UI"/>
              </a:rPr>
              <a:t> 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Segoe UI"/>
              </a:rPr>
              <a:t>If you have not completed the previous demonstration, use the website in the </a:t>
            </a:r>
            <a:r>
              <a:rPr lang="en-US" sz="1000" b="1" dirty="0">
                <a:latin typeface="Arial"/>
                <a:ea typeface="Calibri"/>
                <a:cs typeface="Times New Roman"/>
              </a:rPr>
              <a:t>E:\Mod02\Democode\Solution</a:t>
            </a:r>
            <a:r>
              <a:rPr lang="en-US" sz="1000" dirty="0">
                <a:latin typeface="Arial"/>
                <a:ea typeface="Calibri"/>
                <a:cs typeface="Segoe UI"/>
              </a:rPr>
              <a:t> folder rather than the project in the </a:t>
            </a:r>
            <a:r>
              <a:rPr lang="en-US" sz="1000" b="1" dirty="0">
                <a:latin typeface="Arial"/>
                <a:ea typeface="Calibri"/>
                <a:cs typeface="Times New Roman"/>
              </a:rPr>
              <a:t>E:\Mod02\Democode\Starter</a:t>
            </a:r>
            <a:r>
              <a:rPr lang="en-US" sz="1000" dirty="0">
                <a:latin typeface="Arial"/>
                <a:ea typeface="Calibri"/>
                <a:cs typeface="Segoe UI"/>
              </a:rPr>
              <a:t> folder for this demonstration.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Demonstration Steps</a:t>
            </a:r>
          </a:p>
          <a:p>
            <a:pPr>
              <a:lnSpc>
                <a:spcPct val="115000"/>
              </a:lnSpc>
              <a:spcAft>
                <a:spcPts val="1000"/>
              </a:spcAft>
            </a:pPr>
            <a:r>
              <a:rPr lang="en-US" sz="1000" dirty="0">
                <a:latin typeface="Arial"/>
                <a:ea typeface="Calibri"/>
                <a:cs typeface="Segoe UI"/>
              </a:rPr>
              <a:t>Create New Styles by Using Visual Studio</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On the Windows 8 </a:t>
            </a:r>
            <a:r>
              <a:rPr lang="en-US" sz="1000" b="1" dirty="0" smtClean="0">
                <a:effectLst/>
                <a:latin typeface="Arial"/>
                <a:ea typeface="Times New Roman"/>
                <a:cs typeface="Times New Roman"/>
              </a:rPr>
              <a:t>Start</a:t>
            </a:r>
            <a:r>
              <a:rPr lang="en-US" sz="1000" dirty="0" smtClean="0">
                <a:solidFill>
                  <a:srgbClr val="000000"/>
                </a:solidFill>
                <a:effectLst/>
                <a:latin typeface="Arial"/>
                <a:ea typeface="Times New Roman"/>
                <a:cs typeface="Segoe UI"/>
              </a:rPr>
              <a:t> screen, click the </a:t>
            </a:r>
            <a:r>
              <a:rPr lang="en-US" sz="1000" b="1" dirty="0" smtClean="0">
                <a:effectLst/>
                <a:latin typeface="Arial"/>
                <a:ea typeface="Times New Roman"/>
                <a:cs typeface="Times New Roman"/>
              </a:rPr>
              <a:t>Visual Studio 2012 </a:t>
            </a:r>
            <a:r>
              <a:rPr lang="en-US" sz="1000" dirty="0" smtClean="0">
                <a:solidFill>
                  <a:srgbClr val="000000"/>
                </a:solidFill>
                <a:effectLst/>
                <a:latin typeface="Arial"/>
                <a:ea typeface="Times New Roman"/>
                <a:cs typeface="Segoe UI"/>
              </a:rPr>
              <a:t>tile.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Visual Studio, on the </a:t>
            </a:r>
            <a:r>
              <a:rPr lang="en-US" sz="1000" b="1" dirty="0" smtClean="0">
                <a:effectLst/>
                <a:latin typeface="Arial"/>
                <a:ea typeface="Times New Roman"/>
                <a:cs typeface="Times New Roman"/>
              </a:rPr>
              <a:t>File</a:t>
            </a:r>
            <a:r>
              <a:rPr lang="en-US" sz="1000" dirty="0" smtClean="0">
                <a:solidFill>
                  <a:srgbClr val="000000"/>
                </a:solidFill>
                <a:effectLst/>
                <a:latin typeface="Arial"/>
                <a:ea typeface="Times New Roman"/>
                <a:cs typeface="Segoe UI"/>
              </a:rPr>
              <a:t> menu, point to </a:t>
            </a:r>
            <a:r>
              <a:rPr lang="en-US" sz="1000" b="1" dirty="0" smtClean="0">
                <a:effectLst/>
                <a:latin typeface="Arial"/>
                <a:ea typeface="Times New Roman"/>
                <a:cs typeface="Times New Roman"/>
              </a:rPr>
              <a:t>Open</a:t>
            </a:r>
            <a:r>
              <a:rPr lang="en-US" sz="1000" dirty="0" smtClean="0">
                <a:solidFill>
                  <a:srgbClr val="000000"/>
                </a:solidFill>
                <a:effectLst/>
                <a:latin typeface="Arial"/>
                <a:ea typeface="Times New Roman"/>
                <a:cs typeface="Segoe UI"/>
              </a:rPr>
              <a:t>, and then click </a:t>
            </a:r>
            <a:r>
              <a:rPr lang="en-US" sz="1000" b="1" dirty="0" smtClean="0">
                <a:effectLst/>
                <a:latin typeface="Arial"/>
                <a:ea typeface="Times New Roman"/>
                <a:cs typeface="Times New Roman"/>
              </a:rPr>
              <a:t>Project/Solution</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the </a:t>
            </a:r>
            <a:r>
              <a:rPr lang="en-US" sz="1000" b="1" dirty="0" smtClean="0">
                <a:effectLst/>
                <a:latin typeface="Arial"/>
                <a:ea typeface="Times New Roman"/>
                <a:cs typeface="Times New Roman"/>
              </a:rPr>
              <a:t>Open Project</a:t>
            </a:r>
            <a:r>
              <a:rPr lang="en-US" sz="1000" dirty="0" smtClean="0">
                <a:solidFill>
                  <a:srgbClr val="000000"/>
                </a:solidFill>
                <a:effectLst/>
                <a:latin typeface="Arial"/>
                <a:ea typeface="Times New Roman"/>
                <a:cs typeface="Segoe UI"/>
              </a:rPr>
              <a:t> dialog box, browse to the </a:t>
            </a:r>
            <a:r>
              <a:rPr lang="en-US" sz="1000" b="1" dirty="0" smtClean="0">
                <a:effectLst/>
                <a:latin typeface="Arial"/>
                <a:ea typeface="Times New Roman"/>
                <a:cs typeface="Times New Roman"/>
              </a:rPr>
              <a:t>E:\Mod02\Democode\Starter</a:t>
            </a:r>
            <a:r>
              <a:rPr lang="en-US" sz="1000" dirty="0" smtClean="0">
                <a:solidFill>
                  <a:srgbClr val="000000"/>
                </a:solidFill>
                <a:effectLst/>
                <a:latin typeface="Arial"/>
                <a:ea typeface="Times New Roman"/>
                <a:cs typeface="Segoe UI"/>
              </a:rPr>
              <a:t> folder, click </a:t>
            </a:r>
            <a:r>
              <a:rPr lang="en-US" sz="1000" b="1" dirty="0" smtClean="0">
                <a:effectLst/>
                <a:latin typeface="Arial"/>
                <a:ea typeface="Times New Roman"/>
                <a:cs typeface="Times New Roman"/>
              </a:rPr>
              <a:t>DemoWebSite.sln</a:t>
            </a:r>
            <a:r>
              <a:rPr lang="en-US" sz="1000" dirty="0" smtClean="0">
                <a:solidFill>
                  <a:srgbClr val="000000"/>
                </a:solidFill>
                <a:effectLst/>
                <a:latin typeface="Arial"/>
                <a:ea typeface="Times New Roman"/>
                <a:cs typeface="Segoe UI"/>
              </a:rPr>
              <a:t>, and then click </a:t>
            </a:r>
            <a:r>
              <a:rPr lang="en-US" sz="1000" b="1" dirty="0" smtClean="0">
                <a:effectLst/>
                <a:latin typeface="Arial"/>
                <a:ea typeface="Times New Roman"/>
                <a:cs typeface="Times New Roman"/>
              </a:rPr>
              <a:t>Open</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Solution Explorer, expand the </a:t>
            </a:r>
            <a:r>
              <a:rPr lang="en-US" sz="1000" b="1" dirty="0" smtClean="0">
                <a:effectLst/>
                <a:latin typeface="Arial"/>
                <a:ea typeface="Times New Roman"/>
                <a:cs typeface="Times New Roman"/>
              </a:rPr>
              <a:t>E:\...\DemoWebSite</a:t>
            </a:r>
            <a:r>
              <a:rPr lang="en-US" sz="1000" dirty="0" smtClean="0">
                <a:solidFill>
                  <a:srgbClr val="000000"/>
                </a:solidFill>
                <a:effectLst/>
                <a:latin typeface="Arial"/>
                <a:ea typeface="Times New Roman"/>
                <a:cs typeface="Segoe UI"/>
              </a:rPr>
              <a:t> web application, and then expand the </a:t>
            </a:r>
            <a:r>
              <a:rPr lang="en-US" sz="1000" b="1" dirty="0" smtClean="0">
                <a:effectLst/>
                <a:latin typeface="Arial"/>
                <a:ea typeface="Times New Roman"/>
                <a:cs typeface="Times New Roman"/>
              </a:rPr>
              <a:t>styles</a:t>
            </a:r>
            <a:r>
              <a:rPr lang="en-US" sz="1000" dirty="0" smtClean="0">
                <a:solidFill>
                  <a:srgbClr val="000000"/>
                </a:solidFill>
                <a:effectLst/>
                <a:latin typeface="Arial"/>
                <a:ea typeface="Times New Roman"/>
                <a:cs typeface="Segoe UI"/>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Double-click </a:t>
            </a:r>
            <a:r>
              <a:rPr lang="en-US" sz="1000" b="1" dirty="0" smtClean="0">
                <a:effectLst/>
                <a:latin typeface="Arial"/>
                <a:ea typeface="Times New Roman"/>
                <a:cs typeface="Times New Roman"/>
              </a:rPr>
              <a:t>ContactUsStyles.css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Review the existing rules for the </a:t>
            </a:r>
            <a:r>
              <a:rPr lang="en-US" sz="1000" b="1" dirty="0" smtClean="0">
                <a:effectLst/>
                <a:latin typeface="Arial"/>
                <a:ea typeface="Times New Roman"/>
                <a:cs typeface="Times New Roman"/>
              </a:rPr>
              <a:t>body</a:t>
            </a:r>
            <a:r>
              <a:rPr lang="en-US" sz="1000" dirty="0" smtClean="0">
                <a:solidFill>
                  <a:srgbClr val="000000"/>
                </a:solidFill>
                <a:effectLst/>
                <a:latin typeface="Arial"/>
                <a:ea typeface="Times New Roman"/>
                <a:cs typeface="Segoe UI"/>
              </a:rPr>
              <a:t> and </a:t>
            </a:r>
            <a:r>
              <a:rPr lang="en-US" sz="1000" b="1" dirty="0" smtClean="0">
                <a:effectLst/>
                <a:latin typeface="Arial"/>
                <a:ea typeface="Times New Roman"/>
                <a:cs typeface="Times New Roman"/>
              </a:rPr>
              <a:t>h1</a:t>
            </a:r>
            <a:r>
              <a:rPr lang="en-US" sz="1000" dirty="0" smtClean="0">
                <a:solidFill>
                  <a:srgbClr val="000000"/>
                </a:solidFill>
                <a:effectLst/>
                <a:latin typeface="Arial"/>
                <a:ea typeface="Times New Roman"/>
                <a:cs typeface="Segoe UI"/>
              </a:rPr>
              <a:t> elements.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Modify the </a:t>
            </a:r>
            <a:r>
              <a:rPr lang="en-US" sz="1000" b="1" dirty="0" smtClean="0">
                <a:effectLst/>
                <a:latin typeface="Arial"/>
                <a:ea typeface="Times New Roman"/>
                <a:cs typeface="Times New Roman"/>
              </a:rPr>
              <a:t>body</a:t>
            </a:r>
            <a:r>
              <a:rPr lang="en-US" sz="1000" dirty="0" smtClean="0">
                <a:solidFill>
                  <a:srgbClr val="000000"/>
                </a:solidFill>
                <a:effectLst/>
                <a:latin typeface="Arial"/>
                <a:ea typeface="Times New Roman"/>
                <a:cs typeface="Segoe UI"/>
              </a:rPr>
              <a:t> rule, remove the color rule, and change the font used on the whole page as shown in bold in the following code example.</a:t>
            </a:r>
            <a:endParaRPr lang="en-US" sz="1000" dirty="0" smtClean="0">
              <a:effectLst/>
              <a:latin typeface="Arial"/>
              <a:ea typeface="Times New Roman"/>
              <a:cs typeface="Times New Roman"/>
            </a:endParaRPr>
          </a:p>
          <a:p>
            <a:pPr marL="100330" marR="100330">
              <a:lnSpc>
                <a:spcPct val="115000"/>
              </a:lnSpc>
              <a:spcAft>
                <a:spcPts val="995"/>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4549977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00330" marR="100330" lvl="0">
              <a:lnSpc>
                <a:spcPct val="115000"/>
              </a:lnSpc>
              <a:spcAft>
                <a:spcPts val="995"/>
              </a:spcAft>
            </a:pPr>
            <a:r>
              <a:rPr lang="en-US" sz="1000" dirty="0">
                <a:solidFill>
                  <a:prstClr val="black"/>
                </a:solidFill>
                <a:latin typeface="Arial"/>
                <a:ea typeface="Times New Roman"/>
                <a:cs typeface="Times New Roman"/>
              </a:rPr>
              <a:t>body</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marL="100330" marR="100330" lvl="0">
              <a:lnSpc>
                <a:spcPct val="115000"/>
              </a:lnSpc>
              <a:spcAft>
                <a:spcPts val="995"/>
              </a:spcAft>
            </a:pP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font-family: "Segoe UI", Helvetica, Arial, sans-serif;</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dirty="0" smtClean="0">
                <a:solidFill>
                  <a:srgbClr val="000000"/>
                </a:solidFill>
                <a:latin typeface="Arial"/>
                <a:ea typeface="Times New Roman"/>
                <a:cs typeface="Segoe UI"/>
              </a:rPr>
              <a:t>8.      Remove </a:t>
            </a:r>
            <a:r>
              <a:rPr lang="en-US" sz="1000" dirty="0">
                <a:solidFill>
                  <a:srgbClr val="000000"/>
                </a:solidFill>
                <a:latin typeface="Arial"/>
                <a:ea typeface="Times New Roman"/>
                <a:cs typeface="Segoe UI"/>
              </a:rPr>
              <a:t>the following rule from the stylesheet: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h1 {</a:t>
            </a:r>
          </a:p>
          <a:p>
            <a:pPr marL="100330" marR="100330" lvl="0">
              <a:lnSpc>
                <a:spcPct val="115000"/>
              </a:lnSpc>
              <a:spcAft>
                <a:spcPts val="995"/>
              </a:spcAft>
            </a:pPr>
            <a:r>
              <a:rPr lang="en-US" sz="1000" dirty="0">
                <a:solidFill>
                  <a:prstClr val="black"/>
                </a:solidFill>
                <a:latin typeface="Arial"/>
                <a:ea typeface="Times New Roman"/>
                <a:cs typeface="Times New Roman"/>
              </a:rPr>
              <a:t>  font-family: 'Copperplate Gothic';</a:t>
            </a:r>
          </a:p>
          <a:p>
            <a:pPr marL="100330" marR="100330" lvl="0">
              <a:lnSpc>
                <a:spcPct val="115000"/>
              </a:lnSpc>
              <a:spcAft>
                <a:spcPts val="995"/>
              </a:spcAft>
            </a:pPr>
            <a:r>
              <a:rPr lang="en-US" sz="1000" dirty="0">
                <a:solidFill>
                  <a:prstClr val="black"/>
                </a:solidFill>
                <a:latin typeface="Arial"/>
                <a:ea typeface="Times New Roman"/>
                <a:cs typeface="Times New Roman"/>
              </a:rPr>
              <a:t>  color: red;</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dirty="0" smtClean="0">
                <a:solidFill>
                  <a:srgbClr val="000000"/>
                </a:solidFill>
                <a:latin typeface="Arial"/>
                <a:ea typeface="Times New Roman"/>
                <a:cs typeface="Segoe UI"/>
              </a:rPr>
              <a:t>9.      Add </a:t>
            </a:r>
            <a:r>
              <a:rPr lang="en-US" sz="1000" dirty="0">
                <a:solidFill>
                  <a:srgbClr val="000000"/>
                </a:solidFill>
                <a:latin typeface="Arial"/>
                <a:ea typeface="Times New Roman"/>
                <a:cs typeface="Segoe UI"/>
              </a:rPr>
              <a:t>the following rules that make the header appear separately from the rest of the content.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header {</a:t>
            </a:r>
          </a:p>
          <a:p>
            <a:pPr marL="100330" marR="100330" lvl="0">
              <a:lnSpc>
                <a:spcPct val="115000"/>
              </a:lnSpc>
              <a:spcAft>
                <a:spcPts val="995"/>
              </a:spcAft>
            </a:pPr>
            <a:r>
              <a:rPr lang="en-US" sz="1000" dirty="0">
                <a:solidFill>
                  <a:prstClr val="black"/>
                </a:solidFill>
                <a:latin typeface="Arial"/>
                <a:ea typeface="Times New Roman"/>
                <a:cs typeface="Times New Roman"/>
              </a:rPr>
              <a:t>  padding-bottom: 10px;</a:t>
            </a:r>
          </a:p>
          <a:p>
            <a:pPr marL="100330" marR="100330" lvl="0">
              <a:lnSpc>
                <a:spcPct val="115000"/>
              </a:lnSpc>
              <a:spcAft>
                <a:spcPts val="995"/>
              </a:spcAft>
            </a:pPr>
            <a:r>
              <a:rPr lang="en-US" sz="1000" dirty="0">
                <a:solidFill>
                  <a:prstClr val="black"/>
                </a:solidFill>
                <a:latin typeface="Arial"/>
                <a:ea typeface="Times New Roman"/>
                <a:cs typeface="Times New Roman"/>
              </a:rPr>
              <a:t>  border-bottom: 2px dotted blue;</a:t>
            </a:r>
          </a:p>
          <a:p>
            <a:pPr marL="100330" marR="100330" lvl="0">
              <a:lnSpc>
                <a:spcPct val="115000"/>
              </a:lnSpc>
              <a:spcAft>
                <a:spcPts val="995"/>
              </a:spcAft>
            </a:pPr>
            <a:r>
              <a:rPr lang="en-US" sz="1000" dirty="0">
                <a:solidFill>
                  <a:prstClr val="black"/>
                </a:solidFill>
                <a:latin typeface="Arial"/>
                <a:ea typeface="Times New Roman"/>
                <a:cs typeface="Times New Roman"/>
              </a:rPr>
              <a:t>  margin-bottom: 10px;</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marL="100330" marR="100330" lvl="0">
              <a:lnSpc>
                <a:spcPct val="115000"/>
              </a:lnSpc>
              <a:spcAft>
                <a:spcPts val="995"/>
              </a:spcAft>
            </a:pPr>
            <a:r>
              <a:rPr lang="en-US" sz="1000" dirty="0">
                <a:solidFill>
                  <a:prstClr val="black"/>
                </a:solidFill>
                <a:latin typeface="Arial"/>
                <a:ea typeface="Times New Roman"/>
                <a:cs typeface="Times New Roman"/>
              </a:rPr>
              <a:t>header h1 {</a:t>
            </a:r>
          </a:p>
          <a:p>
            <a:pPr marL="100330" marR="100330" lvl="0">
              <a:lnSpc>
                <a:spcPct val="115000"/>
              </a:lnSpc>
              <a:spcAft>
                <a:spcPts val="995"/>
              </a:spcAft>
            </a:pPr>
            <a:r>
              <a:rPr lang="en-US" sz="1000" dirty="0">
                <a:solidFill>
                  <a:prstClr val="black"/>
                </a:solidFill>
                <a:latin typeface="Arial"/>
                <a:ea typeface="Times New Roman"/>
                <a:cs typeface="Times New Roman"/>
              </a:rPr>
              <a:t>  margin-left: 20px;</a:t>
            </a:r>
          </a:p>
          <a:p>
            <a:pPr marL="100330" marR="100330" lvl="0">
              <a:lnSpc>
                <a:spcPct val="115000"/>
              </a:lnSpc>
              <a:spcAft>
                <a:spcPts val="995"/>
              </a:spcAft>
            </a:pPr>
            <a:r>
              <a:rPr lang="en-US" sz="1000" dirty="0">
                <a:solidFill>
                  <a:prstClr val="black"/>
                </a:solidFill>
                <a:latin typeface="Arial"/>
                <a:ea typeface="Times New Roman"/>
                <a:cs typeface="Times New Roman"/>
              </a:rPr>
              <a:t>  display: inline-block;</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dirty="0" smtClean="0">
                <a:solidFill>
                  <a:srgbClr val="000000"/>
                </a:solidFill>
                <a:latin typeface="Arial"/>
                <a:ea typeface="Times New Roman"/>
                <a:cs typeface="Segoe UI"/>
              </a:rPr>
              <a:t>10.     Add </a:t>
            </a:r>
            <a:r>
              <a:rPr lang="en-US" sz="1000" dirty="0">
                <a:solidFill>
                  <a:srgbClr val="000000"/>
                </a:solidFill>
                <a:latin typeface="Arial"/>
                <a:ea typeface="Times New Roman"/>
                <a:cs typeface="Segoe UI"/>
              </a:rPr>
              <a:t>the following empty rule: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section {</a:t>
            </a:r>
          </a:p>
        </p:txBody>
      </p:sp>
      <p:sp>
        <p:nvSpPr>
          <p:cNvPr id="4" name="Slide Number Placeholder 3"/>
          <p:cNvSpPr>
            <a:spLocks noGrp="1"/>
          </p:cNvSpPr>
          <p:nvPr>
            <p:ph type="sldNum" sz="quarter" idx="10"/>
          </p:nvPr>
        </p:nvSpPr>
        <p:spPr/>
        <p:txBody>
          <a:bodyPr/>
          <a:lstStyle/>
          <a:p>
            <a:fld id="{D97FCF0C-B507-4ACE-9A78-ACC51771986E}" type="slidenum">
              <a:rPr lang="en-US" smtClean="0"/>
              <a:t>23</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19222122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00330" marR="100330" lvl="0">
              <a:lnSpc>
                <a:spcPct val="115000"/>
              </a:lnSpc>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dirty="0" smtClean="0">
                <a:solidFill>
                  <a:srgbClr val="000000"/>
                </a:solidFill>
                <a:latin typeface="Arial"/>
                <a:ea typeface="Times New Roman"/>
                <a:cs typeface="Segoe UI"/>
              </a:rPr>
              <a:t>11.    Click </a:t>
            </a:r>
            <a:r>
              <a:rPr lang="en-US" sz="1000" dirty="0">
                <a:solidFill>
                  <a:srgbClr val="000000"/>
                </a:solidFill>
                <a:latin typeface="Arial"/>
                <a:ea typeface="Times New Roman"/>
                <a:cs typeface="Segoe UI"/>
              </a:rPr>
              <a:t>after the opening curly brace for the section rule, and in the toolbar click the </a:t>
            </a:r>
            <a:r>
              <a:rPr lang="en-US" sz="1000" b="1" dirty="0">
                <a:solidFill>
                  <a:prstClr val="black"/>
                </a:solidFill>
                <a:latin typeface="Arial"/>
                <a:ea typeface="Times New Roman"/>
                <a:cs typeface="Times New Roman"/>
              </a:rPr>
              <a:t>Build Style </a:t>
            </a:r>
            <a:r>
              <a:rPr lang="en-US" sz="1000" dirty="0">
                <a:solidFill>
                  <a:srgbClr val="000000"/>
                </a:solidFill>
                <a:latin typeface="Arial"/>
                <a:ea typeface="Times New Roman"/>
                <a:cs typeface="Segoe UI"/>
              </a:rPr>
              <a:t>button. </a:t>
            </a:r>
            <a:endParaRPr lang="en-US" sz="1000" dirty="0">
              <a:solidFill>
                <a:prstClr val="black"/>
              </a:solidFill>
              <a:latin typeface="Arial"/>
              <a:ea typeface="Times New Roman"/>
              <a:cs typeface="Times New Roman"/>
            </a:endParaRPr>
          </a:p>
          <a:p>
            <a:pPr lvl="0">
              <a:lnSpc>
                <a:spcPct val="115000"/>
              </a:lnSpc>
              <a:spcAft>
                <a:spcPts val="995"/>
              </a:spcAft>
            </a:pPr>
            <a:r>
              <a:rPr lang="en-US" sz="1000" b="1" dirty="0">
                <a:solidFill>
                  <a:prstClr val="black"/>
                </a:solidFill>
                <a:latin typeface="Arial"/>
                <a:ea typeface="Times New Roman"/>
                <a:cs typeface="Times New Roman"/>
              </a:rPr>
              <a:t>Note: </a:t>
            </a:r>
            <a:r>
              <a:rPr lang="en-US" sz="1000" dirty="0">
                <a:solidFill>
                  <a:prstClr val="black"/>
                </a:solidFill>
                <a:latin typeface="Arial"/>
                <a:ea typeface="Times New Roman"/>
                <a:cs typeface="Times New Roman"/>
              </a:rPr>
              <a:t>If the toolbar is not visible, right-click in the body of the section rule and then click </a:t>
            </a:r>
            <a:r>
              <a:rPr lang="en-US" sz="1000" b="1" dirty="0">
                <a:solidFill>
                  <a:prstClr val="black"/>
                </a:solidFill>
                <a:latin typeface="Arial"/>
                <a:ea typeface="Times New Roman"/>
                <a:cs typeface="Times New Roman"/>
              </a:rPr>
              <a:t>Build Style</a:t>
            </a:r>
            <a:r>
              <a:rPr lang="en-US" sz="1000" dirty="0">
                <a:solidFill>
                  <a:prstClr val="black"/>
                </a:solidFill>
                <a:latin typeface="Arial"/>
                <a:ea typeface="Times New Roman"/>
                <a:cs typeface="Times New Roman"/>
              </a:rPr>
              <a:t>.</a:t>
            </a:r>
          </a:p>
          <a:p>
            <a:pPr lvl="0">
              <a:lnSpc>
                <a:spcPct val="115000"/>
              </a:lnSpc>
              <a:spcAft>
                <a:spcPts val="995"/>
              </a:spcAft>
            </a:pPr>
            <a:r>
              <a:rPr lang="en-US" sz="1000" dirty="0" smtClean="0">
                <a:solidFill>
                  <a:srgbClr val="000000"/>
                </a:solidFill>
                <a:latin typeface="Arial"/>
                <a:ea typeface="Times New Roman"/>
                <a:cs typeface="Segoe UI"/>
              </a:rPr>
              <a:t>12.      In </a:t>
            </a:r>
            <a:r>
              <a:rPr lang="en-US" sz="1000" dirty="0">
                <a:solidFill>
                  <a:srgbClr val="000000"/>
                </a:solidFill>
                <a:latin typeface="Arial"/>
                <a:ea typeface="Times New Roman"/>
                <a:cs typeface="Segoe UI"/>
              </a:rPr>
              <a:t>the </a:t>
            </a:r>
            <a:r>
              <a:rPr lang="en-US" sz="1000" b="1" dirty="0">
                <a:solidFill>
                  <a:prstClr val="black"/>
                </a:solidFill>
                <a:latin typeface="Arial"/>
                <a:ea typeface="Times New Roman"/>
                <a:cs typeface="Times New Roman"/>
              </a:rPr>
              <a:t>Modify Style</a:t>
            </a:r>
            <a:r>
              <a:rPr lang="en-US" sz="1000" dirty="0">
                <a:solidFill>
                  <a:srgbClr val="000000"/>
                </a:solidFill>
                <a:latin typeface="Arial"/>
                <a:ea typeface="Times New Roman"/>
                <a:cs typeface="Segoe UI"/>
              </a:rPr>
              <a:t> dialog box, in the </a:t>
            </a:r>
            <a:r>
              <a:rPr lang="en-US" sz="1000" b="1" dirty="0">
                <a:solidFill>
                  <a:prstClr val="black"/>
                </a:solidFill>
                <a:latin typeface="Arial"/>
                <a:ea typeface="Times New Roman"/>
                <a:cs typeface="Times New Roman"/>
              </a:rPr>
              <a:t>Category</a:t>
            </a:r>
            <a:r>
              <a:rPr lang="en-US" sz="1000" dirty="0">
                <a:solidFill>
                  <a:srgbClr val="000000"/>
                </a:solidFill>
                <a:latin typeface="Arial"/>
                <a:ea typeface="Times New Roman"/>
                <a:cs typeface="Segoe UI"/>
              </a:rPr>
              <a:t> list, click </a:t>
            </a:r>
            <a:r>
              <a:rPr lang="en-US" sz="1000" b="1" dirty="0">
                <a:solidFill>
                  <a:prstClr val="black"/>
                </a:solidFill>
                <a:latin typeface="Arial"/>
                <a:ea typeface="Times New Roman"/>
                <a:cs typeface="Times New Roman"/>
              </a:rPr>
              <a:t>Box</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smtClean="0">
                <a:solidFill>
                  <a:srgbClr val="000000"/>
                </a:solidFill>
                <a:latin typeface="Arial"/>
                <a:ea typeface="Times New Roman"/>
                <a:cs typeface="Segoe UI"/>
              </a:rPr>
              <a:t>13.      Clear </a:t>
            </a:r>
            <a:r>
              <a:rPr lang="en-US" sz="1000" dirty="0">
                <a:solidFill>
                  <a:srgbClr val="000000"/>
                </a:solidFill>
                <a:latin typeface="Arial"/>
                <a:ea typeface="Times New Roman"/>
                <a:cs typeface="Segoe UI"/>
              </a:rPr>
              <a:t>the </a:t>
            </a:r>
            <a:r>
              <a:rPr lang="en-US" sz="1000" b="1" dirty="0">
                <a:solidFill>
                  <a:prstClr val="black"/>
                </a:solidFill>
                <a:latin typeface="Arial"/>
                <a:ea typeface="Times New Roman"/>
                <a:cs typeface="Times New Roman"/>
              </a:rPr>
              <a:t>padding: Same for all</a:t>
            </a:r>
            <a:r>
              <a:rPr lang="en-US" sz="1000" dirty="0">
                <a:solidFill>
                  <a:srgbClr val="000000"/>
                </a:solidFill>
                <a:latin typeface="Arial"/>
                <a:ea typeface="Times New Roman"/>
                <a:cs typeface="Segoe UI"/>
              </a:rPr>
              <a:t> check box, and in the </a:t>
            </a:r>
            <a:r>
              <a:rPr lang="en-US" sz="1000" b="1" dirty="0">
                <a:solidFill>
                  <a:prstClr val="black"/>
                </a:solidFill>
                <a:latin typeface="Arial"/>
                <a:ea typeface="Times New Roman"/>
                <a:cs typeface="Times New Roman"/>
              </a:rPr>
              <a:t>bottom</a:t>
            </a:r>
            <a:r>
              <a:rPr lang="en-US" sz="1000" dirty="0">
                <a:solidFill>
                  <a:srgbClr val="000000"/>
                </a:solidFill>
                <a:latin typeface="Arial"/>
                <a:ea typeface="Times New Roman"/>
                <a:cs typeface="Segoe UI"/>
              </a:rPr>
              <a:t> box, type </a:t>
            </a:r>
            <a:r>
              <a:rPr lang="en-US" sz="1000" b="1" dirty="0">
                <a:solidFill>
                  <a:prstClr val="black"/>
                </a:solidFill>
                <a:latin typeface="Arial"/>
                <a:ea typeface="Times New Roman"/>
                <a:cs typeface="Times New Roman"/>
              </a:rPr>
              <a:t>5</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smtClean="0">
                <a:solidFill>
                  <a:srgbClr val="000000"/>
                </a:solidFill>
                <a:latin typeface="Arial"/>
                <a:ea typeface="Times New Roman"/>
                <a:cs typeface="Segoe UI"/>
              </a:rPr>
              <a:t>14.      In </a:t>
            </a:r>
            <a:r>
              <a:rPr lang="en-US" sz="1000" dirty="0">
                <a:solidFill>
                  <a:srgbClr val="000000"/>
                </a:solidFill>
                <a:latin typeface="Arial"/>
                <a:ea typeface="Times New Roman"/>
                <a:cs typeface="Segoe UI"/>
              </a:rPr>
              <a:t>the </a:t>
            </a:r>
            <a:r>
              <a:rPr lang="en-US" sz="1000" b="1" dirty="0">
                <a:solidFill>
                  <a:prstClr val="black"/>
                </a:solidFill>
                <a:latin typeface="Arial"/>
                <a:ea typeface="Times New Roman"/>
                <a:cs typeface="Times New Roman"/>
              </a:rPr>
              <a:t>Category</a:t>
            </a:r>
            <a:r>
              <a:rPr lang="en-US" sz="1000" dirty="0">
                <a:solidFill>
                  <a:srgbClr val="000000"/>
                </a:solidFill>
                <a:latin typeface="Arial"/>
                <a:ea typeface="Times New Roman"/>
                <a:cs typeface="Segoe UI"/>
              </a:rPr>
              <a:t> list, click </a:t>
            </a:r>
            <a:r>
              <a:rPr lang="en-US" sz="1000" b="1" dirty="0">
                <a:solidFill>
                  <a:prstClr val="black"/>
                </a:solidFill>
                <a:latin typeface="Arial"/>
                <a:ea typeface="Times New Roman"/>
                <a:cs typeface="Times New Roman"/>
              </a:rPr>
              <a:t>Border</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smtClean="0">
                <a:solidFill>
                  <a:srgbClr val="000000"/>
                </a:solidFill>
                <a:latin typeface="Arial"/>
                <a:ea typeface="Times New Roman"/>
                <a:cs typeface="Segoe UI"/>
              </a:rPr>
              <a:t>15.      Under </a:t>
            </a:r>
            <a:r>
              <a:rPr lang="en-US" sz="1000" b="1" dirty="0">
                <a:solidFill>
                  <a:prstClr val="black"/>
                </a:solidFill>
                <a:latin typeface="Arial"/>
                <a:ea typeface="Times New Roman"/>
                <a:cs typeface="Times New Roman"/>
              </a:rPr>
              <a:t>border-style</a:t>
            </a:r>
            <a:r>
              <a:rPr lang="en-US" sz="1000" dirty="0">
                <a:solidFill>
                  <a:srgbClr val="000000"/>
                </a:solidFill>
                <a:latin typeface="Arial"/>
                <a:ea typeface="Times New Roman"/>
                <a:cs typeface="Segoe UI"/>
              </a:rPr>
              <a:t>, clear the </a:t>
            </a:r>
            <a:r>
              <a:rPr lang="en-US" sz="1000" b="1" dirty="0">
                <a:solidFill>
                  <a:prstClr val="black"/>
                </a:solidFill>
                <a:latin typeface="Arial"/>
                <a:ea typeface="Times New Roman"/>
                <a:cs typeface="Times New Roman"/>
              </a:rPr>
              <a:t>Same for all</a:t>
            </a:r>
            <a:r>
              <a:rPr lang="en-US" sz="1000" dirty="0">
                <a:solidFill>
                  <a:srgbClr val="000000"/>
                </a:solidFill>
                <a:latin typeface="Arial"/>
                <a:ea typeface="Times New Roman"/>
                <a:cs typeface="Segoe UI"/>
              </a:rPr>
              <a:t> check box, and in the </a:t>
            </a:r>
            <a:r>
              <a:rPr lang="en-US" sz="1000" b="1" dirty="0">
                <a:solidFill>
                  <a:prstClr val="black"/>
                </a:solidFill>
                <a:latin typeface="Arial"/>
                <a:ea typeface="Times New Roman"/>
                <a:cs typeface="Times New Roman"/>
              </a:rPr>
              <a:t>bottom</a:t>
            </a:r>
            <a:r>
              <a:rPr lang="en-US" sz="1000" dirty="0">
                <a:solidFill>
                  <a:srgbClr val="000000"/>
                </a:solidFill>
                <a:latin typeface="Arial"/>
                <a:ea typeface="Times New Roman"/>
                <a:cs typeface="Segoe UI"/>
              </a:rPr>
              <a:t> list box, click </a:t>
            </a:r>
            <a:r>
              <a:rPr lang="en-US" sz="1000" b="1" dirty="0">
                <a:solidFill>
                  <a:prstClr val="black"/>
                </a:solidFill>
                <a:latin typeface="Arial"/>
                <a:ea typeface="Times New Roman"/>
                <a:cs typeface="Times New Roman"/>
              </a:rPr>
              <a:t>dotted</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smtClean="0">
                <a:solidFill>
                  <a:srgbClr val="000000"/>
                </a:solidFill>
                <a:latin typeface="Arial"/>
                <a:ea typeface="Times New Roman"/>
                <a:cs typeface="Segoe UI"/>
              </a:rPr>
              <a:t>16.      Under </a:t>
            </a:r>
            <a:r>
              <a:rPr lang="en-US" sz="1000" b="1" dirty="0">
                <a:solidFill>
                  <a:prstClr val="black"/>
                </a:solidFill>
                <a:latin typeface="Arial"/>
                <a:ea typeface="Times New Roman"/>
                <a:cs typeface="Times New Roman"/>
              </a:rPr>
              <a:t>border-width</a:t>
            </a:r>
            <a:r>
              <a:rPr lang="en-US" sz="1000" dirty="0">
                <a:solidFill>
                  <a:srgbClr val="000000"/>
                </a:solidFill>
                <a:latin typeface="Arial"/>
                <a:ea typeface="Times New Roman"/>
                <a:cs typeface="Segoe UI"/>
              </a:rPr>
              <a:t>, clear the </a:t>
            </a:r>
            <a:r>
              <a:rPr lang="en-US" sz="1000" b="1" dirty="0">
                <a:solidFill>
                  <a:prstClr val="black"/>
                </a:solidFill>
                <a:latin typeface="Arial"/>
                <a:ea typeface="Times New Roman"/>
                <a:cs typeface="Times New Roman"/>
              </a:rPr>
              <a:t>Same for all</a:t>
            </a:r>
            <a:r>
              <a:rPr lang="en-US" sz="1000" dirty="0">
                <a:solidFill>
                  <a:srgbClr val="000000"/>
                </a:solidFill>
                <a:latin typeface="Arial"/>
                <a:ea typeface="Times New Roman"/>
                <a:cs typeface="Segoe UI"/>
              </a:rPr>
              <a:t> check box, and in the </a:t>
            </a:r>
            <a:r>
              <a:rPr lang="en-US" sz="1000" b="1" dirty="0">
                <a:solidFill>
                  <a:prstClr val="black"/>
                </a:solidFill>
                <a:latin typeface="Arial"/>
                <a:ea typeface="Times New Roman"/>
                <a:cs typeface="Times New Roman"/>
              </a:rPr>
              <a:t>bottom</a:t>
            </a:r>
            <a:r>
              <a:rPr lang="en-US" sz="1000" dirty="0">
                <a:solidFill>
                  <a:srgbClr val="000000"/>
                </a:solidFill>
                <a:latin typeface="Arial"/>
                <a:ea typeface="Times New Roman"/>
                <a:cs typeface="Segoe UI"/>
              </a:rPr>
              <a:t> box, type </a:t>
            </a:r>
            <a:r>
              <a:rPr lang="en-US" sz="1000" b="1" dirty="0">
                <a:solidFill>
                  <a:prstClr val="black"/>
                </a:solidFill>
                <a:latin typeface="Arial"/>
                <a:ea typeface="Times New Roman"/>
                <a:cs typeface="Times New Roman"/>
              </a:rPr>
              <a:t>1</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smtClean="0">
                <a:solidFill>
                  <a:srgbClr val="000000"/>
                </a:solidFill>
                <a:latin typeface="Arial"/>
                <a:ea typeface="Times New Roman"/>
                <a:cs typeface="Segoe UI"/>
              </a:rPr>
              <a:t>17.      Under </a:t>
            </a:r>
            <a:r>
              <a:rPr lang="en-US" sz="1000" b="1" dirty="0">
                <a:solidFill>
                  <a:prstClr val="black"/>
                </a:solidFill>
                <a:latin typeface="Arial"/>
                <a:ea typeface="Times New Roman"/>
                <a:cs typeface="Times New Roman"/>
              </a:rPr>
              <a:t>border-color</a:t>
            </a:r>
            <a:r>
              <a:rPr lang="en-US" sz="1000" dirty="0">
                <a:solidFill>
                  <a:srgbClr val="000000"/>
                </a:solidFill>
                <a:latin typeface="Arial"/>
                <a:ea typeface="Times New Roman"/>
                <a:cs typeface="Segoe UI"/>
              </a:rPr>
              <a:t>, clear the </a:t>
            </a:r>
            <a:r>
              <a:rPr lang="en-US" sz="1000" b="1" dirty="0">
                <a:solidFill>
                  <a:prstClr val="black"/>
                </a:solidFill>
                <a:latin typeface="Arial"/>
                <a:ea typeface="Times New Roman"/>
                <a:cs typeface="Times New Roman"/>
              </a:rPr>
              <a:t>Same for all</a:t>
            </a:r>
            <a:r>
              <a:rPr lang="en-US" sz="1000" dirty="0">
                <a:solidFill>
                  <a:srgbClr val="000000"/>
                </a:solidFill>
                <a:latin typeface="Arial"/>
                <a:ea typeface="Times New Roman"/>
                <a:cs typeface="Segoe UI"/>
              </a:rPr>
              <a:t> check box, and in the </a:t>
            </a:r>
            <a:r>
              <a:rPr lang="en-US" sz="1000" b="1" dirty="0">
                <a:solidFill>
                  <a:prstClr val="black"/>
                </a:solidFill>
                <a:latin typeface="Arial"/>
                <a:ea typeface="Times New Roman"/>
                <a:cs typeface="Times New Roman"/>
              </a:rPr>
              <a:t>bottom</a:t>
            </a:r>
            <a:r>
              <a:rPr lang="en-US" sz="1000" dirty="0">
                <a:solidFill>
                  <a:srgbClr val="000000"/>
                </a:solidFill>
                <a:latin typeface="Arial"/>
                <a:ea typeface="Times New Roman"/>
                <a:cs typeface="Segoe UI"/>
              </a:rPr>
              <a:t> box, type </a:t>
            </a:r>
            <a:r>
              <a:rPr lang="en-US" sz="1000" b="1" dirty="0">
                <a:solidFill>
                  <a:prstClr val="black"/>
                </a:solidFill>
                <a:latin typeface="Arial"/>
                <a:ea typeface="Times New Roman"/>
                <a:cs typeface="Times New Roman"/>
              </a:rPr>
              <a:t>grey</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smtClean="0">
                <a:solidFill>
                  <a:srgbClr val="000000"/>
                </a:solidFill>
                <a:latin typeface="Arial"/>
                <a:ea typeface="Times New Roman"/>
                <a:cs typeface="Segoe UI"/>
              </a:rPr>
              <a:t>18.      Click </a:t>
            </a:r>
            <a:r>
              <a:rPr lang="en-US" sz="1000" b="1" dirty="0">
                <a:solidFill>
                  <a:prstClr val="black"/>
                </a:solidFill>
                <a:latin typeface="Arial"/>
                <a:ea typeface="Times New Roman"/>
                <a:cs typeface="Times New Roman"/>
              </a:rPr>
              <a:t>OK</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smtClean="0">
                <a:solidFill>
                  <a:srgbClr val="000000"/>
                </a:solidFill>
                <a:latin typeface="Arial"/>
                <a:ea typeface="Times New Roman"/>
                <a:cs typeface="Segoe UI"/>
              </a:rPr>
              <a:t>19.      Verify </a:t>
            </a:r>
            <a:r>
              <a:rPr lang="en-US" sz="1000" dirty="0">
                <a:solidFill>
                  <a:srgbClr val="000000"/>
                </a:solidFill>
                <a:latin typeface="Arial"/>
                <a:ea typeface="Times New Roman"/>
                <a:cs typeface="Segoe UI"/>
              </a:rPr>
              <a:t>that the section rule now looks like this:</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section {</a:t>
            </a:r>
          </a:p>
          <a:p>
            <a:pPr marL="100330" marR="100330" lvl="0">
              <a:lnSpc>
                <a:spcPct val="115000"/>
              </a:lnSpc>
              <a:spcAft>
                <a:spcPts val="995"/>
              </a:spcAft>
            </a:pPr>
            <a:r>
              <a:rPr lang="en-US" sz="1000" dirty="0">
                <a:solidFill>
                  <a:prstClr val="black"/>
                </a:solidFill>
                <a:latin typeface="Arial"/>
                <a:ea typeface="Times New Roman"/>
                <a:cs typeface="Times New Roman"/>
              </a:rPr>
              <a:t>  padding-bottom: 5px;</a:t>
            </a:r>
          </a:p>
          <a:p>
            <a:pPr marL="100330" marR="100330" lvl="0">
              <a:lnSpc>
                <a:spcPct val="115000"/>
              </a:lnSpc>
              <a:spcAft>
                <a:spcPts val="995"/>
              </a:spcAft>
            </a:pPr>
            <a:r>
              <a:rPr lang="en-US" sz="1000" dirty="0">
                <a:solidFill>
                  <a:prstClr val="black"/>
                </a:solidFill>
                <a:latin typeface="Arial"/>
                <a:ea typeface="Times New Roman"/>
                <a:cs typeface="Times New Roman"/>
              </a:rPr>
              <a:t>  border-bottom-style: dotted;</a:t>
            </a:r>
          </a:p>
          <a:p>
            <a:pPr marL="100330" marR="100330" lvl="0">
              <a:lnSpc>
                <a:spcPct val="115000"/>
              </a:lnSpc>
              <a:spcAft>
                <a:spcPts val="995"/>
              </a:spcAft>
            </a:pPr>
            <a:r>
              <a:rPr lang="en-US" sz="1000" dirty="0">
                <a:solidFill>
                  <a:prstClr val="black"/>
                </a:solidFill>
                <a:latin typeface="Arial"/>
                <a:ea typeface="Times New Roman"/>
                <a:cs typeface="Times New Roman"/>
              </a:rPr>
              <a:t>  border-bottom-width: 1px;</a:t>
            </a:r>
          </a:p>
          <a:p>
            <a:pPr marL="100330" marR="100330" lvl="0">
              <a:lnSpc>
                <a:spcPct val="115000"/>
              </a:lnSpc>
              <a:spcAft>
                <a:spcPts val="995"/>
              </a:spcAft>
            </a:pPr>
            <a:r>
              <a:rPr lang="en-US" sz="1000" dirty="0">
                <a:solidFill>
                  <a:prstClr val="black"/>
                </a:solidFill>
                <a:latin typeface="Arial"/>
                <a:ea typeface="Times New Roman"/>
                <a:cs typeface="Times New Roman"/>
              </a:rPr>
              <a:t>  border-bottom-color: grey;</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dirty="0" smtClean="0">
                <a:solidFill>
                  <a:srgbClr val="000000"/>
                </a:solidFill>
                <a:latin typeface="Arial"/>
                <a:ea typeface="Times New Roman"/>
                <a:cs typeface="Segoe UI"/>
              </a:rPr>
              <a:t>20.      Add </a:t>
            </a:r>
            <a:r>
              <a:rPr lang="en-US" sz="1000" dirty="0">
                <a:solidFill>
                  <a:srgbClr val="000000"/>
                </a:solidFill>
                <a:latin typeface="Arial"/>
                <a:ea typeface="Times New Roman"/>
                <a:cs typeface="Segoe UI"/>
              </a:rPr>
              <a:t>the following rules to style the form and its elements.</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fieldset {</a:t>
            </a:r>
          </a:p>
          <a:p>
            <a:pPr marL="100330" marR="100330" lvl="0">
              <a:lnSpc>
                <a:spcPct val="115000"/>
              </a:lnSpc>
              <a:spcAft>
                <a:spcPts val="995"/>
              </a:spcAft>
            </a:pPr>
            <a:r>
              <a:rPr lang="en-US" sz="1000" dirty="0">
                <a:solidFill>
                  <a:prstClr val="black"/>
                </a:solidFill>
                <a:latin typeface="Arial"/>
                <a:ea typeface="Times New Roman"/>
                <a:cs typeface="Times New Roman"/>
              </a:rPr>
              <a:t>  background-color: pink;</a:t>
            </a:r>
          </a:p>
          <a:p>
            <a:pPr marL="100330" marR="100330" lvl="0">
              <a:lnSpc>
                <a:spcPct val="115000"/>
              </a:lnSpc>
              <a:spcAft>
                <a:spcPts val="995"/>
              </a:spcAft>
            </a:pPr>
            <a:r>
              <a:rPr lang="en-US" sz="1000" dirty="0">
                <a:solidFill>
                  <a:prstClr val="black"/>
                </a:solidFill>
                <a:latin typeface="Arial"/>
                <a:ea typeface="Times New Roman"/>
                <a:cs typeface="Times New Roman"/>
              </a:rPr>
              <a:t>  margin-bottom: 10px;</a:t>
            </a:r>
          </a:p>
        </p:txBody>
      </p:sp>
      <p:sp>
        <p:nvSpPr>
          <p:cNvPr id="4" name="Slide Number Placeholder 3"/>
          <p:cNvSpPr>
            <a:spLocks noGrp="1"/>
          </p:cNvSpPr>
          <p:nvPr>
            <p:ph type="sldNum" sz="quarter" idx="10"/>
          </p:nvPr>
        </p:nvSpPr>
        <p:spPr/>
        <p:txBody>
          <a:bodyPr/>
          <a:lstStyle/>
          <a:p>
            <a:fld id="{D97FCF0C-B507-4ACE-9A78-ACC51771986E}" type="slidenum">
              <a:rPr lang="en-US" smtClean="0"/>
              <a:t>24</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2890078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00330" marR="100330" lvl="0">
              <a:lnSpc>
                <a:spcPct val="115000"/>
              </a:lnSpc>
              <a:spcAft>
                <a:spcPts val="995"/>
              </a:spcAft>
            </a:pPr>
            <a:r>
              <a:rPr lang="en-US" sz="1000" dirty="0">
                <a:solidFill>
                  <a:prstClr val="black"/>
                </a:solidFill>
                <a:latin typeface="Arial"/>
                <a:ea typeface="Times New Roman"/>
                <a:cs typeface="Times New Roman"/>
              </a:rPr>
              <a:t>}</a:t>
            </a:r>
          </a:p>
          <a:p>
            <a:pPr marL="100330" marR="100330" lvl="0">
              <a:lnSpc>
                <a:spcPct val="115000"/>
              </a:lnSpc>
              <a:spcAft>
                <a:spcPts val="995"/>
              </a:spcAft>
            </a:pPr>
            <a:r>
              <a:rPr lang="en-US" sz="1000" dirty="0">
                <a:solidFill>
                  <a:prstClr val="black"/>
                </a:solidFill>
                <a:latin typeface="Arial"/>
                <a:ea typeface="Times New Roman"/>
                <a:cs typeface="Times New Roman"/>
              </a:rPr>
              <a:t>legend {</a:t>
            </a:r>
          </a:p>
          <a:p>
            <a:pPr marL="100330" marR="100330" lvl="0">
              <a:lnSpc>
                <a:spcPct val="115000"/>
              </a:lnSpc>
              <a:spcAft>
                <a:spcPts val="995"/>
              </a:spcAft>
            </a:pPr>
            <a:r>
              <a:rPr lang="en-US" sz="1000" dirty="0">
                <a:solidFill>
                  <a:prstClr val="black"/>
                </a:solidFill>
                <a:latin typeface="Arial"/>
                <a:ea typeface="Times New Roman"/>
                <a:cs typeface="Times New Roman"/>
              </a:rPr>
              <a:t>  font-size: 1.2em;</a:t>
            </a:r>
          </a:p>
          <a:p>
            <a:pPr marL="100330" marR="100330" lvl="0">
              <a:lnSpc>
                <a:spcPct val="115000"/>
              </a:lnSpc>
              <a:spcAft>
                <a:spcPts val="995"/>
              </a:spcAft>
            </a:pPr>
            <a:r>
              <a:rPr lang="en-US" sz="1000" dirty="0">
                <a:solidFill>
                  <a:prstClr val="black"/>
                </a:solidFill>
                <a:latin typeface="Arial"/>
                <a:ea typeface="Times New Roman"/>
                <a:cs typeface="Times New Roman"/>
              </a:rPr>
              <a:t>  font-style: italic;</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marL="100330" marR="100330" lvl="0">
              <a:lnSpc>
                <a:spcPct val="115000"/>
              </a:lnSpc>
              <a:spcAft>
                <a:spcPts val="995"/>
              </a:spcAft>
            </a:pPr>
            <a:r>
              <a:rPr lang="en-US" sz="1000" dirty="0">
                <a:solidFill>
                  <a:prstClr val="black"/>
                </a:solidFill>
                <a:latin typeface="Arial"/>
                <a:ea typeface="Times New Roman"/>
                <a:cs typeface="Times New Roman"/>
              </a:rPr>
              <a:t>fieldset li {</a:t>
            </a:r>
          </a:p>
          <a:p>
            <a:pPr marL="100330" marR="100330" lvl="0">
              <a:lnSpc>
                <a:spcPct val="115000"/>
              </a:lnSpc>
              <a:spcAft>
                <a:spcPts val="995"/>
              </a:spcAft>
            </a:pPr>
            <a:r>
              <a:rPr lang="en-US" sz="1000" dirty="0">
                <a:solidFill>
                  <a:prstClr val="black"/>
                </a:solidFill>
                <a:latin typeface="Arial"/>
                <a:ea typeface="Times New Roman"/>
                <a:cs typeface="Times New Roman"/>
              </a:rPr>
              <a:t>  list-style: none;</a:t>
            </a:r>
          </a:p>
          <a:p>
            <a:pPr marL="100330" marR="100330" lvl="0">
              <a:lnSpc>
                <a:spcPct val="115000"/>
              </a:lnSpc>
              <a:spcAft>
                <a:spcPts val="995"/>
              </a:spcAft>
            </a:pPr>
            <a:r>
              <a:rPr lang="en-US" sz="1000" dirty="0">
                <a:solidFill>
                  <a:prstClr val="black"/>
                </a:solidFill>
                <a:latin typeface="Arial"/>
                <a:ea typeface="Times New Roman"/>
                <a:cs typeface="Times New Roman"/>
              </a:rPr>
              <a:t>  margin-bottom: 10px;</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marL="100330" marR="100330" lvl="0">
              <a:lnSpc>
                <a:spcPct val="115000"/>
              </a:lnSpc>
              <a:spcAft>
                <a:spcPts val="995"/>
              </a:spcAft>
            </a:pPr>
            <a:r>
              <a:rPr lang="en-US" sz="1000" dirty="0">
                <a:solidFill>
                  <a:prstClr val="black"/>
                </a:solidFill>
                <a:latin typeface="Arial"/>
                <a:ea typeface="Times New Roman"/>
                <a:cs typeface="Times New Roman"/>
              </a:rPr>
              <a:t>input[type="submit"] {</a:t>
            </a:r>
          </a:p>
          <a:p>
            <a:pPr marL="100330" marR="100330" lvl="0">
              <a:lnSpc>
                <a:spcPct val="115000"/>
              </a:lnSpc>
              <a:spcAft>
                <a:spcPts val="995"/>
              </a:spcAft>
            </a:pPr>
            <a:r>
              <a:rPr lang="en-US" sz="1000" dirty="0">
                <a:solidFill>
                  <a:prstClr val="black"/>
                </a:solidFill>
                <a:latin typeface="Arial"/>
                <a:ea typeface="Times New Roman"/>
                <a:cs typeface="Times New Roman"/>
              </a:rPr>
              <a:t>  background-color: pink;</a:t>
            </a:r>
          </a:p>
          <a:p>
            <a:pPr marL="100330" marR="100330" lvl="0">
              <a:lnSpc>
                <a:spcPct val="115000"/>
              </a:lnSpc>
              <a:spcAft>
                <a:spcPts val="995"/>
              </a:spcAft>
            </a:pPr>
            <a:r>
              <a:rPr lang="en-US" sz="1000" dirty="0">
                <a:solidFill>
                  <a:prstClr val="black"/>
                </a:solidFill>
                <a:latin typeface="Arial"/>
                <a:ea typeface="Times New Roman"/>
                <a:cs typeface="Times New Roman"/>
              </a:rPr>
              <a:t>  opacity: 0.6;</a:t>
            </a:r>
          </a:p>
          <a:p>
            <a:pPr marL="100330" marR="100330" lvl="0">
              <a:lnSpc>
                <a:spcPct val="115000"/>
              </a:lnSpc>
              <a:spcAft>
                <a:spcPts val="995"/>
              </a:spcAft>
            </a:pPr>
            <a:r>
              <a:rPr lang="en-US" sz="1000" dirty="0">
                <a:solidFill>
                  <a:prstClr val="black"/>
                </a:solidFill>
                <a:latin typeface="Arial"/>
                <a:ea typeface="Times New Roman"/>
                <a:cs typeface="Times New Roman"/>
              </a:rPr>
              <a:t>  width: 200px;</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dirty="0" smtClean="0">
                <a:solidFill>
                  <a:srgbClr val="000000"/>
                </a:solidFill>
                <a:latin typeface="Arial"/>
                <a:ea typeface="Times New Roman"/>
                <a:cs typeface="Segoe UI"/>
              </a:rPr>
              <a:t>21.     On </a:t>
            </a:r>
            <a:r>
              <a:rPr lang="en-US" sz="1000" dirty="0">
                <a:solidFill>
                  <a:srgbClr val="000000"/>
                </a:solidFill>
                <a:latin typeface="Arial"/>
                <a:ea typeface="Times New Roman"/>
                <a:cs typeface="Segoe UI"/>
              </a:rPr>
              <a:t>the </a:t>
            </a:r>
            <a:r>
              <a:rPr lang="en-US" sz="1000" b="1" dirty="0">
                <a:solidFill>
                  <a:prstClr val="black"/>
                </a:solidFill>
                <a:latin typeface="Arial"/>
                <a:ea typeface="Times New Roman"/>
                <a:cs typeface="Times New Roman"/>
              </a:rPr>
              <a:t>File</a:t>
            </a:r>
            <a:r>
              <a:rPr lang="en-US" sz="1000" dirty="0">
                <a:solidFill>
                  <a:srgbClr val="000000"/>
                </a:solidFill>
                <a:latin typeface="Arial"/>
                <a:ea typeface="Times New Roman"/>
                <a:cs typeface="Segoe UI"/>
              </a:rPr>
              <a:t> menu, click </a:t>
            </a:r>
            <a:r>
              <a:rPr lang="en-US" sz="1000" b="1" dirty="0">
                <a:solidFill>
                  <a:prstClr val="black"/>
                </a:solidFill>
                <a:latin typeface="Arial"/>
                <a:ea typeface="Times New Roman"/>
                <a:cs typeface="Times New Roman"/>
              </a:rPr>
              <a:t>Save All</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1000"/>
              </a:spcAft>
            </a:pPr>
            <a:r>
              <a:rPr lang="en-US" sz="1000" dirty="0">
                <a:solidFill>
                  <a:prstClr val="black"/>
                </a:solidFill>
                <a:latin typeface="Arial"/>
                <a:ea typeface="Calibri"/>
                <a:cs typeface="Segoe UI"/>
              </a:rPr>
              <a:t>Use the F12 Developer Tools to Inspect Styles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In Solution Explorer, double-click </a:t>
            </a:r>
            <a:r>
              <a:rPr lang="en-US" sz="1000" b="1" dirty="0">
                <a:solidFill>
                  <a:prstClr val="black"/>
                </a:solidFill>
                <a:latin typeface="Arial"/>
                <a:ea typeface="Times New Roman"/>
                <a:cs typeface="Times New Roman"/>
              </a:rPr>
              <a:t>ContactUs.html</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On the </a:t>
            </a:r>
            <a:r>
              <a:rPr lang="en-US" sz="1000" b="1" dirty="0">
                <a:solidFill>
                  <a:prstClr val="black"/>
                </a:solidFill>
                <a:latin typeface="Arial"/>
                <a:ea typeface="Times New Roman"/>
                <a:cs typeface="Times New Roman"/>
              </a:rPr>
              <a:t>Debug</a:t>
            </a:r>
            <a:r>
              <a:rPr lang="en-US" sz="1000" dirty="0">
                <a:solidFill>
                  <a:srgbClr val="000000"/>
                </a:solidFill>
                <a:latin typeface="Arial"/>
                <a:ea typeface="Times New Roman"/>
                <a:cs typeface="Segoe UI"/>
              </a:rPr>
              <a:t> menu, click </a:t>
            </a:r>
            <a:r>
              <a:rPr lang="en-US" sz="1000" b="1" dirty="0">
                <a:solidFill>
                  <a:prstClr val="black"/>
                </a:solidFill>
                <a:latin typeface="Arial"/>
                <a:ea typeface="Times New Roman"/>
                <a:cs typeface="Times New Roman"/>
              </a:rPr>
              <a:t>Start Without Debugging</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In Internet Explorer, if the message </a:t>
            </a:r>
            <a:r>
              <a:rPr lang="en-US" sz="1000" b="1" dirty="0">
                <a:solidFill>
                  <a:prstClr val="black"/>
                </a:solidFill>
                <a:latin typeface="Arial"/>
                <a:ea typeface="Times New Roman"/>
                <a:cs typeface="Times New Roman"/>
              </a:rPr>
              <a:t>Intranet settings are turned off by default</a:t>
            </a:r>
            <a:r>
              <a:rPr lang="en-US" sz="1000" dirty="0">
                <a:solidFill>
                  <a:srgbClr val="000000"/>
                </a:solidFill>
                <a:latin typeface="Arial"/>
                <a:ea typeface="Times New Roman"/>
                <a:cs typeface="Segoe UI"/>
              </a:rPr>
              <a:t> appears, click </a:t>
            </a:r>
            <a:r>
              <a:rPr lang="en-US" sz="1000" b="1" dirty="0">
                <a:solidFill>
                  <a:prstClr val="black"/>
                </a:solidFill>
                <a:latin typeface="Arial"/>
                <a:ea typeface="Times New Roman"/>
                <a:cs typeface="Times New Roman"/>
              </a:rPr>
              <a:t>Don’t show this message again</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Verify that the new styles have been applied to the page.</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25</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20687795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Times New Roman"/>
              </a:rPr>
              <a:t>In Internet Explorer, press F12.</a:t>
            </a:r>
          </a:p>
          <a:p>
            <a:pPr marL="342900" lvl="0" indent="-342900">
              <a:lnSpc>
                <a:spcPct val="115000"/>
              </a:lnSpc>
              <a:spcAft>
                <a:spcPts val="995"/>
              </a:spcAft>
              <a:buFont typeface="+mj-lt"/>
              <a:buAutoNum type="arabicPeriod" startAt="5"/>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F12</a:t>
            </a:r>
            <a:r>
              <a:rPr lang="en-US" sz="1000" dirty="0">
                <a:solidFill>
                  <a:srgbClr val="000000"/>
                </a:solidFill>
                <a:latin typeface="Arial"/>
                <a:ea typeface="Times New Roman"/>
                <a:cs typeface="Segoe UI"/>
              </a:rPr>
              <a:t> window, with the </a:t>
            </a:r>
            <a:r>
              <a:rPr lang="en-US" sz="1000" b="1" dirty="0">
                <a:solidFill>
                  <a:prstClr val="black"/>
                </a:solidFill>
                <a:latin typeface="Arial"/>
                <a:ea typeface="Times New Roman"/>
                <a:cs typeface="Times New Roman"/>
              </a:rPr>
              <a:t>HTML</a:t>
            </a:r>
            <a:r>
              <a:rPr lang="en-US" sz="1000" dirty="0">
                <a:solidFill>
                  <a:srgbClr val="000000"/>
                </a:solidFill>
                <a:latin typeface="Arial"/>
                <a:ea typeface="Times New Roman"/>
                <a:cs typeface="Segoe UI"/>
              </a:rPr>
              <a:t> tab selected, double-click the </a:t>
            </a:r>
            <a:r>
              <a:rPr lang="en-US" sz="1000" b="1" dirty="0">
                <a:solidFill>
                  <a:prstClr val="black"/>
                </a:solidFill>
                <a:latin typeface="Arial"/>
                <a:ea typeface="Times New Roman"/>
                <a:cs typeface="Times New Roman"/>
              </a:rPr>
              <a:t>&lt;html&gt;</a:t>
            </a:r>
            <a:r>
              <a:rPr lang="en-US" sz="1000" dirty="0">
                <a:solidFill>
                  <a:srgbClr val="000000"/>
                </a:solidFill>
                <a:latin typeface="Arial"/>
                <a:ea typeface="Times New Roman"/>
                <a:cs typeface="Segoe UI"/>
              </a:rPr>
              <a:t> element to expand it.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srgbClr val="000000"/>
                </a:solidFill>
                <a:latin typeface="Arial"/>
                <a:ea typeface="Times New Roman"/>
                <a:cs typeface="Segoe UI"/>
              </a:rPr>
              <a:t>Click the </a:t>
            </a:r>
            <a:r>
              <a:rPr lang="en-US" sz="1000" b="1" dirty="0">
                <a:solidFill>
                  <a:prstClr val="black"/>
                </a:solidFill>
                <a:latin typeface="Arial"/>
                <a:ea typeface="Times New Roman"/>
                <a:cs typeface="Times New Roman"/>
              </a:rPr>
              <a:t>&lt;body&gt;</a:t>
            </a:r>
            <a:r>
              <a:rPr lang="en-US" sz="1000" dirty="0">
                <a:solidFill>
                  <a:srgbClr val="000000"/>
                </a:solidFill>
                <a:latin typeface="Arial"/>
                <a:ea typeface="Times New Roman"/>
                <a:cs typeface="Segoe UI"/>
              </a:rPr>
              <a:t> element.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srgbClr val="000000"/>
                </a:solidFill>
                <a:latin typeface="Arial"/>
                <a:ea typeface="Times New Roman"/>
                <a:cs typeface="Segoe UI"/>
              </a:rPr>
              <a:t>In the right pane, verify that the following the CSS rule appears:</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font-family: "Segoe UI", Helvetica, Arial, sans-serif;</a:t>
            </a:r>
          </a:p>
          <a:p>
            <a:pPr lvl="0">
              <a:lnSpc>
                <a:spcPct val="115000"/>
              </a:lnSpc>
              <a:spcAft>
                <a:spcPts val="995"/>
              </a:spcAft>
            </a:pPr>
            <a:r>
              <a:rPr lang="en-US" sz="1000" dirty="0" smtClean="0">
                <a:solidFill>
                  <a:srgbClr val="000000"/>
                </a:solidFill>
                <a:latin typeface="Arial"/>
                <a:ea typeface="Times New Roman"/>
                <a:cs typeface="Segoe UI"/>
              </a:rPr>
              <a:t>9.       In </a:t>
            </a:r>
            <a:r>
              <a:rPr lang="en-US" sz="1000" dirty="0">
                <a:solidFill>
                  <a:srgbClr val="000000"/>
                </a:solidFill>
                <a:latin typeface="Arial"/>
                <a:ea typeface="Times New Roman"/>
                <a:cs typeface="Segoe UI"/>
              </a:rPr>
              <a:t>this rule, select the text </a:t>
            </a:r>
            <a:r>
              <a:rPr lang="en-US" sz="1000" b="1" dirty="0">
                <a:solidFill>
                  <a:prstClr val="black"/>
                </a:solidFill>
                <a:latin typeface="Arial"/>
                <a:ea typeface="Times New Roman"/>
                <a:cs typeface="Times New Roman"/>
              </a:rPr>
              <a:t>"Segoe UI"</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smtClean="0">
                <a:solidFill>
                  <a:srgbClr val="000000"/>
                </a:solidFill>
                <a:latin typeface="Arial"/>
                <a:ea typeface="Times New Roman"/>
                <a:cs typeface="Segoe UI"/>
              </a:rPr>
              <a:t>10.     Change </a:t>
            </a:r>
            <a:r>
              <a:rPr lang="en-US" sz="1000" dirty="0">
                <a:solidFill>
                  <a:srgbClr val="000000"/>
                </a:solidFill>
                <a:latin typeface="Arial"/>
                <a:ea typeface="Times New Roman"/>
                <a:cs typeface="Segoe UI"/>
              </a:rPr>
              <a:t>the value to read </a:t>
            </a:r>
            <a:r>
              <a:rPr lang="en-US" sz="1000" b="1" dirty="0">
                <a:solidFill>
                  <a:prstClr val="black"/>
                </a:solidFill>
                <a:latin typeface="Arial"/>
                <a:ea typeface="Times New Roman"/>
                <a:cs typeface="Times New Roman"/>
              </a:rPr>
              <a:t>"Times New Roman"</a:t>
            </a:r>
            <a:r>
              <a:rPr lang="en-US" sz="1000" dirty="0">
                <a:solidFill>
                  <a:srgbClr val="000000"/>
                </a:solidFill>
                <a:latin typeface="Arial"/>
                <a:ea typeface="Times New Roman"/>
                <a:cs typeface="Segoe UI"/>
              </a:rPr>
              <a:t> and press ENTER.</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smtClean="0">
                <a:solidFill>
                  <a:srgbClr val="000000"/>
                </a:solidFill>
                <a:latin typeface="Arial"/>
                <a:ea typeface="Times New Roman"/>
                <a:cs typeface="Segoe UI"/>
              </a:rPr>
              <a:t>11.     Verify </a:t>
            </a:r>
            <a:r>
              <a:rPr lang="en-US" sz="1000" dirty="0">
                <a:solidFill>
                  <a:srgbClr val="000000"/>
                </a:solidFill>
                <a:latin typeface="Arial"/>
                <a:ea typeface="Times New Roman"/>
                <a:cs typeface="Segoe UI"/>
              </a:rPr>
              <a:t>that Internet Explorer reflects this change to the font on the page.</a:t>
            </a:r>
            <a:endParaRPr lang="en-US" sz="1000" dirty="0">
              <a:solidFill>
                <a:prstClr val="black"/>
              </a:solidFill>
              <a:latin typeface="Arial"/>
              <a:ea typeface="Times New Roman"/>
              <a:cs typeface="Times New Roman"/>
            </a:endParaRPr>
          </a:p>
          <a:p>
            <a:pPr marL="228600" lvl="0" indent="-228600">
              <a:lnSpc>
                <a:spcPct val="115000"/>
              </a:lnSpc>
              <a:spcAft>
                <a:spcPts val="995"/>
              </a:spcAft>
              <a:buAutoNum type="arabicPeriod" startAt="12"/>
            </a:pPr>
            <a:r>
              <a:rPr lang="en-US" sz="1000" dirty="0" smtClean="0">
                <a:solidFill>
                  <a:srgbClr val="000000"/>
                </a:solidFill>
                <a:latin typeface="Arial"/>
                <a:ea typeface="Times New Roman"/>
                <a:cs typeface="Segoe UI"/>
              </a:rPr>
              <a:t>   In </a:t>
            </a:r>
            <a:r>
              <a:rPr lang="en-US" sz="1000" dirty="0">
                <a:solidFill>
                  <a:srgbClr val="000000"/>
                </a:solidFill>
                <a:latin typeface="Arial"/>
                <a:ea typeface="Times New Roman"/>
                <a:cs typeface="Segoe UI"/>
              </a:rPr>
              <a:t>the left pane, expand the </a:t>
            </a:r>
            <a:r>
              <a:rPr lang="en-US" sz="1000" b="1" dirty="0">
                <a:solidFill>
                  <a:prstClr val="black"/>
                </a:solidFill>
                <a:latin typeface="Arial"/>
                <a:ea typeface="Times New Roman"/>
                <a:cs typeface="Times New Roman"/>
              </a:rPr>
              <a:t>&lt;body&gt;</a:t>
            </a:r>
            <a:r>
              <a:rPr lang="en-US" sz="1000" dirty="0">
                <a:solidFill>
                  <a:srgbClr val="000000"/>
                </a:solidFill>
                <a:latin typeface="Arial"/>
                <a:ea typeface="Times New Roman"/>
                <a:cs typeface="Segoe UI"/>
              </a:rPr>
              <a:t> element, expand the </a:t>
            </a:r>
            <a:r>
              <a:rPr lang="en-US" sz="1000" b="1" dirty="0">
                <a:solidFill>
                  <a:prstClr val="black"/>
                </a:solidFill>
                <a:latin typeface="Arial"/>
                <a:ea typeface="Times New Roman"/>
                <a:cs typeface="Times New Roman"/>
              </a:rPr>
              <a:t>&lt;article&gt;</a:t>
            </a:r>
            <a:r>
              <a:rPr lang="en-US" sz="1000" dirty="0">
                <a:solidFill>
                  <a:srgbClr val="000000"/>
                </a:solidFill>
                <a:latin typeface="Arial"/>
                <a:ea typeface="Times New Roman"/>
                <a:cs typeface="Segoe UI"/>
              </a:rPr>
              <a:t> element, and then click the first </a:t>
            </a:r>
            <a:endParaRPr lang="en-US" sz="1000" dirty="0" smtClean="0">
              <a:solidFill>
                <a:srgbClr val="000000"/>
              </a:solidFill>
              <a:latin typeface="Arial"/>
              <a:ea typeface="Times New Roman"/>
              <a:cs typeface="Segoe UI"/>
            </a:endParaRPr>
          </a:p>
          <a:p>
            <a:pPr lvl="0">
              <a:lnSpc>
                <a:spcPct val="115000"/>
              </a:lnSpc>
              <a:spcAft>
                <a:spcPts val="995"/>
              </a:spcAft>
            </a:pPr>
            <a:r>
              <a:rPr lang="en-US" sz="1000" b="1" dirty="0">
                <a:solidFill>
                  <a:srgbClr val="000000"/>
                </a:solidFill>
                <a:latin typeface="Arial"/>
                <a:ea typeface="Times New Roman"/>
                <a:cs typeface="Segoe UI"/>
              </a:rPr>
              <a:t> </a:t>
            </a:r>
            <a:r>
              <a:rPr lang="en-US" sz="1000" b="1" dirty="0" smtClean="0">
                <a:solidFill>
                  <a:srgbClr val="000000"/>
                </a:solidFill>
                <a:latin typeface="Arial"/>
                <a:ea typeface="Times New Roman"/>
                <a:cs typeface="Segoe UI"/>
              </a:rPr>
              <a:t>        </a:t>
            </a:r>
            <a:r>
              <a:rPr lang="en-US" sz="1000" b="1" dirty="0" smtClean="0">
                <a:solidFill>
                  <a:prstClr val="black"/>
                </a:solidFill>
                <a:latin typeface="Arial"/>
                <a:ea typeface="Times New Roman"/>
                <a:cs typeface="Times New Roman"/>
              </a:rPr>
              <a:t>&lt;</a:t>
            </a:r>
            <a:r>
              <a:rPr lang="en-US" sz="1000" b="1" dirty="0">
                <a:solidFill>
                  <a:prstClr val="black"/>
                </a:solidFill>
                <a:latin typeface="Arial"/>
                <a:ea typeface="Times New Roman"/>
                <a:cs typeface="Times New Roman"/>
              </a:rPr>
              <a:t>section&gt;</a:t>
            </a:r>
            <a:r>
              <a:rPr lang="en-US" sz="1000" dirty="0">
                <a:solidFill>
                  <a:srgbClr val="000000"/>
                </a:solidFill>
                <a:latin typeface="Arial"/>
                <a:ea typeface="Times New Roman"/>
                <a:cs typeface="Segoe UI"/>
              </a:rPr>
              <a:t> element.</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smtClean="0">
                <a:solidFill>
                  <a:srgbClr val="000000"/>
                </a:solidFill>
                <a:latin typeface="Arial"/>
                <a:ea typeface="Times New Roman"/>
                <a:cs typeface="Segoe UI"/>
              </a:rPr>
              <a:t>13.     In </a:t>
            </a:r>
            <a:r>
              <a:rPr lang="en-US" sz="1000" dirty="0">
                <a:solidFill>
                  <a:srgbClr val="000000"/>
                </a:solidFill>
                <a:latin typeface="Arial"/>
                <a:ea typeface="Times New Roman"/>
                <a:cs typeface="Segoe UI"/>
              </a:rPr>
              <a:t>the right pane, verify that the following styles are specified for this section:</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inherited – body</a:t>
            </a:r>
          </a:p>
          <a:p>
            <a:pPr marL="100330" marR="100330" lvl="0">
              <a:lnSpc>
                <a:spcPct val="115000"/>
              </a:lnSpc>
              <a:spcAft>
                <a:spcPts val="995"/>
              </a:spcAft>
            </a:pPr>
            <a:r>
              <a:rPr lang="en-US" sz="1000" dirty="0">
                <a:solidFill>
                  <a:prstClr val="black"/>
                </a:solidFill>
                <a:latin typeface="Arial"/>
                <a:ea typeface="Times New Roman"/>
                <a:cs typeface="Times New Roman"/>
              </a:rPr>
              <a:t>  body</a:t>
            </a:r>
          </a:p>
          <a:p>
            <a:pPr marL="100330" marR="100330" lvl="0">
              <a:lnSpc>
                <a:spcPct val="115000"/>
              </a:lnSpc>
              <a:spcAft>
                <a:spcPts val="995"/>
              </a:spcAft>
            </a:pPr>
            <a:r>
              <a:rPr lang="en-US" sz="1000" dirty="0">
                <a:solidFill>
                  <a:prstClr val="black"/>
                </a:solidFill>
                <a:latin typeface="Arial"/>
                <a:ea typeface="Times New Roman"/>
                <a:cs typeface="Times New Roman"/>
              </a:rPr>
              <a:t>    font-family: "Times New Roman", Helvetica, Arial, sans-serif;</a:t>
            </a:r>
          </a:p>
          <a:p>
            <a:pPr marL="100330" marR="100330" lvl="0">
              <a:lnSpc>
                <a:spcPct val="115000"/>
              </a:lnSpc>
              <a:spcAft>
                <a:spcPts val="995"/>
              </a:spcAft>
            </a:pPr>
            <a:r>
              <a:rPr lang="en-US" sz="1000" dirty="0">
                <a:solidFill>
                  <a:prstClr val="black"/>
                </a:solidFill>
                <a:latin typeface="Arial"/>
                <a:ea typeface="Times New Roman"/>
                <a:cs typeface="Times New Roman"/>
              </a:rPr>
              <a:t>section</a:t>
            </a:r>
          </a:p>
          <a:p>
            <a:pPr marL="100330" marR="100330" lvl="0">
              <a:lnSpc>
                <a:spcPct val="115000"/>
              </a:lnSpc>
              <a:spcAft>
                <a:spcPts val="995"/>
              </a:spcAft>
            </a:pPr>
            <a:r>
              <a:rPr lang="en-US" sz="1000" dirty="0">
                <a:solidFill>
                  <a:prstClr val="black"/>
                </a:solidFill>
                <a:latin typeface="Arial"/>
                <a:ea typeface="Times New Roman"/>
                <a:cs typeface="Times New Roman"/>
              </a:rPr>
              <a:t>  padding-bottom: 5px;</a:t>
            </a:r>
          </a:p>
          <a:p>
            <a:pPr marL="100330" marR="100330" lvl="0">
              <a:lnSpc>
                <a:spcPct val="115000"/>
              </a:lnSpc>
              <a:spcAft>
                <a:spcPts val="995"/>
              </a:spcAft>
            </a:pPr>
            <a:r>
              <a:rPr lang="en-US" sz="1000" dirty="0">
                <a:solidFill>
                  <a:prstClr val="black"/>
                </a:solidFill>
                <a:latin typeface="Arial"/>
                <a:ea typeface="Times New Roman"/>
                <a:cs typeface="Times New Roman"/>
              </a:rPr>
              <a:t>  border-bottom-color: grey;</a:t>
            </a:r>
          </a:p>
          <a:p>
            <a:pPr marL="100330" marR="100330" lvl="0">
              <a:lnSpc>
                <a:spcPct val="115000"/>
              </a:lnSpc>
              <a:spcAft>
                <a:spcPts val="995"/>
              </a:spcAft>
            </a:pPr>
            <a:r>
              <a:rPr lang="en-US" sz="1000" dirty="0">
                <a:solidFill>
                  <a:prstClr val="black"/>
                </a:solidFill>
                <a:latin typeface="Arial"/>
                <a:ea typeface="Times New Roman"/>
                <a:cs typeface="Times New Roman"/>
              </a:rPr>
              <a:t>  border-bottom-width: 1px;</a:t>
            </a:r>
          </a:p>
          <a:p>
            <a:pPr marL="100330" marR="100330" lvl="0">
              <a:lnSpc>
                <a:spcPct val="115000"/>
              </a:lnSpc>
              <a:spcAft>
                <a:spcPts val="995"/>
              </a:spcAft>
            </a:pPr>
            <a:r>
              <a:rPr lang="en-US" sz="1000" dirty="0">
                <a:solidFill>
                  <a:prstClr val="black"/>
                </a:solidFill>
                <a:latin typeface="Arial"/>
                <a:ea typeface="Times New Roman"/>
                <a:cs typeface="Times New Roman"/>
              </a:rPr>
              <a:t>  border-bottom-style: dotted;</a:t>
            </a:r>
          </a:p>
          <a:p>
            <a:pPr lvl="0">
              <a:lnSpc>
                <a:spcPct val="115000"/>
              </a:lnSpc>
              <a:spcAft>
                <a:spcPts val="995"/>
              </a:spcAft>
            </a:pPr>
            <a:r>
              <a:rPr lang="en-US" sz="1000" dirty="0" smtClean="0">
                <a:solidFill>
                  <a:prstClr val="black"/>
                </a:solidFill>
                <a:latin typeface="Arial"/>
                <a:ea typeface="Times New Roman"/>
                <a:cs typeface="Segoe UI"/>
              </a:rPr>
              <a:t>14.     Press </a:t>
            </a:r>
            <a:r>
              <a:rPr lang="en-US" sz="1000" dirty="0">
                <a:solidFill>
                  <a:prstClr val="black"/>
                </a:solidFill>
                <a:latin typeface="Arial"/>
                <a:ea typeface="Times New Roman"/>
                <a:cs typeface="Segoe UI"/>
              </a:rPr>
              <a:t>F12 to close the </a:t>
            </a:r>
            <a:r>
              <a:rPr lang="en-US" sz="1000" b="1" dirty="0">
                <a:solidFill>
                  <a:prstClr val="black"/>
                </a:solidFill>
                <a:latin typeface="Arial"/>
                <a:ea typeface="Times New Roman"/>
                <a:cs typeface="Times New Roman"/>
              </a:rPr>
              <a:t>F12</a:t>
            </a:r>
            <a:r>
              <a:rPr lang="en-US" sz="1000" dirty="0">
                <a:solidFill>
                  <a:prstClr val="black"/>
                </a:solidFill>
                <a:latin typeface="Arial"/>
                <a:ea typeface="Times New Roman"/>
                <a:cs typeface="Segoe UI"/>
              </a:rPr>
              <a:t> window.</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smtClean="0">
                <a:solidFill>
                  <a:prstClr val="black"/>
                </a:solidFill>
                <a:latin typeface="Arial"/>
                <a:ea typeface="Times New Roman"/>
                <a:cs typeface="Segoe UI"/>
              </a:rPr>
              <a:t>15.     Close </a:t>
            </a:r>
            <a:r>
              <a:rPr lang="en-US" sz="1000" dirty="0">
                <a:solidFill>
                  <a:prstClr val="black"/>
                </a:solidFill>
                <a:latin typeface="Arial"/>
                <a:ea typeface="Times New Roman"/>
                <a:cs typeface="Segoe UI"/>
              </a:rPr>
              <a:t>Internet Explorer, and then close Visual Studio 2012.</a:t>
            </a:r>
            <a:endParaRPr lang="en-US" dirty="0"/>
          </a:p>
        </p:txBody>
      </p:sp>
      <p:sp>
        <p:nvSpPr>
          <p:cNvPr id="4" name="Slide Number Placeholder 3"/>
          <p:cNvSpPr>
            <a:spLocks noGrp="1"/>
          </p:cNvSpPr>
          <p:nvPr>
            <p:ph type="sldNum" sz="quarter" idx="10"/>
          </p:nvPr>
        </p:nvSpPr>
        <p:spPr/>
        <p:txBody>
          <a:bodyPr/>
          <a:lstStyle/>
          <a:p>
            <a:fld id="{D97FCF0C-B507-4ACE-9A78-ACC51771986E}" type="slidenum">
              <a:rPr lang="en-US" smtClean="0"/>
              <a:t>26</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19178252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Read the Lab Scenario to students and point out that they should read each scenario before attempting the lab for a module.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Point out to students that the Exercise Scenario for each exercise contains a description of what they will accomplish in the exercise, and is also essential reading.</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Visual Studio, and open the </a:t>
            </a:r>
            <a:r>
              <a:rPr lang="en-US" sz="1000" b="1" dirty="0" smtClean="0">
                <a:effectLst/>
                <a:latin typeface="Arial"/>
                <a:ea typeface="Times New Roman"/>
                <a:cs typeface="Times New Roman"/>
              </a:rPr>
              <a:t>ContosoConf.sln</a:t>
            </a:r>
            <a:r>
              <a:rPr lang="en-US" sz="1000" dirty="0" smtClean="0">
                <a:effectLst/>
                <a:latin typeface="Arial"/>
                <a:ea typeface="Times New Roman"/>
                <a:cs typeface="Segoe UI"/>
              </a:rPr>
              <a:t> solution in the </a:t>
            </a:r>
            <a:r>
              <a:rPr lang="en-US" sz="1000" b="1" dirty="0" smtClean="0">
                <a:effectLst/>
                <a:latin typeface="Arial"/>
                <a:ea typeface="Times New Roman"/>
                <a:cs typeface="Times New Roman"/>
              </a:rPr>
              <a:t>E:\Mod02\Labfiles\Solution\Exercise 2\ContosoConf</a:t>
            </a:r>
            <a:r>
              <a:rPr lang="en-US" sz="1000" dirty="0" smtClean="0">
                <a:effectLst/>
                <a:latin typeface="Arial"/>
                <a:ea typeface="Times New Roman"/>
                <a:cs typeface="Segoe UI"/>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ContosoConf</a:t>
            </a:r>
            <a:r>
              <a:rPr lang="en-US" sz="1000" dirty="0" smtClean="0">
                <a:effectLst/>
                <a:latin typeface="Arial"/>
                <a:ea typeface="Times New Roman"/>
                <a:cs typeface="Segoe UI"/>
              </a:rPr>
              <a:t> project, and then double-click </a:t>
            </a:r>
            <a:r>
              <a:rPr lang="en-US" sz="1000" b="1" dirty="0" smtClean="0">
                <a:effectLst/>
                <a:latin typeface="Arial"/>
                <a:ea typeface="Times New Roman"/>
                <a:cs typeface="Times New Roman"/>
              </a:rPr>
              <a:t>index.htm</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Code Editor window, briefly scroll through the HTML markup for the web page and explain to students that they will be creating the Home page for the web application and adding the HTML markup to display the elements on this page.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double-click </a:t>
            </a:r>
            <a:r>
              <a:rPr lang="en-US" sz="1000" b="1" dirty="0" smtClean="0">
                <a:effectLst/>
                <a:latin typeface="Arial"/>
                <a:ea typeface="Times New Roman"/>
                <a:cs typeface="Times New Roman"/>
              </a:rPr>
              <a:t>about.htm</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Code Editor window, explain that this page contains information about the conference, but that currently much of the data displayed on this page is simply placeholder text that will be replaced later with specific information about the conference by the conference organizers.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styles</a:t>
            </a:r>
            <a:r>
              <a:rPr lang="en-US" sz="1000" dirty="0" smtClean="0">
                <a:effectLst/>
                <a:latin typeface="Arial"/>
                <a:ea typeface="Times New Roman"/>
                <a:cs typeface="Segoe UI"/>
              </a:rPr>
              <a:t> folder, and then double-click </a:t>
            </a:r>
            <a:r>
              <a:rPr lang="en-US" sz="1000" b="1" dirty="0" smtClean="0">
                <a:effectLst/>
                <a:latin typeface="Arial"/>
                <a:ea typeface="Times New Roman"/>
                <a:cs typeface="Times New Roman"/>
              </a:rPr>
              <a:t>site.css</a:t>
            </a:r>
            <a:r>
              <a:rPr lang="en-US" sz="1000" dirty="0" smtClean="0">
                <a:effectLst/>
                <a:latin typeface="Arial"/>
                <a:ea typeface="Times New Roman"/>
                <a:cs typeface="Segoe UI"/>
              </a:rPr>
              <a:t>. Explain to students that this style sheet contains the initial global styles that they will be defining for the application, and that these styles will be applied to the </a:t>
            </a:r>
            <a:r>
              <a:rPr lang="en-US" sz="1000" b="1" dirty="0" smtClean="0">
                <a:effectLst/>
                <a:latin typeface="Arial"/>
                <a:ea typeface="Times New Roman"/>
                <a:cs typeface="Times New Roman"/>
              </a:rPr>
              <a:t>Home</a:t>
            </a:r>
            <a:r>
              <a:rPr lang="en-US" sz="1000" dirty="0" smtClean="0">
                <a:effectLst/>
                <a:latin typeface="Arial"/>
                <a:ea typeface="Times New Roman"/>
                <a:cs typeface="Segoe UI"/>
              </a:rPr>
              <a:t> and </a:t>
            </a:r>
            <a:r>
              <a:rPr lang="en-US" sz="1000" b="1" dirty="0" smtClean="0">
                <a:effectLst/>
                <a:latin typeface="Arial"/>
                <a:ea typeface="Times New Roman"/>
                <a:cs typeface="Times New Roman"/>
              </a:rPr>
              <a:t>About</a:t>
            </a:r>
            <a:r>
              <a:rPr lang="en-US" sz="1000" dirty="0" smtClean="0">
                <a:effectLst/>
                <a:latin typeface="Arial"/>
                <a:ea typeface="Times New Roman"/>
                <a:cs typeface="Segoe UI"/>
              </a:rPr>
              <a:t> pages.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a:t>
            </a:r>
            <a:r>
              <a:rPr lang="en-US" sz="1000" b="1" dirty="0" smtClean="0">
                <a:effectLst/>
                <a:latin typeface="Arial"/>
                <a:ea typeface="Times New Roman"/>
                <a:cs typeface="Times New Roman"/>
              </a:rPr>
              <a:t>Debug</a:t>
            </a:r>
            <a:r>
              <a:rPr lang="en-US" sz="1000" dirty="0" smtClean="0">
                <a:effectLst/>
                <a:latin typeface="Arial"/>
                <a:ea typeface="Times New Roman"/>
                <a:cs typeface="Segoe UI"/>
              </a:rPr>
              <a:t> menu, click </a:t>
            </a:r>
            <a:r>
              <a:rPr lang="en-US" sz="1000" b="1" dirty="0" smtClean="0">
                <a:effectLst/>
                <a:latin typeface="Arial"/>
                <a:ea typeface="Times New Roman"/>
                <a:cs typeface="Times New Roman"/>
              </a:rPr>
              <a:t>Start Without Debugging</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I</a:t>
            </a:r>
            <a:r>
              <a:rPr lang="en-US" sz="1000" dirty="0">
                <a:solidFill>
                  <a:srgbClr val="000000"/>
                </a:solidFill>
                <a:latin typeface="Arial"/>
                <a:ea typeface="Calibri"/>
                <a:cs typeface="Times New Roman"/>
              </a:rPr>
              <a:t>f the message </a:t>
            </a:r>
            <a:r>
              <a:rPr lang="en-US" sz="1000" b="1" dirty="0">
                <a:latin typeface="Arial"/>
                <a:ea typeface="Calibri"/>
                <a:cs typeface="Times New Roman"/>
              </a:rPr>
              <a:t>Intranet settings are turned off by default</a:t>
            </a:r>
            <a:r>
              <a:rPr lang="en-US" sz="1000" dirty="0">
                <a:solidFill>
                  <a:srgbClr val="000000"/>
                </a:solidFill>
                <a:latin typeface="Arial"/>
                <a:ea typeface="Calibri"/>
                <a:cs typeface="Times New Roman"/>
              </a:rPr>
              <a:t> appears, click </a:t>
            </a:r>
            <a:r>
              <a:rPr lang="en-US" sz="1000" b="1" dirty="0">
                <a:latin typeface="Arial"/>
                <a:ea typeface="Calibri"/>
                <a:cs typeface="Times New Roman"/>
              </a:rPr>
              <a:t>Don’t show this message</a:t>
            </a:r>
            <a:r>
              <a:rPr lang="en-US" sz="1000" dirty="0">
                <a:solidFill>
                  <a:srgbClr val="000000"/>
                </a:solidFill>
                <a:latin typeface="Arial"/>
                <a:ea typeface="Calibri"/>
                <a:cs typeface="Times New Roman"/>
              </a:rPr>
              <a:t> again. </a:t>
            </a:r>
            <a:endParaRPr lang="en-US" sz="1000" dirty="0">
              <a:latin typeface="Arial"/>
              <a:ea typeface="Calibri"/>
              <a:cs typeface="Times New Roman"/>
            </a:endParaRPr>
          </a:p>
          <a:p>
            <a:pPr marL="228600" lvl="0" indent="-228600">
              <a:lnSpc>
                <a:spcPct val="115000"/>
              </a:lnSpc>
              <a:spcAft>
                <a:spcPts val="995"/>
              </a:spcAft>
              <a:buAutoNum type="arabicPeriod" startAt="10"/>
            </a:pPr>
            <a:r>
              <a:rPr lang="en-US" sz="1000" dirty="0" smtClean="0">
                <a:effectLst/>
                <a:latin typeface="Arial"/>
                <a:ea typeface="Times New Roman"/>
                <a:cs typeface="Segoe UI"/>
              </a:rPr>
              <a:t>  In Internet Explorer, show the simple styling for the </a:t>
            </a:r>
            <a:r>
              <a:rPr lang="en-US" sz="1000" b="1" dirty="0" smtClean="0">
                <a:effectLst/>
                <a:latin typeface="Arial"/>
                <a:ea typeface="Times New Roman"/>
                <a:cs typeface="Times New Roman"/>
              </a:rPr>
              <a:t>Home</a:t>
            </a:r>
            <a:r>
              <a:rPr lang="en-US" sz="1000" dirty="0" smtClean="0">
                <a:effectLst/>
                <a:latin typeface="Arial"/>
                <a:ea typeface="Times New Roman"/>
                <a:cs typeface="Segoe UI"/>
              </a:rPr>
              <a:t> page; the labs in later modules will modify </a:t>
            </a:r>
          </a:p>
          <a:p>
            <a:pPr lvl="0">
              <a:lnSpc>
                <a:spcPct val="115000"/>
              </a:lnSpc>
              <a:spcAft>
                <a:spcPts val="995"/>
              </a:spcAft>
            </a:pPr>
            <a:r>
              <a:rPr lang="en-US" sz="1000" dirty="0">
                <a:latin typeface="Arial"/>
                <a:ea typeface="Times New Roman"/>
                <a:cs typeface="Segoe UI"/>
              </a:rPr>
              <a:t> </a:t>
            </a:r>
            <a:r>
              <a:rPr lang="en-US" sz="1000" dirty="0" smtClean="0">
                <a:latin typeface="Arial"/>
                <a:ea typeface="Times New Roman"/>
                <a:cs typeface="Segoe UI"/>
              </a:rPr>
              <a:t>       </a:t>
            </a:r>
            <a:r>
              <a:rPr lang="en-US" sz="1000" dirty="0" smtClean="0">
                <a:effectLst/>
                <a:latin typeface="Arial"/>
                <a:ea typeface="Times New Roman"/>
                <a:cs typeface="Segoe UI"/>
              </a:rPr>
              <a:t>and extend some of these styles, for example, to change the appearance of the navigation bar.</a:t>
            </a:r>
            <a:endParaRPr lang="en-US" sz="1000" dirty="0" smtClean="0">
              <a:effectLst/>
              <a:latin typeface="Arial"/>
              <a:ea typeface="Times New Roman"/>
              <a:cs typeface="Times New Roman"/>
            </a:endParaRPr>
          </a:p>
          <a:p>
            <a:pPr marL="228600" lvl="0" indent="-228600">
              <a:lnSpc>
                <a:spcPct val="115000"/>
              </a:lnSpc>
              <a:spcAft>
                <a:spcPts val="995"/>
              </a:spcAft>
              <a:buAutoNum type="arabicPeriod" startAt="11"/>
            </a:pPr>
            <a:r>
              <a:rPr lang="en-US" sz="1000" dirty="0" smtClean="0">
                <a:effectLst/>
                <a:latin typeface="Arial"/>
                <a:ea typeface="Times New Roman"/>
                <a:cs typeface="Segoe UI"/>
              </a:rPr>
              <a:t>  In the navigation bar, click </a:t>
            </a:r>
            <a:r>
              <a:rPr lang="en-US" sz="1000" b="1" dirty="0" smtClean="0">
                <a:effectLst/>
                <a:latin typeface="Arial"/>
                <a:ea typeface="Times New Roman"/>
                <a:cs typeface="Times New Roman"/>
              </a:rPr>
              <a:t>About</a:t>
            </a:r>
            <a:r>
              <a:rPr lang="en-US" sz="1000" dirty="0" smtClean="0">
                <a:effectLst/>
                <a:latin typeface="Arial"/>
                <a:ea typeface="Times New Roman"/>
                <a:cs typeface="Segoe UI"/>
              </a:rPr>
              <a:t>. Again, explain that the simple styling used by this page will be </a:t>
            </a:r>
          </a:p>
          <a:p>
            <a:pPr lvl="0">
              <a:lnSpc>
                <a:spcPct val="115000"/>
              </a:lnSpc>
              <a:spcAft>
                <a:spcPts val="995"/>
              </a:spcAft>
            </a:pPr>
            <a:r>
              <a:rPr lang="en-US" sz="1000" dirty="0">
                <a:latin typeface="Arial"/>
                <a:ea typeface="Times New Roman"/>
                <a:cs typeface="Segoe UI"/>
              </a:rPr>
              <a:t> </a:t>
            </a:r>
            <a:r>
              <a:rPr lang="en-US" sz="1000" dirty="0" smtClean="0">
                <a:latin typeface="Arial"/>
                <a:ea typeface="Times New Roman"/>
                <a:cs typeface="Segoe UI"/>
              </a:rPr>
              <a:t>       </a:t>
            </a:r>
            <a:r>
              <a:rPr lang="en-US" sz="1000" dirty="0" smtClean="0">
                <a:effectLst/>
                <a:latin typeface="Arial"/>
                <a:ea typeface="Times New Roman"/>
                <a:cs typeface="Segoe UI"/>
              </a:rPr>
              <a:t>modified in later labs to generate a more appealing layout.</a:t>
            </a:r>
            <a:endParaRPr lang="en-US" sz="1000" dirty="0" smtClean="0">
              <a:effectLst/>
              <a:latin typeface="Arial"/>
              <a:ea typeface="Times New Roman"/>
              <a:cs typeface="Times New Roman"/>
            </a:endParaRPr>
          </a:p>
          <a:p>
            <a:pPr lvl="0">
              <a:lnSpc>
                <a:spcPct val="115000"/>
              </a:lnSpc>
              <a:spcAft>
                <a:spcPts val="995"/>
              </a:spcAft>
            </a:pPr>
            <a:r>
              <a:rPr lang="en-US" sz="1000" dirty="0" smtClean="0">
                <a:effectLst/>
                <a:latin typeface="Arial"/>
                <a:ea typeface="Times New Roman"/>
                <a:cs typeface="Segoe UI"/>
              </a:rPr>
              <a:t>12.    Close Internet Explorer.</a:t>
            </a:r>
            <a:endParaRPr lang="en-US" sz="1000" dirty="0" smtClean="0">
              <a:effectLst/>
              <a:latin typeface="Arial"/>
              <a:ea typeface="Times New Roman"/>
              <a:cs typeface="Times New Roman"/>
            </a:endParaRPr>
          </a:p>
          <a:p>
            <a:pPr>
              <a:lnSpc>
                <a:spcPct val="115000"/>
              </a:lnSpc>
              <a:spcAft>
                <a:spcPts val="1000"/>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16296690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Times New Roman"/>
              </a:rPr>
              <a:t>Preparation Steps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Start the MSL-TMG1 virtual machine if it is not already running.</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Start the </a:t>
            </a:r>
            <a:r>
              <a:rPr lang="en-US" sz="1000" dirty="0">
                <a:solidFill>
                  <a:prstClr val="black"/>
                </a:solidFill>
                <a:latin typeface="Arial"/>
                <a:ea typeface="Times New Roman"/>
                <a:cs typeface="Times New Roman"/>
              </a:rPr>
              <a:t>20480B-SEA-DEV11</a:t>
            </a:r>
            <a:r>
              <a:rPr lang="en-US" sz="1000" dirty="0">
                <a:solidFill>
                  <a:prstClr val="black"/>
                </a:solidFill>
                <a:latin typeface="Arial"/>
                <a:ea typeface="Times New Roman"/>
                <a:cs typeface="Segoe UI"/>
              </a:rPr>
              <a:t> virtual machine </a:t>
            </a:r>
            <a:r>
              <a:rPr lang="en-US" sz="1000" dirty="0">
                <a:solidFill>
                  <a:prstClr val="black"/>
                </a:solidFill>
                <a:latin typeface="Arial"/>
                <a:ea typeface="Times New Roman"/>
                <a:cs typeface="Times New Roman"/>
              </a:rPr>
              <a:t>if it is not already running, </a:t>
            </a:r>
            <a:r>
              <a:rPr lang="en-US" sz="1000" dirty="0">
                <a:solidFill>
                  <a:prstClr val="black"/>
                </a:solidFill>
                <a:latin typeface="Arial"/>
                <a:ea typeface="Times New Roman"/>
                <a:cs typeface="Segoe UI"/>
              </a:rPr>
              <a:t>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D97FCF0C-B507-4ACE-9A78-ACC51771986E}"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40755903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The purpose of this lab is to give students practice writing HTML and using some of the new elements available in HTML5 and CSS3. Students who have the prerequisite knowledge of HTML and CSS should have few problems, but watch for students who struggle with this lab because they will most likely need considerable help in subsequent labs.</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Exercise 1: Creating HTML5 Pages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begin to create the ContosoConf website.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First you will create a new ASP.NET Web Application. Then you will add two HTML files for the Home and About pages. Next, you will add navigation links to the pages. Finally you will run the web application and verify that the Home page and About page are formatted correctly.</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Point out to students that a working solution for this exercise is available in the E:\Mod02\Labfiles\Solution\Exercise 1\ContosoConf folder.</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Exercise 2: Styling HTML pages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add styling to the Home and About pages.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create a stylesheet in the ContosoConf project. Then you will add CSS rules to style the Home and About pages to match a specified design. Finally, you will run the web application and verify that the pages are styled correctly.</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Mention to students that they can either continue using the project that they developed in the first exercise, "Creating HTML5 Pages", or they can use the project provided in the E:\Mod02\Labfiles\Starter\Exercise 2\ContosoConf folder.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Point out that it is not necessary to exactly match the styles shown in the image in this exercise. The purpose of the exercise is to enable students to experiment with styles and see their effects. Remind students that they can use the Internet Explorer F12 Developer Tools to modify the styles for an HTML page in the browser and see the effects of these changes immediately.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Finally, mention to students that a working solution for this exercise is available in the E:\Mod02\Labfiles\Solution\Exercise 2\ContosoConf folder.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41911899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D97FCF0C-B507-4ACE-9A78-ACC51771986E}"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667790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ChangeArrowheads="1"/>
          </p:cNvSpPr>
          <p:nvPr>
            <p:ph type="sldNum" sz="quarter" idx="5"/>
          </p:nvPr>
        </p:nvSpPr>
        <p:spPr/>
        <p:txBody>
          <a:bodyPr/>
          <a:lstStyle/>
          <a:p>
            <a:pPr>
              <a:defRPr/>
            </a:pPr>
            <a:fld id="{76786EF8-D238-4B01-A405-F773317C8ACE}" type="slidenum">
              <a:rPr lang="en-US" smtClean="0">
                <a:solidFill>
                  <a:prstClr val="black"/>
                </a:solidFill>
              </a:rPr>
              <a:pPr>
                <a:defRPr/>
              </a:pPr>
              <a:t>4</a:t>
            </a:fld>
            <a:endParaRPr lang="en-US" dirty="0" smtClean="0">
              <a:solidFill>
                <a:prstClr val="black"/>
              </a:solidFill>
            </a:endParaRPr>
          </a:p>
        </p:txBody>
      </p:sp>
      <p:sp>
        <p:nvSpPr>
          <p:cNvPr id="33797" name="Rectangle 2"/>
          <p:cNvSpPr>
            <a:spLocks noGrp="1" noRot="1" noChangeAspect="1" noChangeArrowheads="1" noTextEdit="1"/>
          </p:cNvSpPr>
          <p:nvPr>
            <p:ph type="sldImg"/>
          </p:nvPr>
        </p:nvSpPr>
        <p:spPr>
          <a:ln/>
        </p:spPr>
      </p:sp>
      <p:sp>
        <p:nvSpPr>
          <p:cNvPr id="33798" name="Notes Placeholder 6"/>
          <p:cNvSpPr>
            <a:spLocks noGrp="1"/>
          </p:cNvSpPr>
          <p:nvPr/>
        </p:nvSpPr>
        <p:spPr bwMode="auto">
          <a:xfrm>
            <a:off x="314894" y="796425"/>
            <a:ext cx="6297889" cy="824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pPr algn="ctr" eaLnBrk="0" fontAlgn="base" hangingPunct="0">
              <a:spcBef>
                <a:spcPct val="0"/>
              </a:spcBef>
              <a:spcAft>
                <a:spcPct val="60000"/>
              </a:spcAft>
            </a:pPr>
            <a:endParaRPr lang="en-US" sz="1000" dirty="0">
              <a:solidFill>
                <a:prstClr val="black"/>
              </a:solidFill>
              <a:latin typeface="Verdana" pitchFamily="34" charset="0"/>
              <a:cs typeface="Arial" charset="0"/>
            </a:endParaRPr>
          </a:p>
        </p:txBody>
      </p:sp>
      <p:sp>
        <p:nvSpPr>
          <p:cNvPr id="33799" name="Rectangle 4"/>
          <p:cNvSpPr txBox="1">
            <a:spLocks noChangeArrowheads="1"/>
          </p:cNvSpPr>
          <p:nvPr/>
        </p:nvSpPr>
        <p:spPr bwMode="auto">
          <a:xfrm>
            <a:off x="362606" y="4654550"/>
            <a:ext cx="6297889" cy="167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60000"/>
              </a:spcAft>
            </a:pPr>
            <a:r>
              <a:rPr lang="en-US" sz="1000" b="0" dirty="0">
                <a:solidFill>
                  <a:prstClr val="black"/>
                </a:solidFill>
              </a:rPr>
              <a:t>Briefly describe each module and what students will learn. Be careful not to go into too much detail because the course is introduced in detail in Module 1.</a:t>
            </a:r>
          </a:p>
          <a:p>
            <a:pPr fontAlgn="base">
              <a:spcBef>
                <a:spcPct val="0"/>
              </a:spcBef>
              <a:spcAft>
                <a:spcPct val="60000"/>
              </a:spcAft>
            </a:pPr>
            <a:r>
              <a:rPr lang="en-US" sz="1000" b="0" dirty="0">
                <a:solidFill>
                  <a:prstClr val="black"/>
                </a:solidFill>
              </a:rPr>
              <a:t>Explain how this course will meet students’ expectations by relating the information that is covered in individual modules to their expectations.</a:t>
            </a:r>
          </a:p>
        </p:txBody>
      </p:sp>
      <p:sp>
        <p:nvSpPr>
          <p:cNvPr id="8" name="Rectangle 2"/>
          <p:cNvSpPr>
            <a:spLocks noGrp="1" noChangeArrowheads="1"/>
          </p:cNvSpPr>
          <p:nvPr>
            <p:ph type="hdr" sz="quarter"/>
          </p:nvPr>
        </p:nvSpPr>
        <p:spPr>
          <a:xfrm>
            <a:off x="1" y="238451"/>
            <a:ext cx="3043979" cy="348138"/>
          </a:xfrm>
        </p:spPr>
        <p:txBody>
          <a:bodyPr/>
          <a:lstStyle/>
          <a:p>
            <a:pPr>
              <a:defRPr/>
            </a:pPr>
            <a:r>
              <a:rPr lang="en-US" dirty="0" smtClean="0">
                <a:solidFill>
                  <a:prstClr val="black"/>
                </a:solidFill>
              </a:rPr>
              <a:t>Module 0: Introduction</a:t>
            </a:r>
          </a:p>
        </p:txBody>
      </p:sp>
      <p:sp>
        <p:nvSpPr>
          <p:cNvPr id="9" name="Rectangle 3"/>
          <p:cNvSpPr>
            <a:spLocks noGrp="1" noChangeArrowheads="1"/>
          </p:cNvSpPr>
          <p:nvPr>
            <p:ph type="dt" sz="quarter" idx="1"/>
          </p:nvPr>
        </p:nvSpPr>
        <p:spPr>
          <a:xfrm>
            <a:off x="1" y="0"/>
            <a:ext cx="3043979" cy="222554"/>
          </a:xfrm>
        </p:spPr>
        <p:txBody>
          <a:bodyPr/>
          <a:lstStyle/>
          <a:p>
            <a:pPr algn="l">
              <a:defRPr/>
            </a:pPr>
            <a:r>
              <a:rPr lang="en-US" dirty="0" smtClean="0">
                <a:solidFill>
                  <a:prstClr val="black"/>
                </a:solidFill>
              </a:rPr>
              <a:t>Course 20687B</a:t>
            </a:r>
          </a:p>
        </p:txBody>
      </p:sp>
    </p:spTree>
    <p:extLst>
      <p:ext uri="{BB962C8B-B14F-4D97-AF65-F5344CB8AC3E}">
        <p14:creationId xmlns:p14="http://schemas.microsoft.com/office/powerpoint/2010/main" val="5655431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What are the new elements that HTML5 provides for specifying the semantic meaning of content in a web page?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a:t>
            </a:r>
            <a:r>
              <a:rPr lang="en-US" sz="1000" b="1" dirty="0">
                <a:latin typeface="Arial"/>
                <a:ea typeface="Calibri"/>
                <a:cs typeface="Times New Roman"/>
              </a:rPr>
              <a:t>&lt;section&gt;</a:t>
            </a:r>
            <a:r>
              <a:rPr lang="en-US" sz="1000" dirty="0">
                <a:latin typeface="Arial"/>
                <a:ea typeface="Calibri"/>
                <a:cs typeface="Segoe UI"/>
              </a:rPr>
              <a:t>, </a:t>
            </a:r>
            <a:r>
              <a:rPr lang="en-US" sz="1000" b="1" dirty="0">
                <a:latin typeface="Arial"/>
                <a:ea typeface="Calibri"/>
                <a:cs typeface="Times New Roman"/>
              </a:rPr>
              <a:t>&lt;header&gt;</a:t>
            </a:r>
            <a:r>
              <a:rPr lang="en-US" sz="1000" dirty="0">
                <a:latin typeface="Arial"/>
                <a:ea typeface="Calibri"/>
                <a:cs typeface="Segoe UI"/>
              </a:rPr>
              <a:t>, </a:t>
            </a:r>
            <a:r>
              <a:rPr lang="en-US" sz="1000" b="1" dirty="0">
                <a:latin typeface="Arial"/>
                <a:ea typeface="Calibri"/>
                <a:cs typeface="Times New Roman"/>
              </a:rPr>
              <a:t>&lt;footer&gt;</a:t>
            </a:r>
            <a:r>
              <a:rPr lang="en-US" sz="1000" dirty="0">
                <a:latin typeface="Arial"/>
                <a:ea typeface="Calibri"/>
                <a:cs typeface="Segoe UI"/>
              </a:rPr>
              <a:t>, </a:t>
            </a:r>
            <a:r>
              <a:rPr lang="en-US" sz="1000" b="1" dirty="0">
                <a:latin typeface="Arial"/>
                <a:ea typeface="Calibri"/>
                <a:cs typeface="Times New Roman"/>
              </a:rPr>
              <a:t>&lt;nav&gt;</a:t>
            </a:r>
            <a:r>
              <a:rPr lang="en-US" sz="1000" dirty="0">
                <a:latin typeface="Arial"/>
                <a:ea typeface="Calibri"/>
                <a:cs typeface="Segoe UI"/>
              </a:rPr>
              <a:t>, </a:t>
            </a:r>
            <a:r>
              <a:rPr lang="en-US" sz="1000" b="1" dirty="0">
                <a:latin typeface="Arial"/>
                <a:ea typeface="Calibri"/>
                <a:cs typeface="Times New Roman"/>
              </a:rPr>
              <a:t>&lt;article&gt;</a:t>
            </a:r>
            <a:r>
              <a:rPr lang="en-US" sz="1000" dirty="0">
                <a:latin typeface="Arial"/>
                <a:ea typeface="Calibri"/>
                <a:cs typeface="Segoe UI"/>
              </a:rPr>
              <a:t>, and </a:t>
            </a:r>
            <a:r>
              <a:rPr lang="en-US" sz="1000" b="1" dirty="0">
                <a:latin typeface="Arial"/>
                <a:ea typeface="Calibri"/>
                <a:cs typeface="Times New Roman"/>
              </a:rPr>
              <a:t>&lt;aside&gt;</a:t>
            </a:r>
            <a:r>
              <a:rPr lang="en-US" sz="1000" dirty="0">
                <a:latin typeface="Arial"/>
                <a:ea typeface="Calibri"/>
                <a:cs typeface="Segoe UI"/>
              </a:rPr>
              <a:t> elements.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Which of the following items is </a:t>
            </a:r>
            <a:r>
              <a:rPr lang="en-US" sz="1000" b="1" dirty="0">
                <a:latin typeface="Arial"/>
                <a:ea typeface="Calibri"/>
                <a:cs typeface="Times New Roman"/>
              </a:rPr>
              <a:t>NOT</a:t>
            </a:r>
            <a:r>
              <a:rPr lang="en-US" sz="1000" dirty="0">
                <a:latin typeface="Arial"/>
                <a:ea typeface="Calibri"/>
                <a:cs typeface="Segoe UI"/>
              </a:rPr>
              <a:t> a property of the CSS box model?</a:t>
            </a:r>
            <a:endParaRPr lang="en-US" sz="1000" dirty="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   </a:t>
            </a:r>
            <a:r>
              <a:rPr lang="en-US" sz="1000" dirty="0">
                <a:latin typeface="Arial"/>
                <a:ea typeface="Calibri"/>
                <a:cs typeface="Times New Roman"/>
              </a:rPr>
              <a:t>)Option 1: Margin</a:t>
            </a:r>
          </a:p>
          <a:p>
            <a:pPr>
              <a:lnSpc>
                <a:spcPct val="115000"/>
              </a:lnSpc>
              <a:spcAft>
                <a:spcPts val="1000"/>
              </a:spcAft>
            </a:pPr>
            <a:r>
              <a:rPr lang="en-US" sz="1000" dirty="0">
                <a:latin typeface="Arial"/>
                <a:ea typeface="Calibri"/>
                <a:cs typeface="Times New Roman"/>
              </a:rPr>
              <a:t>(   )Option 2: Content</a:t>
            </a:r>
          </a:p>
          <a:p>
            <a:pPr>
              <a:lnSpc>
                <a:spcPct val="115000"/>
              </a:lnSpc>
              <a:spcAft>
                <a:spcPts val="1000"/>
              </a:spcAft>
            </a:pPr>
            <a:r>
              <a:rPr lang="en-US" sz="1000" dirty="0">
                <a:latin typeface="Arial"/>
                <a:ea typeface="Calibri"/>
                <a:cs typeface="Times New Roman"/>
              </a:rPr>
              <a:t>(   )Option 3: Border</a:t>
            </a:r>
          </a:p>
          <a:p>
            <a:pPr>
              <a:lnSpc>
                <a:spcPct val="115000"/>
              </a:lnSpc>
              <a:spcAft>
                <a:spcPts val="1000"/>
              </a:spcAft>
            </a:pPr>
            <a:r>
              <a:rPr lang="en-US" sz="1000" dirty="0">
                <a:latin typeface="Arial"/>
                <a:ea typeface="Calibri"/>
                <a:cs typeface="Times New Roman"/>
              </a:rPr>
              <a:t>(   )Option 4: Style</a:t>
            </a:r>
          </a:p>
          <a:p>
            <a:pPr>
              <a:lnSpc>
                <a:spcPct val="115000"/>
              </a:lnSpc>
              <a:spcAft>
                <a:spcPts val="1000"/>
              </a:spcAft>
            </a:pPr>
            <a:r>
              <a:rPr lang="en-US" sz="1000" dirty="0">
                <a:latin typeface="Arial"/>
                <a:ea typeface="Calibri"/>
                <a:cs typeface="Times New Roman"/>
              </a:rPr>
              <a:t>(   )Option 5: Padding</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4: Style</a:t>
            </a:r>
          </a:p>
        </p:txBody>
      </p:sp>
      <p:sp>
        <p:nvSpPr>
          <p:cNvPr id="4" name="Slide Number Placeholder 3"/>
          <p:cNvSpPr>
            <a:spLocks noGrp="1"/>
          </p:cNvSpPr>
          <p:nvPr>
            <p:ph type="sldNum" sz="quarter" idx="10"/>
          </p:nvPr>
        </p:nvSpPr>
        <p:spPr/>
        <p:txBody>
          <a:bodyPr/>
          <a:lstStyle/>
          <a:p>
            <a:fld id="{D97FCF0C-B507-4ACE-9A78-ACC51771986E}" type="slidenum">
              <a:rPr lang="en-US" smtClean="0"/>
              <a:t>31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3997723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ChangeArrowheads="1"/>
          </p:cNvSpPr>
          <p:nvPr>
            <p:ph type="sldNum" sz="quarter" idx="5"/>
          </p:nvPr>
        </p:nvSpPr>
        <p:spPr/>
        <p:txBody>
          <a:bodyPr/>
          <a:lstStyle/>
          <a:p>
            <a:pPr>
              <a:defRPr/>
            </a:pPr>
            <a:fld id="{76786EF8-D238-4B01-A405-F773317C8ACE}" type="slidenum">
              <a:rPr lang="en-US" smtClean="0">
                <a:solidFill>
                  <a:prstClr val="black"/>
                </a:solidFill>
              </a:rPr>
              <a:pPr>
                <a:defRPr/>
              </a:pPr>
              <a:t>5</a:t>
            </a:fld>
            <a:endParaRPr lang="en-US" dirty="0" smtClean="0">
              <a:solidFill>
                <a:prstClr val="black"/>
              </a:solidFill>
            </a:endParaRPr>
          </a:p>
        </p:txBody>
      </p:sp>
      <p:sp>
        <p:nvSpPr>
          <p:cNvPr id="33797" name="Rectangle 2"/>
          <p:cNvSpPr>
            <a:spLocks noGrp="1" noRot="1" noChangeAspect="1" noChangeArrowheads="1" noTextEdit="1"/>
          </p:cNvSpPr>
          <p:nvPr>
            <p:ph type="sldImg"/>
          </p:nvPr>
        </p:nvSpPr>
        <p:spPr>
          <a:ln/>
        </p:spPr>
      </p:sp>
      <p:sp>
        <p:nvSpPr>
          <p:cNvPr id="33798" name="Notes Placeholder 6"/>
          <p:cNvSpPr>
            <a:spLocks noGrp="1"/>
          </p:cNvSpPr>
          <p:nvPr/>
        </p:nvSpPr>
        <p:spPr bwMode="auto">
          <a:xfrm>
            <a:off x="314894" y="796425"/>
            <a:ext cx="6297889" cy="824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pPr algn="ctr" eaLnBrk="0" fontAlgn="base" hangingPunct="0">
              <a:spcBef>
                <a:spcPct val="0"/>
              </a:spcBef>
              <a:spcAft>
                <a:spcPct val="60000"/>
              </a:spcAft>
            </a:pPr>
            <a:endParaRPr lang="en-US" sz="1000" dirty="0">
              <a:solidFill>
                <a:prstClr val="black"/>
              </a:solidFill>
              <a:latin typeface="Verdana" pitchFamily="34" charset="0"/>
              <a:cs typeface="Arial" charset="0"/>
            </a:endParaRPr>
          </a:p>
        </p:txBody>
      </p:sp>
      <p:sp>
        <p:nvSpPr>
          <p:cNvPr id="33799" name="Rectangle 4"/>
          <p:cNvSpPr txBox="1">
            <a:spLocks noChangeArrowheads="1"/>
          </p:cNvSpPr>
          <p:nvPr/>
        </p:nvSpPr>
        <p:spPr bwMode="auto">
          <a:xfrm>
            <a:off x="362606" y="4654550"/>
            <a:ext cx="6297889" cy="167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60000"/>
              </a:spcAft>
            </a:pPr>
            <a:r>
              <a:rPr lang="en-US" sz="1000" b="0" dirty="0">
                <a:solidFill>
                  <a:prstClr val="black"/>
                </a:solidFill>
              </a:rPr>
              <a:t>Briefly describe each module and what students will learn. Be careful not to go into too much detail because the course is introduced in detail in Module 1.</a:t>
            </a:r>
          </a:p>
          <a:p>
            <a:pPr fontAlgn="base">
              <a:spcBef>
                <a:spcPct val="0"/>
              </a:spcBef>
              <a:spcAft>
                <a:spcPct val="60000"/>
              </a:spcAft>
            </a:pPr>
            <a:r>
              <a:rPr lang="en-US" sz="1000" b="0" dirty="0">
                <a:solidFill>
                  <a:prstClr val="black"/>
                </a:solidFill>
              </a:rPr>
              <a:t>Explain how this course will meet students’ expectations by relating the information that is covered in individual modules to their expectations.</a:t>
            </a:r>
          </a:p>
        </p:txBody>
      </p:sp>
      <p:sp>
        <p:nvSpPr>
          <p:cNvPr id="8" name="Rectangle 2"/>
          <p:cNvSpPr>
            <a:spLocks noGrp="1" noChangeArrowheads="1"/>
          </p:cNvSpPr>
          <p:nvPr>
            <p:ph type="hdr" sz="quarter"/>
          </p:nvPr>
        </p:nvSpPr>
        <p:spPr>
          <a:xfrm>
            <a:off x="1" y="238451"/>
            <a:ext cx="3043979" cy="348138"/>
          </a:xfrm>
        </p:spPr>
        <p:txBody>
          <a:bodyPr/>
          <a:lstStyle/>
          <a:p>
            <a:pPr>
              <a:defRPr/>
            </a:pPr>
            <a:r>
              <a:rPr lang="en-US" dirty="0" smtClean="0">
                <a:solidFill>
                  <a:prstClr val="black"/>
                </a:solidFill>
              </a:rPr>
              <a:t>Module 0: Introduction</a:t>
            </a:r>
          </a:p>
        </p:txBody>
      </p:sp>
      <p:sp>
        <p:nvSpPr>
          <p:cNvPr id="9" name="Rectangle 3"/>
          <p:cNvSpPr>
            <a:spLocks noGrp="1" noChangeArrowheads="1"/>
          </p:cNvSpPr>
          <p:nvPr>
            <p:ph type="dt" sz="quarter" idx="1"/>
          </p:nvPr>
        </p:nvSpPr>
        <p:spPr>
          <a:xfrm>
            <a:off x="1" y="0"/>
            <a:ext cx="3043979" cy="222554"/>
          </a:xfrm>
        </p:spPr>
        <p:txBody>
          <a:bodyPr/>
          <a:lstStyle/>
          <a:p>
            <a:pPr algn="l">
              <a:defRPr/>
            </a:pPr>
            <a:r>
              <a:rPr lang="en-US" dirty="0" smtClean="0">
                <a:solidFill>
                  <a:prstClr val="black"/>
                </a:solidFill>
              </a:rPr>
              <a:t>Course 20687B</a:t>
            </a:r>
          </a:p>
        </p:txBody>
      </p:sp>
    </p:spTree>
    <p:extLst>
      <p:ext uri="{BB962C8B-B14F-4D97-AF65-F5344CB8AC3E}">
        <p14:creationId xmlns:p14="http://schemas.microsoft.com/office/powerpoint/2010/main" val="2951144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8D71D876-3627-474A-8299-CFD5FA44DE3F}" type="slidenum">
              <a:rPr lang="en-US">
                <a:solidFill>
                  <a:prstClr val="black"/>
                </a:solidFill>
              </a:rPr>
              <a:pPr eaLnBrk="1" hangingPunct="1"/>
              <a:t>6</a:t>
            </a:fld>
            <a:endParaRPr lang="en-US">
              <a:solidFill>
                <a:prstClr val="black"/>
              </a:solidFill>
            </a:endParaRPr>
          </a:p>
        </p:txBody>
      </p:sp>
    </p:spTree>
    <p:extLst>
      <p:ext uri="{BB962C8B-B14F-4D97-AF65-F5344CB8AC3E}">
        <p14:creationId xmlns:p14="http://schemas.microsoft.com/office/powerpoint/2010/main" val="843189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The purpose of this module is to provide an introduction to the new features in HTML5 and CSS3. Later modules provide more detailed information on advanced styling with CSS3, so save students’ questions concerning the more advanced features until module 6 and later.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This module does not include any coverage of JavaScript; this subject is introduced in module 3.</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3971721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Spend no more than 20 minutes on this lesson, including the demonstration.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3698227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a:t>
            </a:r>
            <a:r>
              <a:rPr lang="en-US" sz="1000" b="1" dirty="0">
                <a:latin typeface="Arial"/>
                <a:ea typeface="Calibri"/>
                <a:cs typeface="Times New Roman"/>
              </a:rPr>
              <a:t>&lt;canvas&gt;</a:t>
            </a:r>
            <a:r>
              <a:rPr lang="en-US" sz="1000" dirty="0">
                <a:latin typeface="Arial"/>
                <a:ea typeface="Calibri"/>
                <a:cs typeface="Segoe UI"/>
              </a:rPr>
              <a:t> element, the </a:t>
            </a:r>
            <a:r>
              <a:rPr lang="en-US" sz="1000" b="1" dirty="0">
                <a:latin typeface="Arial"/>
                <a:ea typeface="Calibri"/>
                <a:cs typeface="Times New Roman"/>
              </a:rPr>
              <a:t>XmlHttpRequest</a:t>
            </a:r>
            <a:r>
              <a:rPr lang="en-US" sz="1000" dirty="0">
                <a:latin typeface="Arial"/>
                <a:ea typeface="Calibri"/>
                <a:cs typeface="Segoe UI"/>
              </a:rPr>
              <a:t> object, the Geolocation API, web sockets, and web workers are all described in detail in later modules. Save discussion of these items until then.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946869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It is important that students understand the difference between the </a:t>
            </a:r>
            <a:r>
              <a:rPr lang="en-US" sz="1000" b="1" dirty="0">
                <a:latin typeface="Arial"/>
                <a:ea typeface="Calibri"/>
                <a:cs typeface="Times New Roman"/>
              </a:rPr>
              <a:t>&lt;article&gt;</a:t>
            </a:r>
            <a:r>
              <a:rPr lang="en-US" sz="1000" dirty="0">
                <a:latin typeface="Arial"/>
                <a:ea typeface="Calibri"/>
                <a:cs typeface="Segoe UI"/>
              </a:rPr>
              <a:t> and </a:t>
            </a:r>
            <a:r>
              <a:rPr lang="en-US" sz="1000" b="1" dirty="0">
                <a:latin typeface="Arial"/>
                <a:ea typeface="Calibri"/>
                <a:cs typeface="Times New Roman"/>
              </a:rPr>
              <a:t>&lt;section&gt;</a:t>
            </a:r>
            <a:r>
              <a:rPr lang="en-US" sz="1000" dirty="0">
                <a:latin typeface="Arial"/>
                <a:ea typeface="Calibri"/>
                <a:cs typeface="Segoe UI"/>
              </a:rPr>
              <a:t> elements. Be prepared to give some examples. Also, emphasize that the purpose of these elements is to denote the semantics of the content displayed by a page, and that they do not affect the way in which data is displayed (unless they are styled). Marking content in this way enables other tools to extract the information from a page and process it in whatever way is appropriate. Additionally, search engines can use this information to rank pages more effectively.</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An </a:t>
            </a:r>
            <a:r>
              <a:rPr lang="en-US" sz="1000" b="1" dirty="0">
                <a:latin typeface="Arial"/>
                <a:ea typeface="Calibri"/>
                <a:cs typeface="Times New Roman"/>
              </a:rPr>
              <a:t>&lt;article&gt; </a:t>
            </a:r>
            <a:r>
              <a:rPr lang="en-US" sz="1000" dirty="0">
                <a:latin typeface="Arial"/>
                <a:ea typeface="Calibri"/>
                <a:cs typeface="Segoe UI"/>
              </a:rPr>
              <a:t>element can contain a </a:t>
            </a:r>
            <a:r>
              <a:rPr lang="en-US" sz="1000" b="1" dirty="0">
                <a:latin typeface="Arial"/>
                <a:ea typeface="Calibri"/>
                <a:cs typeface="Times New Roman"/>
              </a:rPr>
              <a:t>&lt;section&gt;</a:t>
            </a:r>
            <a:r>
              <a:rPr lang="en-US" sz="1000" dirty="0">
                <a:latin typeface="Arial"/>
                <a:ea typeface="Calibri"/>
                <a:cs typeface="Segoe UI"/>
              </a:rPr>
              <a:t> element and vice versa, and this should be emphasized. There is no single correct way to organize the content for a page.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definition of the </a:t>
            </a:r>
            <a:r>
              <a:rPr lang="en-US" sz="1000" b="1" dirty="0">
                <a:latin typeface="Arial"/>
                <a:ea typeface="Calibri"/>
                <a:cs typeface="Times New Roman"/>
              </a:rPr>
              <a:t>&lt;article&gt;</a:t>
            </a:r>
            <a:r>
              <a:rPr lang="en-US" sz="1000" dirty="0">
                <a:latin typeface="Arial"/>
                <a:ea typeface="Calibri"/>
                <a:cs typeface="Segoe UI"/>
              </a:rPr>
              <a:t> element is taken from the HTML5 specification.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187259302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1" y="6248402"/>
            <a:ext cx="1413823" cy="230205"/>
          </a:xfrm>
          <a:prstGeom prst="rect">
            <a:avLst/>
          </a:prstGeom>
        </p:spPr>
      </p:pic>
      <p:sp>
        <p:nvSpPr>
          <p:cNvPr id="8" name="Text Placeholder 14"/>
          <p:cNvSpPr>
            <a:spLocks noGrp="1"/>
          </p:cNvSpPr>
          <p:nvPr>
            <p:ph type="body" sz="quarter" idx="10" hasCustomPrompt="1"/>
          </p:nvPr>
        </p:nvSpPr>
        <p:spPr>
          <a:xfrm>
            <a:off x="3349074"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smtClean="0"/>
              <a:t>Modulo: 1</a:t>
            </a:r>
            <a:endParaRPr lang="en-US" dirty="0"/>
          </a:p>
        </p:txBody>
      </p:sp>
      <p:sp>
        <p:nvSpPr>
          <p:cNvPr id="9" name="Text Placeholder 18"/>
          <p:cNvSpPr>
            <a:spLocks noGrp="1"/>
          </p:cNvSpPr>
          <p:nvPr>
            <p:ph type="body" sz="quarter" idx="11" hasCustomPrompt="1"/>
          </p:nvPr>
        </p:nvSpPr>
        <p:spPr>
          <a:xfrm>
            <a:off x="334907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err="1" smtClean="0"/>
              <a:t>Instalación</a:t>
            </a:r>
            <a:r>
              <a:rPr lang="en-US" dirty="0" smtClean="0"/>
              <a:t>, </a:t>
            </a:r>
            <a:r>
              <a:rPr lang="en-US" dirty="0" err="1" smtClean="0"/>
              <a:t>Configuración</a:t>
            </a:r>
            <a:r>
              <a:rPr lang="en-US" dirty="0" smtClean="0"/>
              <a:t> y </a:t>
            </a:r>
            <a:r>
              <a:rPr lang="en-US" dirty="0" err="1" smtClean="0"/>
              <a:t>Administración</a:t>
            </a:r>
            <a:r>
              <a:rPr lang="en-US" dirty="0" smtClean="0"/>
              <a:t> de Windows 8</a:t>
            </a:r>
            <a:endParaRPr lang="en-US" dirty="0"/>
          </a:p>
        </p:txBody>
      </p:sp>
      <p:pic>
        <p:nvPicPr>
          <p:cNvPr id="3" name="Imagen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178" y="2514602"/>
            <a:ext cx="3286274" cy="2514599"/>
          </a:xfrm>
          <a:prstGeom prst="rect">
            <a:avLst/>
          </a:prstGeom>
        </p:spPr>
      </p:pic>
    </p:spTree>
    <p:extLst>
      <p:ext uri="{BB962C8B-B14F-4D97-AF65-F5344CB8AC3E}">
        <p14:creationId xmlns:p14="http://schemas.microsoft.com/office/powerpoint/2010/main" val="3054644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232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9"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2574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49919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ynamics Title Slide">
    <p:spTree>
      <p:nvGrpSpPr>
        <p:cNvPr id="1" name=""/>
        <p:cNvGrpSpPr/>
        <p:nvPr/>
      </p:nvGrpSpPr>
      <p:grpSpPr>
        <a:xfrm>
          <a:off x="0" y="0"/>
          <a:ext cx="0" cy="0"/>
          <a:chOff x="0" y="0"/>
          <a:chExt cx="0" cy="0"/>
        </a:xfrm>
      </p:grpSpPr>
      <p:sp>
        <p:nvSpPr>
          <p:cNvPr id="6" name="Rectangle 5"/>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1" y="1193478"/>
            <a:ext cx="4710223" cy="1016322"/>
          </a:xfrm>
          <a:prstGeom prst="rect">
            <a:avLst/>
          </a:prstGeom>
        </p:spPr>
      </p:pic>
      <p:pic>
        <p:nvPicPr>
          <p:cNvPr id="10" name="Picture 9"/>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86601" y="5998845"/>
            <a:ext cx="1814119" cy="694933"/>
          </a:xfrm>
          <a:prstGeom prst="rect">
            <a:avLst/>
          </a:prstGeom>
        </p:spPr>
      </p:pic>
    </p:spTree>
    <p:extLst>
      <p:ext uri="{BB962C8B-B14F-4D97-AF65-F5344CB8AC3E}">
        <p14:creationId xmlns:p14="http://schemas.microsoft.com/office/powerpoint/2010/main" val="275450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dule opener">
    <p:spTree>
      <p:nvGrpSpPr>
        <p:cNvPr id="1" name=""/>
        <p:cNvGrpSpPr/>
        <p:nvPr/>
      </p:nvGrpSpPr>
      <p:grpSpPr>
        <a:xfrm>
          <a:off x="0" y="0"/>
          <a:ext cx="0" cy="0"/>
          <a:chOff x="0" y="0"/>
          <a:chExt cx="0" cy="0"/>
        </a:xfrm>
      </p:grpSpPr>
      <p:sp>
        <p:nvSpPr>
          <p:cNvPr id="6" name="Rectangle 5"/>
          <p:cNvSpPr/>
          <p:nvPr userDrawn="1"/>
        </p:nvSpPr>
        <p:spPr>
          <a:xfrm>
            <a:off x="-293914" y="-76200"/>
            <a:ext cx="9448800" cy="7239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Rectangle 6"/>
          <p:cNvSpPr/>
          <p:nvPr userDrawn="1"/>
        </p:nvSpPr>
        <p:spPr>
          <a:xfrm>
            <a:off x="2286000" y="2514602"/>
            <a:ext cx="6858000" cy="881743"/>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043426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2pt Slide Title ">
    <p:spTree>
      <p:nvGrpSpPr>
        <p:cNvPr id="1" name=""/>
        <p:cNvGrpSpPr/>
        <p:nvPr/>
      </p:nvGrpSpPr>
      <p:grpSpPr>
        <a:xfrm>
          <a:off x="0" y="0"/>
          <a:ext cx="0" cy="0"/>
          <a:chOff x="0" y="0"/>
          <a:chExt cx="0" cy="0"/>
        </a:xfrm>
      </p:grpSpPr>
      <p:sp>
        <p:nvSpPr>
          <p:cNvPr id="7"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2"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
        <p:nvSpPr>
          <p:cNvPr id="10" name="Slide Number Placeholder 9"/>
          <p:cNvSpPr>
            <a:spLocks noGrp="1"/>
          </p:cNvSpPr>
          <p:nvPr>
            <p:ph type="sldNum" sz="quarter" idx="12"/>
          </p:nvPr>
        </p:nvSpPr>
        <p:spPr>
          <a:xfrm>
            <a:off x="6553200" y="6356352"/>
            <a:ext cx="2133600" cy="365125"/>
          </a:xfrm>
          <a:prstGeom prst="rect">
            <a:avLst/>
          </a:prstGeom>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Footer Placeholder 8"/>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8pt Slide Title">
    <p:spTree>
      <p:nvGrpSpPr>
        <p:cNvPr id="1" name=""/>
        <p:cNvGrpSpPr/>
        <p:nvPr/>
      </p:nvGrpSpPr>
      <p:grpSpPr>
        <a:xfrm>
          <a:off x="0" y="0"/>
          <a:ext cx="0" cy="0"/>
          <a:chOff x="0" y="0"/>
          <a:chExt cx="0" cy="0"/>
        </a:xfrm>
      </p:grpSpPr>
      <p:sp>
        <p:nvSpPr>
          <p:cNvPr id="10"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2" name="Title 1"/>
          <p:cNvSpPr>
            <a:spLocks noGrp="1"/>
          </p:cNvSpPr>
          <p:nvPr>
            <p:ph type="title" hasCustomPrompt="1"/>
          </p:nvPr>
        </p:nvSpPr>
        <p:spPr>
          <a:xfrm>
            <a:off x="457200" y="0"/>
            <a:ext cx="8229600" cy="822960"/>
          </a:xfrm>
        </p:spPr>
        <p:txBody>
          <a:bodyPr>
            <a:noAutofit/>
          </a:bodyPr>
          <a:lstStyle>
            <a:lvl1pPr algn="l">
              <a:defRPr sz="2800" baseline="0">
                <a:solidFill>
                  <a:schemeClr val="bg1"/>
                </a:solidFill>
                <a:latin typeface="Segoe UI" pitchFamily="34" charset="0"/>
                <a:ea typeface="Segoe UI" pitchFamily="34" charset="0"/>
                <a:cs typeface="Segoe UI" pitchFamily="34" charset="0"/>
              </a:defRPr>
            </a:lvl1pPr>
          </a:lstStyle>
          <a:p>
            <a:r>
              <a:rPr lang="en-US" dirty="0" smtClean="0"/>
              <a:t>28 </a:t>
            </a:r>
            <a:r>
              <a:rPr lang="en-US" dirty="0" err="1" smtClean="0"/>
              <a:t>pt</a:t>
            </a:r>
            <a:r>
              <a:rPr lang="en-US" dirty="0" smtClean="0"/>
              <a:t> Slide Title</a:t>
            </a:r>
            <a:endParaRPr lang="en-US" dirty="0"/>
          </a:p>
        </p:txBody>
      </p:sp>
      <p:sp>
        <p:nvSpPr>
          <p:cNvPr id="6" name="Footer Placeholder 5"/>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814DA60-3BEE-4BCE-BEDB-E433FD970963}" type="slidenum">
              <a:rPr lang="en-US" smtClean="0"/>
              <a:pPr/>
              <a:t>‹Nº›</a:t>
            </a:fld>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978192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3" name="Footer Placeholder 2"/>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4" name="Slide Number Placeholder 3"/>
          <p:cNvSpPr>
            <a:spLocks noGrp="1"/>
          </p:cNvSpPr>
          <p:nvPr>
            <p:ph type="sldNum" sz="quarter" idx="12"/>
          </p:nvPr>
        </p:nvSpPr>
        <p:spPr>
          <a:xfrm>
            <a:off x="6553200" y="6356352"/>
            <a:ext cx="2133600" cy="365125"/>
          </a:xfrm>
          <a:prstGeom prst="rect">
            <a:avLst/>
          </a:prstGeom>
        </p:spPr>
        <p:txBody>
          <a:bodyPr/>
          <a:lstStyle>
            <a:lvl1pPr>
              <a:defRPr>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Tree>
    <p:extLst>
      <p:ext uri="{BB962C8B-B14F-4D97-AF65-F5344CB8AC3E}">
        <p14:creationId xmlns:p14="http://schemas.microsoft.com/office/powerpoint/2010/main" val="414811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8695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60132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9"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6"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85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900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5063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110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51479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04987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4"/>
          <p:cNvSpPr/>
          <p:nvPr userDrawn="1"/>
        </p:nvSpPr>
        <p:spPr>
          <a:xfrm>
            <a:off x="0" y="8950"/>
            <a:ext cx="9144000" cy="8737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725001" name="Rectangle 9"/>
          <p:cNvSpPr>
            <a:spLocks noChangeArrowheads="1"/>
          </p:cNvSpPr>
          <p:nvPr/>
        </p:nvSpPr>
        <p:spPr bwMode="auto">
          <a:xfrm>
            <a:off x="4763" y="731840"/>
            <a:ext cx="9136062" cy="6111875"/>
          </a:xfrm>
          <a:prstGeom prst="rect">
            <a:avLst/>
          </a:prstGeom>
          <a:noFill/>
          <a:ln w="28575" algn="ctr">
            <a:noFill/>
            <a:miter lim="800000"/>
            <a:headEnd/>
            <a:tailEnd/>
          </a:ln>
          <a:effectLst/>
        </p:spPr>
        <p:txBody>
          <a:bodyPr wrap="none" anchor="ctr"/>
          <a:lstStyle/>
          <a:p>
            <a:pPr algn="ctr" eaLnBrk="0" fontAlgn="base" hangingPunct="0">
              <a:spcBef>
                <a:spcPct val="0"/>
              </a:spcBef>
              <a:spcAft>
                <a:spcPct val="0"/>
              </a:spcAft>
              <a:defRPr/>
            </a:pPr>
            <a:endParaRPr lang="en-US" sz="1800" b="1" dirty="0">
              <a:solidFill>
                <a:srgbClr val="000000"/>
              </a:solidFill>
              <a:cs typeface="Arial" charset="0"/>
            </a:endParaRPr>
          </a:p>
        </p:txBody>
      </p:sp>
      <p:sp>
        <p:nvSpPr>
          <p:cNvPr id="1029" name="Rectangle 4"/>
          <p:cNvSpPr>
            <a:spLocks noGrp="1" noChangeArrowheads="1"/>
          </p:cNvSpPr>
          <p:nvPr>
            <p:ph type="title"/>
          </p:nvPr>
        </p:nvSpPr>
        <p:spPr bwMode="auto">
          <a:xfrm>
            <a:off x="460376"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9"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3968664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8" r:id="rId12"/>
    <p:sldLayoutId id="2147483663" r:id="rId13"/>
    <p:sldLayoutId id="2147483664" r:id="rId14"/>
    <p:sldLayoutId id="2147483660" r:id="rId15"/>
    <p:sldLayoutId id="2147483661" r:id="rId16"/>
    <p:sldLayoutId id="2147483655" r:id="rId17"/>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1"/>
          </p:nvPr>
        </p:nvSpPr>
        <p:spPr>
          <a:xfrm>
            <a:off x="3327408" y="4077073"/>
            <a:ext cx="5207961" cy="936104"/>
          </a:xfrm>
        </p:spPr>
        <p:txBody>
          <a:bodyPr/>
          <a:lstStyle/>
          <a:p>
            <a:pPr algn="ctr"/>
            <a:r>
              <a:rPr lang="es-ES" b="1" dirty="0" smtClean="0"/>
              <a:t>Programación </a:t>
            </a:r>
            <a:r>
              <a:rPr lang="es-ES" b="1" dirty="0"/>
              <a:t>en HTML5 con JavaScript y CSS3 </a:t>
            </a:r>
            <a:endParaRPr lang="es-VE" dirty="0"/>
          </a:p>
        </p:txBody>
      </p:sp>
      <p:sp>
        <p:nvSpPr>
          <p:cNvPr id="5" name="Marcador de texto 1"/>
          <p:cNvSpPr txBox="1">
            <a:spLocks/>
          </p:cNvSpPr>
          <p:nvPr/>
        </p:nvSpPr>
        <p:spPr bwMode="auto">
          <a:xfrm>
            <a:off x="3851920" y="2852936"/>
            <a:ext cx="5447693" cy="13716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8400" baseline="0">
                <a:solidFill>
                  <a:schemeClr val="bg1"/>
                </a:solidFill>
                <a:latin typeface="Segoe UI Light"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VE" kern="0" dirty="0"/>
              <a:t>Modulo </a:t>
            </a:r>
            <a:r>
              <a:rPr lang="es-VE" kern="0" dirty="0" smtClean="0"/>
              <a:t>5</a:t>
            </a:r>
            <a:endParaRPr lang="es-VE" kern="0" dirty="0"/>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37444" y="160577"/>
            <a:ext cx="3966964" cy="1313840"/>
          </a:xfrm>
          <a:prstGeom prst="rect">
            <a:avLst/>
          </a:prstGeom>
        </p:spPr>
      </p:pic>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688" y="81151"/>
            <a:ext cx="2454488" cy="736346"/>
          </a:xfrm>
          <a:prstGeom prst="rect">
            <a:avLst/>
          </a:prstGeom>
        </p:spPr>
      </p:pic>
      <p:pic>
        <p:nvPicPr>
          <p:cNvPr id="10" name="Picture 4" descr="An image of the HTML5 log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04864"/>
            <a:ext cx="3327408" cy="3327408"/>
          </a:xfrm>
          <a:prstGeom prst="rect">
            <a:avLst/>
          </a:prstGeom>
          <a:solidFill>
            <a:schemeClr val="accent1"/>
          </a:solidFill>
        </p:spPr>
      </p:pic>
    </p:spTree>
    <p:extLst>
      <p:ext uri="{BB962C8B-B14F-4D97-AF65-F5344CB8AC3E}">
        <p14:creationId xmlns:p14="http://schemas.microsoft.com/office/powerpoint/2010/main" val="304833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Structure in HTML5</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HTML5 provides new elements to define the structure of a web page:</a:t>
            </a:r>
          </a:p>
          <a:p>
            <a:endParaRPr lang="en-US" sz="2400" dirty="0" smtClean="0"/>
          </a:p>
          <a:p>
            <a:r>
              <a:rPr lang="en-US" sz="2400" b="1" dirty="0" smtClean="0"/>
              <a:t>&lt;section&gt;</a:t>
            </a:r>
            <a:r>
              <a:rPr lang="en-US" sz="2400" dirty="0" smtClean="0"/>
              <a:t> to divide up</a:t>
            </a:r>
            <a:br>
              <a:rPr lang="en-US" sz="2400" dirty="0" smtClean="0"/>
            </a:br>
            <a:r>
              <a:rPr lang="en-US" sz="2400" dirty="0" smtClean="0"/>
              <a:t> main content</a:t>
            </a:r>
          </a:p>
          <a:p>
            <a:r>
              <a:rPr lang="en-US" sz="2400" b="1" dirty="0" smtClean="0"/>
              <a:t>&lt;header&gt;</a:t>
            </a:r>
            <a:r>
              <a:rPr lang="en-US" sz="2400" dirty="0" smtClean="0"/>
              <a:t> and </a:t>
            </a:r>
            <a:r>
              <a:rPr lang="en-US" sz="2400" b="1" dirty="0" smtClean="0"/>
              <a:t>&lt;footer&gt;</a:t>
            </a:r>
            <a:r>
              <a:rPr lang="en-US" sz="2400" dirty="0" smtClean="0"/>
              <a:t> </a:t>
            </a:r>
            <a:br>
              <a:rPr lang="en-US" sz="2400" dirty="0" smtClean="0"/>
            </a:br>
            <a:r>
              <a:rPr lang="en-US" sz="2400" dirty="0" smtClean="0"/>
              <a:t>for page headers and footers</a:t>
            </a:r>
          </a:p>
          <a:p>
            <a:r>
              <a:rPr lang="en-US" sz="2400" b="1" dirty="0" smtClean="0"/>
              <a:t>&lt;nav&gt; </a:t>
            </a:r>
            <a:r>
              <a:rPr lang="en-US" sz="2400" dirty="0" smtClean="0"/>
              <a:t>for navigations links</a:t>
            </a:r>
          </a:p>
          <a:p>
            <a:r>
              <a:rPr lang="en-US" sz="2400" b="1" dirty="0"/>
              <a:t>&lt;article&gt; </a:t>
            </a:r>
            <a:r>
              <a:rPr lang="en-US" sz="2400" dirty="0" smtClean="0"/>
              <a:t>for stand-alone </a:t>
            </a:r>
            <a:br>
              <a:rPr lang="en-US" sz="2400" dirty="0" smtClean="0"/>
            </a:br>
            <a:r>
              <a:rPr lang="en-US" sz="2400" dirty="0" smtClean="0"/>
              <a:t>content</a:t>
            </a:r>
            <a:endParaRPr lang="en-US" sz="2400" dirty="0"/>
          </a:p>
          <a:p>
            <a:r>
              <a:rPr lang="en-US" sz="2400" b="1" dirty="0" smtClean="0"/>
              <a:t>&lt;aside&gt; </a:t>
            </a:r>
            <a:r>
              <a:rPr lang="en-US" sz="2400" dirty="0" smtClean="0"/>
              <a:t>for quotes </a:t>
            </a:r>
            <a:br>
              <a:rPr lang="en-US" sz="2400" dirty="0" smtClean="0"/>
            </a:br>
            <a:r>
              <a:rPr lang="en-US" sz="2400" dirty="0" smtClean="0"/>
              <a:t>and sidebar content</a:t>
            </a:r>
            <a:endParaRPr lang="en-US" sz="2400" dirty="0"/>
          </a:p>
        </p:txBody>
      </p:sp>
      <p:pic>
        <p:nvPicPr>
          <p:cNvPr id="5" name="Picture 4" descr="A diagram showing the structure of an HTML5 page, highlighting &lt;nav&gt;, &lt;header&gt;, &lt;article&gt;, &lt;section&gt;, and &lt;footer&gt; element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1676400"/>
            <a:ext cx="4523810" cy="4876191"/>
          </a:xfrm>
          <a:prstGeom prst="rect">
            <a:avLst/>
          </a:prstGeom>
        </p:spPr>
      </p:pic>
    </p:spTree>
    <p:extLst>
      <p:ext uri="{BB962C8B-B14F-4D97-AF65-F5344CB8AC3E}">
        <p14:creationId xmlns:p14="http://schemas.microsoft.com/office/powerpoint/2010/main" val="193371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and Images in HTML5</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HTML5 defines new text elements, including:</a:t>
            </a:r>
          </a:p>
          <a:p>
            <a:r>
              <a:rPr lang="en-US" dirty="0" smtClean="0"/>
              <a:t>&lt;hgroup&gt;</a:t>
            </a:r>
          </a:p>
          <a:p>
            <a:endParaRPr lang="en-US" dirty="0" smtClean="0"/>
          </a:p>
          <a:p>
            <a:endParaRPr lang="en-US" dirty="0"/>
          </a:p>
          <a:p>
            <a:r>
              <a:rPr lang="en-US" dirty="0" smtClean="0"/>
              <a:t>&lt;time&gt;</a:t>
            </a:r>
          </a:p>
          <a:p>
            <a:r>
              <a:rPr lang="en-US" dirty="0" smtClean="0"/>
              <a:t>&lt;mark&gt;</a:t>
            </a:r>
          </a:p>
          <a:p>
            <a:endParaRPr lang="en-US" dirty="0" smtClean="0"/>
          </a:p>
          <a:p>
            <a:r>
              <a:rPr lang="en-US" dirty="0" smtClean="0"/>
              <a:t>&lt;small&gt;</a:t>
            </a:r>
          </a:p>
          <a:p>
            <a:r>
              <a:rPr lang="en-US" dirty="0" smtClean="0"/>
              <a:t>&lt;figure&gt; and &lt;figcaption&gt;</a:t>
            </a:r>
            <a:endParaRPr lang="en-US" dirty="0"/>
          </a:p>
        </p:txBody>
      </p:sp>
      <p:sp>
        <p:nvSpPr>
          <p:cNvPr id="5" name="TextBox 1"/>
          <p:cNvSpPr txBox="1"/>
          <p:nvPr/>
        </p:nvSpPr>
        <p:spPr>
          <a:xfrm>
            <a:off x="2667000" y="1524000"/>
            <a:ext cx="6019800" cy="120032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&lt;hgroup&gt;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&lt;h1&gt;My Recipes&lt;/h1&gt;</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  &lt;h2&gt;Great to eat, easy to make&lt;/h2&gt;</a:t>
            </a:r>
            <a:endParaRPr lang="en-GB" b="0" dirty="0" smtClean="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&lt;/</a:t>
            </a:r>
            <a:r>
              <a:rPr lang="en-US" b="0" dirty="0">
                <a:latin typeface="Lucida Sans Unicode" pitchFamily="34" charset="0"/>
                <a:cs typeface="Lucida Sans Unicode" pitchFamily="34" charset="0"/>
              </a:rPr>
              <a:t>hgroup&gt;</a:t>
            </a:r>
            <a:endParaRPr lang="en-GB" b="0" dirty="0">
              <a:latin typeface="Lucida Sans Unicode" pitchFamily="34" charset="0"/>
              <a:cs typeface="Lucida Sans Unicode" pitchFamily="34" charset="0"/>
            </a:endParaRPr>
          </a:p>
        </p:txBody>
      </p:sp>
      <p:sp>
        <p:nvSpPr>
          <p:cNvPr id="6" name="TextBox 3"/>
          <p:cNvSpPr txBox="1"/>
          <p:nvPr/>
        </p:nvSpPr>
        <p:spPr>
          <a:xfrm>
            <a:off x="4572000" y="2876729"/>
            <a:ext cx="18473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7" name="TextBox 4"/>
          <p:cNvSpPr txBox="1"/>
          <p:nvPr/>
        </p:nvSpPr>
        <p:spPr>
          <a:xfrm>
            <a:off x="2667000" y="2983468"/>
            <a:ext cx="60198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&lt;time datetime="2012-08-08"&gt;Today</a:t>
            </a:r>
            <a:r>
              <a:rPr lang="en-US" b="0" dirty="0" smtClean="0">
                <a:latin typeface="Lucida Sans Unicode" pitchFamily="34" charset="0"/>
                <a:cs typeface="Lucida Sans Unicode" pitchFamily="34" charset="0"/>
              </a:rPr>
              <a:t>&lt;/time&gt;</a:t>
            </a:r>
            <a:endParaRPr lang="en-GB" b="0" dirty="0">
              <a:latin typeface="Lucida Sans Unicode" pitchFamily="34" charset="0"/>
              <a:cs typeface="Lucida Sans Unicode" pitchFamily="34" charset="0"/>
            </a:endParaRPr>
          </a:p>
        </p:txBody>
      </p:sp>
      <p:sp>
        <p:nvSpPr>
          <p:cNvPr id="8" name="TextBox 5"/>
          <p:cNvSpPr txBox="1"/>
          <p:nvPr/>
        </p:nvSpPr>
        <p:spPr>
          <a:xfrm>
            <a:off x="2667000" y="3505200"/>
            <a:ext cx="6019800"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&lt;p&gt;This text should be &lt;mark&gt;noted for future </a:t>
            </a:r>
            <a:r>
              <a:rPr lang="en-GB" b="0" dirty="0" smtClean="0">
                <a:latin typeface="Lucida Sans Unicode" pitchFamily="34" charset="0"/>
                <a:cs typeface="Lucida Sans Unicode" pitchFamily="34" charset="0"/>
              </a:rPr>
              <a:t>use.&lt;/</a:t>
            </a:r>
            <a:r>
              <a:rPr lang="en-GB" b="0" dirty="0">
                <a:latin typeface="Lucida Sans Unicode" pitchFamily="34" charset="0"/>
                <a:cs typeface="Lucida Sans Unicode" pitchFamily="34" charset="0"/>
              </a:rPr>
              <a:t>mark</a:t>
            </a:r>
            <a:r>
              <a:rPr lang="en-GB" b="0" dirty="0" smtClean="0">
                <a:latin typeface="Lucida Sans Unicode" pitchFamily="34" charset="0"/>
                <a:cs typeface="Lucida Sans Unicode" pitchFamily="34" charset="0"/>
              </a:rPr>
              <a:t>&gt;.&lt;/</a:t>
            </a:r>
            <a:r>
              <a:rPr lang="en-GB" b="0" dirty="0">
                <a:latin typeface="Lucida Sans Unicode" pitchFamily="34" charset="0"/>
                <a:cs typeface="Lucida Sans Unicode" pitchFamily="34" charset="0"/>
              </a:rPr>
              <a:t>p&gt;</a:t>
            </a:r>
          </a:p>
        </p:txBody>
      </p:sp>
      <p:sp>
        <p:nvSpPr>
          <p:cNvPr id="9" name="TextBox 6"/>
          <p:cNvSpPr txBox="1"/>
          <p:nvPr/>
        </p:nvSpPr>
        <p:spPr>
          <a:xfrm>
            <a:off x="2667000" y="4343400"/>
            <a:ext cx="6019800"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&lt;p&gt;Heat your beans for five minutes. &lt;small&gt;Or until they are hot enough for you.&lt;/small&gt;&lt;/p&gt;</a:t>
            </a:r>
          </a:p>
        </p:txBody>
      </p:sp>
      <p:sp>
        <p:nvSpPr>
          <p:cNvPr id="10" name="TextBox 7"/>
          <p:cNvSpPr txBox="1"/>
          <p:nvPr/>
        </p:nvSpPr>
        <p:spPr>
          <a:xfrm>
            <a:off x="381000" y="5486400"/>
            <a:ext cx="8305800" cy="120032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&lt;figure&gt;</a:t>
            </a:r>
          </a:p>
          <a:p>
            <a:r>
              <a:rPr lang="en-GB" b="0" dirty="0">
                <a:latin typeface="Lucida Sans Unicode" pitchFamily="34" charset="0"/>
                <a:cs typeface="Lucida Sans Unicode" pitchFamily="34" charset="0"/>
              </a:rPr>
              <a:t>  &lt;img src="plateofbeans.jpg" alt="A Plate of beans on toast" /&gt;</a:t>
            </a:r>
          </a:p>
          <a:p>
            <a:r>
              <a:rPr lang="en-GB" b="0" dirty="0">
                <a:latin typeface="Lucida Sans Unicode" pitchFamily="34" charset="0"/>
                <a:cs typeface="Lucida Sans Unicode" pitchFamily="34" charset="0"/>
              </a:rPr>
              <a:t>  &lt;figcaption&gt;A </a:t>
            </a:r>
            <a:r>
              <a:rPr lang="en-GB" b="0" dirty="0" smtClean="0">
                <a:latin typeface="Lucida Sans Unicode" pitchFamily="34" charset="0"/>
                <a:cs typeface="Lucida Sans Unicode" pitchFamily="34" charset="0"/>
              </a:rPr>
              <a:t>plate </a:t>
            </a:r>
            <a:r>
              <a:rPr lang="en-GB" b="0" dirty="0">
                <a:latin typeface="Lucida Sans Unicode" pitchFamily="34" charset="0"/>
                <a:cs typeface="Lucida Sans Unicode" pitchFamily="34" charset="0"/>
              </a:rPr>
              <a:t>of beans in five minutes flat&lt;/figcaption&gt;</a:t>
            </a:r>
          </a:p>
          <a:p>
            <a:r>
              <a:rPr lang="en-GB" b="0" dirty="0">
                <a:latin typeface="Lucida Sans Unicode" pitchFamily="34" charset="0"/>
                <a:cs typeface="Lucida Sans Unicode" pitchFamily="34" charset="0"/>
              </a:rPr>
              <a:t>&lt;/figure&gt;</a:t>
            </a:r>
          </a:p>
        </p:txBody>
      </p:sp>
    </p:spTree>
    <p:extLst>
      <p:ext uri="{BB962C8B-B14F-4D97-AF65-F5344CB8AC3E}">
        <p14:creationId xmlns:p14="http://schemas.microsoft.com/office/powerpoint/2010/main" val="1488882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76121" cy="740664"/>
          </a:xfrm>
        </p:spPr>
        <p:txBody>
          <a:bodyPr/>
          <a:lstStyle/>
          <a:p>
            <a:r>
              <a:rPr lang="en-GB" dirty="0" smtClean="0"/>
              <a:t>Demonstration: Using HTML5 Features in a Simple Contact Form</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see how to:</a:t>
            </a:r>
          </a:p>
          <a:p>
            <a:pPr marL="0" indent="0">
              <a:buNone/>
            </a:pPr>
            <a:endParaRPr lang="en-US" dirty="0"/>
          </a:p>
          <a:p>
            <a:r>
              <a:rPr lang="en-US" dirty="0" smtClean="0"/>
              <a:t>Divide the Content for a Page into an Article with Sections</a:t>
            </a:r>
          </a:p>
          <a:p>
            <a:r>
              <a:rPr lang="en-US" dirty="0"/>
              <a:t>Add a </a:t>
            </a:r>
            <a:r>
              <a:rPr lang="en-US" dirty="0" smtClean="0"/>
              <a:t>Header </a:t>
            </a:r>
            <a:r>
              <a:rPr lang="en-US" dirty="0"/>
              <a:t>and </a:t>
            </a:r>
            <a:r>
              <a:rPr lang="en-US" dirty="0" smtClean="0"/>
              <a:t>a Footer to the Page</a:t>
            </a:r>
            <a:endParaRPr lang="en-US" dirty="0"/>
          </a:p>
          <a:p>
            <a:r>
              <a:rPr lang="en-US" dirty="0" smtClean="0"/>
              <a:t>View the Structure of the Page by Using the F12 Developer Tools</a:t>
            </a:r>
          </a:p>
          <a:p>
            <a:r>
              <a:rPr lang="en-US" dirty="0"/>
              <a:t>Make a Temporary Change to the Page by Using the F12 Developer Tools</a:t>
            </a:r>
            <a:endParaRPr lang="en-GB" dirty="0"/>
          </a:p>
          <a:p>
            <a:endParaRPr lang="en-US" dirty="0"/>
          </a:p>
        </p:txBody>
      </p:sp>
    </p:spTree>
    <p:extLst>
      <p:ext uri="{BB962C8B-B14F-4D97-AF65-F5344CB8AC3E}">
        <p14:creationId xmlns:p14="http://schemas.microsoft.com/office/powerpoint/2010/main" val="917213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5322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10621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89281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8768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0567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Styling an HTML5 Page</a:t>
            </a:r>
            <a:endParaRPr lang="en-US" dirty="0"/>
          </a:p>
        </p:txBody>
      </p:sp>
      <p:sp>
        <p:nvSpPr>
          <p:cNvPr id="3" name="Text Placeholder 2"/>
          <p:cNvSpPr>
            <a:spLocks noGrp="1"/>
          </p:cNvSpPr>
          <p:nvPr>
            <p:ph type="body" idx="1"/>
          </p:nvPr>
        </p:nvSpPr>
        <p:spPr/>
        <p:txBody>
          <a:bodyPr/>
          <a:lstStyle/>
          <a:p>
            <a:r>
              <a:rPr lang="en-GB" dirty="0" smtClean="0"/>
              <a:t>Understanding CSS Text Styles
The CSS Box Model
Styling Backgrounds in CSS
Demonstration: Adding CSS Styles to an HTML Page
Demonstration: Creating and Styling an HTML5 Page</a:t>
            </a:r>
            <a:endParaRPr lang="en-US" dirty="0"/>
          </a:p>
        </p:txBody>
      </p:sp>
    </p:spTree>
    <p:extLst>
      <p:ext uri="{BB962C8B-B14F-4D97-AF65-F5344CB8AC3E}">
        <p14:creationId xmlns:p14="http://schemas.microsoft.com/office/powerpoint/2010/main" val="4013237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CSS Text Styles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CSS Text Styling supports:</a:t>
            </a:r>
          </a:p>
          <a:p>
            <a:endParaRPr lang="en-US" dirty="0" smtClean="0"/>
          </a:p>
          <a:p>
            <a:pPr lvl="1"/>
            <a:r>
              <a:rPr lang="en-US" dirty="0" smtClean="0"/>
              <a:t>Fonts</a:t>
            </a:r>
          </a:p>
          <a:p>
            <a:pPr lvl="1"/>
            <a:endParaRPr lang="en-US" dirty="0"/>
          </a:p>
          <a:p>
            <a:pPr lvl="1"/>
            <a:endParaRPr lang="en-US" dirty="0" smtClean="0"/>
          </a:p>
          <a:p>
            <a:pPr lvl="1"/>
            <a:r>
              <a:rPr lang="en-US" dirty="0" smtClean="0"/>
              <a:t>Colors</a:t>
            </a:r>
          </a:p>
          <a:p>
            <a:pPr lvl="1"/>
            <a:endParaRPr lang="en-US" dirty="0"/>
          </a:p>
          <a:p>
            <a:pPr lvl="1"/>
            <a:endParaRPr lang="en-US" dirty="0" smtClean="0"/>
          </a:p>
          <a:p>
            <a:pPr lvl="1"/>
            <a:r>
              <a:rPr lang="en-US" dirty="0" smtClean="0"/>
              <a:t>Typography</a:t>
            </a:r>
            <a:endParaRPr lang="en-US" dirty="0"/>
          </a:p>
        </p:txBody>
      </p:sp>
      <p:sp>
        <p:nvSpPr>
          <p:cNvPr id="5" name="TextBox 3"/>
          <p:cNvSpPr txBox="1"/>
          <p:nvPr/>
        </p:nvSpPr>
        <p:spPr>
          <a:xfrm>
            <a:off x="2667000" y="1695271"/>
            <a:ext cx="6019800" cy="120032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font-family : Arial, Candara, Verdana, sans-serif;</a:t>
            </a:r>
          </a:p>
          <a:p>
            <a:r>
              <a:rPr lang="en-GB" b="0" dirty="0">
                <a:latin typeface="Lucida Sans Unicode" pitchFamily="34" charset="0"/>
                <a:cs typeface="Lucida Sans Unicode" pitchFamily="34" charset="0"/>
              </a:rPr>
              <a:t>f</a:t>
            </a:r>
            <a:r>
              <a:rPr lang="en-GB" b="0" dirty="0" smtClean="0">
                <a:latin typeface="Lucida Sans Unicode" pitchFamily="34" charset="0"/>
                <a:cs typeface="Lucida Sans Unicode" pitchFamily="34" charset="0"/>
              </a:rPr>
              <a:t>ont-size : 16px;</a:t>
            </a:r>
          </a:p>
          <a:p>
            <a:r>
              <a:rPr lang="en-GB" b="0" dirty="0" smtClean="0">
                <a:latin typeface="Lucida Sans Unicode" pitchFamily="34" charset="0"/>
                <a:cs typeface="Lucida Sans Unicode" pitchFamily="34" charset="0"/>
              </a:rPr>
              <a:t>font-style : italic;</a:t>
            </a:r>
          </a:p>
          <a:p>
            <a:r>
              <a:rPr lang="en-GB" b="0" dirty="0">
                <a:latin typeface="Lucida Sans Unicode" pitchFamily="34" charset="0"/>
                <a:cs typeface="Lucida Sans Unicode" pitchFamily="34" charset="0"/>
              </a:rPr>
              <a:t>f</a:t>
            </a:r>
            <a:r>
              <a:rPr lang="en-GB" b="0" dirty="0" smtClean="0">
                <a:latin typeface="Lucida Sans Unicode" pitchFamily="34" charset="0"/>
                <a:cs typeface="Lucida Sans Unicode" pitchFamily="34" charset="0"/>
              </a:rPr>
              <a:t>ont-weight : bold;</a:t>
            </a:r>
            <a:endParaRPr lang="en-GB" b="0" dirty="0">
              <a:latin typeface="Lucida Sans Unicode" pitchFamily="34" charset="0"/>
              <a:cs typeface="Lucida Sans Unicode" pitchFamily="34" charset="0"/>
            </a:endParaRPr>
          </a:p>
        </p:txBody>
      </p:sp>
      <p:sp>
        <p:nvSpPr>
          <p:cNvPr id="6" name="TextBox 4"/>
          <p:cNvSpPr txBox="1"/>
          <p:nvPr/>
        </p:nvSpPr>
        <p:spPr>
          <a:xfrm>
            <a:off x="2667000" y="3316069"/>
            <a:ext cx="6019800"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color : rgb(128, 128, 0);</a:t>
            </a:r>
          </a:p>
          <a:p>
            <a:r>
              <a:rPr lang="en-GB" b="0" dirty="0">
                <a:latin typeface="Lucida Sans Unicode" pitchFamily="34" charset="0"/>
                <a:cs typeface="Lucida Sans Unicode" pitchFamily="34" charset="0"/>
              </a:rPr>
              <a:t>o</a:t>
            </a:r>
            <a:r>
              <a:rPr lang="en-GB" b="0" dirty="0" smtClean="0">
                <a:latin typeface="Lucida Sans Unicode" pitchFamily="34" charset="0"/>
                <a:cs typeface="Lucida Sans Unicode" pitchFamily="34" charset="0"/>
              </a:rPr>
              <a:t>pacity: 0.6;</a:t>
            </a:r>
            <a:endParaRPr lang="en-GB" b="0" dirty="0">
              <a:latin typeface="Lucida Sans Unicode" pitchFamily="34" charset="0"/>
              <a:cs typeface="Lucida Sans Unicode" pitchFamily="34" charset="0"/>
            </a:endParaRPr>
          </a:p>
        </p:txBody>
      </p:sp>
      <p:sp>
        <p:nvSpPr>
          <p:cNvPr id="7" name="TextBox 5"/>
          <p:cNvSpPr txBox="1"/>
          <p:nvPr/>
        </p:nvSpPr>
        <p:spPr>
          <a:xfrm>
            <a:off x="2667000" y="4267200"/>
            <a:ext cx="6019800" cy="1477328"/>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letter-spacing : 2em;</a:t>
            </a:r>
          </a:p>
          <a:p>
            <a:r>
              <a:rPr lang="en-GB" b="0" dirty="0">
                <a:latin typeface="Lucida Sans Unicode" pitchFamily="34" charset="0"/>
                <a:cs typeface="Lucida Sans Unicode" pitchFamily="34" charset="0"/>
              </a:rPr>
              <a:t>l</a:t>
            </a:r>
            <a:r>
              <a:rPr lang="en-GB" b="0" dirty="0" smtClean="0">
                <a:latin typeface="Lucida Sans Unicode" pitchFamily="34" charset="0"/>
                <a:cs typeface="Lucida Sans Unicode" pitchFamily="34" charset="0"/>
              </a:rPr>
              <a:t>ine-height : 16px;</a:t>
            </a:r>
          </a:p>
          <a:p>
            <a:r>
              <a:rPr lang="en-GB" b="0" dirty="0">
                <a:latin typeface="Lucida Sans Unicode" pitchFamily="34" charset="0"/>
                <a:cs typeface="Lucida Sans Unicode" pitchFamily="34" charset="0"/>
              </a:rPr>
              <a:t>t</a:t>
            </a:r>
            <a:r>
              <a:rPr lang="en-GB" b="0" dirty="0" smtClean="0">
                <a:latin typeface="Lucida Sans Unicode" pitchFamily="34" charset="0"/>
                <a:cs typeface="Lucida Sans Unicode" pitchFamily="34" charset="0"/>
              </a:rPr>
              <a:t>ext-align : left;</a:t>
            </a:r>
          </a:p>
          <a:p>
            <a:r>
              <a:rPr lang="en-GB" b="0" dirty="0" smtClean="0">
                <a:latin typeface="Lucida Sans Unicode" pitchFamily="34" charset="0"/>
                <a:cs typeface="Lucida Sans Unicode" pitchFamily="34" charset="0"/>
              </a:rPr>
              <a:t>text-decoration : underline;</a:t>
            </a:r>
          </a:p>
          <a:p>
            <a:r>
              <a:rPr lang="en-GB" b="0" dirty="0">
                <a:latin typeface="Lucida Sans Unicode" pitchFamily="34" charset="0"/>
                <a:cs typeface="Lucida Sans Unicode" pitchFamily="34" charset="0"/>
              </a:rPr>
              <a:t>t</a:t>
            </a:r>
            <a:r>
              <a:rPr lang="en-GB" b="0" dirty="0" smtClean="0">
                <a:latin typeface="Lucida Sans Unicode" pitchFamily="34" charset="0"/>
                <a:cs typeface="Lucida Sans Unicode" pitchFamily="34" charset="0"/>
              </a:rPr>
              <a:t>ext-transform : lowercase;</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342793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56035"/>
            <a:ext cx="7773988" cy="740664"/>
          </a:xfrm>
        </p:spPr>
        <p:txBody>
          <a:bodyPr/>
          <a:lstStyle/>
          <a:p>
            <a:r>
              <a:rPr lang="en-US" sz="3200" dirty="0" err="1" smtClean="0"/>
              <a:t>Objetivo</a:t>
            </a:r>
            <a:r>
              <a:rPr lang="en-US" sz="3200" dirty="0" smtClean="0"/>
              <a:t> Terminal del Modulo 5 </a:t>
            </a:r>
            <a:r>
              <a:rPr lang="en-US" sz="2000" b="1" dirty="0" smtClean="0"/>
              <a:t>(1/2)</a:t>
            </a:r>
            <a:endParaRPr lang="en-US" sz="3200" b="1" dirty="0"/>
          </a:p>
        </p:txBody>
      </p:sp>
      <p:sp>
        <p:nvSpPr>
          <p:cNvPr id="3" name="Text Placeholder 2"/>
          <p:cNvSpPr>
            <a:spLocks noGrp="1"/>
          </p:cNvSpPr>
          <p:nvPr>
            <p:ph type="body" idx="1"/>
          </p:nvPr>
        </p:nvSpPr>
        <p:spPr>
          <a:xfrm>
            <a:off x="395536" y="1052736"/>
            <a:ext cx="8119156" cy="1152128"/>
          </a:xfrm>
        </p:spPr>
        <p:txBody>
          <a:bodyPr/>
          <a:lstStyle/>
          <a:p>
            <a:pPr marL="0" indent="0">
              <a:buNone/>
            </a:pPr>
            <a:r>
              <a:rPr lang="es-VE" sz="2400" dirty="0" smtClean="0"/>
              <a:t>Al finalizar este módulo, el participante estará en la capacidad de:</a:t>
            </a:r>
            <a:endParaRPr lang="es-VE" sz="2400" dirty="0"/>
          </a:p>
        </p:txBody>
      </p:sp>
      <p:sp>
        <p:nvSpPr>
          <p:cNvPr id="4" name="Text Placeholder 2"/>
          <p:cNvSpPr txBox="1">
            <a:spLocks/>
          </p:cNvSpPr>
          <p:nvPr/>
        </p:nvSpPr>
        <p:spPr bwMode="auto">
          <a:xfrm>
            <a:off x="683568" y="1957319"/>
            <a:ext cx="8404903"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smtClean="0"/>
              <a:t>Explica </a:t>
            </a:r>
            <a:r>
              <a:rPr lang="es-ES" sz="2000" dirty="0"/>
              <a:t>cómo utilizar Visual Studio 2012 para crear y ejecutar una aplicación Web. </a:t>
            </a:r>
          </a:p>
          <a:p>
            <a:r>
              <a:rPr lang="es-ES" sz="2000" dirty="0"/>
              <a:t>Describir las nuevas características de HTML5, y crear estilo HTML5 páginas. </a:t>
            </a:r>
          </a:p>
          <a:p>
            <a:r>
              <a:rPr lang="es-ES" sz="2000" dirty="0"/>
              <a:t>Agregar interactividad a una página de HTML5 con JavaScript. </a:t>
            </a:r>
          </a:p>
          <a:p>
            <a:r>
              <a:rPr lang="es-ES" sz="2000" dirty="0"/>
              <a:t>Crear formularios HTML5 usando diferentes tipos de entrada y validar entradas del usuario mediante atributos HTML5 y código JavaScript. </a:t>
            </a:r>
          </a:p>
          <a:p>
            <a:r>
              <a:rPr lang="es-ES" sz="2000" dirty="0"/>
              <a:t>Enviar y recibir datos de un origen de datos remoto utilizando </a:t>
            </a:r>
            <a:r>
              <a:rPr lang="es-ES" sz="2000" dirty="0" err="1"/>
              <a:t>XMLHTTPRequest</a:t>
            </a:r>
            <a:r>
              <a:rPr lang="es-ES" sz="2000" dirty="0"/>
              <a:t> objetos y operaciones de AJAX de </a:t>
            </a:r>
            <a:r>
              <a:rPr lang="es-ES" sz="2000" dirty="0" err="1"/>
              <a:t>jQuery</a:t>
            </a:r>
            <a:r>
              <a:rPr lang="es-ES" sz="2000" dirty="0"/>
              <a:t>. </a:t>
            </a:r>
          </a:p>
          <a:p>
            <a:r>
              <a:rPr lang="es-ES" sz="2000" dirty="0"/>
              <a:t>Páginas de HTML5 estilo utilizando CSS3. </a:t>
            </a:r>
          </a:p>
          <a:p>
            <a:r>
              <a:rPr lang="es-ES" sz="2000" dirty="0"/>
              <a:t>Crear el código JavaScript bien estructurado y fácilmente </a:t>
            </a:r>
            <a:r>
              <a:rPr lang="es-ES" sz="2000" dirty="0" err="1"/>
              <a:t>mantenible</a:t>
            </a:r>
            <a:r>
              <a:rPr lang="es-ES" sz="2000" dirty="0"/>
              <a:t>. </a:t>
            </a:r>
          </a:p>
          <a:p>
            <a:r>
              <a:rPr lang="es-ES" sz="2000" dirty="0"/>
              <a:t>Utilizar </a:t>
            </a:r>
            <a:r>
              <a:rPr lang="es-ES" sz="2000" dirty="0" err="1"/>
              <a:t>APIs</a:t>
            </a:r>
            <a:r>
              <a:rPr lang="es-ES" sz="2000" dirty="0"/>
              <a:t> de HTML5 comunes en aplicaciones Web interactivas. </a:t>
            </a:r>
          </a:p>
        </p:txBody>
      </p:sp>
    </p:spTree>
    <p:extLst>
      <p:ext uri="{BB962C8B-B14F-4D97-AF65-F5344CB8AC3E}">
        <p14:creationId xmlns:p14="http://schemas.microsoft.com/office/powerpoint/2010/main" val="3585085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CSS Box Model</a:t>
            </a:r>
            <a:endParaRPr lang="en-US" dirty="0"/>
          </a:p>
        </p:txBody>
      </p:sp>
      <p:sp>
        <p:nvSpPr>
          <p:cNvPr id="4" name="Content Placeholder 2"/>
          <p:cNvSpPr>
            <a:spLocks noGrp="1"/>
          </p:cNvSpPr>
          <p:nvPr/>
        </p:nvSpPr>
        <p:spPr bwMode="auto">
          <a:xfrm>
            <a:off x="458788" y="1021215"/>
            <a:ext cx="81518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CSS box model treats each element as a collection of four concentric boxes:</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CSS defines properties that: </a:t>
            </a:r>
          </a:p>
          <a:p>
            <a:pPr lvl="1"/>
            <a:r>
              <a:rPr lang="en-US" dirty="0" smtClean="0"/>
              <a:t>Control how a box is laid out on a page</a:t>
            </a:r>
          </a:p>
          <a:p>
            <a:pPr lvl="1"/>
            <a:r>
              <a:rPr lang="en-US" dirty="0"/>
              <a:t>Alter the height and width, and the style of the </a:t>
            </a:r>
            <a:r>
              <a:rPr lang="en-US" dirty="0" smtClean="0"/>
              <a:t>border</a:t>
            </a:r>
            <a:endParaRPr lang="en-US" dirty="0"/>
          </a:p>
        </p:txBody>
      </p:sp>
      <p:pic>
        <p:nvPicPr>
          <p:cNvPr id="5" name="Picture 4" descr="A diagram showing the structure of the CSS box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1475" y="1981200"/>
            <a:ext cx="4642101"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048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Styling Backgrounds in CSS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Set the background for an element by using the </a:t>
            </a:r>
          </a:p>
          <a:p>
            <a:pPr marL="0" indent="0">
              <a:buNone/>
            </a:pPr>
            <a:r>
              <a:rPr lang="en-US" dirty="0" smtClean="0"/>
              <a:t>CSS background properties:</a:t>
            </a:r>
          </a:p>
          <a:p>
            <a:r>
              <a:rPr lang="en-US" dirty="0" smtClean="0"/>
              <a:t>background-image</a:t>
            </a:r>
          </a:p>
          <a:p>
            <a:r>
              <a:rPr lang="en-US" dirty="0"/>
              <a:t>b</a:t>
            </a:r>
            <a:r>
              <a:rPr lang="en-US" dirty="0" smtClean="0"/>
              <a:t>ackground-size</a:t>
            </a:r>
          </a:p>
          <a:p>
            <a:r>
              <a:rPr lang="en-US" dirty="0"/>
              <a:t>b</a:t>
            </a:r>
            <a:r>
              <a:rPr lang="en-US" dirty="0" smtClean="0"/>
              <a:t>ackground-color</a:t>
            </a:r>
          </a:p>
          <a:p>
            <a:r>
              <a:rPr lang="en-US" dirty="0" smtClean="0"/>
              <a:t>background-position</a:t>
            </a:r>
          </a:p>
          <a:p>
            <a:r>
              <a:rPr lang="en-US" dirty="0" smtClean="0"/>
              <a:t>background-origin</a:t>
            </a:r>
          </a:p>
          <a:p>
            <a:r>
              <a:rPr lang="en-US" dirty="0" smtClean="0"/>
              <a:t>background-repeat</a:t>
            </a:r>
          </a:p>
          <a:p>
            <a:r>
              <a:rPr lang="en-US" dirty="0"/>
              <a:t>b</a:t>
            </a:r>
            <a:r>
              <a:rPr lang="en-US" dirty="0" smtClean="0"/>
              <a:t>ackground-attachment</a:t>
            </a:r>
          </a:p>
        </p:txBody>
      </p:sp>
      <p:sp>
        <p:nvSpPr>
          <p:cNvPr id="5" name="TextBox 3"/>
          <p:cNvSpPr txBox="1"/>
          <p:nvPr/>
        </p:nvSpPr>
        <p:spPr>
          <a:xfrm>
            <a:off x="4038600" y="2104072"/>
            <a:ext cx="4876800" cy="1477328"/>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article {</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background-color : transparent;</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background-repeat: repeat-x;</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background-image : url('fluffycat.jpg');</a:t>
            </a:r>
          </a:p>
          <a:p>
            <a:r>
              <a:rPr lang="en-GB"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3613947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76121" cy="740664"/>
          </a:xfrm>
        </p:spPr>
        <p:txBody>
          <a:bodyPr/>
          <a:lstStyle/>
          <a:p>
            <a:r>
              <a:rPr lang="en-GB" dirty="0" smtClean="0"/>
              <a:t>Demonstration: Adding CSS Styles to an HTML Page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 this demonstration, you will see how to</a:t>
            </a:r>
            <a:r>
              <a:rPr lang="en-GB" dirty="0" smtClean="0"/>
              <a:t>:</a:t>
            </a:r>
          </a:p>
          <a:p>
            <a:pPr marL="0" indent="0">
              <a:buNone/>
            </a:pPr>
            <a:endParaRPr lang="en-GB" dirty="0"/>
          </a:p>
          <a:p>
            <a:pPr lvl="0"/>
            <a:r>
              <a:rPr lang="en-GB" dirty="0" smtClean="0"/>
              <a:t>Create New Styles by Using Visual Studio</a:t>
            </a:r>
            <a:endParaRPr lang="en-GB" dirty="0"/>
          </a:p>
          <a:p>
            <a:pPr lvl="0"/>
            <a:r>
              <a:rPr lang="en-GB" dirty="0"/>
              <a:t>Use </a:t>
            </a:r>
            <a:r>
              <a:rPr lang="en-GB" dirty="0" smtClean="0"/>
              <a:t>the F12 </a:t>
            </a:r>
            <a:r>
              <a:rPr lang="en-GB" dirty="0"/>
              <a:t>Developer Tools to </a:t>
            </a:r>
            <a:r>
              <a:rPr lang="en-GB" dirty="0" smtClean="0"/>
              <a:t>Inspect Styles</a:t>
            </a:r>
            <a:endParaRPr lang="en-GB" dirty="0"/>
          </a:p>
          <a:p>
            <a:pPr marL="0" indent="0">
              <a:buNone/>
            </a:pPr>
            <a:endParaRPr lang="en-US" dirty="0"/>
          </a:p>
        </p:txBody>
      </p:sp>
    </p:spTree>
    <p:extLst>
      <p:ext uri="{BB962C8B-B14F-4D97-AF65-F5344CB8AC3E}">
        <p14:creationId xmlns:p14="http://schemas.microsoft.com/office/powerpoint/2010/main" val="221426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57370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92538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16489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3631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Demonstration: Creating and Styling an HTML5 Page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learn about the tasks that you will perform in the lab for this module.</a:t>
            </a:r>
            <a:endParaRPr lang="en-US" dirty="0"/>
          </a:p>
        </p:txBody>
      </p:sp>
    </p:spTree>
    <p:extLst>
      <p:ext uri="{BB962C8B-B14F-4D97-AF65-F5344CB8AC3E}">
        <p14:creationId xmlns:p14="http://schemas.microsoft.com/office/powerpoint/2010/main" val="10931155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0258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Creating and Styling HTML5 Pages</a:t>
            </a:r>
            <a:endParaRPr lang="en-US" dirty="0"/>
          </a:p>
        </p:txBody>
      </p:sp>
      <p:sp>
        <p:nvSpPr>
          <p:cNvPr id="3" name="Text Placeholder 2"/>
          <p:cNvSpPr>
            <a:spLocks noGrp="1"/>
          </p:cNvSpPr>
          <p:nvPr>
            <p:ph type="body" idx="1"/>
          </p:nvPr>
        </p:nvSpPr>
        <p:spPr/>
        <p:txBody>
          <a:bodyPr/>
          <a:lstStyle/>
          <a:p>
            <a:r>
              <a:rPr lang="fr-FR" dirty="0" smtClean="0"/>
              <a:t>Exercise 1: Creating HTML5 Pages
Exercise 2: Styling HTML pages</a:t>
            </a:r>
            <a:endParaRPr lang="en-US"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126141"/>
            <a:ext cx="8527527" cy="1384995"/>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smtClean="0">
                <a:latin typeface="Segoe UI"/>
              </a:rPr>
              <a:t>Virtual Machines: 20480B-SEA-DEV11, MSL-TMG1</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User Name: </a:t>
            </a:r>
            <a:r>
              <a:rPr lang="en-US" sz="2800" b="1" i="0" u="none" strike="noStrike" baseline="0" dirty="0" smtClean="0">
                <a:latin typeface="Segoe UI"/>
              </a:rPr>
              <a:t>Student</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Password: </a:t>
            </a:r>
            <a:r>
              <a:rPr lang="en-US" sz="2800" b="1" i="0" u="none" strike="noStrike" baseline="0" dirty="0" smtClean="0">
                <a:latin typeface="Segoe UI"/>
              </a:rPr>
              <a:t>Pa$$w0rd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45 minutes</a:t>
            </a:r>
            <a:endParaRPr lang="en-US" sz="2800" dirty="0">
              <a:latin typeface="Segoe UI"/>
            </a:endParaRPr>
          </a:p>
        </p:txBody>
      </p:sp>
    </p:spTree>
    <p:extLst>
      <p:ext uri="{BB962C8B-B14F-4D97-AF65-F5344CB8AC3E}">
        <p14:creationId xmlns:p14="http://schemas.microsoft.com/office/powerpoint/2010/main" val="3408723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00286"/>
            <a:ext cx="7773988" cy="740664"/>
          </a:xfrm>
        </p:spPr>
        <p:txBody>
          <a:bodyPr/>
          <a:lstStyle/>
          <a:p>
            <a:r>
              <a:rPr lang="en-US" sz="3200" dirty="0" err="1" smtClean="0"/>
              <a:t>Objetivo</a:t>
            </a:r>
            <a:r>
              <a:rPr lang="en-US" sz="3200" dirty="0" smtClean="0"/>
              <a:t> Terminal del Modulo 5 </a:t>
            </a:r>
            <a:r>
              <a:rPr lang="en-US" sz="2000" b="1" dirty="0" smtClean="0"/>
              <a:t>(2/2)</a:t>
            </a:r>
            <a:endParaRPr lang="en-US" sz="2000" dirty="0"/>
          </a:p>
        </p:txBody>
      </p:sp>
      <p:sp>
        <p:nvSpPr>
          <p:cNvPr id="4" name="Text Placeholder 2"/>
          <p:cNvSpPr txBox="1">
            <a:spLocks/>
          </p:cNvSpPr>
          <p:nvPr/>
        </p:nvSpPr>
        <p:spPr bwMode="auto">
          <a:xfrm>
            <a:off x="460376" y="1340768"/>
            <a:ext cx="8504112"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a:t>Crear aplicaciones Web que soportan las operaciones fuera de línea. </a:t>
            </a:r>
          </a:p>
          <a:p>
            <a:r>
              <a:rPr lang="es-ES" sz="2000" dirty="0"/>
              <a:t>Crear páginas Web HTML5 que pueden adaptarse a diferentes dispositivos y factores de forma. </a:t>
            </a:r>
          </a:p>
          <a:p>
            <a:r>
              <a:rPr lang="es-ES" sz="2000" dirty="0"/>
              <a:t>Añadir gráficos avanzados para una página HTML5 utilizando elementos de tela y usando y gráficos vectoriales escalables. </a:t>
            </a:r>
          </a:p>
          <a:p>
            <a:r>
              <a:rPr lang="es-ES" sz="2000" dirty="0"/>
              <a:t>Mejorar la experiencia de usuario añadiendo animaciones en una página HTML5. </a:t>
            </a:r>
          </a:p>
          <a:p>
            <a:r>
              <a:rPr lang="es-ES" sz="2000" dirty="0"/>
              <a:t>Usar Web Sockets para enviar y recibir datos entre una aplicación Web y un servidor. </a:t>
            </a:r>
          </a:p>
          <a:p>
            <a:r>
              <a:rPr lang="es-ES" sz="2000" dirty="0"/>
              <a:t>Mejorar la capacidad de respuesta de una aplicación Web que realiza operaciones de larga duración mediante el uso de procesos de trabajo de la Web.</a:t>
            </a:r>
          </a:p>
        </p:txBody>
      </p:sp>
    </p:spTree>
    <p:extLst>
      <p:ext uri="{BB962C8B-B14F-4D97-AF65-F5344CB8AC3E}">
        <p14:creationId xmlns:p14="http://schemas.microsoft.com/office/powerpoint/2010/main" val="3645588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1021215"/>
            <a:ext cx="8119156" cy="4596130"/>
          </a:xfrm>
          <a:prstGeom prst="rect">
            <a:avLst/>
          </a:prstGeom>
          <a:noFill/>
        </p:spPr>
        <p:txBody>
          <a:bodyPr vert="horz" wrap="square" rtlCol="0">
            <a:spAutoFit/>
          </a:bodyPr>
          <a:lstStyle/>
          <a:p>
            <a:pPr marL="342900" indent="-342900">
              <a:lnSpc>
                <a:spcPct val="115000"/>
              </a:lnSpc>
              <a:spcAft>
                <a:spcPts val="1000"/>
              </a:spcAft>
              <a:buClr>
                <a:srgbClr val="0070C0"/>
              </a:buClr>
              <a:buFont typeface="Arial" pitchFamily="34" charset="0"/>
              <a:buChar char="•"/>
            </a:pPr>
            <a:r>
              <a:rPr lang="en-US" sz="2000" dirty="0" smtClean="0">
                <a:effectLst/>
                <a:latin typeface="Segoe UI"/>
                <a:ea typeface="Times New Roman"/>
                <a:cs typeface="Segoe UI"/>
              </a:rPr>
              <a:t>You are a web developer working for an organization that builds websites to support conferences. You have been asked to create a website for ContosoConf, a conference that showcases the latest tools and techniques for building HTML5 web applications. </a:t>
            </a:r>
            <a:endParaRPr lang="en-US" sz="2000" dirty="0" smtClean="0">
              <a:effectLst/>
              <a:latin typeface="Segoe UI"/>
              <a:ea typeface="Times New Roman"/>
              <a:cs typeface="Times New Roman"/>
            </a:endParaRPr>
          </a:p>
          <a:p>
            <a:pPr>
              <a:lnSpc>
                <a:spcPct val="115000"/>
              </a:lnSpc>
              <a:spcAft>
                <a:spcPts val="1000"/>
              </a:spcAft>
              <a:buClr>
                <a:srgbClr val="0070C0"/>
              </a:buClr>
            </a:pPr>
            <a:endParaRPr lang="en-US" sz="2000" dirty="0" smtClean="0">
              <a:effectLst/>
              <a:latin typeface="Segoe UI"/>
              <a:ea typeface="Times New Roman"/>
              <a:cs typeface="Times New Roman"/>
            </a:endParaRPr>
          </a:p>
          <a:p>
            <a:pPr marL="342900" indent="-342900">
              <a:lnSpc>
                <a:spcPct val="115000"/>
              </a:lnSpc>
              <a:spcAft>
                <a:spcPts val="1000"/>
              </a:spcAft>
              <a:buClr>
                <a:srgbClr val="0070C0"/>
              </a:buClr>
              <a:buFont typeface="Arial" pitchFamily="34" charset="0"/>
              <a:buChar char="•"/>
            </a:pPr>
            <a:r>
              <a:rPr lang="en-US" sz="2000" dirty="0" smtClean="0">
                <a:effectLst/>
                <a:latin typeface="Segoe UI"/>
                <a:ea typeface="Times New Roman"/>
                <a:cs typeface="Segoe UI"/>
              </a:rPr>
              <a:t>You decide to start by building a prototype website consisting of a Home page that acts as a landing page for conference attendees, and an About page that describes the purpose of the conference. In later labs you will enhance these pages and add further pages that enable attendees to register for the conference, and that provide information about the sessions scheduled to run as part of the conference. </a:t>
            </a:r>
            <a:endParaRPr lang="en-US" sz="2000" dirty="0">
              <a:effectLst/>
              <a:latin typeface="Segoe UI"/>
              <a:ea typeface="Times New Roman"/>
              <a:cs typeface="Times New Roman"/>
            </a:endParaRPr>
          </a:p>
        </p:txBody>
      </p:sp>
    </p:spTree>
    <p:extLst>
      <p:ext uri="{BB962C8B-B14F-4D97-AF65-F5344CB8AC3E}">
        <p14:creationId xmlns:p14="http://schemas.microsoft.com/office/powerpoint/2010/main" val="965547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smtClean="0"/>
              <a:t>Review Question(s)</a:t>
            </a:r>
            <a:endParaRPr lang="en-US" dirty="0"/>
          </a:p>
        </p:txBody>
      </p:sp>
    </p:spTree>
    <p:extLst>
      <p:ext uri="{BB962C8B-B14F-4D97-AF65-F5344CB8AC3E}">
        <p14:creationId xmlns:p14="http://schemas.microsoft.com/office/powerpoint/2010/main" val="2149292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4365" y="188640"/>
            <a:ext cx="7773988" cy="740664"/>
          </a:xfrm>
        </p:spPr>
        <p:txBody>
          <a:bodyPr/>
          <a:lstStyle/>
          <a:p>
            <a:pPr eaLnBrk="1" hangingPunct="1"/>
            <a:r>
              <a:rPr lang="en-US" sz="3200" dirty="0" err="1" smtClean="0"/>
              <a:t>Contenido</a:t>
            </a:r>
            <a:r>
              <a:rPr lang="en-US" sz="3200" dirty="0" smtClean="0"/>
              <a:t> de Modulo, por </a:t>
            </a:r>
            <a:r>
              <a:rPr lang="en-US" sz="3200" dirty="0" err="1" smtClean="0"/>
              <a:t>temas</a:t>
            </a:r>
            <a:endParaRPr lang="en-US" sz="3200" dirty="0" smtClean="0"/>
          </a:p>
        </p:txBody>
      </p:sp>
      <p:sp>
        <p:nvSpPr>
          <p:cNvPr id="13315" name="Rectangle 3"/>
          <p:cNvSpPr>
            <a:spLocks noGrp="1" noChangeArrowheads="1"/>
          </p:cNvSpPr>
          <p:nvPr>
            <p:ph idx="1"/>
          </p:nvPr>
        </p:nvSpPr>
        <p:spPr>
          <a:xfrm>
            <a:off x="344275" y="1700808"/>
            <a:ext cx="8505700" cy="3456384"/>
          </a:xfrm>
        </p:spPr>
        <p:txBody>
          <a:bodyPr/>
          <a:lstStyle/>
          <a:p>
            <a:pPr marL="514350" indent="-514350">
              <a:buFont typeface="+mj-lt"/>
              <a:buAutoNum type="arabicPeriod"/>
            </a:pPr>
            <a:r>
              <a:rPr lang="en-US" dirty="0" smtClean="0"/>
              <a:t>Overview </a:t>
            </a:r>
            <a:r>
              <a:rPr lang="en-US" dirty="0"/>
              <a:t>of HTML and </a:t>
            </a:r>
            <a:r>
              <a:rPr lang="en-US" dirty="0" smtClean="0"/>
              <a:t>CSS</a:t>
            </a:r>
            <a:endParaRPr lang="es-VE" dirty="0">
              <a:solidFill>
                <a:srgbClr val="FF0000"/>
              </a:solidFill>
            </a:endParaRPr>
          </a:p>
          <a:p>
            <a:pPr marL="514350" indent="-514350">
              <a:buFont typeface="+mj-lt"/>
              <a:buAutoNum type="arabicPeriod"/>
            </a:pPr>
            <a:r>
              <a:rPr lang="en-US" dirty="0" smtClean="0">
                <a:solidFill>
                  <a:srgbClr val="FF0000"/>
                </a:solidFill>
              </a:rPr>
              <a:t>Creating </a:t>
            </a:r>
            <a:r>
              <a:rPr lang="en-US" dirty="0">
                <a:solidFill>
                  <a:srgbClr val="FF0000"/>
                </a:solidFill>
              </a:rPr>
              <a:t>and Styling HTML </a:t>
            </a:r>
            <a:r>
              <a:rPr lang="en-US" dirty="0" smtClean="0">
                <a:solidFill>
                  <a:srgbClr val="FF0000"/>
                </a:solidFill>
              </a:rPr>
              <a:t>Pages</a:t>
            </a:r>
          </a:p>
          <a:p>
            <a:pPr marL="514350" indent="-514350">
              <a:buFont typeface="+mj-lt"/>
              <a:buAutoNum type="arabicPeriod"/>
            </a:pPr>
            <a:r>
              <a:rPr lang="en-US" dirty="0" smtClean="0"/>
              <a:t>Introduction </a:t>
            </a:r>
            <a:r>
              <a:rPr lang="en-US" dirty="0"/>
              <a:t>to </a:t>
            </a:r>
            <a:r>
              <a:rPr lang="en-US" dirty="0" smtClean="0"/>
              <a:t>JavaScript</a:t>
            </a:r>
          </a:p>
          <a:p>
            <a:pPr marL="514350" indent="-514350">
              <a:buFont typeface="+mj-lt"/>
              <a:buAutoNum type="arabicPeriod"/>
            </a:pPr>
            <a:r>
              <a:rPr lang="en-US" dirty="0" smtClean="0"/>
              <a:t>Creating </a:t>
            </a:r>
            <a:r>
              <a:rPr lang="en-US" dirty="0"/>
              <a:t>Forms to Collect and Validate User </a:t>
            </a:r>
            <a:r>
              <a:rPr lang="en-US" dirty="0" smtClean="0"/>
              <a:t>Input</a:t>
            </a:r>
          </a:p>
          <a:p>
            <a:pPr marL="514350" indent="-514350">
              <a:buFont typeface="+mj-lt"/>
              <a:buAutoNum type="arabicPeriod"/>
            </a:pPr>
            <a:r>
              <a:rPr lang="en-US" dirty="0" smtClean="0"/>
              <a:t>Communicating </a:t>
            </a:r>
            <a:r>
              <a:rPr lang="en-US" dirty="0"/>
              <a:t>with a Remote </a:t>
            </a:r>
            <a:r>
              <a:rPr lang="en-US" dirty="0" smtClean="0"/>
              <a:t>Server</a:t>
            </a:r>
          </a:p>
          <a:p>
            <a:pPr marL="514350" indent="-514350">
              <a:buFont typeface="+mj-lt"/>
              <a:buAutoNum type="arabicPeriod"/>
            </a:pPr>
            <a:r>
              <a:rPr lang="en-US" dirty="0" smtClean="0"/>
              <a:t>Styling </a:t>
            </a:r>
            <a:r>
              <a:rPr lang="en-US" dirty="0"/>
              <a:t>HTML5 by Using </a:t>
            </a:r>
            <a:r>
              <a:rPr lang="en-US" dirty="0" smtClean="0"/>
              <a:t>CSS3</a:t>
            </a:r>
          </a:p>
          <a:p>
            <a:pPr marL="514350" indent="-514350">
              <a:buFont typeface="+mj-lt"/>
              <a:buAutoNum type="arabicPeriod"/>
            </a:pPr>
            <a:r>
              <a:rPr lang="en-US" dirty="0" smtClean="0"/>
              <a:t>Creating </a:t>
            </a:r>
            <a:r>
              <a:rPr lang="en-US" dirty="0"/>
              <a:t>Objects and Methods by Using </a:t>
            </a:r>
            <a:r>
              <a:rPr lang="en-US" dirty="0" smtClean="0"/>
              <a:t>JavaScript</a:t>
            </a:r>
          </a:p>
          <a:p>
            <a:pPr marL="514350" indent="-514350">
              <a:buFont typeface="+mj-lt"/>
              <a:buAutoNum type="arabicPeriod"/>
            </a:pPr>
            <a:r>
              <a:rPr lang="en-US" dirty="0" smtClean="0"/>
              <a:t>Creating </a:t>
            </a:r>
            <a:r>
              <a:rPr lang="en-US" dirty="0"/>
              <a:t>Interactive Pages by Using HTML5 APIs</a:t>
            </a:r>
          </a:p>
          <a:p>
            <a:pPr marL="514350" indent="-514350">
              <a:buFont typeface="+mj-lt"/>
              <a:buAutoNum type="arabicPeriod"/>
            </a:pPr>
            <a:endParaRPr lang="en-US" dirty="0"/>
          </a:p>
        </p:txBody>
      </p:sp>
    </p:spTree>
    <p:extLst>
      <p:ext uri="{BB962C8B-B14F-4D97-AF65-F5344CB8AC3E}">
        <p14:creationId xmlns:p14="http://schemas.microsoft.com/office/powerpoint/2010/main" val="4204656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4365" y="188640"/>
            <a:ext cx="7773988" cy="740664"/>
          </a:xfrm>
        </p:spPr>
        <p:txBody>
          <a:bodyPr/>
          <a:lstStyle/>
          <a:p>
            <a:pPr eaLnBrk="1" hangingPunct="1"/>
            <a:r>
              <a:rPr lang="en-US" sz="3200" dirty="0" err="1" smtClean="0"/>
              <a:t>Contenido</a:t>
            </a:r>
            <a:r>
              <a:rPr lang="en-US" sz="3200" dirty="0" smtClean="0"/>
              <a:t> de Modulo, por </a:t>
            </a:r>
            <a:r>
              <a:rPr lang="en-US" sz="3200" dirty="0" err="1" smtClean="0"/>
              <a:t>temas</a:t>
            </a:r>
            <a:endParaRPr lang="en-US" sz="3200" dirty="0" smtClean="0"/>
          </a:p>
        </p:txBody>
      </p:sp>
      <p:sp>
        <p:nvSpPr>
          <p:cNvPr id="13315" name="Rectangle 3"/>
          <p:cNvSpPr>
            <a:spLocks noGrp="1" noChangeArrowheads="1"/>
          </p:cNvSpPr>
          <p:nvPr>
            <p:ph idx="1"/>
          </p:nvPr>
        </p:nvSpPr>
        <p:spPr>
          <a:xfrm>
            <a:off x="344275" y="1700808"/>
            <a:ext cx="8505700" cy="3456384"/>
          </a:xfrm>
        </p:spPr>
        <p:txBody>
          <a:bodyPr/>
          <a:lstStyle/>
          <a:p>
            <a:pPr marL="514350" indent="-514350">
              <a:spcAft>
                <a:spcPts val="600"/>
              </a:spcAft>
              <a:buFont typeface="+mj-lt"/>
              <a:buAutoNum type="arabicPeriod" startAt="9"/>
            </a:pPr>
            <a:r>
              <a:rPr lang="en-US" dirty="0" smtClean="0"/>
              <a:t>Adding </a:t>
            </a:r>
            <a:r>
              <a:rPr lang="en-US" dirty="0"/>
              <a:t>Offline Support to Web </a:t>
            </a:r>
            <a:r>
              <a:rPr lang="en-US" dirty="0" smtClean="0"/>
              <a:t>Applications</a:t>
            </a:r>
          </a:p>
          <a:p>
            <a:pPr marL="514350" indent="-514350">
              <a:spcAft>
                <a:spcPts val="600"/>
              </a:spcAft>
              <a:buFont typeface="+mj-lt"/>
              <a:buAutoNum type="arabicPeriod" startAt="9"/>
            </a:pPr>
            <a:r>
              <a:rPr lang="en-US" dirty="0" smtClean="0"/>
              <a:t>Implementing an Adaptive User Interface</a:t>
            </a:r>
          </a:p>
          <a:p>
            <a:pPr marL="514350" indent="-514350">
              <a:spcAft>
                <a:spcPts val="600"/>
              </a:spcAft>
              <a:buFont typeface="+mj-lt"/>
              <a:buAutoNum type="arabicPeriod" startAt="9"/>
            </a:pPr>
            <a:r>
              <a:rPr lang="en-US" dirty="0" smtClean="0"/>
              <a:t>Creating </a:t>
            </a:r>
            <a:r>
              <a:rPr lang="en-US" dirty="0"/>
              <a:t>Advanced </a:t>
            </a:r>
            <a:r>
              <a:rPr lang="en-US" dirty="0" smtClean="0"/>
              <a:t>Graphics</a:t>
            </a:r>
          </a:p>
          <a:p>
            <a:pPr marL="514350" indent="-514350">
              <a:spcAft>
                <a:spcPts val="600"/>
              </a:spcAft>
              <a:buFont typeface="+mj-lt"/>
              <a:buAutoNum type="arabicPeriod" startAt="9"/>
            </a:pPr>
            <a:r>
              <a:rPr lang="en-US" dirty="0" smtClean="0"/>
              <a:t>Animating </a:t>
            </a:r>
            <a:r>
              <a:rPr lang="en-US" dirty="0"/>
              <a:t>the User </a:t>
            </a:r>
            <a:r>
              <a:rPr lang="en-US" dirty="0" smtClean="0"/>
              <a:t>Interface</a:t>
            </a:r>
          </a:p>
          <a:p>
            <a:pPr marL="514350" indent="-514350">
              <a:spcAft>
                <a:spcPts val="600"/>
              </a:spcAft>
              <a:buFont typeface="+mj-lt"/>
              <a:buAutoNum type="arabicPeriod" startAt="9"/>
            </a:pPr>
            <a:r>
              <a:rPr lang="en-US" dirty="0" smtClean="0"/>
              <a:t>Implementing </a:t>
            </a:r>
            <a:r>
              <a:rPr lang="en-US" dirty="0"/>
              <a:t>Real-time Communication by Using Web </a:t>
            </a:r>
            <a:r>
              <a:rPr lang="en-US" dirty="0" smtClean="0"/>
              <a:t>Sockets</a:t>
            </a:r>
          </a:p>
          <a:p>
            <a:pPr marL="514350" indent="-514350">
              <a:spcAft>
                <a:spcPts val="600"/>
              </a:spcAft>
              <a:buFont typeface="+mj-lt"/>
              <a:buAutoNum type="arabicPeriod" startAt="9"/>
            </a:pPr>
            <a:r>
              <a:rPr lang="en-US" dirty="0" smtClean="0"/>
              <a:t>Performing </a:t>
            </a:r>
            <a:r>
              <a:rPr lang="en-US" dirty="0"/>
              <a:t>Background Processing by Using Web Workers</a:t>
            </a:r>
          </a:p>
          <a:p>
            <a:pPr marL="514350" indent="-514350">
              <a:buFont typeface="+mj-lt"/>
              <a:buAutoNum type="arabicPeriod"/>
            </a:pPr>
            <a:endParaRPr lang="en-US" dirty="0"/>
          </a:p>
        </p:txBody>
      </p:sp>
    </p:spTree>
    <p:extLst>
      <p:ext uri="{BB962C8B-B14F-4D97-AF65-F5344CB8AC3E}">
        <p14:creationId xmlns:p14="http://schemas.microsoft.com/office/powerpoint/2010/main" val="2639775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67544" y="1484784"/>
            <a:ext cx="8532813" cy="3272579"/>
          </a:xfrm>
          <a:prstGeom prst="roundRect">
            <a:avLst>
              <a:gd name="adj" fmla="val 2081"/>
            </a:avLst>
          </a:prstGeom>
          <a:ln/>
        </p:spPr>
        <p:style>
          <a:lnRef idx="3">
            <a:schemeClr val="lt1"/>
          </a:lnRef>
          <a:fillRef idx="1">
            <a:schemeClr val="accent6"/>
          </a:fillRef>
          <a:effectRef idx="1">
            <a:schemeClr val="accent6"/>
          </a:effectRef>
          <a:fontRef idx="minor">
            <a:schemeClr val="lt1"/>
          </a:fontRef>
        </p:style>
        <p:txBody>
          <a:bodyPr anchor="ctr"/>
          <a:lstStyle>
            <a:extLst/>
          </a:lstStyle>
          <a:p>
            <a:pPr algn="ctr">
              <a:defRPr/>
            </a:pPr>
            <a:endParaRPr lang="en-US">
              <a:solidFill>
                <a:srgbClr val="FFFFFF"/>
              </a:solidFill>
            </a:endParaRPr>
          </a:p>
        </p:txBody>
      </p:sp>
      <p:sp>
        <p:nvSpPr>
          <p:cNvPr id="2" name="Title 1"/>
          <p:cNvSpPr>
            <a:spLocks noGrp="1"/>
          </p:cNvSpPr>
          <p:nvPr>
            <p:ph type="title"/>
          </p:nvPr>
        </p:nvSpPr>
        <p:spPr>
          <a:xfrm>
            <a:off x="179512" y="2400196"/>
            <a:ext cx="8534400" cy="1355725"/>
          </a:xfrm>
        </p:spPr>
        <p:txBody>
          <a:bodyPr vert="horz" wrap="square" lIns="45720" tIns="45720" rIns="45720" bIns="45720" numCol="1" anchor="ctr" anchorCtr="0" compatLnSpc="1">
            <a:prstTxWarp prst="textNoShape">
              <a:avLst/>
            </a:prstTxWarp>
            <a:normAutofit fontScale="90000"/>
          </a:bodyPr>
          <a:lstStyle/>
          <a:p>
            <a:pPr algn="r">
              <a:defRPr/>
            </a:pPr>
            <a:r>
              <a:rPr lang="en-US" sz="4400" dirty="0"/>
              <a:t>Creating and Styling HTML </a:t>
            </a:r>
            <a:r>
              <a:rPr lang="en-US" sz="4400" dirty="0" smtClean="0"/>
              <a:t>Pages</a:t>
            </a:r>
            <a:r>
              <a:rPr lang="es-VE" sz="4400" dirty="0">
                <a:solidFill>
                  <a:srgbClr val="FF0000"/>
                </a:solidFill>
              </a:rPr>
              <a:t/>
            </a:r>
            <a:br>
              <a:rPr lang="es-VE" sz="4400" dirty="0">
                <a:solidFill>
                  <a:srgbClr val="FF0000"/>
                </a:solidFill>
              </a:rPr>
            </a:br>
            <a:r>
              <a:rPr lang="en-US" sz="4200" dirty="0" smtClean="0">
                <a:ln w="0"/>
                <a:solidFill>
                  <a:schemeClr val="tx1"/>
                </a:solidFill>
                <a:effectLst>
                  <a:outerShdw blurRad="38100" dist="19050" dir="2700000" algn="tl" rotWithShape="0">
                    <a:schemeClr val="dk1">
                      <a:alpha val="40000"/>
                    </a:schemeClr>
                  </a:outerShdw>
                </a:effectLst>
              </a:rPr>
              <a:t/>
            </a:r>
            <a:br>
              <a:rPr lang="en-US" sz="4200" dirty="0" smtClean="0">
                <a:ln w="0"/>
                <a:solidFill>
                  <a:schemeClr val="tx1"/>
                </a:solidFill>
                <a:effectLst>
                  <a:outerShdw blurRad="38100" dist="19050" dir="2700000" algn="tl" rotWithShape="0">
                    <a:schemeClr val="dk1">
                      <a:alpha val="40000"/>
                    </a:schemeClr>
                  </a:outerShdw>
                </a:effectLst>
              </a:rPr>
            </a:br>
            <a:r>
              <a:rPr lang="en-US" sz="4200" dirty="0" smtClean="0">
                <a:ln w="0"/>
                <a:solidFill>
                  <a:schemeClr val="tx1"/>
                </a:solidFill>
                <a:effectLst>
                  <a:outerShdw blurRad="38100" dist="19050" dir="2700000" algn="tl" rotWithShape="0">
                    <a:schemeClr val="dk1">
                      <a:alpha val="40000"/>
                    </a:schemeClr>
                  </a:outerShdw>
                </a:effectLst>
              </a:rPr>
              <a:t>(</a:t>
            </a:r>
            <a:r>
              <a:rPr lang="es-ES" sz="4400" dirty="0"/>
              <a:t>Creación y diseño páginas HTML5</a:t>
            </a:r>
            <a:r>
              <a:rPr lang="en-US" sz="4200" dirty="0" smtClean="0">
                <a:ln w="0"/>
                <a:solidFill>
                  <a:schemeClr val="tx1"/>
                </a:solidFill>
                <a:effectLst>
                  <a:outerShdw blurRad="38100" dist="19050" dir="2700000" algn="tl" rotWithShape="0">
                    <a:schemeClr val="dk1">
                      <a:alpha val="40000"/>
                    </a:schemeClr>
                  </a:outerShdw>
                </a:effectLst>
              </a:rPr>
              <a:t>)</a:t>
            </a:r>
            <a:endParaRPr lang="en-US" sz="42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86296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Creating an HTML5 Page
Styling an HTML5 Page</a:t>
            </a:r>
            <a:endParaRPr lang="en-US" dirty="0"/>
          </a:p>
        </p:txBody>
      </p:sp>
    </p:spTree>
    <p:extLst>
      <p:ext uri="{BB962C8B-B14F-4D97-AF65-F5344CB8AC3E}">
        <p14:creationId xmlns:p14="http://schemas.microsoft.com/office/powerpoint/2010/main" val="2861983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Creating an HTML5 Page</a:t>
            </a:r>
            <a:endParaRPr lang="en-US" dirty="0"/>
          </a:p>
        </p:txBody>
      </p:sp>
      <p:sp>
        <p:nvSpPr>
          <p:cNvPr id="3" name="Text Placeholder 2"/>
          <p:cNvSpPr>
            <a:spLocks noGrp="1"/>
          </p:cNvSpPr>
          <p:nvPr>
            <p:ph type="body" idx="1"/>
          </p:nvPr>
        </p:nvSpPr>
        <p:spPr/>
        <p:txBody>
          <a:bodyPr/>
          <a:lstStyle/>
          <a:p>
            <a:r>
              <a:rPr lang="en-GB" dirty="0" smtClean="0"/>
              <a:t>What's New in HTML5?
Document Structure in HTML5
Text and Images in HTML5
Demonstration: Using HTML5 Features in a Simple Contact Form</a:t>
            </a:r>
            <a:endParaRPr lang="en-US" dirty="0"/>
          </a:p>
        </p:txBody>
      </p:sp>
    </p:spTree>
    <p:extLst>
      <p:ext uri="{BB962C8B-B14F-4D97-AF65-F5344CB8AC3E}">
        <p14:creationId xmlns:p14="http://schemas.microsoft.com/office/powerpoint/2010/main" val="1431306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New in HTML5?</a:t>
            </a:r>
            <a:endParaRPr lang="en-US" dirty="0"/>
          </a:p>
        </p:txBody>
      </p:sp>
      <p:sp>
        <p:nvSpPr>
          <p:cNvPr id="4" name="Content Placeholder 2"/>
          <p:cNvSpPr>
            <a:spLocks noGrp="1"/>
          </p:cNvSpPr>
          <p:nvPr/>
        </p:nvSpPr>
        <p:spPr bwMode="auto">
          <a:xfrm>
            <a:off x="458788" y="1021215"/>
            <a:ext cx="84566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HTML5 provides many extensions over previous versions, including:</a:t>
            </a:r>
          </a:p>
          <a:p>
            <a:pPr marL="0" indent="0">
              <a:buNone/>
            </a:pPr>
            <a:endParaRPr lang="en-US" dirty="0" smtClean="0"/>
          </a:p>
          <a:p>
            <a:r>
              <a:rPr lang="en-US" dirty="0" smtClean="0"/>
              <a:t>Rules for browser vendors</a:t>
            </a:r>
          </a:p>
          <a:p>
            <a:r>
              <a:rPr lang="en-US" dirty="0" smtClean="0"/>
              <a:t>New elements that reflect modern </a:t>
            </a:r>
            <a:br>
              <a:rPr lang="en-US" dirty="0" smtClean="0"/>
            </a:br>
            <a:r>
              <a:rPr lang="en-US" dirty="0" smtClean="0"/>
              <a:t>web application development</a:t>
            </a:r>
          </a:p>
          <a:p>
            <a:r>
              <a:rPr lang="en-US" dirty="0" smtClean="0"/>
              <a:t>JavaScript APIs that support desktop </a:t>
            </a:r>
            <a:br>
              <a:rPr lang="en-US" dirty="0" smtClean="0"/>
            </a:br>
            <a:r>
              <a:rPr lang="en-US" dirty="0" smtClean="0"/>
              <a:t>and mobile application capabilities</a:t>
            </a:r>
          </a:p>
        </p:txBody>
      </p:sp>
      <p:pic>
        <p:nvPicPr>
          <p:cNvPr id="5" name="Picture 4" descr="An image of the HTML5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2438400"/>
            <a:ext cx="2438400" cy="2438400"/>
          </a:xfrm>
          <a:prstGeom prst="rect">
            <a:avLst/>
          </a:prstGeom>
        </p:spPr>
      </p:pic>
    </p:spTree>
    <p:extLst>
      <p:ext uri="{BB962C8B-B14F-4D97-AF65-F5344CB8AC3E}">
        <p14:creationId xmlns:p14="http://schemas.microsoft.com/office/powerpoint/2010/main" val="2353032522"/>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1737</TotalTime>
  <Words>4466</Words>
  <Application>Microsoft Office PowerPoint</Application>
  <PresentationFormat>Presentación en pantalla (4:3)</PresentationFormat>
  <Paragraphs>520</Paragraphs>
  <Slides>31</Slides>
  <Notes>30</Notes>
  <HiddenSlides>10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31</vt:i4>
      </vt:variant>
    </vt:vector>
  </HeadingPairs>
  <TitlesOfParts>
    <vt:vector size="40" baseType="lpstr">
      <vt:lpstr>Arial</vt:lpstr>
      <vt:lpstr>Calibri</vt:lpstr>
      <vt:lpstr>Lucida Sans Unicode</vt:lpstr>
      <vt:lpstr>Segoe UI</vt:lpstr>
      <vt:lpstr>Segoe UI Light</vt:lpstr>
      <vt:lpstr>Times New Roman</vt:lpstr>
      <vt:lpstr>Verdana</vt:lpstr>
      <vt:lpstr>Wingdings</vt:lpstr>
      <vt:lpstr>Presentation1</vt:lpstr>
      <vt:lpstr>Presentación de PowerPoint</vt:lpstr>
      <vt:lpstr>Objetivo Terminal del Modulo 5 (1/2)</vt:lpstr>
      <vt:lpstr>Objetivo Terminal del Modulo 5 (2/2)</vt:lpstr>
      <vt:lpstr>Contenido de Modulo, por temas</vt:lpstr>
      <vt:lpstr>Contenido de Modulo, por temas</vt:lpstr>
      <vt:lpstr>Creating and Styling HTML Pages  (Creación y diseño páginas HTML5)</vt:lpstr>
      <vt:lpstr>Module Overview</vt:lpstr>
      <vt:lpstr>Lesson 1: Creating an HTML5 Page</vt:lpstr>
      <vt:lpstr>What's New in HTML5?</vt:lpstr>
      <vt:lpstr>Document Structure in HTML5</vt:lpstr>
      <vt:lpstr>Text and Images in HTML5</vt:lpstr>
      <vt:lpstr>Demonstration: Using HTML5 Features in a Simple Contact Form</vt:lpstr>
      <vt:lpstr>Text Continuation Slide</vt:lpstr>
      <vt:lpstr>Text Continuation Slide</vt:lpstr>
      <vt:lpstr>Text Continuation Slide</vt:lpstr>
      <vt:lpstr>Text Continuation Slide</vt:lpstr>
      <vt:lpstr>Text Continuation Slide</vt:lpstr>
      <vt:lpstr>Lesson 2: Styling an HTML5 Page</vt:lpstr>
      <vt:lpstr>Understanding CSS Text Styles</vt:lpstr>
      <vt:lpstr>The CSS Box Model</vt:lpstr>
      <vt:lpstr>Styling Backgrounds in CSS</vt:lpstr>
      <vt:lpstr>Demonstration: Adding CSS Styles to an HTML Page</vt:lpstr>
      <vt:lpstr>Text Continuation Slide</vt:lpstr>
      <vt:lpstr>Text Continuation Slide</vt:lpstr>
      <vt:lpstr>Text Continuation Slide</vt:lpstr>
      <vt:lpstr>Text Continuation Slide</vt:lpstr>
      <vt:lpstr>Demonstration: Creating and Styling an HTML5 Page</vt:lpstr>
      <vt:lpstr>Text Continuation Slide</vt:lpstr>
      <vt:lpstr>Lab: Creating and Styling HTML5 Pages</vt:lpstr>
      <vt:lpstr>Lab Scenario</vt:lpstr>
      <vt:lpstr>Module Review and Takeaways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Lakshmy</dc:creator>
  <cp:lastModifiedBy>xiomara De Lucca</cp:lastModifiedBy>
  <cp:revision>58</cp:revision>
  <cp:lastPrinted>2012-08-28T00:39:50Z</cp:lastPrinted>
  <dcterms:created xsi:type="dcterms:W3CDTF">2012-10-15T15:17:00Z</dcterms:created>
  <dcterms:modified xsi:type="dcterms:W3CDTF">2016-03-29T15:51:43Z</dcterms:modified>
</cp:coreProperties>
</file>