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1"/>
  </p:notesMasterIdLst>
  <p:handoutMasterIdLst>
    <p:handoutMasterId r:id="rId32"/>
  </p:handoutMasterIdLst>
  <p:sldIdLst>
    <p:sldId id="315" r:id="rId2"/>
    <p:sldId id="285" r:id="rId3"/>
    <p:sldId id="342" r:id="rId4"/>
    <p:sldId id="282" r:id="rId5"/>
    <p:sldId id="347" r:id="rId6"/>
    <p:sldId id="286"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tivo Terminal y Contenido del Curso por Temas" id="{674F0B8C-DF31-458F-A553-DAB539E87FF6}">
          <p14:sldIdLst>
            <p14:sldId id="315"/>
            <p14:sldId id="285"/>
            <p14:sldId id="342"/>
            <p14:sldId id="282"/>
            <p14:sldId id="347"/>
          </p14:sldIdLst>
        </p14:section>
        <p14:section name="Tema 1 y Contenido del Temas por Lesson" id="{434BB0A5-BB32-4AEB-A104-A710D5930B16}">
          <p14:sldIdLst>
            <p14:sldId id="286"/>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Lst>
        </p14:section>
      </p14:sectionLst>
    </p:ex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0" autoAdjust="0"/>
    <p:restoredTop sz="86894" autoAdjust="0"/>
  </p:normalViewPr>
  <p:slideViewPr>
    <p:cSldViewPr>
      <p:cViewPr varScale="1">
        <p:scale>
          <a:sx n="80" d="100"/>
          <a:sy n="80" d="100"/>
        </p:scale>
        <p:origin x="1218" y="66"/>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4/4/2016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4/4/2016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Segoe UI"/>
              </a:rPr>
              <a:t>Concentrate </a:t>
            </a:r>
            <a:r>
              <a:rPr lang="en-US" sz="1000" dirty="0">
                <a:latin typeface="Arial"/>
                <a:ea typeface="Calibri"/>
                <a:cs typeface="Segoe UI"/>
              </a:rPr>
              <a:t>on the attributes that are commonly accepted and that are required for the lab (the attributes listed on the slide). However, do not go into detail because this is the purpose of the next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315183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By the end of this lesson, ensure that students fully understand the need for client-side validation of forms data and how it differs from server-side validation.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656296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the defense-in-depth approach for building robust web applications. Treat all user input with suspicion, only pass data to a server that appears to be valid, and validate the data comprehensively on the server.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257838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way in which Internet Explorer highlights missing mandatory fields is purely a feature of the browser and is not specified by any standards.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24136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At the time of writing, Google Chrome™ and Opera™ are the only browsers that support the </a:t>
            </a:r>
            <a:r>
              <a:rPr lang="en-US" sz="1000" b="1" dirty="0">
                <a:latin typeface="Arial"/>
                <a:ea typeface="Calibri"/>
                <a:cs typeface="Times New Roman"/>
              </a:rPr>
              <a:t>step</a:t>
            </a:r>
            <a:r>
              <a:rPr lang="en-US" sz="1000" dirty="0">
                <a:latin typeface="Arial"/>
                <a:ea typeface="Calibri"/>
                <a:cs typeface="Segoe UI"/>
              </a:rPr>
              <a:t> attribute. If you try this validation with other browsers, the text is not validated and whatever is in the textbox is submitted to the server.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071261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Use a pattern for simple pattern matching only. Regular expressions can become complex and difficult to maintain. It is also very difficult to express more than one pattern. In these cases, it may be better to perform the validation by using JavaScript code, as described in the next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2458822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to students that by default, different browsers may handle input that is not valid in different ways. Use styles to provide consistency that is independent of the browser.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On the slide, point out that the CSS styles fields containing invalid data with a red border and fields with valid data have a green border.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4228270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new forms input types and attributes in HTML5 can reduce the amount of JavaScript that a developer needs to write to validate data, but do not eliminate the requirement altogether; many types of validation are better suited to JavaScript code than to HTML5.</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543196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Students may have seen the </a:t>
            </a:r>
            <a:r>
              <a:rPr lang="en-US" sz="1000" b="1" dirty="0">
                <a:latin typeface="Arial"/>
                <a:ea typeface="Calibri"/>
                <a:cs typeface="Times New Roman"/>
              </a:rPr>
              <a:t>onsubmit</a:t>
            </a:r>
            <a:r>
              <a:rPr lang="en-US" sz="1000" dirty="0">
                <a:latin typeface="Arial"/>
                <a:ea typeface="Calibri"/>
                <a:cs typeface="Segoe UI"/>
              </a:rPr>
              <a:t> attribute written by using camel casing as </a:t>
            </a:r>
            <a:r>
              <a:rPr lang="en-US" sz="1000" b="1" dirty="0">
                <a:latin typeface="Arial"/>
                <a:ea typeface="Calibri"/>
                <a:cs typeface="Times New Roman"/>
              </a:rPr>
              <a:t>onSubmit</a:t>
            </a:r>
            <a:r>
              <a:rPr lang="en-US" sz="1000" dirty="0">
                <a:latin typeface="Arial"/>
                <a:ea typeface="Calibri"/>
                <a:cs typeface="Segoe UI"/>
              </a:rPr>
              <a:t>. Either casing will work in HTML5.  XHTML is case sensitive and all lowercase letters should be used if compatibility is important.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lab catches the </a:t>
            </a:r>
            <a:r>
              <a:rPr lang="en-US" sz="1000" b="1" dirty="0">
                <a:latin typeface="Arial"/>
                <a:ea typeface="Calibri"/>
                <a:cs typeface="Times New Roman"/>
              </a:rPr>
              <a:t>input</a:t>
            </a:r>
            <a:r>
              <a:rPr lang="en-US" sz="1000" dirty="0">
                <a:latin typeface="Arial"/>
                <a:ea typeface="Calibri"/>
                <a:cs typeface="Segoe UI"/>
              </a:rPr>
              <a:t> event and calls </a:t>
            </a:r>
            <a:r>
              <a:rPr lang="en-US" sz="1000" b="1" dirty="0">
                <a:latin typeface="Arial"/>
                <a:ea typeface="Calibri"/>
                <a:cs typeface="Times New Roman"/>
              </a:rPr>
              <a:t>setCustomValidity</a:t>
            </a:r>
            <a:r>
              <a:rPr lang="en-US" sz="1000" dirty="0">
                <a:latin typeface="Arial"/>
                <a:ea typeface="Calibri"/>
                <a:cs typeface="Segoe UI"/>
              </a:rPr>
              <a:t> rather than using the </a:t>
            </a:r>
            <a:r>
              <a:rPr lang="en-US" sz="1000" b="1" dirty="0">
                <a:latin typeface="Arial"/>
                <a:ea typeface="Calibri"/>
                <a:cs typeface="Times New Roman"/>
              </a:rPr>
              <a:t>submit</a:t>
            </a:r>
            <a:r>
              <a:rPr lang="en-US" sz="1000" dirty="0">
                <a:latin typeface="Arial"/>
                <a:ea typeface="Calibri"/>
                <a:cs typeface="Segoe UI"/>
              </a:rPr>
              <a:t> event. Highlight that this type of validation is very fine-grained, but can lead to performance problems if the validation logic takes too long to run.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880625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On the slide, the top section is an HTML form, and the bottom section is the JavaScript code that validates the </a:t>
            </a:r>
            <a:r>
              <a:rPr lang="en-US" sz="1000" b="1" dirty="0">
                <a:latin typeface="Arial"/>
                <a:ea typeface="Calibri"/>
                <a:cs typeface="Times New Roman"/>
              </a:rPr>
              <a:t>scoreField</a:t>
            </a:r>
            <a:r>
              <a:rPr lang="en-US" sz="1000" dirty="0">
                <a:latin typeface="Arial"/>
                <a:ea typeface="Calibri"/>
                <a:cs typeface="Segoe UI"/>
              </a:rPr>
              <a:t> field.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467728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a:t>
            </a:r>
            <a:r>
              <a:rPr lang="en-US" sz="1000" b="1" dirty="0">
                <a:latin typeface="Arial"/>
                <a:ea typeface="Calibri"/>
                <a:cs typeface="Times New Roman"/>
              </a:rPr>
              <a:t>required</a:t>
            </a:r>
            <a:r>
              <a:rPr lang="en-US" sz="1000" dirty="0">
                <a:latin typeface="Arial"/>
                <a:ea typeface="Calibri"/>
                <a:cs typeface="Segoe UI"/>
              </a:rPr>
              <a:t> attribute in HTML5 does not ensure that the user enters non-whitespace characters.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4077811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Recall that when using HTML5 input types and attributes, you can use the </a:t>
            </a:r>
            <a:r>
              <a:rPr lang="en-US" sz="1000" b="1" dirty="0">
                <a:latin typeface="Arial"/>
                <a:ea typeface="Calibri"/>
                <a:cs typeface="Times New Roman"/>
              </a:rPr>
              <a:t>valid</a:t>
            </a:r>
            <a:r>
              <a:rPr lang="en-US" sz="1000" dirty="0">
                <a:latin typeface="Arial"/>
                <a:ea typeface="Calibri"/>
                <a:cs typeface="Segoe UI"/>
              </a:rPr>
              <a:t> and </a:t>
            </a:r>
            <a:r>
              <a:rPr lang="en-US" sz="1000" b="1" dirty="0">
                <a:latin typeface="Arial"/>
                <a:ea typeface="Calibri"/>
                <a:cs typeface="Times New Roman"/>
              </a:rPr>
              <a:t>invalid</a:t>
            </a:r>
            <a:r>
              <a:rPr lang="en-US" sz="1000" dirty="0">
                <a:latin typeface="Arial"/>
                <a:ea typeface="Calibri"/>
                <a:cs typeface="Segoe UI"/>
              </a:rPr>
              <a:t> pseudo classes in CSS to detect which fields are valid and which are not. Styling fields dynamically by using CSS enables a developer to customize this approach, and if necessary provide different styling to highlight different types of validation errors (missing mandatory field, not a valid date, age too low, and so 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it is possible for an element to have many classes applied to it, so in a real-word example this code would be more sophisticated in order to add and remove the class gracefully.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545700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E:\Mod04\Labfiles\Solution\Exercise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register.htm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find the </a:t>
            </a:r>
            <a:r>
              <a:rPr lang="en-US" sz="1000" b="1" dirty="0" smtClean="0">
                <a:effectLst/>
                <a:latin typeface="Arial"/>
                <a:ea typeface="Times New Roman"/>
                <a:cs typeface="Times New Roman"/>
              </a:rPr>
              <a:t>&lt;form&gt;</a:t>
            </a:r>
            <a:r>
              <a:rPr lang="en-US" sz="1000" dirty="0" smtClean="0">
                <a:effectLst/>
                <a:latin typeface="Arial"/>
                <a:ea typeface="Times New Roman"/>
                <a:cs typeface="Segoe UI"/>
              </a:rPr>
              <a:t> element, and explain that students will create this form to enable new users to register with the conference. The form contains fields for the user's first name, last name, email address, password (including a confirm password field), and an optional URL if the user has a web site. The HTML markup uses input attributes to validate the data entered by the user.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register.js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explain that students will write the </a:t>
            </a:r>
            <a:r>
              <a:rPr lang="en-US" sz="1000" b="1" dirty="0" smtClean="0">
                <a:effectLst/>
                <a:latin typeface="Arial"/>
                <a:ea typeface="Times New Roman"/>
                <a:cs typeface="Times New Roman"/>
              </a:rPr>
              <a:t>checkPassword</a:t>
            </a:r>
            <a:r>
              <a:rPr lang="en-US" sz="1000" dirty="0" smtClean="0">
                <a:effectLst/>
                <a:latin typeface="Arial"/>
                <a:ea typeface="Times New Roman"/>
                <a:cs typeface="Segoe UI"/>
              </a:rPr>
              <a:t> function to verify that the values entered in the password and confirm that password fields match.</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register.css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explain that students will create the style that highlights input elements that fail validation by using the </a:t>
            </a:r>
            <a:r>
              <a:rPr lang="en-US" sz="1000" b="1" dirty="0" smtClean="0">
                <a:effectLst/>
                <a:latin typeface="Arial"/>
                <a:ea typeface="Times New Roman"/>
                <a:cs typeface="Times New Roman"/>
              </a:rPr>
              <a:t>input:invalid</a:t>
            </a:r>
            <a:r>
              <a:rPr lang="en-US" sz="1000" dirty="0" smtClean="0">
                <a:effectLst/>
                <a:latin typeface="Arial"/>
                <a:ea typeface="Times New Roman"/>
                <a:cs typeface="Segoe UI"/>
              </a:rPr>
              <a:t> pseudo-class.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lvl="0">
              <a:lnSpc>
                <a:spcPct val="115000"/>
              </a:lnSpc>
              <a:spcAft>
                <a:spcPts val="995"/>
              </a:spcAft>
            </a:pPr>
            <a:r>
              <a:rPr lang="en-US" sz="1000" dirty="0" smtClean="0">
                <a:effectLst/>
                <a:latin typeface="Arial"/>
                <a:ea typeface="Times New Roman"/>
                <a:cs typeface="Segoe UI"/>
              </a:rPr>
              <a:t>11.     In Internet Explorer, on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page, in the navigation bar, click </a:t>
            </a:r>
            <a:r>
              <a:rPr lang="en-US" sz="1000" b="1" dirty="0" smtClean="0">
                <a:effectLst/>
                <a:latin typeface="Arial"/>
                <a:ea typeface="Times New Roman"/>
                <a:cs typeface="Times New Roman"/>
              </a:rPr>
              <a:t>Register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092766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Times New Roman"/>
              </a:rPr>
              <a:t>On the </a:t>
            </a:r>
            <a:r>
              <a:rPr lang="en-US" sz="1000" b="1" dirty="0">
                <a:solidFill>
                  <a:prstClr val="black"/>
                </a:solidFill>
                <a:latin typeface="Arial"/>
                <a:ea typeface="Times New Roman"/>
                <a:cs typeface="Times New Roman"/>
              </a:rPr>
              <a:t>Register</a:t>
            </a:r>
            <a:r>
              <a:rPr lang="en-US" sz="1000" dirty="0">
                <a:solidFill>
                  <a:srgbClr val="000000"/>
                </a:solidFill>
                <a:latin typeface="Arial"/>
                <a:ea typeface="Times New Roman"/>
                <a:cs typeface="Times New Roman"/>
              </a:rPr>
              <a:t> page, click the </a:t>
            </a:r>
            <a:r>
              <a:rPr lang="en-US" sz="1000" b="1" dirty="0">
                <a:solidFill>
                  <a:prstClr val="black"/>
                </a:solidFill>
                <a:latin typeface="Arial"/>
                <a:ea typeface="Times New Roman"/>
                <a:cs typeface="Times New Roman"/>
              </a:rPr>
              <a:t>Register</a:t>
            </a:r>
            <a:r>
              <a:rPr lang="en-US" sz="1000" dirty="0">
                <a:solidFill>
                  <a:srgbClr val="000000"/>
                </a:solidFill>
                <a:latin typeface="Arial"/>
                <a:ea typeface="Times New Roman"/>
                <a:cs typeface="Times New Roman"/>
              </a:rPr>
              <a:t> button and point out that the form does not allow the user to omit mandatory information, such as the first name, last name, email address, or password.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First name</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Josh</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Last name</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Bailey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Email address</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josh.bailey@adatum.com</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Choose a password</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Passw0rd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Confirm your password</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Passw0rd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Website/blog</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http://adatum.com/</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Times New Roman"/>
              </a:rPr>
              <a:t>Click </a:t>
            </a:r>
            <a:r>
              <a:rPr lang="en-US" sz="1000" b="1" dirty="0">
                <a:solidFill>
                  <a:prstClr val="black"/>
                </a:solidFill>
                <a:latin typeface="Arial"/>
                <a:ea typeface="Times New Roman"/>
                <a:cs typeface="Times New Roman"/>
              </a:rPr>
              <a:t>Register</a:t>
            </a:r>
            <a:r>
              <a:rPr lang="en-US" sz="1000" dirty="0">
                <a:solidFill>
                  <a:srgbClr val="000000"/>
                </a:solidFill>
                <a:latin typeface="Arial"/>
                <a:ea typeface="Times New Roman"/>
                <a:cs typeface="Times New Roman"/>
              </a:rPr>
              <a:t>, and verify that the </a:t>
            </a:r>
            <a:r>
              <a:rPr lang="en-US" sz="1000" b="1" dirty="0">
                <a:solidFill>
                  <a:prstClr val="black"/>
                </a:solidFill>
                <a:latin typeface="Arial"/>
                <a:ea typeface="Times New Roman"/>
                <a:cs typeface="Times New Roman"/>
              </a:rPr>
              <a:t>Thanks for registering</a:t>
            </a:r>
            <a:r>
              <a:rPr lang="en-US" sz="1000" dirty="0">
                <a:solidFill>
                  <a:srgbClr val="000000"/>
                </a:solidFill>
                <a:latin typeface="Arial"/>
                <a:ea typeface="Times New Roman"/>
                <a:cs typeface="Times New Roman"/>
              </a:rPr>
              <a:t> page appears.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Mention that the form also performs other checks, such as verifying the email address is in the correct format, and that the values in the password and confirm password fields match.</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Close Internet Explorer</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24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701121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Segoe UI"/>
              </a:rPr>
              <a:t>Exercise 1: Creating a Form and Validating User Input by Using HTML5 Attributes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an HTML form that collects conference attendee registration information.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select the correct input types for each piece of data collected by the form. </a:t>
            </a:r>
            <a:r>
              <a:rPr lang="en-US" sz="1000" dirty="0">
                <a:solidFill>
                  <a:srgbClr val="000000"/>
                </a:solidFill>
                <a:latin typeface="Arial"/>
                <a:ea typeface="Calibri"/>
                <a:cs typeface="Segoe UI"/>
              </a:rPr>
              <a:t>Then you will enhance the input with additional attributes to improve the user experience and to add validation. For example, the first input item should automatically receive the focus when a page loads. Also, most of the input items are mandatory, the password must be sufficiently complex to improve security, and the form must prevent incomplete data or data that is not valid from being submitted. Finally, you will run the application, view the Register page, and verify that form validation performs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Mention to students that a working solution for this exercise is available in the </a:t>
            </a:r>
            <a:r>
              <a:rPr lang="en-US" sz="1000" b="1" dirty="0">
                <a:latin typeface="Arial"/>
                <a:ea typeface="Calibri"/>
                <a:cs typeface="Times New Roman"/>
              </a:rPr>
              <a:t>E:\Mod04\Labfiles\Solution\Exercise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Validating User Input by Using JavaScript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conference registration form requires that the Password and Confirm Password inputs match. You cannot implement this type of validation by using HTML5 attributes. In this exercise, you will extend the registration form validation by using JavaScript. In addition, you will write code to style any input that is not valid to attract the user’s attention.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implement a function to compare the two passwords and display an error message when the passwords do not match. Then you will add input event listeners for the password inputs, which call the password comparison function. You will test this feature to ensure that a user cannot submit a form with passwords that do not match.</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Next, you will add a CSS style to highlight input elements that are not valid (some browsers such as Internet Explorer already highlight them with a red border, but other browsers might not implement this feature by default). You will run the application, view the Register page, and verify that elements that are not valid are highlighted.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 </a:t>
            </a:r>
            <a:r>
              <a:rPr lang="en-US" sz="1000" dirty="0">
                <a:latin typeface="Arial"/>
                <a:ea typeface="Calibri"/>
                <a:cs typeface="Segoe UI"/>
              </a:rPr>
              <a:t>project in the</a:t>
            </a:r>
            <a:r>
              <a:rPr lang="en-US" sz="1000" b="1" dirty="0">
                <a:latin typeface="Arial"/>
                <a:ea typeface="Calibri"/>
                <a:cs typeface="Times New Roman"/>
              </a:rPr>
              <a:t> E:\Mod04\Labfiles\Starter\Exercise 2</a:t>
            </a:r>
            <a:r>
              <a:rPr lang="en-US" sz="1000" dirty="0">
                <a:latin typeface="Arial"/>
                <a:ea typeface="Calibri"/>
                <a:cs typeface="Segoe UI"/>
              </a:rPr>
              <a:t> folder. This project contains a copy of the code as it should appear at the end of exercise 1, together with additional comments and code snippets that are used by this exercise.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Emphasize that although Internet Explorer by default highlights inputs that are not valid with a red border,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509681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other browsers do not necessarily implement this feature. The purpose of the final task is to provide styling that will work with any browser.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Mention that a working solution for this exercise is available in the </a:t>
            </a:r>
            <a:r>
              <a:rPr lang="en-US" sz="1000" b="1" dirty="0">
                <a:solidFill>
                  <a:prstClr val="black"/>
                </a:solidFill>
                <a:latin typeface="Arial"/>
                <a:ea typeface="Calibri"/>
                <a:cs typeface="Times New Roman"/>
              </a:rPr>
              <a:t>E:\Mod04\Labfiles\Solution\Exercise 2</a:t>
            </a:r>
            <a:r>
              <a:rPr lang="en-US" sz="1000" dirty="0">
                <a:solidFill>
                  <a:prstClr val="black"/>
                </a:solidFill>
                <a:latin typeface="Arial"/>
                <a:ea typeface="Calibri"/>
                <a:cs typeface="Segoe UI"/>
              </a:rPr>
              <a:t> folder.</a:t>
            </a:r>
            <a:endParaRPr lang="en-US" dirty="0"/>
          </a:p>
        </p:txBody>
      </p:sp>
      <p:sp>
        <p:nvSpPr>
          <p:cNvPr id="4" name="Slide Number Placeholder 3"/>
          <p:cNvSpPr>
            <a:spLocks noGrp="1"/>
          </p:cNvSpPr>
          <p:nvPr>
            <p:ph type="sldNum" sz="quarter" idx="10"/>
          </p:nvPr>
        </p:nvSpPr>
        <p:spPr/>
        <p:txBody>
          <a:bodyPr/>
          <a:lstStyle/>
          <a:p>
            <a:fld id="{ABAEF1FC-B921-413E-B26F-65C2A03BC764}"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864438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ABAEF1FC-B921-413E-B26F-65C2A03BC764}"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267034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define a field with an HTML5 input type that is not supported by the user's browser, the field does not appear on the form when the browser displays it.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perform validation in the browser, is it necessary to perform the same validation checks in the server code that processes the data, or is this additional processing redundant?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should always validate data at the server regardless of whether it has already been validated by the browser.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should always use the </a:t>
            </a:r>
            <a:r>
              <a:rPr lang="en-US" sz="1000" b="1" dirty="0">
                <a:latin typeface="Arial"/>
                <a:ea typeface="Calibri"/>
                <a:cs typeface="Times New Roman"/>
              </a:rPr>
              <a:t>input</a:t>
            </a:r>
            <a:r>
              <a:rPr lang="en-US" sz="1000" dirty="0">
                <a:latin typeface="Arial"/>
                <a:ea typeface="Calibri"/>
                <a:cs typeface="Segoe UI"/>
              </a:rPr>
              <a:t> event to validate data that a user enters into a field, in preference to the </a:t>
            </a:r>
            <a:r>
              <a:rPr lang="en-US" sz="1000" b="1" dirty="0">
                <a:latin typeface="Arial"/>
                <a:ea typeface="Calibri"/>
                <a:cs typeface="Times New Roman"/>
              </a:rPr>
              <a:t>submit</a:t>
            </a:r>
            <a:r>
              <a:rPr lang="en-US" sz="1000" dirty="0">
                <a:latin typeface="Arial"/>
                <a:ea typeface="Calibri"/>
                <a:cs typeface="Segoe UI"/>
              </a:rPr>
              <a:t> event of the form. True or False?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805107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(√)False</a:t>
            </a:r>
          </a:p>
          <a:p>
            <a:pPr lvl="0">
              <a:lnSpc>
                <a:spcPct val="115000"/>
              </a:lnSpc>
              <a:spcAft>
                <a:spcPts val="1000"/>
              </a:spcAft>
            </a:pPr>
            <a:r>
              <a:rPr lang="en-US" sz="1000" dirty="0">
                <a:solidFill>
                  <a:prstClr val="black"/>
                </a:solidFill>
                <a:latin typeface="Arial"/>
                <a:ea typeface="Calibri"/>
                <a:cs typeface="Times New Roman"/>
              </a:rPr>
              <a:t>(   )True</a:t>
            </a:r>
            <a:endParaRPr lang="en-US" dirty="0"/>
          </a:p>
        </p:txBody>
      </p:sp>
      <p:sp>
        <p:nvSpPr>
          <p:cNvPr id="4" name="Slide Number Placeholder 3"/>
          <p:cNvSpPr>
            <a:spLocks noGrp="1"/>
          </p:cNvSpPr>
          <p:nvPr>
            <p:ph type="sldNum" sz="quarter" idx="10"/>
          </p:nvPr>
        </p:nvSpPr>
        <p:spPr/>
        <p:txBody>
          <a:bodyPr/>
          <a:lstStyle/>
          <a:p>
            <a:fld id="{ABAEF1FC-B921-413E-B26F-65C2A03BC764}"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162324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4</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95114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6</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If students are familiar with earlier versions of HTML, they will find that HTML5 builds on their existing knowledge and offers refinements and improvements to forms input.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50188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Students should be familiar with forms in previous versions of HTML, so do not spend too long on this lesson (10 minutes). Concentrate on the new features available in HTML5.</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40332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the difference in purpose between the </a:t>
            </a:r>
            <a:r>
              <a:rPr lang="en-US" sz="1000" b="1" dirty="0">
                <a:latin typeface="Arial"/>
                <a:ea typeface="Calibri"/>
                <a:cs typeface="Times New Roman"/>
              </a:rPr>
              <a:t>name</a:t>
            </a:r>
            <a:r>
              <a:rPr lang="en-US" sz="1000" dirty="0">
                <a:latin typeface="Arial"/>
                <a:ea typeface="Calibri"/>
                <a:cs typeface="Segoe UI"/>
              </a:rPr>
              <a:t> and </a:t>
            </a:r>
            <a:r>
              <a:rPr lang="en-US" sz="1000" b="1" dirty="0">
                <a:latin typeface="Arial"/>
                <a:ea typeface="Calibri"/>
                <a:cs typeface="Times New Roman"/>
              </a:rPr>
              <a:t>id</a:t>
            </a:r>
            <a:r>
              <a:rPr lang="en-US" sz="1000" dirty="0">
                <a:latin typeface="Arial"/>
                <a:ea typeface="Calibri"/>
                <a:cs typeface="Segoe UI"/>
              </a:rPr>
              <a:t> attributes for input controls. Highlight the best practices for specifying the various elements in a form that enable them to be styled and processed more easily.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368587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Not all of the new input types are functional in Internet Explorer 10, although </a:t>
            </a:r>
            <a:r>
              <a:rPr lang="en-US" sz="1000" b="1" dirty="0">
                <a:latin typeface="Arial"/>
                <a:ea typeface="Calibri"/>
                <a:cs typeface="Times New Roman"/>
              </a:rPr>
              <a:t>checkbox</a:t>
            </a:r>
            <a:r>
              <a:rPr lang="en-US" sz="1000" dirty="0">
                <a:latin typeface="Arial"/>
                <a:ea typeface="Calibri"/>
                <a:cs typeface="Segoe UI"/>
              </a:rPr>
              <a:t> and </a:t>
            </a:r>
            <a:r>
              <a:rPr lang="en-US" sz="1000" b="1" dirty="0">
                <a:latin typeface="Arial"/>
                <a:ea typeface="Calibri"/>
                <a:cs typeface="Times New Roman"/>
              </a:rPr>
              <a:t>file</a:t>
            </a:r>
            <a:r>
              <a:rPr lang="en-US" sz="1000" dirty="0">
                <a:latin typeface="Arial"/>
                <a:ea typeface="Calibri"/>
                <a:cs typeface="Segoe UI"/>
              </a:rPr>
              <a:t> both work, so you might wish to demonstrate them. Also call out the </a:t>
            </a:r>
            <a:r>
              <a:rPr lang="en-US" sz="1000" b="1" dirty="0">
                <a:latin typeface="Arial"/>
                <a:ea typeface="Calibri"/>
                <a:cs typeface="Times New Roman"/>
              </a:rPr>
              <a:t>password</a:t>
            </a:r>
            <a:r>
              <a:rPr lang="en-US" sz="1000" dirty="0">
                <a:latin typeface="Arial"/>
                <a:ea typeface="Calibri"/>
                <a:cs typeface="Segoe UI"/>
              </a:rPr>
              <a:t> and </a:t>
            </a:r>
            <a:r>
              <a:rPr lang="en-US" sz="1000" b="1" dirty="0">
                <a:latin typeface="Arial"/>
                <a:ea typeface="Calibri"/>
                <a:cs typeface="Times New Roman"/>
              </a:rPr>
              <a:t>email</a:t>
            </a:r>
            <a:r>
              <a:rPr lang="en-US" sz="1000" dirty="0">
                <a:latin typeface="Arial"/>
                <a:ea typeface="Calibri"/>
                <a:cs typeface="Segoe UI"/>
              </a:rPr>
              <a:t> input types, because these are used in the lab.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datalist</a:t>
            </a:r>
            <a:r>
              <a:rPr lang="en-US" sz="1000" dirty="0">
                <a:latin typeface="Arial"/>
                <a:ea typeface="Calibri"/>
                <a:cs typeface="Segoe UI"/>
              </a:rPr>
              <a:t>, </a:t>
            </a:r>
            <a:r>
              <a:rPr lang="en-US" sz="1000" b="1" dirty="0">
                <a:latin typeface="Arial"/>
                <a:ea typeface="Calibri"/>
                <a:cs typeface="Times New Roman"/>
              </a:rPr>
              <a:t>textarea</a:t>
            </a:r>
            <a:r>
              <a:rPr lang="en-US" sz="1000" dirty="0">
                <a:latin typeface="Arial"/>
                <a:ea typeface="Calibri"/>
                <a:cs typeface="Segoe UI"/>
              </a:rPr>
              <a:t>, and </a:t>
            </a:r>
            <a:r>
              <a:rPr lang="en-US" sz="1000" b="1" dirty="0">
                <a:latin typeface="Arial"/>
                <a:ea typeface="Calibri"/>
                <a:cs typeface="Times New Roman"/>
              </a:rPr>
              <a:t>select</a:t>
            </a:r>
            <a:r>
              <a:rPr lang="en-US" sz="1000" dirty="0">
                <a:latin typeface="Arial"/>
                <a:ea typeface="Calibri"/>
                <a:cs typeface="Segoe UI"/>
              </a:rPr>
              <a:t> elements are all available in Internet Explorer 10.</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Note that HTML5 places emphasis on the data being gathered, not the control being used to collect it.  </a:t>
            </a:r>
          </a:p>
          <a:p>
            <a:pPr>
              <a:lnSpc>
                <a:spcPct val="115000"/>
              </a:lnSpc>
              <a:spcAft>
                <a:spcPts val="1000"/>
              </a:spcAft>
            </a:pPr>
            <a:r>
              <a:rPr lang="en-US" sz="1000" dirty="0">
                <a:latin typeface="Arial"/>
                <a:ea typeface="Calibri"/>
                <a:cs typeface="Times New Roman"/>
              </a:rPr>
              <a:t>There is a </a:t>
            </a:r>
            <a:r>
              <a:rPr lang="en-US" sz="1000" b="1" dirty="0">
                <a:latin typeface="Arial"/>
                <a:ea typeface="Calibri"/>
                <a:cs typeface="Times New Roman"/>
              </a:rPr>
              <a:t>&lt;button&gt;</a:t>
            </a:r>
            <a:r>
              <a:rPr lang="en-US" sz="1000" dirty="0">
                <a:latin typeface="Arial"/>
                <a:ea typeface="Calibri"/>
                <a:cs typeface="Times New Roman"/>
              </a:rPr>
              <a:t> element, but it produces varying results in different browsers and its use is discouraged.  Encourage students to use </a:t>
            </a:r>
            <a:r>
              <a:rPr lang="en-US" sz="1000" b="1" dirty="0">
                <a:latin typeface="Arial"/>
                <a:ea typeface="Calibri"/>
                <a:cs typeface="Times New Roman"/>
              </a:rPr>
              <a:t>&lt;input type="</a:t>
            </a:r>
            <a:r>
              <a:rPr lang="en-US" sz="1000" dirty="0">
                <a:latin typeface="Arial"/>
                <a:ea typeface="Calibri"/>
                <a:cs typeface="Times New Roman"/>
              </a:rPr>
              <a:t>button</a:t>
            </a:r>
            <a:r>
              <a:rPr lang="en-US" sz="1000" b="1" dirty="0">
                <a:latin typeface="Arial"/>
                <a:ea typeface="Calibri"/>
                <a:cs typeface="Times New Roman"/>
              </a:rPr>
              <a:t>" /&gt;</a:t>
            </a:r>
            <a:r>
              <a:rPr lang="en-US" sz="1000" dirty="0">
                <a:latin typeface="Arial"/>
                <a:ea typeface="Calibri"/>
                <a:cs typeface="Times New Roman"/>
              </a:rPr>
              <a:t> instead. </a:t>
            </a:r>
          </a:p>
          <a:p>
            <a:pPr>
              <a:lnSpc>
                <a:spcPct val="115000"/>
              </a:lnSpc>
              <a:spcAft>
                <a:spcPts val="1000"/>
              </a:spcAft>
            </a:pPr>
            <a:r>
              <a:rPr lang="en-US" sz="1000" dirty="0">
                <a:latin typeface="Arial"/>
                <a:ea typeface="Calibri"/>
                <a:cs typeface="Times New Roman"/>
              </a:rPr>
              <a:t>Inputs </a:t>
            </a:r>
            <a:r>
              <a:rPr lang="en-US" sz="1000" i="1" dirty="0">
                <a:latin typeface="Arial"/>
                <a:ea typeface="Calibri"/>
                <a:cs typeface="Times New Roman"/>
              </a:rPr>
              <a:t>can</a:t>
            </a:r>
            <a:r>
              <a:rPr lang="en-US" sz="1000" dirty="0">
                <a:latin typeface="Arial"/>
                <a:ea typeface="Calibri"/>
                <a:cs typeface="Times New Roman"/>
              </a:rPr>
              <a:t> be placed outside of forms in HTML5, provided that the input’s </a:t>
            </a:r>
            <a:r>
              <a:rPr lang="en-US" sz="1000" b="1" dirty="0">
                <a:latin typeface="Arial"/>
                <a:ea typeface="Calibri"/>
                <a:cs typeface="Times New Roman"/>
              </a:rPr>
              <a:t>form</a:t>
            </a:r>
            <a:r>
              <a:rPr lang="en-US" sz="1000" dirty="0">
                <a:latin typeface="Arial"/>
                <a:ea typeface="Calibri"/>
                <a:cs typeface="Times New Roman"/>
              </a:rPr>
              <a:t> attribute is set to the id of the form to which it belongs. However, it is better to place the inputs inside the container </a:t>
            </a:r>
            <a:r>
              <a:rPr lang="en-US" sz="1000" b="1" dirty="0">
                <a:latin typeface="Arial"/>
                <a:ea typeface="Calibri"/>
                <a:cs typeface="Times New Roman"/>
              </a:rPr>
              <a:t>form</a:t>
            </a:r>
            <a:r>
              <a:rPr lang="en-US" sz="1000" dirty="0">
                <a:latin typeface="Arial"/>
                <a:ea typeface="Calibri"/>
                <a:cs typeface="Times New Roman"/>
              </a:rPr>
              <a:t> element because it keeps them together and makes the web page easier to maintain. </a:t>
            </a:r>
          </a:p>
        </p:txBody>
      </p:sp>
      <p:sp>
        <p:nvSpPr>
          <p:cNvPr id="4" name="Slide Number Placeholder 3"/>
          <p:cNvSpPr>
            <a:spLocks noGrp="1"/>
          </p:cNvSpPr>
          <p:nvPr>
            <p:ph type="sldNum" sz="quarter" idx="10"/>
          </p:nvPr>
        </p:nvSpPr>
        <p:spPr/>
        <p:txBody>
          <a:bodyPr/>
          <a:lstStyle/>
          <a:p>
            <a:fld id="{ABAEF1FC-B921-413E-B26F-65C2A03BC764}"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242851702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077073"/>
            <a:ext cx="5207961" cy="936104"/>
          </a:xfrm>
        </p:spPr>
        <p:txBody>
          <a:bodyPr/>
          <a:lstStyle/>
          <a:p>
            <a:pPr algn="ctr"/>
            <a:r>
              <a:rPr lang="es-ES" b="1" dirty="0" smtClean="0"/>
              <a:t>Programación </a:t>
            </a:r>
            <a:r>
              <a:rPr lang="es-ES" b="1" dirty="0"/>
              <a:t>en HTML5 con JavaScript y CSS3 </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a:t>
            </a:r>
            <a:r>
              <a:rPr lang="es-VE" kern="0" dirty="0" smtClean="0"/>
              <a:t>5</a:t>
            </a:r>
            <a:endParaRPr lang="es-VE" kern="0"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10" name="Picture 4" descr="An image of the HTML5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04864"/>
            <a:ext cx="3327408" cy="3327408"/>
          </a:xfrm>
          <a:prstGeom prst="rect">
            <a:avLst/>
          </a:prstGeom>
          <a:solidFill>
            <a:schemeClr val="accent1"/>
          </a:solidFill>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HTML5 Input Types and Elements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HTML5 defines a wide range of new input types and elements, but not all are widely implemented</a:t>
            </a:r>
          </a:p>
          <a:p>
            <a:endParaRPr lang="en-US" dirty="0"/>
          </a:p>
        </p:txBody>
      </p:sp>
      <p:sp>
        <p:nvSpPr>
          <p:cNvPr id="5" name="TextBox 3"/>
          <p:cNvSpPr txBox="1"/>
          <p:nvPr/>
        </p:nvSpPr>
        <p:spPr>
          <a:xfrm>
            <a:off x="419100" y="2171700"/>
            <a:ext cx="8172450" cy="378565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&lt;select id="carManufacturer" name="carManufacturer"&gt;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&lt;optgroup label="European"&gt;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&lt;option value="volvo"&gt;Volvo&lt;/option&gt;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&lt;option value="audi"&gt;Audi&lt;/option&gt;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&lt;/optgroup&gt;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&lt;optgroup label="American"&gt;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&lt;option value="chrysler</a:t>
            </a:r>
            <a:r>
              <a:rPr lang="en-US" sz="2000" b="0" dirty="0" smtClean="0">
                <a:latin typeface="Lucida Sans Unicode" pitchFamily="34" charset="0"/>
                <a:cs typeface="Lucida Sans Unicode" pitchFamily="34" charset="0"/>
              </a:rPr>
              <a:t>"&gt;</a:t>
            </a: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Chrysler</a:t>
            </a:r>
            <a:r>
              <a:rPr lang="en-US" sz="2000" b="0" dirty="0">
                <a:latin typeface="Lucida Sans Unicode" pitchFamily="34" charset="0"/>
                <a:cs typeface="Lucida Sans Unicode" pitchFamily="34" charset="0"/>
              </a:rPr>
              <a:t>&lt;/option&gt;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&lt;option value="ford</a:t>
            </a:r>
            <a:r>
              <a:rPr lang="en-US" sz="2000" b="0" dirty="0" smtClean="0">
                <a:latin typeface="Lucida Sans Unicode" pitchFamily="34" charset="0"/>
                <a:cs typeface="Lucida Sans Unicode" pitchFamily="34" charset="0"/>
              </a:rPr>
              <a:t>"&gt;</a:t>
            </a: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Ford</a:t>
            </a:r>
            <a:r>
              <a:rPr lang="en-US" sz="2000" b="0" dirty="0">
                <a:latin typeface="Lucida Sans Unicode" pitchFamily="34" charset="0"/>
                <a:cs typeface="Lucida Sans Unicode" pitchFamily="34" charset="0"/>
              </a:rPr>
              <a:t>&lt;/option&gt;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&lt;/optgroup&gt;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&lt;/select</a:t>
            </a:r>
            <a:r>
              <a:rPr lang="en-US"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p:txBody>
      </p:sp>
      <p:pic>
        <p:nvPicPr>
          <p:cNvPr id="6" name="Picture 5" descr="A screen shot showing the layout for a &lt;select&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7159" y="3524250"/>
            <a:ext cx="3920591"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077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Input Attributes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Input attributes modify the behavior of input types and forms to provide better feedback and usability:</a:t>
            </a:r>
          </a:p>
          <a:p>
            <a:endParaRPr lang="en-US" dirty="0" smtClean="0"/>
          </a:p>
          <a:p>
            <a:pPr lvl="1"/>
            <a:r>
              <a:rPr lang="en-US" dirty="0"/>
              <a:t>a</a:t>
            </a:r>
            <a:r>
              <a:rPr lang="en-US" dirty="0" smtClean="0"/>
              <a:t>utofocus</a:t>
            </a:r>
          </a:p>
          <a:p>
            <a:pPr lvl="1"/>
            <a:r>
              <a:rPr lang="en-US" dirty="0" smtClean="0"/>
              <a:t>autocomplete</a:t>
            </a:r>
          </a:p>
          <a:p>
            <a:pPr lvl="1"/>
            <a:r>
              <a:rPr lang="en-US" dirty="0"/>
              <a:t>r</a:t>
            </a:r>
            <a:r>
              <a:rPr lang="en-US" dirty="0" smtClean="0"/>
              <a:t>equired</a:t>
            </a:r>
          </a:p>
          <a:p>
            <a:pPr lvl="1"/>
            <a:r>
              <a:rPr lang="en-US" dirty="0"/>
              <a:t>p</a:t>
            </a:r>
            <a:r>
              <a:rPr lang="en-US" dirty="0" smtClean="0"/>
              <a:t>attern</a:t>
            </a:r>
          </a:p>
          <a:p>
            <a:pPr lvl="1"/>
            <a:r>
              <a:rPr lang="en-US" dirty="0"/>
              <a:t>p</a:t>
            </a:r>
            <a:r>
              <a:rPr lang="en-US" dirty="0" smtClean="0"/>
              <a:t>laceholder</a:t>
            </a:r>
          </a:p>
          <a:p>
            <a:pPr lvl="1"/>
            <a:r>
              <a:rPr lang="en-US" dirty="0" smtClean="0"/>
              <a:t>many other input type-specific attributes</a:t>
            </a:r>
          </a:p>
          <a:p>
            <a:pPr lvl="1"/>
            <a:endParaRPr lang="en-US" dirty="0"/>
          </a:p>
        </p:txBody>
      </p:sp>
    </p:spTree>
    <p:extLst>
      <p:ext uri="{BB962C8B-B14F-4D97-AF65-F5344CB8AC3E}">
        <p14:creationId xmlns:p14="http://schemas.microsoft.com/office/powerpoint/2010/main" val="282674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Validating User Input by Using HTML5 Attributes</a:t>
            </a:r>
            <a:endParaRPr lang="en-US" dirty="0"/>
          </a:p>
        </p:txBody>
      </p:sp>
      <p:sp>
        <p:nvSpPr>
          <p:cNvPr id="3" name="Text Placeholder 2"/>
          <p:cNvSpPr>
            <a:spLocks noGrp="1"/>
          </p:cNvSpPr>
          <p:nvPr>
            <p:ph type="body" idx="1"/>
          </p:nvPr>
        </p:nvSpPr>
        <p:spPr/>
        <p:txBody>
          <a:bodyPr/>
          <a:lstStyle/>
          <a:p>
            <a:r>
              <a:rPr lang="en-GB" dirty="0" smtClean="0"/>
              <a:t>Principles of Validation
Ensuring that Fields are Not Empty
Validating Numeric Input
Validating Text Input
Styling Fields to Provide Feedback</a:t>
            </a:r>
            <a:endParaRPr lang="en-US" dirty="0"/>
          </a:p>
        </p:txBody>
      </p:sp>
    </p:spTree>
    <p:extLst>
      <p:ext uri="{BB962C8B-B14F-4D97-AF65-F5344CB8AC3E}">
        <p14:creationId xmlns:p14="http://schemas.microsoft.com/office/powerpoint/2010/main" val="61370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Validation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User input can </a:t>
            </a:r>
            <a:r>
              <a:rPr lang="en-US" dirty="0" smtClean="0"/>
              <a:t>vary in accuracy, quality,  and intent</a:t>
            </a:r>
            <a:r>
              <a:rPr lang="en-US" dirty="0"/>
              <a:t/>
            </a:r>
            <a:br>
              <a:rPr lang="en-US" dirty="0"/>
            </a:br>
            <a:endParaRPr lang="en-US" dirty="0" smtClean="0"/>
          </a:p>
          <a:p>
            <a:r>
              <a:rPr lang="en-US" dirty="0" smtClean="0"/>
              <a:t>Client-side </a:t>
            </a:r>
            <a:r>
              <a:rPr lang="en-US" dirty="0"/>
              <a:t>validation improves </a:t>
            </a:r>
            <a:r>
              <a:rPr lang="en-US" dirty="0" smtClean="0"/>
              <a:t>the user experience</a:t>
            </a:r>
            <a:endParaRPr lang="en-GB" dirty="0"/>
          </a:p>
          <a:p>
            <a:endParaRPr lang="en-GB" dirty="0"/>
          </a:p>
          <a:p>
            <a:r>
              <a:rPr lang="en-US" dirty="0"/>
              <a:t>Server-side validation is still necessary</a:t>
            </a:r>
          </a:p>
        </p:txBody>
      </p:sp>
    </p:spTree>
    <p:extLst>
      <p:ext uri="{BB962C8B-B14F-4D97-AF65-F5344CB8AC3E}">
        <p14:creationId xmlns:p14="http://schemas.microsoft.com/office/powerpoint/2010/main" val="202004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Ensuring that Fields are Not Empty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required</a:t>
            </a:r>
            <a:r>
              <a:rPr lang="en-US" dirty="0" smtClean="0"/>
              <a:t> attribute to indicate mandatory fields</a:t>
            </a:r>
          </a:p>
          <a:p>
            <a:pPr lvl="1"/>
            <a:r>
              <a:rPr lang="en-US" dirty="0" smtClean="0"/>
              <a:t>The browser checks that they are filled in before submitting the form</a:t>
            </a:r>
            <a:endParaRPr lang="en-US" dirty="0"/>
          </a:p>
        </p:txBody>
      </p:sp>
      <p:pic>
        <p:nvPicPr>
          <p:cNvPr id="5" name="Picture 4" descr="A screen shot showing how the browser highlights required fields that are left emp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247" y="3705368"/>
            <a:ext cx="3627910" cy="25640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3"/>
          <p:cNvSpPr txBox="1"/>
          <p:nvPr/>
        </p:nvSpPr>
        <p:spPr>
          <a:xfrm>
            <a:off x="419099" y="2787253"/>
            <a:ext cx="8413616"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&lt;input id="contactNo" name="contactNo" type="tel" placeholder="Enter your mobile </a:t>
            </a:r>
            <a:r>
              <a:rPr lang="en-US" sz="2000" b="0" dirty="0" smtClean="0">
                <a:latin typeface="Lucida Sans Unicode" pitchFamily="34" charset="0"/>
                <a:cs typeface="Lucida Sans Unicode" pitchFamily="34" charset="0"/>
              </a:rPr>
              <a:t>number" </a:t>
            </a:r>
            <a:r>
              <a:rPr lang="en-US" sz="2000" b="0" dirty="0">
                <a:latin typeface="Lucida Sans Unicode" pitchFamily="34" charset="0"/>
                <a:cs typeface="Lucida Sans Unicode" pitchFamily="34" charset="0"/>
              </a:rPr>
              <a:t>required="required" /&gt;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513293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Numeric Input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min </a:t>
            </a:r>
            <a:r>
              <a:rPr lang="en-US" dirty="0" smtClean="0"/>
              <a:t>and </a:t>
            </a:r>
            <a:r>
              <a:rPr lang="en-US" b="1" dirty="0" smtClean="0"/>
              <a:t>max</a:t>
            </a:r>
            <a:r>
              <a:rPr lang="en-US" dirty="0" smtClean="0"/>
              <a:t>attributes to specify the upper and lower limit for numeric data</a:t>
            </a:r>
            <a:endParaRPr lang="en-US" dirty="0"/>
          </a:p>
        </p:txBody>
      </p:sp>
      <p:sp>
        <p:nvSpPr>
          <p:cNvPr id="5" name="TextBox 3"/>
          <p:cNvSpPr txBox="1"/>
          <p:nvPr/>
        </p:nvSpPr>
        <p:spPr>
          <a:xfrm>
            <a:off x="419099" y="2787253"/>
            <a:ext cx="8413616"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&lt;input id="percentage" type="number" </a:t>
            </a:r>
            <a:r>
              <a:rPr lang="en-US" sz="2000" b="0" dirty="0" smtClean="0">
                <a:latin typeface="Lucida Sans Unicode" pitchFamily="34" charset="0"/>
                <a:cs typeface="Lucida Sans Unicode" pitchFamily="34" charset="0"/>
              </a:rPr>
              <a:t>min</a:t>
            </a:r>
            <a:r>
              <a:rPr lang="en-US" sz="2000" b="0" dirty="0">
                <a:latin typeface="Lucida Sans Unicode" pitchFamily="34" charset="0"/>
                <a:cs typeface="Lucida Sans Unicode" pitchFamily="34" charset="0"/>
              </a:rPr>
              <a:t>="</a:t>
            </a:r>
            <a:r>
              <a:rPr lang="en-US" sz="2000" b="0" dirty="0" smtClean="0">
                <a:latin typeface="Lucida Sans Unicode" pitchFamily="34" charset="0"/>
                <a:cs typeface="Lucida Sans Unicode" pitchFamily="34" charset="0"/>
              </a:rPr>
              <a:t>0</a:t>
            </a:r>
            <a:r>
              <a:rPr lang="en-US" sz="2000" b="0" dirty="0">
                <a:latin typeface="Lucida Sans Unicode" pitchFamily="34" charset="0"/>
                <a:cs typeface="Lucida Sans Unicode" pitchFamily="34" charset="0"/>
              </a:rPr>
              <a:t>"</a:t>
            </a:r>
            <a:r>
              <a:rPr lang="en-US" sz="2000" b="0" dirty="0" smtClean="0">
                <a:latin typeface="Lucida Sans Unicode" pitchFamily="34" charset="0"/>
                <a:cs typeface="Lucida Sans Unicode" pitchFamily="34" charset="0"/>
              </a:rPr>
              <a:t> max</a:t>
            </a:r>
            <a:r>
              <a:rPr lang="en-US" sz="2000" b="0" dirty="0">
                <a:latin typeface="Lucida Sans Unicode" pitchFamily="34" charset="0"/>
                <a:cs typeface="Lucida Sans Unicode" pitchFamily="34" charset="0"/>
              </a:rPr>
              <a:t>="100" /&gt;</a:t>
            </a:r>
            <a:endParaRPr lang="en-GB" sz="2000" b="0" dirty="0">
              <a:latin typeface="Lucida Sans Unicode" pitchFamily="34" charset="0"/>
              <a:cs typeface="Lucida Sans Unicode" pitchFamily="34" charset="0"/>
            </a:endParaRPr>
          </a:p>
        </p:txBody>
      </p:sp>
      <p:pic>
        <p:nvPicPr>
          <p:cNvPr id="6" name="Picture 5" descr="A screen shot showing how the browser highlights fields with values that fall outside the range specified by the min and max attribu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329" y="3429000"/>
            <a:ext cx="6618861" cy="279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060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Text Input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pattern</a:t>
            </a:r>
            <a:r>
              <a:rPr lang="en-US" dirty="0" smtClean="0"/>
              <a:t> attribute to validate text-based input by using a regular expression</a:t>
            </a:r>
            <a:endParaRPr lang="en-US" dirty="0"/>
          </a:p>
        </p:txBody>
      </p:sp>
      <p:sp>
        <p:nvSpPr>
          <p:cNvPr id="5" name="TextBox 3"/>
          <p:cNvSpPr txBox="1"/>
          <p:nvPr/>
        </p:nvSpPr>
        <p:spPr>
          <a:xfrm>
            <a:off x="419099" y="2787253"/>
            <a:ext cx="8413616"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&lt;input id="orderRef" name="orderReference" type="text"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pattern</a:t>
            </a:r>
            <a:r>
              <a:rPr lang="en-US" b="0" dirty="0">
                <a:latin typeface="Lucida Sans Unicode" pitchFamily="34" charset="0"/>
                <a:cs typeface="Lucida Sans Unicode" pitchFamily="34" charset="0"/>
              </a:rPr>
              <a:t>="[0-9]{2}[A-Z]{3}" title="2 digits and 3 uppercase letters" /&gt;</a:t>
            </a:r>
            <a:endParaRPr lang="en-GB" b="0" dirty="0">
              <a:latin typeface="Lucida Sans Unicode" pitchFamily="34" charset="0"/>
              <a:cs typeface="Lucida Sans Unicode" pitchFamily="34" charset="0"/>
            </a:endParaRPr>
          </a:p>
        </p:txBody>
      </p:sp>
      <p:pic>
        <p:nvPicPr>
          <p:cNvPr id="6" name="Picture 5" descr="A screen shot showing how the browser displays fields that do not match the pattern attrib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76" y="3649899"/>
            <a:ext cx="5066996" cy="2973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823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Styling Fields to Provide Feedback</a:t>
            </a:r>
            <a:endParaRPr lang="en-US" dirty="0"/>
          </a:p>
        </p:txBody>
      </p:sp>
      <p:sp>
        <p:nvSpPr>
          <p:cNvPr id="4"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t>Use CSS to style input fields</a:t>
            </a:r>
          </a:p>
          <a:p>
            <a:pPr lvl="1"/>
            <a:r>
              <a:rPr lang="en-US" b="0" dirty="0" smtClean="0"/>
              <a:t>Use the </a:t>
            </a:r>
            <a:r>
              <a:rPr lang="en-US" dirty="0" smtClean="0"/>
              <a:t>valid</a:t>
            </a:r>
            <a:r>
              <a:rPr lang="en-US" b="0" dirty="0" smtClean="0"/>
              <a:t> and </a:t>
            </a:r>
            <a:r>
              <a:rPr lang="en-US" dirty="0" smtClean="0"/>
              <a:t>invalid</a:t>
            </a:r>
            <a:r>
              <a:rPr lang="en-US" b="0" dirty="0" smtClean="0"/>
              <a:t> pseudo-classes to detect fields that have passed or failed validation</a:t>
            </a:r>
            <a:endParaRPr lang="en-US" b="0" dirty="0"/>
          </a:p>
        </p:txBody>
      </p:sp>
      <p:sp>
        <p:nvSpPr>
          <p:cNvPr id="5" name="TextBox 4"/>
          <p:cNvSpPr txBox="1"/>
          <p:nvPr/>
        </p:nvSpPr>
        <p:spPr>
          <a:xfrm>
            <a:off x="419099" y="2787253"/>
            <a:ext cx="2849395" cy="258532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input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 solid 1px;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input:invalid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#f00;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input:valid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#0f0;</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pic>
        <p:nvPicPr>
          <p:cNvPr id="6" name="Picture 5" descr="A screen shot showing how a field is highlighted by using the invalid pseudo-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8" y="2761455"/>
            <a:ext cx="4387694" cy="2305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996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3: Validating User Input by Using JavaScript</a:t>
            </a:r>
            <a:endParaRPr lang="en-US" dirty="0"/>
          </a:p>
        </p:txBody>
      </p:sp>
      <p:sp>
        <p:nvSpPr>
          <p:cNvPr id="3" name="Text Placeholder 2"/>
          <p:cNvSpPr>
            <a:spLocks noGrp="1"/>
          </p:cNvSpPr>
          <p:nvPr>
            <p:ph type="body" idx="1"/>
          </p:nvPr>
        </p:nvSpPr>
        <p:spPr/>
        <p:txBody>
          <a:bodyPr/>
          <a:lstStyle/>
          <a:p>
            <a:r>
              <a:rPr lang="en-GB" dirty="0" smtClean="0"/>
              <a:t>Handling Input Events
Validating Input
Ensuring that Fields are Not Empty
Providing Feedback to the User
Demonstration: Creating a Form and Validating User Input</a:t>
            </a:r>
            <a:endParaRPr lang="en-US" dirty="0"/>
          </a:p>
        </p:txBody>
      </p:sp>
    </p:spTree>
    <p:extLst>
      <p:ext uri="{BB962C8B-B14F-4D97-AF65-F5344CB8AC3E}">
        <p14:creationId xmlns:p14="http://schemas.microsoft.com/office/powerpoint/2010/main" val="162779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Input Events</a:t>
            </a:r>
            <a:endParaRPr lang="en-US" dirty="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Catch the </a:t>
            </a:r>
            <a:r>
              <a:rPr lang="en-GB" b="1" dirty="0" smtClean="0"/>
              <a:t>submit</a:t>
            </a:r>
            <a:r>
              <a:rPr lang="en-GB" dirty="0" smtClean="0"/>
              <a:t> event to validate an entire form</a:t>
            </a:r>
          </a:p>
          <a:p>
            <a:pPr lvl="1"/>
            <a:r>
              <a:rPr lang="en-GB" dirty="0" smtClean="0"/>
              <a:t>Return true if the data is valid, false otherwise</a:t>
            </a:r>
          </a:p>
          <a:p>
            <a:pPr lvl="1"/>
            <a:r>
              <a:rPr lang="en-GB" dirty="0" smtClean="0"/>
              <a:t>The form is only submitted if the </a:t>
            </a:r>
            <a:r>
              <a:rPr lang="en-GB" b="1" dirty="0" smtClean="0"/>
              <a:t>submit</a:t>
            </a:r>
            <a:r>
              <a:rPr lang="en-GB" dirty="0" smtClean="0"/>
              <a:t> event handler returns true</a:t>
            </a:r>
          </a:p>
          <a:p>
            <a:endParaRPr lang="en-GB" dirty="0"/>
          </a:p>
          <a:p>
            <a:r>
              <a:rPr lang="en-GB" dirty="0" smtClean="0"/>
              <a:t>Catch the </a:t>
            </a:r>
            <a:r>
              <a:rPr lang="en-GB" b="1" dirty="0" smtClean="0"/>
              <a:t>input</a:t>
            </a:r>
            <a:r>
              <a:rPr lang="en-GB" dirty="0" smtClean="0"/>
              <a:t> event to validate individual fields on a character-by-character basis</a:t>
            </a:r>
          </a:p>
          <a:p>
            <a:pPr lvl="1"/>
            <a:r>
              <a:rPr lang="en-GB" dirty="0" smtClean="0"/>
              <a:t>If </a:t>
            </a:r>
            <a:r>
              <a:rPr lang="en-GB" dirty="0"/>
              <a:t>the data is </a:t>
            </a:r>
            <a:r>
              <a:rPr lang="en-GB" dirty="0" smtClean="0"/>
              <a:t>not valid, display an error message by using the </a:t>
            </a:r>
            <a:r>
              <a:rPr lang="en-GB" b="1" dirty="0" smtClean="0"/>
              <a:t>setCustomValidity</a:t>
            </a:r>
            <a:r>
              <a:rPr lang="en-GB" dirty="0" smtClean="0"/>
              <a:t> function</a:t>
            </a:r>
          </a:p>
          <a:p>
            <a:pPr lvl="1"/>
            <a:r>
              <a:rPr lang="en-GB" dirty="0" smtClean="0"/>
              <a:t>If </a:t>
            </a:r>
            <a:r>
              <a:rPr lang="en-GB" dirty="0"/>
              <a:t>the data is </a:t>
            </a:r>
            <a:r>
              <a:rPr lang="en-GB" dirty="0" smtClean="0"/>
              <a:t>valid, reset the error message to an empty string</a:t>
            </a:r>
            <a:endParaRPr lang="en-GB" dirty="0"/>
          </a:p>
        </p:txBody>
      </p:sp>
    </p:spTree>
    <p:extLst>
      <p:ext uri="{BB962C8B-B14F-4D97-AF65-F5344CB8AC3E}">
        <p14:creationId xmlns:p14="http://schemas.microsoft.com/office/powerpoint/2010/main" val="168717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5 </a:t>
            </a:r>
            <a:r>
              <a:rPr lang="en-US" sz="2000" b="1" dirty="0" smtClean="0"/>
              <a:t>(1/2)</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Explica </a:t>
            </a:r>
            <a:r>
              <a:rPr lang="es-ES" sz="2000" dirty="0"/>
              <a:t>cómo utilizar Visual Studio 2012 para crear y ejecutar una aplicación Web. </a:t>
            </a:r>
          </a:p>
          <a:p>
            <a:r>
              <a:rPr lang="es-ES" sz="2000" dirty="0"/>
              <a:t>Describir las nuevas características de HTML5, y crear estilo HTML5 páginas. </a:t>
            </a:r>
          </a:p>
          <a:p>
            <a:r>
              <a:rPr lang="es-ES" sz="2000" dirty="0"/>
              <a:t>Agregar interactividad a una página de HTML5 con JavaScript. </a:t>
            </a:r>
          </a:p>
          <a:p>
            <a:r>
              <a:rPr lang="es-ES" sz="2000" dirty="0"/>
              <a:t>Crear formularios HTML5 usando diferentes tipos de entrada y validar entradas del usuario mediante atributos HTML5 y código JavaScript. </a:t>
            </a:r>
          </a:p>
          <a:p>
            <a:r>
              <a:rPr lang="es-ES" sz="2000" dirty="0"/>
              <a:t>Enviar y recibir datos de un origen de datos remoto utilizando </a:t>
            </a:r>
            <a:r>
              <a:rPr lang="es-ES" sz="2000" dirty="0" err="1"/>
              <a:t>XMLHTTPRequest</a:t>
            </a:r>
            <a:r>
              <a:rPr lang="es-ES" sz="2000" dirty="0"/>
              <a:t> objetos y operaciones de AJAX de </a:t>
            </a:r>
            <a:r>
              <a:rPr lang="es-ES" sz="2000" dirty="0" err="1"/>
              <a:t>jQuery</a:t>
            </a:r>
            <a:r>
              <a:rPr lang="es-ES" sz="2000" dirty="0"/>
              <a:t>. </a:t>
            </a:r>
          </a:p>
          <a:p>
            <a:r>
              <a:rPr lang="es-ES" sz="2000" dirty="0"/>
              <a:t>Páginas de HTML5 estilo utilizando CSS3. </a:t>
            </a:r>
          </a:p>
          <a:p>
            <a:r>
              <a:rPr lang="es-ES" sz="2000" dirty="0"/>
              <a:t>Crear el código JavaScript bien estructurado y fácilmente </a:t>
            </a:r>
            <a:r>
              <a:rPr lang="es-ES" sz="2000" dirty="0" err="1"/>
              <a:t>mantenible</a:t>
            </a:r>
            <a:r>
              <a:rPr lang="es-ES" sz="2000" dirty="0"/>
              <a:t>. </a:t>
            </a:r>
          </a:p>
          <a:p>
            <a:r>
              <a:rPr lang="es-ES" sz="2000" dirty="0"/>
              <a:t>Utilizar </a:t>
            </a:r>
            <a:r>
              <a:rPr lang="es-ES" sz="2000" dirty="0" err="1"/>
              <a:t>APIs</a:t>
            </a:r>
            <a:r>
              <a:rPr lang="es-ES" sz="2000" dirty="0"/>
              <a:t> de HTML5 comunes en aplicaciones Web interactivas.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Input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JavaScript code to emulate unsupported HTML5 input types and attributes in a browser:</a:t>
            </a:r>
            <a:endParaRPr lang="en-US" dirty="0"/>
          </a:p>
        </p:txBody>
      </p:sp>
      <p:sp>
        <p:nvSpPr>
          <p:cNvPr id="5" name="TextBox 3"/>
          <p:cNvSpPr txBox="1"/>
          <p:nvPr/>
        </p:nvSpPr>
        <p:spPr>
          <a:xfrm>
            <a:off x="419099" y="1989586"/>
            <a:ext cx="8296884"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&lt;form id="scoreForm" </a:t>
            </a:r>
            <a:r>
              <a:rPr lang="en-US" sz="1600" b="0" dirty="0" smtClean="0">
                <a:latin typeface="Lucida Sans Unicode" pitchFamily="34" charset="0"/>
                <a:cs typeface="Lucida Sans Unicode" pitchFamily="34" charset="0"/>
              </a:rPr>
              <a:t>… </a:t>
            </a:r>
            <a:r>
              <a:rPr lang="en-US" sz="1600" b="0" dirty="0">
                <a:latin typeface="Lucida Sans Unicode" pitchFamily="34" charset="0"/>
                <a:cs typeface="Lucida Sans Unicode" pitchFamily="34" charset="0"/>
              </a:rPr>
              <a:t>onsubmit="return validateForm();" &gt;</a:t>
            </a:r>
            <a:br>
              <a:rPr lang="en-US" sz="1600" b="0" dirty="0">
                <a:latin typeface="Lucida Sans Unicode" pitchFamily="34" charset="0"/>
                <a:cs typeface="Lucida Sans Unicode" pitchFamily="34" charset="0"/>
              </a:rPr>
            </a:br>
            <a:r>
              <a:rPr lang="en-US" sz="1600" b="0" dirty="0" smtClean="0">
                <a:latin typeface="Lucida Sans Unicode" pitchFamily="34" charset="0"/>
                <a:cs typeface="Lucida Sans Unicode" pitchFamily="34" charset="0"/>
              </a:rPr>
              <a:t>   &lt;div </a:t>
            </a:r>
            <a:r>
              <a:rPr lang="en-US" sz="1600" b="0" dirty="0">
                <a:latin typeface="Lucida Sans Unicode" pitchFamily="34" charset="0"/>
                <a:cs typeface="Lucida Sans Unicode" pitchFamily="34" charset="0"/>
              </a:rPr>
              <a:t>id="scoreField" class="field" &gt;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r>
              <a:rPr lang="en-US" sz="1600" b="0" dirty="0">
                <a:latin typeface="Lucida Sans Unicode" pitchFamily="34" charset="0"/>
                <a:cs typeface="Lucida Sans Unicode" pitchFamily="34" charset="0"/>
              </a:rPr>
              <a:t>&lt;input id="score" name="score" type="number" /&gt;</a:t>
            </a:r>
            <a:endParaRPr lang="en-GB" sz="1600" b="0" dirty="0">
              <a:latin typeface="Lucida Sans Unicode" pitchFamily="34" charset="0"/>
              <a:cs typeface="Lucida Sans Unicode" pitchFamily="34" charset="0"/>
            </a:endParaRPr>
          </a:p>
          <a:p>
            <a:r>
              <a:rPr lang="en-US" sz="1600" b="0" dirty="0" smtClean="0">
                <a:latin typeface="Lucida Sans Unicode" pitchFamily="34" charset="0"/>
                <a:cs typeface="Lucida Sans Unicode" pitchFamily="34" charset="0"/>
              </a:rPr>
              <a:t>    &lt;/</a:t>
            </a:r>
            <a:r>
              <a:rPr lang="en-US" sz="1600" b="0" dirty="0">
                <a:latin typeface="Lucida Sans Unicode" pitchFamily="34" charset="0"/>
                <a:cs typeface="Lucida Sans Unicode" pitchFamily="34" charset="0"/>
              </a:rPr>
              <a:t>div&gt;</a:t>
            </a:r>
            <a:endParaRPr lang="en-GB" sz="1600" b="0" dirty="0">
              <a:latin typeface="Lucida Sans Unicode" pitchFamily="34" charset="0"/>
              <a:cs typeface="Lucida Sans Unicode" pitchFamily="34" charset="0"/>
            </a:endParaRPr>
          </a:p>
          <a:p>
            <a:r>
              <a:rPr lang="en-US" sz="1600" b="0" dirty="0" smtClean="0">
                <a:latin typeface="Lucida Sans Unicode" pitchFamily="34" charset="0"/>
                <a:cs typeface="Lucida Sans Unicode" pitchFamily="34" charset="0"/>
              </a:rPr>
              <a:t>&lt;/</a:t>
            </a:r>
            <a:r>
              <a:rPr lang="en-US" sz="1600" b="0" dirty="0">
                <a:latin typeface="Lucida Sans Unicode" pitchFamily="34" charset="0"/>
                <a:cs typeface="Lucida Sans Unicode" pitchFamily="34" charset="0"/>
              </a:rPr>
              <a:t>form&gt;</a:t>
            </a:r>
            <a:endParaRPr lang="en-GB" sz="1600" b="0" dirty="0">
              <a:latin typeface="Lucida Sans Unicode" pitchFamily="34" charset="0"/>
              <a:cs typeface="Lucida Sans Unicode" pitchFamily="34" charset="0"/>
            </a:endParaRPr>
          </a:p>
        </p:txBody>
      </p:sp>
      <p:sp>
        <p:nvSpPr>
          <p:cNvPr id="6" name="TextBox 4"/>
          <p:cNvSpPr txBox="1"/>
          <p:nvPr/>
        </p:nvSpPr>
        <p:spPr>
          <a:xfrm>
            <a:off x="710924" y="3464951"/>
            <a:ext cx="7615948" cy="3046988"/>
          </a:xfrm>
          <a:prstGeom prst="rect">
            <a:avLst/>
          </a:prstGeom>
          <a:solidFill>
            <a:schemeClr val="bg1">
              <a:lumMod val="8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function isAnInteger( text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var intTestRegex = /^\s*(\+|-)?\d+\s*$/;</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return String(text).search(intTestRegex) != -1;</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function validateForm()</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if( ! isAnInteger(document.getElementById('score').value))</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return false;   /* No, it’s not a number! Form validation fails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return true;</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869935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Ensuring that Fields are Not Empty</a:t>
            </a:r>
            <a:endParaRPr lang="en-US" dirty="0"/>
          </a:p>
        </p:txBody>
      </p:sp>
      <p:sp>
        <p:nvSpPr>
          <p:cNvPr id="4"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t>Use JavaScript code to ensure that a required field does not contain only whitespace:</a:t>
            </a:r>
            <a:endParaRPr lang="en-US" dirty="0"/>
          </a:p>
        </p:txBody>
      </p:sp>
      <p:sp>
        <p:nvSpPr>
          <p:cNvPr id="5" name="TextBox 4"/>
          <p:cNvSpPr txBox="1"/>
          <p:nvPr/>
        </p:nvSpPr>
        <p:spPr>
          <a:xfrm>
            <a:off x="419099" y="1989586"/>
            <a:ext cx="8296884"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&lt;form id="scoreForm" </a:t>
            </a:r>
            <a:r>
              <a:rPr lang="en-US" sz="1600" b="0" dirty="0" smtClean="0">
                <a:latin typeface="Lucida Sans Unicode" pitchFamily="34" charset="0"/>
                <a:cs typeface="Lucida Sans Unicode" pitchFamily="34" charset="0"/>
              </a:rPr>
              <a:t>… onsubmit</a:t>
            </a:r>
            <a:r>
              <a:rPr lang="en-US" sz="1600" b="0" dirty="0">
                <a:latin typeface="Lucida Sans Unicode" pitchFamily="34" charset="0"/>
                <a:cs typeface="Lucida Sans Unicode" pitchFamily="34" charset="0"/>
              </a:rPr>
              <a:t>="return validateForm();" &gt;</a:t>
            </a:r>
          </a:p>
          <a:p>
            <a:r>
              <a:rPr lang="en-US" sz="1600" b="0" dirty="0" smtClean="0">
                <a:latin typeface="Lucida Sans Unicode" pitchFamily="34" charset="0"/>
                <a:cs typeface="Lucida Sans Unicode" pitchFamily="34" charset="0"/>
              </a:rPr>
              <a:t>  &lt;</a:t>
            </a:r>
            <a:r>
              <a:rPr lang="en-US" sz="1600" b="0" dirty="0">
                <a:latin typeface="Lucida Sans Unicode" pitchFamily="34" charset="0"/>
                <a:cs typeface="Lucida Sans Unicode" pitchFamily="34" charset="0"/>
              </a:rPr>
              <a:t>div id="penaltiesField" class="field" &gt;</a:t>
            </a: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r>
              <a:rPr lang="en-US" sz="1600" b="0" dirty="0">
                <a:latin typeface="Lucida Sans Unicode" pitchFamily="34" charset="0"/>
                <a:cs typeface="Lucida Sans Unicode" pitchFamily="34" charset="0"/>
              </a:rPr>
              <a:t>&lt;input id="penalties" name="penalties" type="text" /&gt;</a:t>
            </a:r>
          </a:p>
          <a:p>
            <a:r>
              <a:rPr lang="en-US" sz="1600" b="0" dirty="0" smtClean="0">
                <a:latin typeface="Lucida Sans Unicode" pitchFamily="34" charset="0"/>
                <a:cs typeface="Lucida Sans Unicode" pitchFamily="34" charset="0"/>
              </a:rPr>
              <a:t>  &lt;/</a:t>
            </a:r>
            <a:r>
              <a:rPr lang="en-US" sz="1600" b="0" dirty="0">
                <a:latin typeface="Lucida Sans Unicode" pitchFamily="34" charset="0"/>
                <a:cs typeface="Lucida Sans Unicode" pitchFamily="34" charset="0"/>
              </a:rPr>
              <a:t>div&gt;</a:t>
            </a:r>
          </a:p>
          <a:p>
            <a:r>
              <a:rPr lang="en-US" sz="1600" b="0" dirty="0" smtClean="0">
                <a:latin typeface="Lucida Sans Unicode" pitchFamily="34" charset="0"/>
                <a:cs typeface="Lucida Sans Unicode" pitchFamily="34" charset="0"/>
              </a:rPr>
              <a:t>&lt;/</a:t>
            </a:r>
            <a:r>
              <a:rPr lang="en-US" sz="1600" b="0" dirty="0">
                <a:latin typeface="Lucida Sans Unicode" pitchFamily="34" charset="0"/>
                <a:cs typeface="Lucida Sans Unicode" pitchFamily="34" charset="0"/>
              </a:rPr>
              <a:t>form&gt;</a:t>
            </a:r>
          </a:p>
        </p:txBody>
      </p:sp>
      <p:sp>
        <p:nvSpPr>
          <p:cNvPr id="6" name="TextBox 5"/>
          <p:cNvSpPr txBox="1"/>
          <p:nvPr/>
        </p:nvSpPr>
        <p:spPr>
          <a:xfrm>
            <a:off x="710924" y="3523316"/>
            <a:ext cx="7615948" cy="2800767"/>
          </a:xfrm>
          <a:prstGeom prst="rect">
            <a:avLst/>
          </a:prstGeom>
          <a:solidFill>
            <a:schemeClr val="bg1">
              <a:lumMod val="8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function isSignificant( text ){</a:t>
            </a:r>
          </a:p>
          <a:p>
            <a:r>
              <a:rPr lang="en-US" sz="1600" b="0" dirty="0">
                <a:latin typeface="Lucida Sans Unicode" pitchFamily="34" charset="0"/>
                <a:cs typeface="Lucida Sans Unicode" pitchFamily="34" charset="0"/>
              </a:rPr>
              <a:t>  var notWhitespaceTestRegex = /[^\s]{1,}/;</a:t>
            </a:r>
          </a:p>
          <a:p>
            <a:r>
              <a:rPr lang="en-US" sz="1600" b="0" dirty="0">
                <a:latin typeface="Lucida Sans Unicode" pitchFamily="34" charset="0"/>
                <a:cs typeface="Lucida Sans Unicode" pitchFamily="34" charset="0"/>
              </a:rPr>
              <a:t>  return String(text).</a:t>
            </a:r>
            <a:r>
              <a:rPr lang="en-US" sz="1600" b="0" dirty="0" smtClean="0">
                <a:latin typeface="Lucida Sans Unicode" pitchFamily="34" charset="0"/>
                <a:cs typeface="Lucida Sans Unicode" pitchFamily="34" charset="0"/>
              </a:rPr>
              <a:t>search(notWhitespaceTestRegex</a:t>
            </a:r>
            <a:r>
              <a:rPr lang="en-US" sz="1600" b="0" dirty="0">
                <a:latin typeface="Lucida Sans Unicode" pitchFamily="34" charset="0"/>
                <a:cs typeface="Lucida Sans Unicode" pitchFamily="34" charset="0"/>
              </a:rPr>
              <a:t>) != -1;</a:t>
            </a:r>
          </a:p>
          <a:p>
            <a:r>
              <a:rPr lang="en-US" sz="1600" b="0" dirty="0">
                <a:latin typeface="Lucida Sans Unicode" pitchFamily="34" charset="0"/>
                <a:cs typeface="Lucida Sans Unicode" pitchFamily="34" charset="0"/>
              </a:rPr>
              <a:t>}</a:t>
            </a:r>
          </a:p>
          <a:p>
            <a:endParaRPr lang="en-US"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function validateForm() {</a:t>
            </a:r>
          </a:p>
          <a:p>
            <a:r>
              <a:rPr lang="en-US" sz="1600" b="0" dirty="0">
                <a:latin typeface="Lucida Sans Unicode" pitchFamily="34" charset="0"/>
                <a:cs typeface="Lucida Sans Unicode" pitchFamily="34" charset="0"/>
              </a:rPr>
              <a:t>  if( ! isSignificant(document.getElementById(‘penalties’).value))</a:t>
            </a:r>
          </a:p>
          <a:p>
            <a:r>
              <a:rPr lang="en-US" sz="1600" b="0" dirty="0">
                <a:latin typeface="Lucida Sans Unicode" pitchFamily="34" charset="0"/>
                <a:cs typeface="Lucida Sans Unicode" pitchFamily="34" charset="0"/>
              </a:rPr>
              <a:t>    return false;   /* No! Form validation fails */</a:t>
            </a:r>
          </a:p>
          <a:p>
            <a:r>
              <a:rPr lang="en-US" sz="1600" b="0" dirty="0">
                <a:latin typeface="Lucida Sans Unicode" pitchFamily="34" charset="0"/>
                <a:cs typeface="Lucida Sans Unicode" pitchFamily="34" charset="0"/>
              </a:rPr>
              <a:t>  </a:t>
            </a:r>
          </a:p>
          <a:p>
            <a:r>
              <a:rPr lang="en-US" sz="1600" b="0" dirty="0">
                <a:latin typeface="Lucida Sans Unicode" pitchFamily="34" charset="0"/>
                <a:cs typeface="Lucida Sans Unicode" pitchFamily="34" charset="0"/>
              </a:rPr>
              <a:t>  return true;</a:t>
            </a:r>
          </a:p>
          <a:p>
            <a:r>
              <a:rPr lang="en-US" sz="16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282233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Providing Feedback to the User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Provide visual feedback to the user by defining styles and dynamically setting the class of an element:</a:t>
            </a:r>
            <a:endParaRPr lang="en-US" dirty="0"/>
          </a:p>
        </p:txBody>
      </p:sp>
      <p:sp>
        <p:nvSpPr>
          <p:cNvPr id="5" name="TextBox 3"/>
          <p:cNvSpPr txBox="1"/>
          <p:nvPr/>
        </p:nvSpPr>
        <p:spPr>
          <a:xfrm>
            <a:off x="710923" y="2349346"/>
            <a:ext cx="3063403" cy="175432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.validatedFine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#0f0;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.validationError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#f00;</a:t>
            </a:r>
            <a:br>
              <a:rPr lang="en-US" b="0" dirty="0">
                <a:latin typeface="Lucida Sans Unicode" pitchFamily="34" charset="0"/>
                <a:cs typeface="Lucida Sans Unicode" pitchFamily="34" charset="0"/>
              </a:rPr>
            </a:b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4"/>
          <p:cNvSpPr txBox="1"/>
          <p:nvPr/>
        </p:nvSpPr>
        <p:spPr>
          <a:xfrm>
            <a:off x="2475455" y="3820654"/>
            <a:ext cx="6376078" cy="2862322"/>
          </a:xfrm>
          <a:prstGeom prst="rect">
            <a:avLst/>
          </a:prstGeom>
          <a:solidFill>
            <a:schemeClr val="bg1">
              <a:lumMod val="8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function validateForm()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textbox = document.getElementById("penalties");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if( ! isSignificant(textBox.value))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textbox.className = "validationError";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 false;   /* No! Form validation fails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textbox.className = "validatedFine";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 true;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457525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 Form and Validating User Input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264246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61423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Creating a Form and Validating User Input</a:t>
            </a:r>
            <a:endParaRPr lang="en-US" dirty="0"/>
          </a:p>
        </p:txBody>
      </p:sp>
      <p:sp>
        <p:nvSpPr>
          <p:cNvPr id="3" name="Text Placeholder 2"/>
          <p:cNvSpPr>
            <a:spLocks noGrp="1"/>
          </p:cNvSpPr>
          <p:nvPr>
            <p:ph type="body" idx="1"/>
          </p:nvPr>
        </p:nvSpPr>
        <p:spPr/>
        <p:txBody>
          <a:bodyPr/>
          <a:lstStyle/>
          <a:p>
            <a:r>
              <a:rPr lang="en-GB" dirty="0" smtClean="0"/>
              <a:t>Exercise 1: Creating a Form and Validating User Input by Using HTML5 Attributes
Exercise 2: Validating User Input by Using JavaScript</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1294673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214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984378"/>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Times New Roman"/>
                <a:cs typeface="Segoe UI"/>
              </a:rPr>
              <a:t>Delegates who want to attend ContosoConf will be required to register and provide their details. You have been asked to add a page to the ContosoConf website that implements an attendee registration form.</a:t>
            </a:r>
            <a:endParaRPr lang="en-US" sz="2400" dirty="0" smtClean="0">
              <a:effectLst/>
              <a:latin typeface="Segoe UI"/>
              <a:ea typeface="Times New Roman"/>
              <a:cs typeface="Times New Roman"/>
            </a:endParaRPr>
          </a:p>
          <a:p>
            <a:pPr>
              <a:lnSpc>
                <a:spcPct val="115000"/>
              </a:lnSpc>
              <a:spcAft>
                <a:spcPts val="1000"/>
              </a:spcAft>
            </a:pPr>
            <a:r>
              <a:rPr lang="en-US" sz="2400" dirty="0" smtClean="0">
                <a:effectLst/>
                <a:latin typeface="Segoe UI"/>
                <a:ea typeface="Times New Roman"/>
                <a:cs typeface="Segoe UI"/>
              </a:rPr>
              <a:t> </a:t>
            </a:r>
            <a:endParaRPr lang="en-US" sz="2400" dirty="0" smtClean="0">
              <a:effectLst/>
              <a:latin typeface="Segoe UI"/>
              <a:ea typeface="Times New Roman"/>
              <a:cs typeface="Times New Roman"/>
            </a:endParaRPr>
          </a:p>
          <a:p>
            <a:pPr>
              <a:lnSpc>
                <a:spcPct val="115000"/>
              </a:lnSpc>
              <a:spcAft>
                <a:spcPts val="1000"/>
              </a:spcAft>
            </a:pPr>
            <a:r>
              <a:rPr lang="en-US" sz="2400" dirty="0" smtClean="0">
                <a:effectLst/>
                <a:latin typeface="Segoe UI"/>
                <a:ea typeface="Times New Roman"/>
                <a:cs typeface="Segoe UI"/>
              </a:rPr>
              <a:t>The server-side code already exists to process the attendee data. However, the registration page performs very minimal validation that is not user friendly. You have decided to add client-side validation to the form to improve the accuracy of the registration data entered by attendees and to provide a better user experience.</a:t>
            </a:r>
            <a:endParaRPr lang="en-US" sz="2400" dirty="0">
              <a:effectLst/>
              <a:latin typeface="Segoe UI"/>
              <a:ea typeface="Times New Roman"/>
              <a:cs typeface="Times New Roman"/>
            </a:endParaRPr>
          </a:p>
        </p:txBody>
      </p:sp>
    </p:spTree>
    <p:extLst>
      <p:ext uri="{BB962C8B-B14F-4D97-AF65-F5344CB8AC3E}">
        <p14:creationId xmlns:p14="http://schemas.microsoft.com/office/powerpoint/2010/main" val="182781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1143123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341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5 </a:t>
            </a:r>
            <a:r>
              <a:rPr lang="en-US" sz="2000" b="1" dirty="0" smtClean="0"/>
              <a:t>(2/2)</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Crear aplicaciones Web que soportan las operaciones fuera de línea. </a:t>
            </a:r>
          </a:p>
          <a:p>
            <a:r>
              <a:rPr lang="es-ES" sz="2000" dirty="0"/>
              <a:t>Crear páginas Web HTML5 que pueden adaptarse a diferentes dispositivos y factores de forma. </a:t>
            </a:r>
          </a:p>
          <a:p>
            <a:r>
              <a:rPr lang="es-ES" sz="2000" dirty="0"/>
              <a:t>Añadir gráficos avanzados para una página HTML5 utilizando elementos de tela y usando y gráficos vectoriales escalables. </a:t>
            </a:r>
          </a:p>
          <a:p>
            <a:r>
              <a:rPr lang="es-ES" sz="2000" dirty="0"/>
              <a:t>Mejorar la experiencia de usuario añadiendo animaciones en una página HTML5. </a:t>
            </a:r>
          </a:p>
          <a:p>
            <a:r>
              <a:rPr lang="es-ES" sz="2000" dirty="0"/>
              <a:t>Usar Web Sockets para enviar y recibir datos entre una aplicación Web y un servidor. </a:t>
            </a:r>
          </a:p>
          <a:p>
            <a:r>
              <a:rPr lang="es-ES" sz="2000" dirty="0"/>
              <a:t>Mejorar la capacidad de respuesta de una aplicación Web que realiza operaciones de larga duración mediante el uso de procesos de trabajo de la Web.</a:t>
            </a:r>
          </a:p>
        </p:txBody>
      </p:sp>
    </p:spTree>
    <p:extLst>
      <p:ext uri="{BB962C8B-B14F-4D97-AF65-F5344CB8AC3E}">
        <p14:creationId xmlns:p14="http://schemas.microsoft.com/office/powerpoint/2010/main" val="364558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buFont typeface="+mj-lt"/>
              <a:buAutoNum type="arabicPeriod"/>
            </a:pPr>
            <a:r>
              <a:rPr lang="en-US" dirty="0" smtClean="0"/>
              <a:t>Overview </a:t>
            </a:r>
            <a:r>
              <a:rPr lang="en-US" dirty="0"/>
              <a:t>of HTML and </a:t>
            </a:r>
            <a:r>
              <a:rPr lang="en-US" dirty="0" smtClean="0"/>
              <a:t>CSS</a:t>
            </a:r>
            <a:endParaRPr lang="es-VE" dirty="0">
              <a:solidFill>
                <a:srgbClr val="FF0000"/>
              </a:solidFill>
            </a:endParaRPr>
          </a:p>
          <a:p>
            <a:pPr marL="514350" indent="-514350">
              <a:buFont typeface="+mj-lt"/>
              <a:buAutoNum type="arabicPeriod"/>
            </a:pPr>
            <a:r>
              <a:rPr lang="en-US" dirty="0"/>
              <a:t>Creating </a:t>
            </a:r>
            <a:r>
              <a:rPr lang="en-US" dirty="0"/>
              <a:t>and Styling HTML </a:t>
            </a:r>
            <a:r>
              <a:rPr lang="en-US" dirty="0"/>
              <a:t>Pages</a:t>
            </a:r>
          </a:p>
          <a:p>
            <a:pPr marL="514350" indent="-514350">
              <a:buFont typeface="+mj-lt"/>
              <a:buAutoNum type="arabicPeriod"/>
            </a:pPr>
            <a:r>
              <a:rPr lang="en-US" dirty="0"/>
              <a:t>Introduction to JavaScript</a:t>
            </a:r>
          </a:p>
          <a:p>
            <a:pPr marL="514350" indent="-514350">
              <a:buFont typeface="+mj-lt"/>
              <a:buAutoNum type="arabicPeriod"/>
            </a:pPr>
            <a:r>
              <a:rPr lang="en-US" dirty="0">
                <a:solidFill>
                  <a:srgbClr val="FF0000"/>
                </a:solidFill>
              </a:rPr>
              <a:t>Creating </a:t>
            </a:r>
            <a:r>
              <a:rPr lang="en-US" dirty="0">
                <a:solidFill>
                  <a:srgbClr val="FF0000"/>
                </a:solidFill>
              </a:rPr>
              <a:t>Forms to Collect and Validate User </a:t>
            </a:r>
            <a:r>
              <a:rPr lang="en-US" dirty="0">
                <a:solidFill>
                  <a:srgbClr val="FF0000"/>
                </a:solidFill>
              </a:rPr>
              <a:t>Input</a:t>
            </a:r>
          </a:p>
          <a:p>
            <a:pPr marL="514350" indent="-514350">
              <a:buFont typeface="+mj-lt"/>
              <a:buAutoNum type="arabicPeriod"/>
            </a:pPr>
            <a:r>
              <a:rPr lang="en-US" dirty="0" smtClean="0"/>
              <a:t>Communicating </a:t>
            </a:r>
            <a:r>
              <a:rPr lang="en-US" dirty="0"/>
              <a:t>with a Remote </a:t>
            </a:r>
            <a:r>
              <a:rPr lang="en-US" dirty="0" smtClean="0"/>
              <a:t>Server</a:t>
            </a:r>
          </a:p>
          <a:p>
            <a:pPr marL="514350" indent="-514350">
              <a:buFont typeface="+mj-lt"/>
              <a:buAutoNum type="arabicPeriod"/>
            </a:pPr>
            <a:r>
              <a:rPr lang="en-US" dirty="0" smtClean="0"/>
              <a:t>Styling </a:t>
            </a:r>
            <a:r>
              <a:rPr lang="en-US" dirty="0"/>
              <a:t>HTML5 by Using </a:t>
            </a:r>
            <a:r>
              <a:rPr lang="en-US" dirty="0" smtClean="0"/>
              <a:t>CSS3</a:t>
            </a:r>
          </a:p>
          <a:p>
            <a:pPr marL="514350" indent="-514350">
              <a:buFont typeface="+mj-lt"/>
              <a:buAutoNum type="arabicPeriod"/>
            </a:pPr>
            <a:r>
              <a:rPr lang="en-US" dirty="0" smtClean="0"/>
              <a:t>Creating </a:t>
            </a:r>
            <a:r>
              <a:rPr lang="en-US" dirty="0"/>
              <a:t>Objects and Methods by Using </a:t>
            </a:r>
            <a:r>
              <a:rPr lang="en-US" dirty="0" smtClean="0"/>
              <a:t>JavaScript</a:t>
            </a:r>
          </a:p>
          <a:p>
            <a:pPr marL="514350" indent="-514350">
              <a:buFont typeface="+mj-lt"/>
              <a:buAutoNum type="arabicPeriod"/>
            </a:pPr>
            <a:r>
              <a:rPr lang="en-US" dirty="0" smtClean="0"/>
              <a:t>Creating </a:t>
            </a:r>
            <a:r>
              <a:rPr lang="en-US" dirty="0"/>
              <a:t>Interactive Pages by Using HTML5 APIs</a:t>
            </a:r>
          </a:p>
          <a:p>
            <a:pPr marL="514350" indent="-514350">
              <a:buFont typeface="+mj-lt"/>
              <a:buAutoNum type="arabicPeriod"/>
            </a:pPr>
            <a:endParaRPr lang="en-US" dirty="0"/>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spcAft>
                <a:spcPts val="600"/>
              </a:spcAft>
              <a:buFont typeface="+mj-lt"/>
              <a:buAutoNum type="arabicPeriod" startAt="9"/>
            </a:pPr>
            <a:r>
              <a:rPr lang="en-US" dirty="0" smtClean="0"/>
              <a:t>Adding </a:t>
            </a:r>
            <a:r>
              <a:rPr lang="en-US" dirty="0"/>
              <a:t>Offline Support to Web </a:t>
            </a:r>
            <a:r>
              <a:rPr lang="en-US" dirty="0" smtClean="0"/>
              <a:t>Applications</a:t>
            </a:r>
          </a:p>
          <a:p>
            <a:pPr marL="514350" indent="-514350">
              <a:spcAft>
                <a:spcPts val="600"/>
              </a:spcAft>
              <a:buFont typeface="+mj-lt"/>
              <a:buAutoNum type="arabicPeriod" startAt="9"/>
            </a:pPr>
            <a:r>
              <a:rPr lang="en-US" dirty="0" smtClean="0"/>
              <a:t>Implementing an Adaptive User Interface</a:t>
            </a:r>
          </a:p>
          <a:p>
            <a:pPr marL="514350" indent="-514350">
              <a:spcAft>
                <a:spcPts val="600"/>
              </a:spcAft>
              <a:buFont typeface="+mj-lt"/>
              <a:buAutoNum type="arabicPeriod" startAt="9"/>
            </a:pPr>
            <a:r>
              <a:rPr lang="en-US" dirty="0" smtClean="0"/>
              <a:t>Creating </a:t>
            </a:r>
            <a:r>
              <a:rPr lang="en-US" dirty="0"/>
              <a:t>Advanced </a:t>
            </a:r>
            <a:r>
              <a:rPr lang="en-US" dirty="0" smtClean="0"/>
              <a:t>Graphics</a:t>
            </a:r>
          </a:p>
          <a:p>
            <a:pPr marL="514350" indent="-514350">
              <a:spcAft>
                <a:spcPts val="600"/>
              </a:spcAft>
              <a:buFont typeface="+mj-lt"/>
              <a:buAutoNum type="arabicPeriod" startAt="9"/>
            </a:pPr>
            <a:r>
              <a:rPr lang="en-US" dirty="0" smtClean="0"/>
              <a:t>Animating </a:t>
            </a:r>
            <a:r>
              <a:rPr lang="en-US" dirty="0"/>
              <a:t>the User </a:t>
            </a:r>
            <a:r>
              <a:rPr lang="en-US" dirty="0" smtClean="0"/>
              <a:t>Interface</a:t>
            </a:r>
          </a:p>
          <a:p>
            <a:pPr marL="514350" indent="-514350">
              <a:spcAft>
                <a:spcPts val="600"/>
              </a:spcAft>
              <a:buFont typeface="+mj-lt"/>
              <a:buAutoNum type="arabicPeriod" startAt="9"/>
            </a:pPr>
            <a:r>
              <a:rPr lang="en-US" dirty="0" smtClean="0"/>
              <a:t>Implementing </a:t>
            </a:r>
            <a:r>
              <a:rPr lang="en-US" dirty="0"/>
              <a:t>Real-time Communication by Using Web </a:t>
            </a:r>
            <a:r>
              <a:rPr lang="en-US" dirty="0" smtClean="0"/>
              <a:t>Sockets</a:t>
            </a:r>
          </a:p>
          <a:p>
            <a:pPr marL="514350" indent="-514350">
              <a:spcAft>
                <a:spcPts val="600"/>
              </a:spcAft>
              <a:buFont typeface="+mj-lt"/>
              <a:buAutoNum type="arabicPeriod" startAt="9"/>
            </a:pPr>
            <a:r>
              <a:rPr lang="en-US" dirty="0" smtClean="0"/>
              <a:t>Performing </a:t>
            </a:r>
            <a:r>
              <a:rPr lang="en-US" dirty="0"/>
              <a:t>Background Processing by Using Web Workers</a:t>
            </a:r>
          </a:p>
          <a:p>
            <a:pPr marL="514350" indent="-514350">
              <a:buFont typeface="+mj-lt"/>
              <a:buAutoNum type="arabicPeriod"/>
            </a:pPr>
            <a:endParaRPr lang="en-US" dirty="0"/>
          </a:p>
        </p:txBody>
      </p:sp>
    </p:spTree>
    <p:extLst>
      <p:ext uri="{BB962C8B-B14F-4D97-AF65-F5344CB8AC3E}">
        <p14:creationId xmlns:p14="http://schemas.microsoft.com/office/powerpoint/2010/main" val="263977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1484784"/>
            <a:ext cx="9144000" cy="3456384"/>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179512" y="2400196"/>
            <a:ext cx="8534400" cy="1355725"/>
          </a:xfrm>
        </p:spPr>
        <p:txBody>
          <a:bodyPr vert="horz" wrap="square" lIns="45720" tIns="45720" rIns="45720" bIns="45720" numCol="1" anchor="ctr" anchorCtr="0" compatLnSpc="1">
            <a:prstTxWarp prst="textNoShape">
              <a:avLst/>
            </a:prstTxWarp>
            <a:normAutofit fontScale="90000"/>
          </a:bodyPr>
          <a:lstStyle/>
          <a:p>
            <a:pPr algn="r">
              <a:defRPr/>
            </a:pPr>
            <a:r>
              <a:rPr lang="en-GB" sz="4400" dirty="0"/>
              <a:t>Creating Forms to Collect and Validate User Input</a:t>
            </a:r>
            <a:r>
              <a:rPr lang="es-VE" sz="4400" dirty="0">
                <a:solidFill>
                  <a:srgbClr val="FF0000"/>
                </a:solidFill>
              </a:rPr>
              <a:t/>
            </a:r>
            <a:br>
              <a:rPr lang="es-VE" sz="4400" dirty="0">
                <a:solidFill>
                  <a:srgbClr val="FF0000"/>
                </a:solidFill>
              </a:rPr>
            </a:br>
            <a:r>
              <a:rPr lang="en-US" sz="4200" dirty="0" smtClean="0">
                <a:ln w="0"/>
                <a:solidFill>
                  <a:schemeClr val="tx1"/>
                </a:solidFill>
                <a:effectLst>
                  <a:outerShdw blurRad="38100" dist="19050" dir="2700000" algn="tl" rotWithShape="0">
                    <a:schemeClr val="dk1">
                      <a:alpha val="40000"/>
                    </a:schemeClr>
                  </a:outerShdw>
                </a:effectLst>
              </a:rPr>
              <a:t/>
            </a:r>
            <a:br>
              <a:rPr lang="en-US" sz="4200" dirty="0" smtClean="0">
                <a:ln w="0"/>
                <a:solidFill>
                  <a:schemeClr val="tx1"/>
                </a:solidFill>
                <a:effectLst>
                  <a:outerShdw blurRad="38100" dist="19050" dir="2700000" algn="tl" rotWithShape="0">
                    <a:schemeClr val="dk1">
                      <a:alpha val="40000"/>
                    </a:schemeClr>
                  </a:outerShdw>
                </a:effectLst>
              </a:rPr>
            </a:br>
            <a:r>
              <a:rPr lang="en-US" sz="4200" dirty="0" smtClean="0">
                <a:ln w="0"/>
                <a:solidFill>
                  <a:schemeClr val="tx1"/>
                </a:solidFill>
                <a:effectLst>
                  <a:outerShdw blurRad="38100" dist="19050" dir="2700000" algn="tl" rotWithShape="0">
                    <a:schemeClr val="dk1">
                      <a:alpha val="40000"/>
                    </a:schemeClr>
                  </a:outerShdw>
                </a:effectLst>
              </a:rPr>
              <a:t>(</a:t>
            </a:r>
            <a:r>
              <a:rPr lang="es-ES" sz="4400" dirty="0"/>
              <a:t>Creación de formularios para recopilar datos y validar entradas del usuario</a:t>
            </a:r>
            <a:r>
              <a:rPr lang="en-US" sz="4200" dirty="0" smtClean="0">
                <a:ln w="0"/>
                <a:solidFill>
                  <a:schemeClr val="tx1"/>
                </a:solidFill>
                <a:effectLst>
                  <a:outerShdw blurRad="38100" dist="19050" dir="2700000" algn="tl" rotWithShape="0">
                    <a:schemeClr val="dk1">
                      <a:alpha val="40000"/>
                    </a:schemeClr>
                  </a:outerShdw>
                </a:effectLst>
              </a:rPr>
              <a:t>)</a:t>
            </a:r>
            <a:endParaRPr lang="en-US" sz="4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Creating HTML5 Forms
Validating User Input by Using HTML5 Attributes
Validating User Input by Using JavaScript</a:t>
            </a:r>
            <a:endParaRPr lang="en-US" dirty="0"/>
          </a:p>
        </p:txBody>
      </p:sp>
    </p:spTree>
    <p:extLst>
      <p:ext uri="{BB962C8B-B14F-4D97-AF65-F5344CB8AC3E}">
        <p14:creationId xmlns:p14="http://schemas.microsoft.com/office/powerpoint/2010/main" val="1785299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Creating HTML5 Forms</a:t>
            </a:r>
            <a:endParaRPr lang="en-US" dirty="0"/>
          </a:p>
        </p:txBody>
      </p:sp>
      <p:sp>
        <p:nvSpPr>
          <p:cNvPr id="3" name="Text Placeholder 2"/>
          <p:cNvSpPr>
            <a:spLocks noGrp="1"/>
          </p:cNvSpPr>
          <p:nvPr>
            <p:ph type="body" idx="1"/>
          </p:nvPr>
        </p:nvSpPr>
        <p:spPr/>
        <p:txBody>
          <a:bodyPr/>
          <a:lstStyle/>
          <a:p>
            <a:r>
              <a:rPr lang="en-GB" dirty="0" smtClean="0"/>
              <a:t>Declaring a Form in HTML5
HTML5 Input Types and Elements
HTML5 Input Attributes</a:t>
            </a:r>
            <a:endParaRPr lang="en-US" dirty="0"/>
          </a:p>
        </p:txBody>
      </p:sp>
    </p:spTree>
    <p:extLst>
      <p:ext uri="{BB962C8B-B14F-4D97-AF65-F5344CB8AC3E}">
        <p14:creationId xmlns:p14="http://schemas.microsoft.com/office/powerpoint/2010/main" val="3345023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Declaring a Form in HTML5</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an HTML5 form to gather user input:</a:t>
            </a:r>
          </a:p>
          <a:p>
            <a:endParaRPr lang="en-US" dirty="0" smtClean="0"/>
          </a:p>
          <a:p>
            <a:endParaRPr lang="en-US" dirty="0"/>
          </a:p>
          <a:p>
            <a:endParaRPr lang="en-US" dirty="0" smtClean="0"/>
          </a:p>
          <a:p>
            <a:endParaRPr lang="en-US" dirty="0"/>
          </a:p>
          <a:p>
            <a:endParaRPr lang="en-US" dirty="0"/>
          </a:p>
        </p:txBody>
      </p:sp>
      <p:sp>
        <p:nvSpPr>
          <p:cNvPr id="5" name="TextBox 3"/>
          <p:cNvSpPr txBox="1"/>
          <p:nvPr/>
        </p:nvSpPr>
        <p:spPr>
          <a:xfrm>
            <a:off x="495300" y="1695450"/>
            <a:ext cx="8172450" cy="501675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&lt;form name="userLogin" method="post" action</a:t>
            </a:r>
            <a:r>
              <a:rPr lang="en-US" sz="2000" b="0" dirty="0" smtClean="0">
                <a:latin typeface="Lucida Sans Unicode" pitchFamily="34" charset="0"/>
                <a:cs typeface="Lucida Sans Unicode" pitchFamily="34" charset="0"/>
              </a:rPr>
              <a:t>="login.aspx"&gt;</a:t>
            </a:r>
            <a:endParaRPr lang="en-US"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&lt;fieldset&gt;</a:t>
            </a:r>
          </a:p>
          <a:p>
            <a:r>
              <a:rPr lang="en-US" sz="2000" b="0" dirty="0">
                <a:latin typeface="Lucida Sans Unicode" pitchFamily="34" charset="0"/>
                <a:cs typeface="Lucida Sans Unicode" pitchFamily="34" charset="0"/>
              </a:rPr>
              <a:t>    &lt;legend&gt;Enter your log in details:&lt;/legend&gt;</a:t>
            </a:r>
          </a:p>
          <a:p>
            <a:r>
              <a:rPr lang="en-US" sz="2000" b="0" dirty="0">
                <a:latin typeface="Lucida Sans Unicode" pitchFamily="34" charset="0"/>
                <a:cs typeface="Lucida Sans Unicode" pitchFamily="34" charset="0"/>
              </a:rPr>
              <a:t>    &lt;div id=”usernameField” class="field"&gt;</a:t>
            </a:r>
          </a:p>
          <a:p>
            <a:r>
              <a:rPr lang="en-US" sz="2000" b="0" dirty="0">
                <a:latin typeface="Lucida Sans Unicode" pitchFamily="34" charset="0"/>
                <a:cs typeface="Lucida Sans Unicode" pitchFamily="34" charset="0"/>
              </a:rPr>
              <a:t>      &lt;input id="uname" name="username" type="text" </a:t>
            </a:r>
            <a:endParaRPr lang="en-US" sz="2000" b="0" dirty="0" smtClean="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placeholder</a:t>
            </a:r>
            <a:r>
              <a:rPr lang="en-US" sz="2000" b="0" dirty="0">
                <a:latin typeface="Lucida Sans Unicode" pitchFamily="34" charset="0"/>
                <a:cs typeface="Lucida Sans Unicode" pitchFamily="34" charset="0"/>
              </a:rPr>
              <a:t>="First and Last Name" /&gt;</a:t>
            </a:r>
          </a:p>
          <a:p>
            <a:r>
              <a:rPr lang="en-US" sz="2000" b="0" dirty="0">
                <a:latin typeface="Lucida Sans Unicode" pitchFamily="34" charset="0"/>
                <a:cs typeface="Lucida Sans Unicode" pitchFamily="34" charset="0"/>
              </a:rPr>
              <a:t>      &lt;label for="uname"&gt;User's Name:&lt;/label&gt;</a:t>
            </a:r>
          </a:p>
          <a:p>
            <a:r>
              <a:rPr lang="en-US" sz="2000" b="0" dirty="0">
                <a:latin typeface="Lucida Sans Unicode" pitchFamily="34" charset="0"/>
                <a:cs typeface="Lucida Sans Unicode" pitchFamily="34" charset="0"/>
              </a:rPr>
              <a:t>    &lt;/div&gt;</a:t>
            </a:r>
          </a:p>
          <a:p>
            <a:r>
              <a:rPr lang="en-US" sz="2000" b="0" dirty="0">
                <a:latin typeface="Lucida Sans Unicode" pitchFamily="34" charset="0"/>
                <a:cs typeface="Lucida Sans Unicode" pitchFamily="34" charset="0"/>
              </a:rPr>
              <a:t>    &lt;div id="passwordField" class="field"&gt;</a:t>
            </a:r>
          </a:p>
          <a:p>
            <a:r>
              <a:rPr lang="en-US" sz="2000" b="0" dirty="0">
                <a:latin typeface="Lucida Sans Unicode" pitchFamily="34" charset="0"/>
                <a:cs typeface="Lucida Sans Unicode" pitchFamily="34" charset="0"/>
              </a:rPr>
              <a:t>      &lt;input id="pwd" name="password" type="password" </a:t>
            </a:r>
            <a:endParaRPr lang="en-US" sz="2000" b="0" dirty="0" smtClean="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placeholder</a:t>
            </a:r>
            <a:r>
              <a:rPr lang="en-US" sz="2000" b="0" dirty="0">
                <a:latin typeface="Lucida Sans Unicode" pitchFamily="34" charset="0"/>
                <a:cs typeface="Lucida Sans Unicode" pitchFamily="34" charset="0"/>
              </a:rPr>
              <a:t>="Password" /&gt;</a:t>
            </a:r>
          </a:p>
          <a:p>
            <a:r>
              <a:rPr lang="en-US" sz="2000" b="0" dirty="0">
                <a:latin typeface="Lucida Sans Unicode" pitchFamily="34" charset="0"/>
                <a:cs typeface="Lucida Sans Unicode" pitchFamily="34" charset="0"/>
              </a:rPr>
              <a:t>      &lt;label for="pwd"&gt;User's Password:&lt;/label&gt;</a:t>
            </a:r>
          </a:p>
          <a:p>
            <a:r>
              <a:rPr lang="en-US" sz="2000" b="0" dirty="0">
                <a:latin typeface="Lucida Sans Unicode" pitchFamily="34" charset="0"/>
                <a:cs typeface="Lucida Sans Unicode" pitchFamily="34" charset="0"/>
              </a:rPr>
              <a:t>    &lt;/div&gt;</a:t>
            </a:r>
          </a:p>
          <a:p>
            <a:r>
              <a:rPr lang="en-US" sz="2000" b="0" dirty="0">
                <a:latin typeface="Lucida Sans Unicode" pitchFamily="34" charset="0"/>
                <a:cs typeface="Lucida Sans Unicode" pitchFamily="34" charset="0"/>
              </a:rPr>
              <a:t>  &lt;/fieldset&gt;</a:t>
            </a:r>
          </a:p>
          <a:p>
            <a:r>
              <a:rPr lang="en-US" sz="2000" b="0" dirty="0">
                <a:latin typeface="Lucida Sans Unicode" pitchFamily="34" charset="0"/>
                <a:cs typeface="Lucida Sans Unicode" pitchFamily="34" charset="0"/>
              </a:rPr>
              <a:t>  &lt;input type</a:t>
            </a:r>
            <a:r>
              <a:rPr lang="en-US" sz="2000" b="0" dirty="0" smtClean="0">
                <a:latin typeface="Lucida Sans Unicode" pitchFamily="34" charset="0"/>
                <a:cs typeface="Lucida Sans Unicode" pitchFamily="34" charset="0"/>
              </a:rPr>
              <a:t>="submit" </a:t>
            </a:r>
            <a:r>
              <a:rPr lang="en-US" sz="2000" b="0" dirty="0">
                <a:latin typeface="Lucida Sans Unicode" pitchFamily="34" charset="0"/>
                <a:cs typeface="Lucida Sans Unicode" pitchFamily="34" charset="0"/>
              </a:rPr>
              <a:t>value</a:t>
            </a:r>
            <a:r>
              <a:rPr lang="en-US" sz="2000" b="0" dirty="0" smtClean="0">
                <a:latin typeface="Lucida Sans Unicode" pitchFamily="34" charset="0"/>
                <a:cs typeface="Lucida Sans Unicode" pitchFamily="34" charset="0"/>
              </a:rPr>
              <a:t>="Send" </a:t>
            </a:r>
            <a:r>
              <a:rPr lang="en-US" sz="2000" b="0" dirty="0">
                <a:latin typeface="Lucida Sans Unicode" pitchFamily="34" charset="0"/>
                <a:cs typeface="Lucida Sans Unicode" pitchFamily="34" charset="0"/>
              </a:rPr>
              <a:t>/&gt;</a:t>
            </a:r>
          </a:p>
          <a:p>
            <a:r>
              <a:rPr lang="en-US" sz="2000" b="0" dirty="0">
                <a:latin typeface="Lucida Sans Unicode" pitchFamily="34" charset="0"/>
                <a:cs typeface="Lucida Sans Unicode" pitchFamily="34" charset="0"/>
              </a:rPr>
              <a:t>&lt;/form&gt;</a:t>
            </a:r>
          </a:p>
        </p:txBody>
      </p:sp>
    </p:spTree>
    <p:extLst>
      <p:ext uri="{BB962C8B-B14F-4D97-AF65-F5344CB8AC3E}">
        <p14:creationId xmlns:p14="http://schemas.microsoft.com/office/powerpoint/2010/main" val="3618284530"/>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1804</TotalTime>
  <Words>3649</Words>
  <Application>Microsoft Office PowerPoint</Application>
  <PresentationFormat>Presentación en pantalla (4:3)</PresentationFormat>
  <Paragraphs>363</Paragraphs>
  <Slides>29</Slides>
  <Notes>28</Notes>
  <HiddenSlides>3</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29</vt:i4>
      </vt:variant>
    </vt:vector>
  </HeadingPairs>
  <TitlesOfParts>
    <vt:vector size="38" baseType="lpstr">
      <vt:lpstr>Arial</vt:lpstr>
      <vt:lpstr>Calibri</vt:lpstr>
      <vt:lpstr>Lucida Sans Unicode</vt:lpstr>
      <vt:lpstr>Segoe UI</vt:lpstr>
      <vt:lpstr>Segoe UI Light</vt:lpstr>
      <vt:lpstr>Times New Roman</vt:lpstr>
      <vt:lpstr>Verdana</vt:lpstr>
      <vt:lpstr>Wingdings</vt:lpstr>
      <vt:lpstr>Presentation1</vt:lpstr>
      <vt:lpstr>Presentación de PowerPoint</vt:lpstr>
      <vt:lpstr>Objetivo Terminal del Modulo 5 (1/2)</vt:lpstr>
      <vt:lpstr>Objetivo Terminal del Modulo 5 (2/2)</vt:lpstr>
      <vt:lpstr>Contenido de Modulo, por temas</vt:lpstr>
      <vt:lpstr>Contenido de Modulo, por temas</vt:lpstr>
      <vt:lpstr>Creating Forms to Collect and Validate User Input  (Creación de formularios para recopilar datos y validar entradas del usuario)</vt:lpstr>
      <vt:lpstr>Module Overview</vt:lpstr>
      <vt:lpstr>Lesson 1: Creating HTML5 Forms</vt:lpstr>
      <vt:lpstr>Declaring a Form in HTML5</vt:lpstr>
      <vt:lpstr>HTML5 Input Types and Elements</vt:lpstr>
      <vt:lpstr>HTML5 Input Attributes</vt:lpstr>
      <vt:lpstr>Lesson 2: Validating User Input by Using HTML5 Attributes</vt:lpstr>
      <vt:lpstr>Principles of Validation</vt:lpstr>
      <vt:lpstr>Ensuring that Fields are Not Empty</vt:lpstr>
      <vt:lpstr>Validating Numeric Input</vt:lpstr>
      <vt:lpstr>Validating Text Input</vt:lpstr>
      <vt:lpstr>Styling Fields to Provide Feedback</vt:lpstr>
      <vt:lpstr>Lesson 3: Validating User Input by Using JavaScript</vt:lpstr>
      <vt:lpstr>Handling Input Events</vt:lpstr>
      <vt:lpstr>Validating Input</vt:lpstr>
      <vt:lpstr>Ensuring that Fields are Not Empty</vt:lpstr>
      <vt:lpstr>Providing Feedback to the User</vt:lpstr>
      <vt:lpstr>Demonstration: Creating a Form and Validating User Input</vt:lpstr>
      <vt:lpstr>Text Continuation Slide</vt:lpstr>
      <vt:lpstr>Lab: Creating a Form and Validating User Input</vt:lpstr>
      <vt:lpstr>Text Continuation Slide</vt:lpstr>
      <vt:lpstr>Lab Scenario</vt:lpstr>
      <vt:lpstr>Module Review and Takeaways</vt:lpstr>
      <vt:lpstr>Text Continuation Slide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61</cp:revision>
  <cp:lastPrinted>2012-08-28T00:39:50Z</cp:lastPrinted>
  <dcterms:created xsi:type="dcterms:W3CDTF">2012-10-15T15:17:00Z</dcterms:created>
  <dcterms:modified xsi:type="dcterms:W3CDTF">2016-04-04T13:42:48Z</dcterms:modified>
</cp:coreProperties>
</file>