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Source Code Pro SemiBold"/>
      <p:regular r:id="rId23"/>
      <p:bold r:id="rId24"/>
      <p:italic r:id="rId25"/>
      <p:boldItalic r:id="rId26"/>
    </p:embeddedFont>
    <p:embeddedFont>
      <p:font typeface="Source Code Pr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SourceCodeProSemiBold-bold.fntdata"/><Relationship Id="rId23" Type="http://schemas.openxmlformats.org/officeDocument/2006/relationships/font" Target="fonts/SourceCodePro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SemiBold-boldItalic.fntdata"/><Relationship Id="rId25" Type="http://schemas.openxmlformats.org/officeDocument/2006/relationships/font" Target="fonts/SourceCodeProSemiBold-italic.fntdata"/><Relationship Id="rId28" Type="http://schemas.openxmlformats.org/officeDocument/2006/relationships/font" Target="fonts/SourceCodeProMedium-bold.fntdata"/><Relationship Id="rId27" Type="http://schemas.openxmlformats.org/officeDocument/2006/relationships/font" Target="fonts/SourceCodePr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SourceCodePro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09fb7f3f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09fb7f3f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09fb7f3fe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09fb7f3fe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9fb7f3fe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09fb7f3fe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09fb7f3fe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09fb7f3fe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09fb7f3fe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09fb7f3fe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157651e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157651e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157651e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157651e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157651e0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157651e0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alumnalia.e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6F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16450" y="1087624"/>
            <a:ext cx="69870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>
                <a:solidFill>
                  <a:srgbClr val="0736F8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Alumnalia.es </a:t>
            </a:r>
            <a:endParaRPr sz="6000">
              <a:solidFill>
                <a:srgbClr val="0736F8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3100" y="2727150"/>
            <a:ext cx="84378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a" sz="180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Alumnos: Luz Argeny Ortiz, Richard Mareño, Pablo Cubiles y Gisela Palomar</a:t>
            </a:r>
            <a:endParaRPr sz="180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ca" sz="180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Tutores: Luis Miguel Casado y Carlos Pérez de Tudela</a:t>
            </a:r>
            <a:endParaRPr sz="180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25" y="8965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4514175" y="4079075"/>
            <a:ext cx="414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rgbClr val="FFC4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Tiempo para elaborar y ejecutar el proyecto: 40 horas. 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46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890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Objetivos del proyecto alumnalia.es</a:t>
            </a:r>
            <a:endParaRPr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37" name="Google Shape;137;p14"/>
          <p:cNvSpPr txBox="1"/>
          <p:nvPr>
            <p:ph idx="2" type="body"/>
          </p:nvPr>
        </p:nvSpPr>
        <p:spPr>
          <a:xfrm>
            <a:off x="819150" y="1944300"/>
            <a:ext cx="77586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Medium"/>
              <a:buChar char="-"/>
            </a:pP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Elaborar una web funcional: </a:t>
            </a:r>
            <a:r>
              <a:rPr lang="ca" u="sng">
                <a:solidFill>
                  <a:schemeClr val="hlink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  <a:hlinkClick r:id="rId3"/>
              </a:rPr>
              <a:t>www.alumnalia.es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Medium"/>
              <a:buChar char="-"/>
            </a:pP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Que esté orientada a estudiantes y a formadores. 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Medium"/>
              <a:buChar char="-"/>
            </a:pP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Estos podrán darse de alta como usuario. 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Medium"/>
              <a:buChar char="-"/>
            </a:pP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¿Como? Mediante un </a:t>
            </a: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formulario</a:t>
            </a: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de datos.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Medium"/>
              <a:buChar char="-"/>
            </a:pP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El administrador podrá gestionar y descargar la base de datos de usuarios.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Medium"/>
              <a:buChar char="-"/>
            </a:pP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El usuario usará está plataforma para buscar cual es la oferta formativa de Catalunya disponible.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Medium"/>
              <a:buChar char="-"/>
            </a:pP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El </a:t>
            </a: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usuario</a:t>
            </a: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estudiante </a:t>
            </a: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recibe</a:t>
            </a: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recomendaciones </a:t>
            </a: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personalizadas</a:t>
            </a: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según la información ingresada en el formulario. 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 Medium"/>
              <a:buChar char="-"/>
            </a:pPr>
            <a:r>
              <a:rPr lang="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El usuario formador puede encontrar ofertas de trabajo que se ajuste a sus preferencias. 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 base a la información facilitada por la empresa, se nos pide:</a:t>
            </a:r>
            <a:endParaRPr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425" y="1486350"/>
            <a:ext cx="1218325" cy="12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D6B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528325" y="1534225"/>
            <a:ext cx="8204700" cy="25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8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7030" lvl="0" marL="457200" rtl="0" algn="l">
              <a:spcBef>
                <a:spcPts val="0"/>
              </a:spcBef>
              <a:spcAft>
                <a:spcPts val="0"/>
              </a:spcAft>
              <a:buClr>
                <a:srgbClr val="0736F8"/>
              </a:buClr>
              <a:buSzPts val="2180"/>
              <a:buFont typeface="Source Code Pro"/>
              <a:buChar char="●"/>
            </a:pPr>
            <a:r>
              <a:rPr lang="ca" sz="218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Objetivos</a:t>
            </a:r>
            <a:endParaRPr sz="218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7030" lvl="0" marL="457200" rtl="0" algn="l">
              <a:spcBef>
                <a:spcPts val="0"/>
              </a:spcBef>
              <a:spcAft>
                <a:spcPts val="0"/>
              </a:spcAft>
              <a:buClr>
                <a:srgbClr val="0736F8"/>
              </a:buClr>
              <a:buSzPts val="2180"/>
              <a:buFont typeface="Source Code Pro"/>
              <a:buChar char="●"/>
            </a:pPr>
            <a:r>
              <a:rPr lang="ca" sz="218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Limitaciones</a:t>
            </a:r>
            <a:endParaRPr sz="218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7030" lvl="0" marL="457200" rtl="0" algn="l">
              <a:spcBef>
                <a:spcPts val="0"/>
              </a:spcBef>
              <a:spcAft>
                <a:spcPts val="0"/>
              </a:spcAft>
              <a:buClr>
                <a:srgbClr val="0736F8"/>
              </a:buClr>
              <a:buSzPts val="2180"/>
              <a:buFont typeface="Source Code Pro"/>
              <a:buChar char="●"/>
            </a:pPr>
            <a:r>
              <a:rPr lang="ca" sz="218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Tipo de usuarios</a:t>
            </a:r>
            <a:endParaRPr sz="218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7030" lvl="0" marL="457200" rtl="0" algn="l">
              <a:spcBef>
                <a:spcPts val="0"/>
              </a:spcBef>
              <a:spcAft>
                <a:spcPts val="0"/>
              </a:spcAft>
              <a:buClr>
                <a:srgbClr val="0736F8"/>
              </a:buClr>
              <a:buSzPts val="2180"/>
              <a:buFont typeface="Source Code Pro"/>
              <a:buChar char="●"/>
            </a:pPr>
            <a:r>
              <a:rPr lang="ca" sz="218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Requerimientos funcionales</a:t>
            </a:r>
            <a:endParaRPr sz="218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7030" lvl="0" marL="457200" rtl="0" algn="l">
              <a:spcBef>
                <a:spcPts val="0"/>
              </a:spcBef>
              <a:spcAft>
                <a:spcPts val="0"/>
              </a:spcAft>
              <a:buClr>
                <a:srgbClr val="0736F8"/>
              </a:buClr>
              <a:buSzPts val="2180"/>
              <a:buFont typeface="Source Code Pro"/>
              <a:buChar char="●"/>
            </a:pPr>
            <a:r>
              <a:rPr lang="ca" sz="218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Requerimientos</a:t>
            </a:r>
            <a:r>
              <a:rPr lang="ca" sz="218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 funcionales</a:t>
            </a:r>
            <a:endParaRPr sz="218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7030" lvl="0" marL="457200" rtl="0" algn="l">
              <a:spcBef>
                <a:spcPts val="0"/>
              </a:spcBef>
              <a:spcAft>
                <a:spcPts val="0"/>
              </a:spcAft>
              <a:buClr>
                <a:srgbClr val="0736F8"/>
              </a:buClr>
              <a:buSzPts val="2180"/>
              <a:buFont typeface="Source Code Pro"/>
              <a:buChar char="●"/>
            </a:pPr>
            <a:r>
              <a:rPr lang="ca" sz="218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Roles del equipo</a:t>
            </a:r>
            <a:endParaRPr sz="2180">
              <a:solidFill>
                <a:srgbClr val="0736F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99275" y="660425"/>
            <a:ext cx="5174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ca" sz="2180">
                <a:solidFill>
                  <a:srgbClr val="0736F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Documento de requisitos del proyecto*:</a:t>
            </a:r>
            <a:endParaRPr>
              <a:solidFill>
                <a:srgbClr val="FFC464"/>
              </a:solidFill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225" y="1898375"/>
            <a:ext cx="1218325" cy="12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3496100" y="4141225"/>
            <a:ext cx="5174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rgbClr val="0736F8"/>
                </a:solidFill>
                <a:latin typeface="Calibri"/>
                <a:ea typeface="Calibri"/>
                <a:cs typeface="Calibri"/>
                <a:sym typeface="Calibri"/>
              </a:rPr>
              <a:t>*Ver documento adjunto: Requerimientos_del_proyecto.pdf</a:t>
            </a:r>
            <a:endParaRPr sz="1300">
              <a:solidFill>
                <a:srgbClr val="0736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6F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611375" y="627000"/>
            <a:ext cx="8280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Los requisitos funcionales del proyecto</a:t>
            </a:r>
            <a:endParaRPr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581600"/>
            <a:ext cx="3686100" cy="28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Registro y autenticación de usuarios : crear una cuenta de usuario y autenticar la cuenta de usuario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Baja de usuarios: el propio usuario puede darse de baja y el administrador puede dar de baja a usuarios.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Carga de la base de datos de la oferta formativa a partir del documento Foap2024.xlsx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Base de datos de cursos: incluye un listado de los cursos y los detalles del mismo.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638675" y="1581600"/>
            <a:ext cx="3686100" cy="28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Búsqueda y filtrado de cursos.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Consulta de información de contacto de los centros: teléfono y web.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Recomendaciones personalizadas: en base a  los formularios generar una oferta formativa personalizada.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Panel de administración: gestión de los cursos y de los usuarios.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050" y="3700700"/>
            <a:ext cx="1218325" cy="12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D6B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220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Arquitectura web y navegación**.</a:t>
            </a:r>
            <a:endParaRPr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975" y="3838800"/>
            <a:ext cx="954600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731000" y="863900"/>
            <a:ext cx="7017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Página  base: hemos elaborado una cabecera que </a:t>
            </a: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incluye</a:t>
            </a: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 logo a la izquierda y a continuación enlaces a diferentes apartados, como por ejemplo el Inicio, Quienes somos, etc y también vemos un botón para iniciar sesión. En cuanto al pie de página, contiene la información de contacto de la empresa y los </a:t>
            </a: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enlaces</a:t>
            </a: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 las redes sociales. 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Página de inicio: en primer lugar hemos implantado un carousel de </a:t>
            </a: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imágenes</a:t>
            </a: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A continuación la página se divide en dos secciones: una para nuevos usuarios y la otra para usuarios ya registrados. 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los nuevos usuarios se les pide si son estudiantes o formadores. Hay una ruta de páginas que contienen los formularios para cada uno de ellos. Primero se piden los datos personales y luego datos específicos en función del rol.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Página de la oferta formativa. Aquí saldría un listado de los cursos que más se adaptan al perfil y luego una herramienta para buscar cursos. 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</a:t>
            </a:r>
            <a:r>
              <a:rPr lang="ca" sz="1300">
                <a:solidFill>
                  <a:srgbClr val="0736F8"/>
                </a:solidFill>
                <a:latin typeface="Calibri"/>
                <a:ea typeface="Calibri"/>
                <a:cs typeface="Calibri"/>
                <a:sym typeface="Calibri"/>
              </a:rPr>
              <a:t>*Ver documento adjunto: Diag_Navegacion_alumnalia.drawio y arquitectura_web.jpg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6F8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295250" y="326325"/>
            <a:ext cx="59439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¿</a:t>
            </a:r>
            <a:r>
              <a:rPr lang="ca" sz="3000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Qué</a:t>
            </a:r>
            <a:r>
              <a:rPr lang="ca" sz="3000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herramientas hemos usado para este proyecto?</a:t>
            </a:r>
            <a:endParaRPr sz="3000"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90800" y="1414050"/>
            <a:ext cx="75624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-"/>
            </a:pPr>
            <a:r>
              <a:rPr lang="ca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proyecto se ha desarrollado en lenguaje Python y dentro de un entorno Django.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-"/>
            </a:pPr>
            <a:r>
              <a:rPr lang="ca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team leader ha creado la aplicación app_alumnalia.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-"/>
            </a:pPr>
            <a:r>
              <a:rPr lang="ca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Hemos trabajado con la herramienta Github. Hemos creado un repositorio de la aplicación y cada miembro ha creado un fork para trabajar su parte y, posteriormente, unirlo al proyecto principal.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-"/>
            </a:pPr>
            <a:r>
              <a:rPr lang="ca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Esta herramienta permite usar un Codespace para mostrar el repositorio en un servidor en la nube. 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-"/>
            </a:pPr>
            <a:r>
              <a:rPr lang="ca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base de datos es SQL Lite. En ella hay las tablas, previamente elaboradas en el documento adjunto diagrama_tablas.alumnalia.drawio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-"/>
            </a:pPr>
            <a:r>
              <a:rPr lang="ca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mantener una documentación en común con el equipo, hemos empleado la herramienta Google Drive.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-"/>
            </a:pPr>
            <a:r>
              <a:rPr lang="ca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Entre los miembros del equipo hemos mantenido reuniones de trabajo diarias para controlar la evolución del proyecto y resolver encrucijadas.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2175" y="3901825"/>
            <a:ext cx="1039650" cy="103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Python.svg - Wikipedia, la enciclopedia libre"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00" y="1586775"/>
            <a:ext cx="660449" cy="660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Django logo.svg - Wikipedia"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625" y="1092198"/>
            <a:ext cx="1088374" cy="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D6B6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95350" y="542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Valoración de consecución de los objetivos</a:t>
            </a:r>
            <a:endParaRPr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693775"/>
            <a:ext cx="3686100" cy="28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Usuario administrador: permite consultar los usuarios registrados y los datos de los mismos. Puede borrar usuarios.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Es posible crear una cuenta nueva de usuario.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El usuario puede entrar con su usuario y contraseña.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Carrusel de imágenes implementado.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Creación de la base de datos: direcciones, formaciones, datos personales y datos específicos.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Control de errores: planificación de un test de errores y posteriormente se ha aplicado.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4623125" y="1344150"/>
            <a:ext cx="40788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2250">
                <a:latin typeface="Source Code Pro"/>
                <a:ea typeface="Source Code Pro"/>
                <a:cs typeface="Source Code Pro"/>
                <a:sym typeface="Source Code Pro"/>
              </a:rPr>
              <a:t>Formulario de datos generales: la dirección permite elegir desde la base de datos la provincia, el municipio y el tipo de vía. Opción desplegable para elegir el género</a:t>
            </a:r>
            <a:endParaRPr sz="22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250">
                <a:latin typeface="Source Code Pro"/>
                <a:ea typeface="Source Code Pro"/>
                <a:cs typeface="Source Code Pro"/>
                <a:sym typeface="Source Code Pro"/>
              </a:rPr>
              <a:t>Formulario específico de los formadores: respuestas mediante desplegables.</a:t>
            </a:r>
            <a:endParaRPr sz="22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250">
                <a:latin typeface="Source Code Pro"/>
                <a:ea typeface="Source Code Pro"/>
                <a:cs typeface="Source Code Pro"/>
                <a:sym typeface="Source Code Pro"/>
              </a:rPr>
              <a:t>Formulario estudiantes: respuestas de libre escritura. </a:t>
            </a:r>
            <a:endParaRPr sz="22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250">
                <a:latin typeface="Source Code Pro"/>
                <a:ea typeface="Source Code Pro"/>
                <a:cs typeface="Source Code Pro"/>
                <a:sym typeface="Source Code Pro"/>
              </a:rPr>
              <a:t>Estructura de la página web según lo planteado en los documentos de arquitectura y navegación web.</a:t>
            </a:r>
            <a:endParaRPr sz="22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250">
                <a:latin typeface="Source Code Pro"/>
                <a:ea typeface="Source Code Pro"/>
                <a:cs typeface="Source Code Pro"/>
                <a:sym typeface="Source Code Pro"/>
              </a:rPr>
              <a:t>Encriptación de los datos introducidos en los formularios. </a:t>
            </a:r>
            <a:endParaRPr sz="22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250">
                <a:latin typeface="Source Code Pro"/>
                <a:ea typeface="Source Code Pro"/>
                <a:cs typeface="Source Code Pro"/>
                <a:sym typeface="Source Code Pro"/>
              </a:rPr>
              <a:t>Barra del encabezada con links operativos. </a:t>
            </a:r>
            <a:endParaRPr sz="22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250">
                <a:latin typeface="Source Code Pro"/>
                <a:ea typeface="Source Code Pro"/>
                <a:cs typeface="Source Code Pro"/>
                <a:sym typeface="Source Code Pro"/>
              </a:rPr>
              <a:t>Creación y diseño de un logo y un favicon.</a:t>
            </a:r>
            <a:endParaRPr sz="22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250">
                <a:latin typeface="Source Code Pro"/>
                <a:ea typeface="Source Code Pro"/>
                <a:cs typeface="Source Code Pro"/>
                <a:sym typeface="Source Code Pro"/>
              </a:rPr>
              <a:t>Aplicación de un CSS coherente.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888" y="3692925"/>
            <a:ext cx="1218325" cy="12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457125"/>
            <a:ext cx="75057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900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Mejoras a realizar en el proyecto</a:t>
            </a:r>
            <a:endParaRPr sz="2900"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481725" y="1313000"/>
            <a:ext cx="40236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Profundizar y mejorar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 en el tipo de 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respuestas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 de los formularios: en las preguntas en que se pide al usuario que especifique, sólo debería aparecer la opción de teclear si selecciona esa opción; 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en el de formadores hay respuestas que sería mejor tener selección múltiple.; el formulario específico de los estudiantes ha de ofrecer un desplegable basado en el foap.2024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Dirección: cuando selecciona una provincia, que solo aparezcan en el siguiente desplegable los municipios pertenecientes a la misma.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En el formulario específico 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la FK del usuario introducido en el formulario previo muestra todos los 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usuarios registrados. Solo ha de mostrar uno.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Introducir algo que permita distinguir si un usuario es estudiante o formador.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20"/>
          <p:cNvSpPr txBox="1"/>
          <p:nvPr>
            <p:ph idx="2" type="body"/>
          </p:nvPr>
        </p:nvSpPr>
        <p:spPr>
          <a:xfrm>
            <a:off x="4623150" y="1313000"/>
            <a:ext cx="40236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Aunque tanto la base de datos como los templates y urls están preparados, no hemos logrado mostrar la oferta formativa para el estudiante.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El carrousel de 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imágenes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 ha de  personalizarse. P.E.con la oferta formativa disponible. 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La barra del encabezado se ha de personalizar con otros contenidos (About us, Blog, etc).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Los datos y enlaces del pie de página se han de 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personalizar</a:t>
            </a: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Mostrar la oferta formativa y ofrecerle a los estudiantes aquella que más se adapta a su perfil.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900">
                <a:latin typeface="Source Code Pro"/>
                <a:ea typeface="Source Code Pro"/>
                <a:cs typeface="Source Code Pro"/>
                <a:sym typeface="Source Code Pro"/>
              </a:rPr>
              <a:t>Cuando se realiza el Login el usuario ha de tener un feedback conforme ha entrado a su espacio personal.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375" y="291225"/>
            <a:ext cx="954600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464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057334" y="17487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Debate y consultas. </a:t>
            </a:r>
            <a:endParaRPr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736F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¡Gracias!</a:t>
            </a:r>
            <a:endParaRPr>
              <a:solidFill>
                <a:srgbClr val="0736F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200" y="80875"/>
            <a:ext cx="1974625" cy="19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