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6" r:id="rId7"/>
    <p:sldId id="262" r:id="rId8"/>
    <p:sldId id="268" r:id="rId9"/>
    <p:sldId id="269" r:id="rId10"/>
    <p:sldId id="270" r:id="rId11"/>
    <p:sldId id="263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64" r:id="rId22"/>
    <p:sldId id="265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338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F11A08-38EC-47B1-9CA6-727F8E231699}" type="datetime1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1D13D6A-DFDD-4B27-9F53-83C0CD933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6967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2DD880-28B9-4CEA-9058-1F521D962F64}" type="datetime1">
              <a:rPr lang="pt-BR" noProof="0" smtClean="0"/>
              <a:t>05/10/2023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A1D7B6F-E65C-42E7-86A5-0A01C6C9522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33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024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62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92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6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47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614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25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08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3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38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6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08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7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4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01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15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6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31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Elemento gráfico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MESTRE</a:t>
            </a:r>
          </a:p>
        </p:txBody>
      </p:sp>
      <p:sp>
        <p:nvSpPr>
          <p:cNvPr id="42" name="Espaço Reservado para Imagem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  <a:br>
              <a:rPr lang="pt-BR" noProof="0"/>
            </a:br>
            <a:r>
              <a:rPr lang="pt-BR" noProof="0"/>
              <a:t>Título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 rtlCol="0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MÊS</a:t>
            </a:r>
            <a:br>
              <a:rPr lang="pt-BR" noProof="0"/>
            </a:br>
            <a:r>
              <a:rPr lang="pt-BR" noProof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Elemento gráfico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 rtlCol="0"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Obrigado!</a:t>
            </a:r>
          </a:p>
        </p:txBody>
      </p:sp>
      <p:grpSp>
        <p:nvGrpSpPr>
          <p:cNvPr id="23" name="Elemento gráfico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0" name="Espaço Reservado para Imagem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720000">
            <a:off x="8526498" y="4052877"/>
            <a:ext cx="3689627" cy="642938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Elemento gráfico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  <a:br>
              <a:rPr lang="pt-BR" noProof="0"/>
            </a:br>
            <a:r>
              <a:rPr lang="pt-BR" noProof="0"/>
              <a:t>Título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rtlCol="0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grpSp>
        <p:nvGrpSpPr>
          <p:cNvPr id="31" name="Elemento 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5" name="Elemento 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lemento gráfico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divisor</a:t>
            </a:r>
          </a:p>
        </p:txBody>
      </p:sp>
      <p:grpSp>
        <p:nvGrpSpPr>
          <p:cNvPr id="26" name="Elemento 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61075" y="3345999"/>
            <a:ext cx="7319700" cy="1500187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Elemento 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5" name="Elemento 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lemento gráfico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grpSp>
        <p:nvGrpSpPr>
          <p:cNvPr id="26" name="Elemento 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1225" y="1825625"/>
            <a:ext cx="10442575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Elemento 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5" name="Elemento 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lemento gráfico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grpSp>
        <p:nvGrpSpPr>
          <p:cNvPr id="26" name="Elemento 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397608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97608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Elemento 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5" name="Elemento 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lemento gráfico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grpSp>
        <p:nvGrpSpPr>
          <p:cNvPr id="26" name="Elemento 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42689"/>
            <a:ext cx="5157787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38097"/>
            <a:ext cx="5157787" cy="31846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42689"/>
            <a:ext cx="5183188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638097"/>
            <a:ext cx="5183188" cy="31846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Elemento 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1347788"/>
            <a:ext cx="6172200" cy="4330539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9" name="Espaço Reservado para Texto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227985">
            <a:off x="857494" y="721373"/>
            <a:ext cx="3918639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Elemento 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spaço Reservado para Imagem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228869">
            <a:off x="857652" y="725128"/>
            <a:ext cx="3833278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Elemento 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5" name="Elemento 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lemento gráfico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grpSp>
        <p:nvGrpSpPr>
          <p:cNvPr id="26" name="Elemento 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Elemento 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grpSp>
        <p:nvGrpSpPr>
          <p:cNvPr id="26" name="Elemento 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grpSp>
        <p:nvGrpSpPr>
          <p:cNvPr id="31" name="Elemento 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5" name="Elemento 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lemento gráfico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divisor</a:t>
            </a:r>
          </a:p>
        </p:txBody>
      </p:sp>
      <p:grpSp>
        <p:nvGrpSpPr>
          <p:cNvPr id="26" name="Elemento 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emento gráfico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26" name="Espaço Reservado para Texto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5863" y="2088090"/>
            <a:ext cx="3103110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3" name="Espaço Reservado para Texto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34" name="Espaço Reservado para Texto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9603" y="2088090"/>
            <a:ext cx="2243918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38" name="Espaço Reservado para Texto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35716" y="2105869"/>
            <a:ext cx="2959116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0" name="Espaço Reservado para Texto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3" name="Espaço Reservado para Texto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5" name="Espaço Reservado para Texto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6" name="Espaço Reservado para Texto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2942030"/>
            <a:ext cx="3517877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8" name="Espaço Reservado para Texto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1722" y="5607548"/>
            <a:ext cx="3397251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9" name="Espaço Reservado para Texto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2" y="4909834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0" name="Espaço Reservado para Texto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09834"/>
            <a:ext cx="2692939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5" name="Espaço Reservado para Imagem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56" name="Espaço Reservado para Imagem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57" name="Espaço Reservado para Imagem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58" name="Espaço Reservado para Imagem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Como usar este modelo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Elemento gráfico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Elemento gráfico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Layout de texto 1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990" y="3392622"/>
            <a:ext cx="3913188" cy="2249488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19" name="Elemento gráfico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Elemento gráfico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Elemento gráfico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" name="Elemento gráfico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Layout de texto 2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2841" y="3401290"/>
            <a:ext cx="4347933" cy="69329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32841" y="4200309"/>
            <a:ext cx="4347933" cy="140874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22" name="Elemento gráfico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Elemento gráfico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Título da seção 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0139" y="3248025"/>
            <a:ext cx="4573338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Elemento gráfico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Comparação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Título da seção 1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7363" y="3248025"/>
            <a:ext cx="5073411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Elemento 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de gráfico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3" name="Espaço reservado para gráfico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o gráfico</a:t>
            </a: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Elemento 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de tabela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tabela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tabela</a:t>
            </a:r>
            <a:endParaRPr lang="pt-BR" noProof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Elemento gráfico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grpSp>
        <p:nvGrpSpPr>
          <p:cNvPr id="9" name="Elemento gráfico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5" name="Título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Foto grande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Elemento gráfico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rtlCol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mídia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mídia</a:t>
            </a:r>
            <a:endParaRPr lang="pt-BR" noProof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pt-BR" noProof="0"/>
              <a:t> 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98C0CDE5-970C-4CC4-BF43-0DA127E73E8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68" r:id="rId19"/>
    <p:sldLayoutId id="2147483660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ar-uma-apresenta%c3%a7%c3%a3o-ff353d37-742a-4aa8-8bdd-6b1f488127a2?omkt=pt-BR&amp;ui=pt-BR&amp;rs=pt-BR&amp;ad=B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F1EACC03-9DC7-4C77-9BAE-11CBF767B58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" y="1513770"/>
            <a:ext cx="6230657" cy="4517226"/>
          </a:xfr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 smtClean="0"/>
              <a:t>Out</a:t>
            </a:r>
          </a:p>
          <a:p>
            <a:pPr rtl="0"/>
            <a:r>
              <a:rPr lang="pt-BR" dirty="0" smtClean="0"/>
              <a:t>05/23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Explorando a Ética e Valores Humanos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720000">
            <a:off x="7928144" y="5127866"/>
            <a:ext cx="4359949" cy="858767"/>
          </a:xfrm>
        </p:spPr>
        <p:txBody>
          <a:bodyPr rtlCol="0"/>
          <a:lstStyle/>
          <a:p>
            <a:r>
              <a:rPr lang="pt-BR" dirty="0"/>
              <a:t> Da Moral à Bioética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26101" y="974881"/>
            <a:ext cx="4326982" cy="734415"/>
          </a:xfrm>
        </p:spPr>
        <p:txBody>
          <a:bodyPr rtlCol="0">
            <a:noAutofit/>
          </a:bodyPr>
          <a:lstStyle/>
          <a:p>
            <a:r>
              <a:rPr lang="pt-BR" sz="1800" dirty="0"/>
              <a:t>exemplo de </a:t>
            </a:r>
            <a:r>
              <a:rPr lang="pt-BR" sz="1800" dirty="0" smtClean="0"/>
              <a:t>código </a:t>
            </a:r>
            <a:r>
              <a:rPr lang="pt-BR" sz="1800" dirty="0"/>
              <a:t>de </a:t>
            </a:r>
            <a:r>
              <a:rPr lang="pt-BR" sz="1800" dirty="0" smtClean="0"/>
              <a:t>ética </a:t>
            </a:r>
            <a:r>
              <a:rPr lang="pt-BR" sz="1800" dirty="0"/>
              <a:t>em diversas profissões</a:t>
            </a:r>
            <a:endParaRPr lang="pt-BR" sz="1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23" y="2510444"/>
            <a:ext cx="5269250" cy="3182759"/>
          </a:xfrm>
        </p:spPr>
        <p:txBody>
          <a:bodyPr rtlCol="0">
            <a:noAutofit/>
          </a:bodyPr>
          <a:lstStyle/>
          <a:p>
            <a:r>
              <a:rPr lang="pt-BR" sz="2400" dirty="0"/>
              <a:t>Na medicina, por exemplo, o código de ética diz que um médico tem de estar a serviço da saúde do ser humano e da coletividade, e que a atividade deve ser exercida sem discriminação de nenhuma natureza. E que é seu dever aprimorar seus estudos e usá-los para o bem comum e para o progresso da medicina.</a:t>
            </a:r>
            <a:endParaRPr lang="pt-BR" sz="24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388897" y="1385433"/>
            <a:ext cx="4501359" cy="3000906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48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26101" y="974881"/>
            <a:ext cx="4326982" cy="734415"/>
          </a:xfrm>
        </p:spPr>
        <p:txBody>
          <a:bodyPr rtlCol="0">
            <a:noAutofit/>
          </a:bodyPr>
          <a:lstStyle/>
          <a:p>
            <a:r>
              <a:rPr lang="pt-BR" sz="2400" dirty="0" smtClean="0"/>
              <a:t>A importância da ética no ambiente de trabalho</a:t>
            </a:r>
            <a:endParaRPr lang="pt-BR" sz="24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23" y="2510444"/>
            <a:ext cx="5269250" cy="3435380"/>
          </a:xfrm>
        </p:spPr>
        <p:txBody>
          <a:bodyPr rtlCol="0">
            <a:noAutofit/>
          </a:bodyPr>
          <a:lstStyle/>
          <a:p>
            <a:r>
              <a:rPr lang="pt-BR" sz="2400" dirty="0"/>
              <a:t>A ética contribui para o bom funcionamento da empresa, aumenta o nível de confiança e o comprometimento entre os funcionários. Logo, reflete na produção e no desenvolvimento do negócio. Por outro lado, comportamentos antiéticos prejudicam o clima organizacional e a produtividade dos colaboradores.</a:t>
            </a:r>
            <a:endParaRPr lang="pt-BR" sz="24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181704" y="149733"/>
            <a:ext cx="5087909" cy="5694518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5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158463" y="932157"/>
            <a:ext cx="4401371" cy="876829"/>
          </a:xfrm>
        </p:spPr>
        <p:txBody>
          <a:bodyPr rtlCol="0">
            <a:noAutofit/>
          </a:bodyPr>
          <a:lstStyle/>
          <a:p>
            <a:r>
              <a:rPr lang="pt-BR" sz="2800" b="0" dirty="0" smtClean="0"/>
              <a:t>Consequência de comportamento antiético </a:t>
            </a:r>
            <a:endParaRPr lang="pt-BR" sz="2800" b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23" y="2510444"/>
            <a:ext cx="5269250" cy="3341716"/>
          </a:xfrm>
        </p:spPr>
        <p:txBody>
          <a:bodyPr rtlCol="0">
            <a:noAutofit/>
          </a:bodyPr>
          <a:lstStyle/>
          <a:p>
            <a:r>
              <a:rPr lang="pt-BR" sz="2400" dirty="0"/>
              <a:t>O comportamento antiético pode acarretar diversos problemas para a empresa, alguns comportamentos podem gerar problemas judiciais e punições legais. Portanto, esses comportamentos além de impactos judiciais, podem acarretar em impactos financeiros, desgastes emocionais, impacto na reputação da empresa e outros</a:t>
            </a:r>
            <a:r>
              <a:rPr lang="pt-BR" dirty="0"/>
              <a:t>.</a:t>
            </a:r>
            <a:endParaRPr lang="pt-BR" sz="24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388897" y="878132"/>
            <a:ext cx="4501359" cy="4015508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89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26101" y="974881"/>
            <a:ext cx="4326982" cy="734415"/>
          </a:xfrm>
        </p:spPr>
        <p:txBody>
          <a:bodyPr rtlCol="0">
            <a:noAutofit/>
          </a:bodyPr>
          <a:lstStyle/>
          <a:p>
            <a:r>
              <a:rPr lang="pt-BR" sz="4800" dirty="0" smtClean="0"/>
              <a:t>BIOETICA</a:t>
            </a:r>
            <a:endParaRPr lang="pt-BR" sz="4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569" y="2354726"/>
            <a:ext cx="5652653" cy="3591098"/>
          </a:xfrm>
        </p:spPr>
        <p:txBody>
          <a:bodyPr rtlCol="0">
            <a:noAutofit/>
          </a:bodyPr>
          <a:lstStyle/>
          <a:p>
            <a:r>
              <a:rPr lang="pt-BR" sz="3200" dirty="0"/>
              <a:t>A Bioética é uma área de estudo interdisciplinar que envolve a Ética e a Biologia, fundamentando os princípios éticos que regem a vida quando essa é colocada em risco pela Medicina ou pelas ciências</a:t>
            </a:r>
            <a:r>
              <a:rPr lang="pt-BR" dirty="0"/>
              <a:t>.</a:t>
            </a:r>
            <a:endParaRPr lang="pt-BR" sz="32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465386" y="887017"/>
            <a:ext cx="4501359" cy="4073821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950" y="6184556"/>
            <a:ext cx="1672232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11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26101" y="974881"/>
            <a:ext cx="4326982" cy="734415"/>
          </a:xfrm>
        </p:spPr>
        <p:txBody>
          <a:bodyPr rtlCol="0">
            <a:noAutofit/>
          </a:bodyPr>
          <a:lstStyle/>
          <a:p>
            <a:r>
              <a:rPr lang="pt-BR" sz="3200" dirty="0" smtClean="0"/>
              <a:t>Benefícios de ética</a:t>
            </a:r>
            <a:endParaRPr lang="pt-BR" sz="32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569" y="2354726"/>
            <a:ext cx="5652653" cy="3591098"/>
          </a:xfrm>
        </p:spPr>
        <p:txBody>
          <a:bodyPr rtlCol="0">
            <a:noAutofit/>
          </a:bodyPr>
          <a:lstStyle/>
          <a:p>
            <a:r>
              <a:rPr lang="pt-BR" sz="3200" dirty="0"/>
              <a:t>Maior produtividade; Aumento do compromisso entre os colaboradores; Clima organizacional respeitoso, impulsionador e de qualidade; Oportunidades maiores de um desenvolvimento qualificado da sua carreira.</a:t>
            </a:r>
            <a:endParaRPr lang="pt-BR" sz="32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465386" y="887017"/>
            <a:ext cx="4501359" cy="4073821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950" y="6184556"/>
            <a:ext cx="1672232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5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ED2A0C-51B7-4C46-8FCB-2E66B094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309" y="5951223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 descr="&lt;strong&gt;Valores&lt;/strong&gt; universales - Escolar - ABC Col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32" y="92931"/>
            <a:ext cx="8934068" cy="65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9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26101" y="974881"/>
            <a:ext cx="4326982" cy="734415"/>
          </a:xfrm>
        </p:spPr>
        <p:txBody>
          <a:bodyPr rtlCol="0">
            <a:noAutofit/>
          </a:bodyPr>
          <a:lstStyle/>
          <a:p>
            <a:r>
              <a:rPr lang="pt-BR" sz="4800" dirty="0" smtClean="0"/>
              <a:t>RESUMO</a:t>
            </a:r>
            <a:endParaRPr lang="pt-BR" sz="4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44" y="2221376"/>
            <a:ext cx="5652653" cy="3591098"/>
          </a:xfrm>
        </p:spPr>
        <p:txBody>
          <a:bodyPr rtlCol="0">
            <a:noAutofit/>
          </a:bodyPr>
          <a:lstStyle/>
          <a:p>
            <a:r>
              <a:rPr lang="pt-BR" sz="3200" dirty="0"/>
              <a:t>Bioética é um campo de estudo que aborda questões éticas relacionadas à vida, saúde, pesquisa científica e intervenções médicas, enquanto ética refere-se a princípios e valores morais que guiam o comportamento humano em diversas áreas da vida.</a:t>
            </a:r>
            <a:endParaRPr lang="pt-BR" sz="32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470644" y="1013606"/>
            <a:ext cx="4501359" cy="3771163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3833" y="6310949"/>
            <a:ext cx="1672232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60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26101" y="974881"/>
            <a:ext cx="4326982" cy="734415"/>
          </a:xfrm>
        </p:spPr>
        <p:txBody>
          <a:bodyPr rtlCol="0">
            <a:noAutofit/>
          </a:bodyPr>
          <a:lstStyle/>
          <a:p>
            <a:r>
              <a:rPr lang="pt-BR" sz="4800" dirty="0" smtClean="0"/>
              <a:t>Perguntas.</a:t>
            </a:r>
            <a:endParaRPr lang="pt-BR" sz="4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23" y="2510444"/>
            <a:ext cx="5269250" cy="3182759"/>
          </a:xfrm>
        </p:spPr>
        <p:txBody>
          <a:bodyPr rtlCol="0">
            <a:noAutofit/>
          </a:bodyPr>
          <a:lstStyle/>
          <a:p>
            <a:r>
              <a:rPr lang="pt-BR" sz="2000" dirty="0" smtClean="0"/>
              <a:t>QUAL A IMPORTANCIA DA ÉTICA NOS NOSSOS DIAS ATUAIS?</a:t>
            </a:r>
            <a:endParaRPr lang="pt-BR" sz="2000" dirty="0" smtClean="0"/>
          </a:p>
          <a:p>
            <a:r>
              <a:rPr lang="pt-BR" sz="2000" dirty="0" smtClean="0"/>
              <a:t>CITE TRES EXEMPLOS DE ÉTICA NO TRABALHO?</a:t>
            </a:r>
          </a:p>
          <a:p>
            <a:r>
              <a:rPr lang="pt-BR" sz="2000" dirty="0" smtClean="0"/>
              <a:t>QUAL CONCEITO DE ÉTICA?</a:t>
            </a:r>
          </a:p>
          <a:p>
            <a:r>
              <a:rPr lang="pt-BR" sz="2000" dirty="0" smtClean="0"/>
              <a:t>O QUE É BIOETICA?</a:t>
            </a:r>
          </a:p>
          <a:p>
            <a:r>
              <a:rPr lang="pt-BR" sz="2000" dirty="0" smtClean="0"/>
              <a:t>PARA QUE SERVE A BIOETICA?</a:t>
            </a:r>
            <a:endParaRPr lang="pt-BR" sz="20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388897" y="878132"/>
            <a:ext cx="4501359" cy="4015508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2659" y="6087653"/>
            <a:ext cx="2903255" cy="365125"/>
          </a:xfrm>
        </p:spPr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07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Obrigado!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55FC3B-DD33-4B9A-A5EB-A2301786C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/>
              <a:t>ALICE PENA</a:t>
            </a:r>
          </a:p>
        </p:txBody>
      </p:sp>
      <p:pic>
        <p:nvPicPr>
          <p:cNvPr id="7" name="Espaço Reservado para Imagem 6" descr="Menino carregando uma mochila vermelha">
            <a:extLst>
              <a:ext uri="{FF2B5EF4-FFF2-40B4-BE49-F238E27FC236}">
                <a16:creationId xmlns:a16="http://schemas.microsoft.com/office/drawing/2014/main" id="{10962572-14B4-44BB-89AB-9ADA56D6B4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932" t="26156" r="14038" b="34430"/>
          <a:stretch/>
        </p:blipFill>
        <p:spPr>
          <a:xfrm>
            <a:off x="-1600" y="1096296"/>
            <a:ext cx="6052552" cy="5259842"/>
          </a:xfrm>
        </p:spPr>
      </p:pic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240191"/>
            <a:ext cx="4391191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3600"/>
              <a:t>Personalize este modelo.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u="sng">
                <a:solidFill>
                  <a:srgbClr val="0070C0"/>
                </a:solidFill>
              </a:rPr>
              <a:t>Modelo de instruções de edição e feedback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DBE29131-0256-478D-B4FF-734E0F9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26101" y="974881"/>
            <a:ext cx="4326982" cy="734415"/>
          </a:xfrm>
        </p:spPr>
        <p:txBody>
          <a:bodyPr rtlCol="0">
            <a:noAutofit/>
          </a:bodyPr>
          <a:lstStyle/>
          <a:p>
            <a:r>
              <a:rPr lang="pt-BR" sz="4800" dirty="0"/>
              <a:t>Introdução</a:t>
            </a:r>
            <a:endParaRPr lang="pt-BR" sz="4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23" y="2510444"/>
            <a:ext cx="5269250" cy="3182759"/>
          </a:xfrm>
        </p:spPr>
        <p:txBody>
          <a:bodyPr rtlCol="0">
            <a:noAutofit/>
          </a:bodyPr>
          <a:lstStyle/>
          <a:p>
            <a:r>
              <a:rPr lang="pt-BR" sz="3200" dirty="0"/>
              <a:t>O que são Valores Humanos</a:t>
            </a:r>
            <a:r>
              <a:rPr lang="pt-BR" sz="3200" dirty="0" smtClean="0"/>
              <a:t>?</a:t>
            </a:r>
            <a:endParaRPr lang="pt-BR" sz="3200" dirty="0" smtClean="0"/>
          </a:p>
          <a:p>
            <a:r>
              <a:rPr lang="pt-BR" sz="3200" dirty="0"/>
              <a:t>Conceito de </a:t>
            </a:r>
            <a:r>
              <a:rPr lang="pt-BR" sz="3200" dirty="0" smtClean="0"/>
              <a:t>Moral</a:t>
            </a:r>
            <a:endParaRPr lang="pt-BR" sz="3200" dirty="0" smtClean="0"/>
          </a:p>
          <a:p>
            <a:r>
              <a:rPr lang="pt-BR" sz="3200" dirty="0"/>
              <a:t>Conceito de </a:t>
            </a:r>
            <a:r>
              <a:rPr lang="pt-BR" sz="3200" dirty="0" smtClean="0"/>
              <a:t>Ética</a:t>
            </a:r>
          </a:p>
          <a:p>
            <a:r>
              <a:rPr lang="pt-BR" sz="3200" dirty="0"/>
              <a:t>A importância da Ética na sociedade</a:t>
            </a:r>
            <a:endParaRPr lang="pt-BR" sz="32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388897" y="878132"/>
            <a:ext cx="4501359" cy="4015508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367355" y="991508"/>
            <a:ext cx="4326982" cy="734415"/>
          </a:xfrm>
        </p:spPr>
        <p:txBody>
          <a:bodyPr rtlCol="0">
            <a:noAutofit/>
          </a:bodyPr>
          <a:lstStyle/>
          <a:p>
            <a:r>
              <a:rPr lang="pt-BR" sz="4800" dirty="0" smtClean="0"/>
              <a:t>HISTORICO</a:t>
            </a:r>
            <a:endParaRPr lang="pt-BR" sz="4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23" y="2510444"/>
            <a:ext cx="5269250" cy="3182759"/>
          </a:xfrm>
        </p:spPr>
        <p:txBody>
          <a:bodyPr rtlCol="0">
            <a:noAutofit/>
          </a:bodyPr>
          <a:lstStyle/>
          <a:p>
            <a:r>
              <a:rPr lang="pt-BR" sz="2400" dirty="0"/>
              <a:t>A origem do conceito de ética remete aos primeiros grandes pensadores da humanidade: os filósofos gregos. A criação do termo e tudo o que ele engloba surgiu em meados do século 4 </a:t>
            </a:r>
            <a:r>
              <a:rPr lang="pt-BR" sz="2400" dirty="0" err="1"/>
              <a:t>a.C</a:t>
            </a:r>
            <a:r>
              <a:rPr lang="pt-BR" sz="2400" dirty="0"/>
              <a:t>, quando teve início a ascensão das </a:t>
            </a:r>
            <a:r>
              <a:rPr lang="pt-BR" sz="2400" dirty="0" err="1" smtClean="0"/>
              <a:t>Cidades-Estado</a:t>
            </a:r>
            <a:r>
              <a:rPr lang="pt-BR" sz="2400" dirty="0" smtClean="0"/>
              <a:t> </a:t>
            </a:r>
            <a:r>
              <a:rPr lang="pt-BR" sz="2400" dirty="0"/>
              <a:t>gregas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388897" y="1222493"/>
            <a:ext cx="4501359" cy="3326785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9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39B2A57-9893-4BCD-AA1A-122310BC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7725C8C-B6FF-4BEE-B7F0-3DFD7C2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507F06-C190-4897-A2E9-0AA8E66840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 rtlCol="0"/>
          <a:lstStyle/>
          <a:p>
            <a:pPr algn="just"/>
            <a:r>
              <a:rPr lang="pt-BR" b="0" dirty="0" smtClean="0"/>
              <a:t>Ética </a:t>
            </a:r>
            <a:r>
              <a:rPr lang="pt-BR" b="0" dirty="0"/>
              <a:t>social é um conjunto de normas, princípios e valores que servem como guia para conduzir os indivíduos de uma sociedade, ao que é certo ou errado, uma espécie de código de conduta que resguarda o bem-estar da coletividade.</a:t>
            </a:r>
            <a:endParaRPr lang="pt-BR" dirty="0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71721CA4-A4DE-4064-A8E6-96148525225A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78" y="452093"/>
            <a:ext cx="8495014" cy="4781479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FCA1C1A-BC0A-4E81-82F8-5ACE20F8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-61166" y="919125"/>
            <a:ext cx="3890555" cy="109194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ETICA SOCIAL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257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39B2A57-9893-4BCD-AA1A-122310BC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7725C8C-B6FF-4BEE-B7F0-3DFD7C2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507F06-C190-4897-A2E9-0AA8E668405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7941" y="1546168"/>
            <a:ext cx="3425857" cy="3574472"/>
          </a:xfrm>
        </p:spPr>
        <p:txBody>
          <a:bodyPr rtlCol="0">
            <a:normAutofit fontScale="70000" lnSpcReduction="20000"/>
          </a:bodyPr>
          <a:lstStyle/>
          <a:p>
            <a:r>
              <a:rPr lang="pt-BR" b="0" dirty="0"/>
              <a:t>O que é responsabilidade social? Responsabilidade social (RS) é o termo que define as iniciativas voluntárias de cidadãos e empresas em prol do bem-estar e desenvolvimento da sociedade e do meio ambiente</a:t>
            </a:r>
            <a:r>
              <a:rPr lang="pt-BR" b="0" dirty="0" smtClean="0"/>
              <a:t>.</a:t>
            </a:r>
          </a:p>
          <a:p>
            <a:r>
              <a:rPr lang="pt-BR" sz="1200" dirty="0"/>
              <a:t>EXEMPLOS DE QUESTÕES DE ETICAS </a:t>
            </a:r>
            <a:r>
              <a:rPr lang="pt-BR" sz="1200" dirty="0" smtClean="0"/>
              <a:t>GLOBAIS</a:t>
            </a:r>
          </a:p>
          <a:p>
            <a:pPr marL="342900" indent="-342900">
              <a:buAutoNum type="arabicPeriod"/>
            </a:pPr>
            <a:r>
              <a:rPr lang="pt-BR" sz="1400" dirty="0" smtClean="0"/>
              <a:t>Qual </a:t>
            </a:r>
            <a:r>
              <a:rPr lang="pt-BR" sz="1400" dirty="0"/>
              <a:t>é o papel das empresas na redução das emissões de gases de efeito estufa</a:t>
            </a:r>
            <a:r>
              <a:rPr lang="pt-BR" sz="1400" dirty="0" smtClean="0"/>
              <a:t>?</a:t>
            </a:r>
          </a:p>
          <a:p>
            <a:pPr marL="342900" indent="-342900">
              <a:buAutoNum type="arabicPeriod"/>
            </a:pPr>
            <a:r>
              <a:rPr lang="pt-BR" sz="1400" dirty="0" smtClean="0"/>
              <a:t> </a:t>
            </a:r>
            <a:r>
              <a:rPr lang="pt-BR" sz="1400" dirty="0"/>
              <a:t>É ético para os países desenvolvidos explorarem os recursos naturais dos países em desenvolvimento</a:t>
            </a:r>
            <a:r>
              <a:rPr lang="pt-BR" sz="1400" dirty="0" smtClean="0"/>
              <a:t>?</a:t>
            </a:r>
          </a:p>
          <a:p>
            <a:pPr marL="342900" indent="-342900">
              <a:buAutoNum type="arabicPeriod"/>
            </a:pPr>
            <a:r>
              <a:rPr lang="pt-BR" sz="1400" dirty="0" smtClean="0"/>
              <a:t>. </a:t>
            </a:r>
            <a:r>
              <a:rPr lang="pt-BR" sz="1400" dirty="0"/>
              <a:t>Devemos permitir a clonagem de seres humanos</a:t>
            </a:r>
            <a:r>
              <a:rPr lang="pt-BR" sz="1400" dirty="0" smtClean="0"/>
              <a:t>?</a:t>
            </a:r>
          </a:p>
          <a:p>
            <a:pPr marL="342900" indent="-342900">
              <a:buAutoNum type="arabicPeriod"/>
            </a:pPr>
            <a:r>
              <a:rPr lang="pt-BR" sz="1400" dirty="0" smtClean="0"/>
              <a:t> </a:t>
            </a:r>
            <a:r>
              <a:rPr lang="pt-BR" sz="1400" dirty="0"/>
              <a:t>Qual é a responsabilidade das nações em relação à distribuição justa de recursos globais, como alimentos e água</a:t>
            </a:r>
            <a:r>
              <a:rPr lang="pt-BR" sz="1400" dirty="0" smtClean="0"/>
              <a:t>?</a:t>
            </a:r>
          </a:p>
          <a:p>
            <a:pPr marL="342900" indent="-342900">
              <a:buAutoNum type="arabicPeriod"/>
            </a:pPr>
            <a:r>
              <a:rPr lang="pt-BR" sz="1400" dirty="0" smtClean="0"/>
              <a:t>É </a:t>
            </a:r>
            <a:r>
              <a:rPr lang="pt-BR" sz="1400" dirty="0"/>
              <a:t>ético utilizar inteligência artificial para tomar decisões que afetam a vida humana, como em carros autônomos?</a:t>
            </a:r>
            <a:endParaRPr lang="pt-BR" sz="1400" dirty="0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71721CA4-A4DE-4064-A8E6-96148525225A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02" y="452093"/>
            <a:ext cx="6403766" cy="4781479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FCA1C1A-BC0A-4E81-82F8-5ACE20F8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46413" y="328921"/>
            <a:ext cx="3890555" cy="1091949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2000" dirty="0" smtClean="0"/>
              <a:t>RESPONSABILIDADE</a:t>
            </a:r>
            <a:br>
              <a:rPr lang="pt-BR" sz="2000" dirty="0" smtClean="0"/>
            </a:br>
            <a:r>
              <a:rPr lang="pt-BR" sz="2000" dirty="0" smtClean="0"/>
              <a:t>SOCIAL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8782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26101" y="974881"/>
            <a:ext cx="4326982" cy="734415"/>
          </a:xfrm>
        </p:spPr>
        <p:txBody>
          <a:bodyPr rtlCol="0">
            <a:noAutofit/>
          </a:bodyPr>
          <a:lstStyle/>
          <a:p>
            <a:r>
              <a:rPr lang="pt-BR" sz="4800" dirty="0" smtClean="0"/>
              <a:t>BIOETICA</a:t>
            </a:r>
            <a:endParaRPr lang="pt-BR" sz="4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569" y="2354726"/>
            <a:ext cx="5652653" cy="3591098"/>
          </a:xfrm>
        </p:spPr>
        <p:txBody>
          <a:bodyPr rtlCol="0">
            <a:noAutofit/>
          </a:bodyPr>
          <a:lstStyle/>
          <a:p>
            <a:r>
              <a:rPr lang="pt-BR" sz="3200" dirty="0"/>
              <a:t>A Bioética é uma área de estudo interdisciplinar que envolve a Ética e a Biologia, fundamentando os princípios éticos que regem a vida quando essa é colocada em risco pela Medicina ou pelas ciências.</a:t>
            </a:r>
            <a:endParaRPr lang="pt-BR" sz="32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465386" y="887017"/>
            <a:ext cx="4501359" cy="4073821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950" y="6184556"/>
            <a:ext cx="1672232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04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374593" y="1405982"/>
            <a:ext cx="4401371" cy="876829"/>
          </a:xfrm>
        </p:spPr>
        <p:txBody>
          <a:bodyPr rtlCol="0">
            <a:noAutofit/>
          </a:bodyPr>
          <a:lstStyle/>
          <a:p>
            <a:r>
              <a:rPr lang="pt-BR" sz="1800" b="0" dirty="0"/>
              <a:t>Qual o papel da bioética na medicina e no desenvolvimento de pesquisas científicas?</a:t>
            </a:r>
            <a:br>
              <a:rPr lang="pt-BR" sz="1800" b="0" dirty="0"/>
            </a:br>
            <a:r>
              <a:rPr lang="pt-BR" sz="1800" b="0" dirty="0"/>
              <a:t/>
            </a:r>
            <a:br>
              <a:rPr lang="pt-BR" sz="1800" b="0" dirty="0"/>
            </a:br>
            <a:endParaRPr lang="pt-BR" sz="1800" b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23" y="2510444"/>
            <a:ext cx="5269250" cy="3182759"/>
          </a:xfrm>
        </p:spPr>
        <p:txBody>
          <a:bodyPr rtlCol="0">
            <a:noAutofit/>
          </a:bodyPr>
          <a:lstStyle/>
          <a:p>
            <a:r>
              <a:rPr lang="pt-BR" sz="2400" dirty="0"/>
              <a:t>A Bioética ajuda a compreender quais são esses limites que devem ser considerados em pesquisas científicas e procedimentos médicos em áreas sensíveis. A pretensão da Bioética é facilitar que os procedimentos estejam conforme os valores éticos e morais mais cultivados em cada </a:t>
            </a:r>
            <a:r>
              <a:rPr lang="pt-BR" sz="2400" dirty="0" smtClean="0"/>
              <a:t>sociedade.</a:t>
            </a:r>
            <a:endParaRPr lang="pt-BR" sz="2400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388897" y="878132"/>
            <a:ext cx="4501359" cy="4015508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5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mídia 4" descr="Mídia">
            <a:extLst>
              <a:ext uri="{FF2B5EF4-FFF2-40B4-BE49-F238E27FC236}">
                <a16:creationId xmlns:a16="http://schemas.microsoft.com/office/drawing/2014/main" id="{7401E5EB-604A-42B4-B9BC-979A2E90F535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ED2A0C-51B7-4C46-8FCB-2E66B094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 descr="BIOÉTICA Y MEDICINA: &lt;strong&gt;PRINCIPIOS&lt;/strong&gt; DE LA BIOÈTIC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8" y="635208"/>
            <a:ext cx="9409176" cy="52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39B2A57-9893-4BCD-AA1A-122310BC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259" y="5945824"/>
            <a:ext cx="2903255" cy="365125"/>
          </a:xfrm>
        </p:spPr>
        <p:txBody>
          <a:bodyPr rtlCol="0"/>
          <a:lstStyle/>
          <a:p>
            <a:pPr rtl="0"/>
            <a:r>
              <a:rPr lang="pt-BR" dirty="0" smtClean="0"/>
              <a:t>SEST SENAT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7725C8C-B6FF-4BEE-B7F0-3DFD7C2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507F06-C190-4897-A2E9-0AA8E668405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23407" y="2103119"/>
            <a:ext cx="3309503" cy="3417759"/>
          </a:xfrm>
        </p:spPr>
        <p:txBody>
          <a:bodyPr rtlCol="0">
            <a:normAutofit lnSpcReduction="10000"/>
          </a:bodyPr>
          <a:lstStyle/>
          <a:p>
            <a:r>
              <a:rPr lang="pt-BR" b="0" dirty="0"/>
              <a:t>Ética profissional é a aplicação de valores humanos sobre o comportamento, resultando em uma postura transparente nas atividades produtivas. É também o respeito às regras, convenções e limites, sejam eles impostos por leis ou sugeridos pelas convenções sociais no trabalho.</a:t>
            </a:r>
            <a:endParaRPr lang="pt-BR" sz="1400" dirty="0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71721CA4-A4DE-4064-A8E6-96148525225A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02" y="452093"/>
            <a:ext cx="6403766" cy="4781479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FCA1C1A-BC0A-4E81-82F8-5ACE20F8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-62145" y="435874"/>
            <a:ext cx="4070898" cy="1091949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2800" dirty="0" smtClean="0"/>
              <a:t>Ética profissional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189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483_TF66931380" id="{428CCEEC-1992-4C67-BBF5-F31EEA74D5DF}" vid="{1FDA7E08-BA74-493F-9CBD-188A31C3E01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EDE487-EF5C-4E3A-89EA-C4A4C06ADA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2E390-9EA7-455D-AC1E-A444746248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CE4DFFA-4044-499B-B253-CECDC4E80F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ensino fundamental</Template>
  <TotalTime>0</TotalTime>
  <Words>366</Words>
  <Application>Microsoft Office PowerPoint</Application>
  <PresentationFormat>Widescreen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Comic Sans MS</vt:lpstr>
      <vt:lpstr>Franklin Gothic Book</vt:lpstr>
      <vt:lpstr>Tema do Office</vt:lpstr>
      <vt:lpstr>Explorando a Ética e Valores Humanos</vt:lpstr>
      <vt:lpstr>Introdução</vt:lpstr>
      <vt:lpstr>HISTORICO</vt:lpstr>
      <vt:lpstr>ETICA SOCIAL</vt:lpstr>
      <vt:lpstr>RESPONSABILIDADE SOCIAL</vt:lpstr>
      <vt:lpstr>BIOETICA</vt:lpstr>
      <vt:lpstr>Qual o papel da bioética na medicina e no desenvolvimento de pesquisas científicas?  </vt:lpstr>
      <vt:lpstr>Apresentação do PowerPoint</vt:lpstr>
      <vt:lpstr>Ética profissional</vt:lpstr>
      <vt:lpstr>exemplo de código de ética em diversas profissões</vt:lpstr>
      <vt:lpstr>A importância da ética no ambiente de trabalho</vt:lpstr>
      <vt:lpstr>Consequência de comportamento antiético </vt:lpstr>
      <vt:lpstr>BIOETICA</vt:lpstr>
      <vt:lpstr>Benefícios de ética</vt:lpstr>
      <vt:lpstr>Apresentação do PowerPoint</vt:lpstr>
      <vt:lpstr>RESUMO</vt:lpstr>
      <vt:lpstr>Perguntas.</vt:lpstr>
      <vt:lpstr>Obrigado!</vt:lpstr>
      <vt:lpstr>Personalize este modelo.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2023-10-05T21:45:37Z</dcterms:created>
  <dcterms:modified xsi:type="dcterms:W3CDTF">2023-10-05T23:42:15Z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