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9" r:id="rId3"/>
    <p:sldId id="272" r:id="rId4"/>
    <p:sldId id="263" r:id="rId5"/>
    <p:sldId id="275" r:id="rId6"/>
    <p:sldId id="277" r:id="rId7"/>
    <p:sldId id="269" r:id="rId8"/>
    <p:sldId id="278" r:id="rId9"/>
    <p:sldId id="276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FF7F3F"/>
    <a:srgbClr val="95CD41"/>
    <a:srgbClr val="F6D860"/>
    <a:srgbClr val="DC5F00"/>
    <a:srgbClr val="99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656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65E74-7B09-43F5-BEEE-ABDE9A0D3C15}" type="datetimeFigureOut">
              <a:rPr lang="pt-BR" smtClean="0"/>
              <a:pPr/>
              <a:t>24/11/2022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B0650-B44F-4A47-A89D-EBBBE1CA44B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5"/>
            <a:ext cx="9144000" cy="21129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7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8A83-D402-47E3-90E5-3CAB98C9A6E8}" type="datetimeFigureOut">
              <a:rPr lang="pt-BR" smtClean="0"/>
              <a:pPr/>
              <a:t>24/11/2022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D0D1-03E8-4016-82BF-D16BC3E720A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8A83-D402-47E3-90E5-3CAB98C9A6E8}" type="datetimeFigureOut">
              <a:rPr lang="pt-BR" smtClean="0"/>
              <a:pPr/>
              <a:t>24/11/2022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D0D1-03E8-4016-82BF-D16BC3E720A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8A83-D402-47E3-90E5-3CAB98C9A6E8}" type="datetimeFigureOut">
              <a:rPr lang="pt-BR" smtClean="0"/>
              <a:pPr/>
              <a:t>24/11/2022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D0D1-03E8-4016-82BF-D16BC3E720A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8A83-D402-47E3-90E5-3CAB98C9A6E8}" type="datetimeFigureOut">
              <a:rPr lang="pt-BR" smtClean="0"/>
              <a:pPr/>
              <a:t>24/11/2022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D0D1-03E8-4016-82BF-D16BC3E720A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5"/>
            <a:ext cx="9144000" cy="21129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7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8A83-D402-47E3-90E5-3CAB98C9A6E8}" type="datetimeFigureOut">
              <a:rPr lang="pt-BR" smtClean="0"/>
              <a:pPr/>
              <a:t>24/11/2022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D0D1-03E8-4016-82BF-D16BC3E720A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1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8A83-D402-47E3-90E5-3CAB98C9A6E8}" type="datetimeFigureOut">
              <a:rPr lang="pt-BR" smtClean="0"/>
              <a:pPr/>
              <a:t>24/11/2022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D0D1-03E8-4016-82BF-D16BC3E720A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1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7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3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7" y="1516913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8A83-D402-47E3-90E5-3CAB98C9A6E8}" type="datetimeFigureOut">
              <a:rPr lang="pt-BR" smtClean="0"/>
              <a:pPr/>
              <a:t>24/11/2022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D0D1-03E8-4016-82BF-D16BC3E720A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8A83-D402-47E3-90E5-3CAB98C9A6E8}" type="datetimeFigureOut">
              <a:rPr lang="pt-BR" smtClean="0"/>
              <a:pPr/>
              <a:t>24/11/2022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3BD0D1-03E8-4016-82BF-D16BC3E720A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8A83-D402-47E3-90E5-3CAB98C9A6E8}" type="datetimeFigureOut">
              <a:rPr lang="pt-BR" smtClean="0"/>
              <a:pPr/>
              <a:t>24/11/2022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D0D1-03E8-4016-82BF-D16BC3E720A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1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8A83-D402-47E3-90E5-3CAB98C9A6E8}" type="datetimeFigureOut">
              <a:rPr lang="pt-BR" smtClean="0"/>
              <a:pPr/>
              <a:t>24/11/2022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83BD0D1-03E8-4016-82BF-D16BC3E720A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3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1148A83-D402-47E3-90E5-3CAB98C9A6E8}" type="datetimeFigureOut">
              <a:rPr lang="pt-BR" smtClean="0"/>
              <a:pPr/>
              <a:t>24/11/2022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D0D1-03E8-4016-82BF-D16BC3E720A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5"/>
            <a:ext cx="9144000" cy="21129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9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1148A83-D402-47E3-90E5-3CAB98C9A6E8}" type="datetimeFigureOut">
              <a:rPr lang="pt-BR" smtClean="0"/>
              <a:pPr/>
              <a:t>24/11/2022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83BD0D1-03E8-4016-82BF-D16BC3E720A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9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7158" y="785794"/>
            <a:ext cx="8458200" cy="1500199"/>
          </a:xfrm>
        </p:spPr>
        <p:txBody>
          <a:bodyPr/>
          <a:lstStyle/>
          <a:p>
            <a:r>
              <a:rPr lang="pt-BR" dirty="0" smtClean="0"/>
              <a:t>PROJETO INTEGRADOR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1472" y="2928933"/>
            <a:ext cx="7715304" cy="3643339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Turma 2 – Tutora Juliana </a:t>
            </a:r>
            <a:r>
              <a:rPr lang="pt-BR" dirty="0" err="1" smtClean="0">
                <a:solidFill>
                  <a:schemeClr val="tx1"/>
                </a:solidFill>
              </a:rPr>
              <a:t>Sinnott</a:t>
            </a:r>
            <a:endParaRPr lang="pt-BR" dirty="0" smtClean="0">
              <a:solidFill>
                <a:schemeClr val="tx1"/>
              </a:solidFill>
            </a:endParaRPr>
          </a:p>
          <a:p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Grupo 2: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Clayton Souza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Débora Rodrigues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Everton C. Santos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Gisele Monteiro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Matheus Azevedo</a:t>
            </a:r>
          </a:p>
          <a:p>
            <a:r>
              <a:rPr lang="pt-BR" dirty="0" err="1" smtClean="0">
                <a:solidFill>
                  <a:schemeClr val="tx1"/>
                </a:solidFill>
              </a:rPr>
              <a:t>Raphael</a:t>
            </a:r>
            <a:r>
              <a:rPr lang="pt-BR" dirty="0" smtClean="0">
                <a:solidFill>
                  <a:schemeClr val="tx1"/>
                </a:solidFill>
              </a:rPr>
              <a:t> Teixeira</a:t>
            </a:r>
          </a:p>
          <a:p>
            <a:endParaRPr lang="pt-BR" dirty="0" smtClean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E-commerce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186766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Loja on-line de produtos naturais (</a:t>
            </a:r>
            <a:r>
              <a:rPr lang="pt-BR" dirty="0" err="1" smtClean="0"/>
              <a:t>organicos</a:t>
            </a:r>
            <a:r>
              <a:rPr lang="pt-BR" dirty="0" smtClean="0"/>
              <a:t>, </a:t>
            </a:r>
            <a:r>
              <a:rPr lang="pt-BR" dirty="0" err="1" smtClean="0"/>
              <a:t>low</a:t>
            </a:r>
            <a:r>
              <a:rPr lang="pt-BR" dirty="0" smtClean="0"/>
              <a:t> </a:t>
            </a:r>
            <a:r>
              <a:rPr lang="pt-BR" dirty="0" err="1" smtClean="0"/>
              <a:t>carb</a:t>
            </a:r>
            <a:r>
              <a:rPr lang="pt-BR" dirty="0" smtClean="0"/>
              <a:t>, vegetariano/</a:t>
            </a:r>
            <a:r>
              <a:rPr lang="pt-BR" dirty="0" err="1" smtClean="0"/>
              <a:t>vegano</a:t>
            </a:r>
            <a:r>
              <a:rPr lang="pt-BR" dirty="0" smtClean="0"/>
              <a:t>, </a:t>
            </a:r>
            <a:r>
              <a:rPr lang="pt-BR" dirty="0" err="1" smtClean="0"/>
              <a:t>diet</a:t>
            </a:r>
            <a:r>
              <a:rPr lang="pt-BR" dirty="0" smtClean="0"/>
              <a:t>, sem lactose, sem </a:t>
            </a:r>
            <a:r>
              <a:rPr lang="pt-BR" dirty="0" err="1" smtClean="0"/>
              <a:t>gluten</a:t>
            </a:r>
            <a:r>
              <a:rPr lang="pt-BR" dirty="0" smtClean="0"/>
              <a:t>);</a:t>
            </a:r>
          </a:p>
          <a:p>
            <a:r>
              <a:rPr lang="pt-BR" dirty="0" smtClean="0"/>
              <a:t>Receitas e benefícios dos produtos disponíveis;</a:t>
            </a:r>
          </a:p>
          <a:p>
            <a:r>
              <a:rPr lang="pt-BR" dirty="0" smtClean="0"/>
              <a:t>Links para notícias e artigos sobre os produtos e seus benefícios;</a:t>
            </a:r>
          </a:p>
          <a:p>
            <a:r>
              <a:rPr lang="pt-BR" dirty="0" smtClean="0"/>
              <a:t>Criar perfil nas redes sociais (</a:t>
            </a:r>
            <a:r>
              <a:rPr lang="pt-BR" dirty="0" err="1" smtClean="0"/>
              <a:t>Instagram</a:t>
            </a:r>
            <a:r>
              <a:rPr lang="pt-BR" dirty="0" smtClean="0"/>
              <a:t>, </a:t>
            </a:r>
            <a:r>
              <a:rPr lang="pt-BR" dirty="0" err="1" smtClean="0"/>
              <a:t>Facebook</a:t>
            </a:r>
            <a:r>
              <a:rPr lang="pt-BR" dirty="0" smtClean="0"/>
              <a:t>).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Telas para </a:t>
            </a:r>
            <a:r>
              <a:rPr lang="pt-BR" dirty="0" err="1" smtClean="0"/>
              <a:t>Sprint</a:t>
            </a:r>
            <a:r>
              <a:rPr lang="pt-BR" dirty="0" smtClean="0"/>
              <a:t> I: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43511"/>
          </a:xfrm>
        </p:spPr>
        <p:txBody>
          <a:bodyPr>
            <a:normAutofit fontScale="92500" lnSpcReduction="20000"/>
          </a:bodyPr>
          <a:lstStyle/>
          <a:p>
            <a:pPr marL="651510" indent="-514350">
              <a:buFont typeface="+mj-lt"/>
              <a:buAutoNum type="arabicPeriod"/>
            </a:pPr>
            <a:r>
              <a:rPr lang="pt-BR" dirty="0" smtClean="0"/>
              <a:t>Home - Matheus</a:t>
            </a:r>
          </a:p>
          <a:p>
            <a:pPr marL="651510" indent="-514350">
              <a:buFont typeface="+mj-lt"/>
              <a:buAutoNum type="arabicPeriod"/>
            </a:pPr>
            <a:r>
              <a:rPr lang="pt-BR" dirty="0" smtClean="0"/>
              <a:t>Empresa (Quem somos, valores, missão, Estilos de alimentação) - </a:t>
            </a:r>
            <a:r>
              <a:rPr lang="pt-BR" dirty="0" err="1" smtClean="0"/>
              <a:t>Raphael</a:t>
            </a:r>
            <a:endParaRPr lang="pt-BR" dirty="0" smtClean="0"/>
          </a:p>
          <a:p>
            <a:pPr marL="651510" indent="-514350">
              <a:buFont typeface="+mj-lt"/>
              <a:buAutoNum type="arabicPeriod"/>
            </a:pPr>
            <a:r>
              <a:rPr lang="pt-BR" dirty="0" smtClean="0"/>
              <a:t>Cadastro - Gisele</a:t>
            </a:r>
          </a:p>
          <a:p>
            <a:pPr marL="651510" indent="-514350">
              <a:buFont typeface="+mj-lt"/>
              <a:buAutoNum type="arabicPeriod"/>
            </a:pPr>
            <a:r>
              <a:rPr lang="pt-BR" dirty="0" smtClean="0"/>
              <a:t>Meu Carrinho - Clayton</a:t>
            </a:r>
          </a:p>
          <a:p>
            <a:pPr marL="651510" indent="-514350">
              <a:buFont typeface="+mj-lt"/>
              <a:buAutoNum type="arabicPeriod"/>
            </a:pPr>
            <a:r>
              <a:rPr lang="pt-BR" dirty="0" smtClean="0"/>
              <a:t>Fale conosco - Everton</a:t>
            </a:r>
          </a:p>
          <a:p>
            <a:pPr marL="651510" indent="-514350">
              <a:buFont typeface="+mj-lt"/>
              <a:buAutoNum type="arabicPeriod"/>
            </a:pPr>
            <a:r>
              <a:rPr lang="pt-BR" dirty="0" smtClean="0"/>
              <a:t>Produtos - </a:t>
            </a:r>
            <a:r>
              <a:rPr lang="pt-BR" dirty="0" err="1" smtClean="0"/>
              <a:t>Debora</a:t>
            </a:r>
            <a:endParaRPr lang="pt-BR" dirty="0" smtClean="0"/>
          </a:p>
          <a:p>
            <a:pPr marL="651510" indent="-514350">
              <a:buFont typeface="+mj-lt"/>
              <a:buAutoNum type="arabicPeriod"/>
            </a:pPr>
            <a:r>
              <a:rPr lang="pt-BR" dirty="0" smtClean="0"/>
              <a:t>Receitas - Gisele</a:t>
            </a:r>
          </a:p>
          <a:p>
            <a:pPr marL="651510" indent="-514350">
              <a:buFont typeface="+mj-lt"/>
              <a:buAutoNum type="arabicPeriod"/>
            </a:pPr>
            <a:r>
              <a:rPr lang="pt-BR" dirty="0" smtClean="0"/>
              <a:t>Benefícios dos produtos</a:t>
            </a:r>
          </a:p>
          <a:p>
            <a:pPr marL="651510" indent="-514350">
              <a:buFont typeface="+mj-lt"/>
              <a:buAutoNum type="arabicPeriod"/>
            </a:pPr>
            <a:r>
              <a:rPr lang="pt-BR" dirty="0" smtClean="0"/>
              <a:t>Agenda e notícias – Everton</a:t>
            </a:r>
          </a:p>
          <a:p>
            <a:pPr marL="651510" indent="-514350">
              <a:buNone/>
            </a:pPr>
            <a:endParaRPr lang="pt-BR" dirty="0" smtClean="0"/>
          </a:p>
          <a:p>
            <a:pPr marL="651510" indent="-514350">
              <a:buNone/>
            </a:pPr>
            <a:r>
              <a:rPr lang="pt-BR" dirty="0" smtClean="0"/>
              <a:t>Logotipo = Clayton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55CE851-B32C-A688-8E83-01545D5FD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0891E8C-ED8D-777C-6D24-991CA8A6C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4" descr="Fundo de Natureza, 120000+ Natureza Fundo e Fotos para ...">
            <a:extLst>
              <a:ext uri="{FF2B5EF4-FFF2-40B4-BE49-F238E27FC236}">
                <a16:creationId xmlns:a16="http://schemas.microsoft.com/office/drawing/2014/main" xmlns="" id="{6F674B53-B696-8019-F79C-E04058696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2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de cantos arredondados 5"/>
          <p:cNvSpPr/>
          <p:nvPr/>
        </p:nvSpPr>
        <p:spPr>
          <a:xfrm>
            <a:off x="2428860" y="214290"/>
            <a:ext cx="928694" cy="357190"/>
          </a:xfrm>
          <a:prstGeom prst="roundRect">
            <a:avLst/>
          </a:prstGeom>
          <a:solidFill>
            <a:srgbClr val="DC5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Home</a:t>
            </a:r>
            <a:endParaRPr lang="pt-BR" b="1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3428992" y="214290"/>
            <a:ext cx="2000264" cy="357190"/>
          </a:xfrm>
          <a:prstGeom prst="roundRect">
            <a:avLst/>
          </a:prstGeom>
          <a:solidFill>
            <a:srgbClr val="DC5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Quem somos</a:t>
            </a:r>
            <a:endParaRPr lang="pt-BR" b="1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2428860" y="714356"/>
            <a:ext cx="4429156" cy="357190"/>
          </a:xfrm>
          <a:prstGeom prst="roundRect">
            <a:avLst/>
          </a:prstGeom>
          <a:solidFill>
            <a:srgbClr val="DC5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Pesquisa</a:t>
            </a:r>
            <a:endParaRPr lang="pt-BR" b="1" dirty="0"/>
          </a:p>
        </p:txBody>
      </p:sp>
      <p:pic>
        <p:nvPicPr>
          <p:cNvPr id="10242" name="Picture 2" descr="Lupa e ícone de pesquisa ver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8" y="714356"/>
            <a:ext cx="357190" cy="357190"/>
          </a:xfrm>
          <a:prstGeom prst="rect">
            <a:avLst/>
          </a:prstGeom>
          <a:noFill/>
        </p:spPr>
      </p:pic>
      <p:sp>
        <p:nvSpPr>
          <p:cNvPr id="10" name="Retângulo de cantos arredondados 9"/>
          <p:cNvSpPr/>
          <p:nvPr/>
        </p:nvSpPr>
        <p:spPr>
          <a:xfrm>
            <a:off x="5500694" y="214290"/>
            <a:ext cx="1285884" cy="357190"/>
          </a:xfrm>
          <a:prstGeom prst="roundRect">
            <a:avLst/>
          </a:prstGeom>
          <a:solidFill>
            <a:srgbClr val="DC5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Produtos</a:t>
            </a:r>
            <a:endParaRPr lang="pt-BR" b="1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000892" y="214290"/>
            <a:ext cx="1285884" cy="714380"/>
          </a:xfrm>
          <a:prstGeom prst="roundRect">
            <a:avLst/>
          </a:prstGeom>
          <a:solidFill>
            <a:srgbClr val="DC5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Meu cadastro</a:t>
            </a:r>
            <a:endParaRPr lang="pt-BR" b="1" dirty="0"/>
          </a:p>
        </p:txBody>
      </p:sp>
      <p:pic>
        <p:nvPicPr>
          <p:cNvPr id="10244" name="Picture 4" descr="9 melhor ideia de Carrinho de mercado | carrinho de mercado ...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58214" y="285728"/>
            <a:ext cx="571504" cy="571504"/>
          </a:xfrm>
          <a:prstGeom prst="rect">
            <a:avLst/>
          </a:prstGeom>
          <a:noFill/>
        </p:spPr>
      </p:pic>
      <p:sp>
        <p:nvSpPr>
          <p:cNvPr id="13" name="Retângulo de cantos arredondados 12"/>
          <p:cNvSpPr/>
          <p:nvPr/>
        </p:nvSpPr>
        <p:spPr>
          <a:xfrm>
            <a:off x="285720" y="3214686"/>
            <a:ext cx="1643074" cy="2786082"/>
          </a:xfrm>
          <a:prstGeom prst="roundRect">
            <a:avLst/>
          </a:prstGeom>
          <a:solidFill>
            <a:srgbClr val="F6D86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Lista de Categorias</a:t>
            </a:r>
            <a:endParaRPr lang="pt-BR" b="1" dirty="0"/>
          </a:p>
          <a:p>
            <a:pPr algn="ctr"/>
            <a:endParaRPr lang="pt-BR" b="1" dirty="0" smtClean="0"/>
          </a:p>
          <a:p>
            <a:pPr algn="ctr"/>
            <a:endParaRPr lang="pt-BR" b="1" dirty="0"/>
          </a:p>
          <a:p>
            <a:pPr algn="ctr"/>
            <a:endParaRPr lang="pt-BR" b="1" dirty="0" smtClean="0"/>
          </a:p>
          <a:p>
            <a:pPr algn="ctr"/>
            <a:endParaRPr lang="pt-BR" b="1" dirty="0"/>
          </a:p>
          <a:p>
            <a:pPr algn="ctr"/>
            <a:endParaRPr lang="pt-BR" b="1" dirty="0" smtClean="0"/>
          </a:p>
          <a:p>
            <a:pPr algn="ctr"/>
            <a:endParaRPr lang="pt-BR" b="1" dirty="0"/>
          </a:p>
          <a:p>
            <a:pPr algn="ctr"/>
            <a:endParaRPr lang="pt-BR" b="1" dirty="0" smtClean="0"/>
          </a:p>
          <a:p>
            <a:pPr algn="ctr"/>
            <a:endParaRPr lang="pt-BR" b="1" dirty="0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214282" y="1214422"/>
            <a:ext cx="8715436" cy="1857388"/>
          </a:xfrm>
          <a:prstGeom prst="roundRect">
            <a:avLst/>
          </a:prstGeom>
          <a:solidFill>
            <a:srgbClr val="FF7F3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PROMOÇÕES / NOVIDADES</a:t>
            </a:r>
            <a:endParaRPr lang="pt-BR" b="1" dirty="0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3929058" y="2786058"/>
            <a:ext cx="285752" cy="214314"/>
          </a:xfrm>
          <a:prstGeom prst="roundRect">
            <a:avLst/>
          </a:prstGeom>
          <a:solidFill>
            <a:srgbClr val="DC5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1</a:t>
            </a:r>
            <a:endParaRPr lang="pt-BR" sz="1200" b="1" dirty="0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4500562" y="2786058"/>
            <a:ext cx="285752" cy="214314"/>
          </a:xfrm>
          <a:prstGeom prst="roundRect">
            <a:avLst/>
          </a:prstGeom>
          <a:solidFill>
            <a:srgbClr val="DC5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3</a:t>
            </a: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233858" y="2786058"/>
            <a:ext cx="285752" cy="214314"/>
          </a:xfrm>
          <a:prstGeom prst="roundRect">
            <a:avLst/>
          </a:prstGeom>
          <a:solidFill>
            <a:srgbClr val="DC5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2</a:t>
            </a: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357158" y="6286520"/>
            <a:ext cx="4071966" cy="357190"/>
          </a:xfrm>
          <a:prstGeom prst="roundRect">
            <a:avLst/>
          </a:prstGeom>
          <a:solidFill>
            <a:srgbClr val="95CD4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 smtClean="0">
                <a:solidFill>
                  <a:schemeClr val="bg1"/>
                </a:solidFill>
              </a:rPr>
              <a:t>Nos acompanhe nas redes sociais: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0246" name="Picture 6" descr="Ficheiro:Facebook logo (square).png – Wikipédia, a enciclopédia livr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9124" y="6215082"/>
            <a:ext cx="428628" cy="428628"/>
          </a:xfrm>
          <a:prstGeom prst="rect">
            <a:avLst/>
          </a:prstGeom>
          <a:noFill/>
        </p:spPr>
      </p:pic>
      <p:pic>
        <p:nvPicPr>
          <p:cNvPr id="10248" name="Picture 8" descr="Ficheiro:Instagram icon.png – Wikipédia, a enciclopédia livr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29190" y="6215082"/>
            <a:ext cx="428628" cy="428628"/>
          </a:xfrm>
          <a:prstGeom prst="rect">
            <a:avLst/>
          </a:prstGeom>
          <a:noFill/>
        </p:spPr>
      </p:pic>
      <p:pic>
        <p:nvPicPr>
          <p:cNvPr id="21" name="Picture 4" descr="TikTok Logo PNG Vector (EPS) Free Download">
            <a:extLst>
              <a:ext uri="{FF2B5EF4-FFF2-40B4-BE49-F238E27FC236}">
                <a16:creationId xmlns:a16="http://schemas.microsoft.com/office/drawing/2014/main" xmlns="" id="{E7AC0D6D-B1A5-30EB-6383-B84B89BE3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0694" y="6215082"/>
            <a:ext cx="285752" cy="44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free-youtube-logo-icon-2431-thumb - ROTONY FERRAMENTAS">
            <a:extLst>
              <a:ext uri="{FF2B5EF4-FFF2-40B4-BE49-F238E27FC236}">
                <a16:creationId xmlns:a16="http://schemas.microsoft.com/office/drawing/2014/main" xmlns="" id="{4EE002F4-37B3-4953-E6BF-F59A3CCB4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29322" y="6170975"/>
            <a:ext cx="357190" cy="47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tângulo de cantos arredondados 22"/>
          <p:cNvSpPr/>
          <p:nvPr/>
        </p:nvSpPr>
        <p:spPr>
          <a:xfrm>
            <a:off x="7000892" y="6286520"/>
            <a:ext cx="1714512" cy="357190"/>
          </a:xfrm>
          <a:prstGeom prst="roundRect">
            <a:avLst/>
          </a:prstGeom>
          <a:solidFill>
            <a:srgbClr val="95CD4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Fale conosco</a:t>
            </a:r>
            <a:endParaRPr lang="pt-BR" b="1" dirty="0"/>
          </a:p>
        </p:txBody>
      </p:sp>
      <p:pic>
        <p:nvPicPr>
          <p:cNvPr id="24" name="Picture 10" descr="WhatsApp Logo (PNG e SVG) Download Vetorial Transparente">
            <a:extLst>
              <a:ext uri="{FF2B5EF4-FFF2-40B4-BE49-F238E27FC236}">
                <a16:creationId xmlns:a16="http://schemas.microsoft.com/office/drawing/2014/main" xmlns="" id="{8DEC88FA-80D4-1FC5-BC48-3660DFEB3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29388" y="6167456"/>
            <a:ext cx="357190" cy="47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m"/>
          <p:cNvPicPr>
            <a:picLocks noChangeAspect="1" noChangeArrowheads="1"/>
          </p:cNvPicPr>
          <p:nvPr/>
        </p:nvPicPr>
        <p:blipFill>
          <a:blip r:embed="rId10"/>
          <a:srcRect l="23862" t="31239" r="24028" b="37357"/>
          <a:stretch>
            <a:fillRect/>
          </a:stretch>
        </p:blipFill>
        <p:spPr bwMode="auto">
          <a:xfrm>
            <a:off x="285720" y="142852"/>
            <a:ext cx="1643074" cy="997581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93510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undo de Natureza, 120000+ Natureza Fundo e Fotos para ...">
            <a:extLst>
              <a:ext uri="{FF2B5EF4-FFF2-40B4-BE49-F238E27FC236}">
                <a16:creationId xmlns:a16="http://schemas.microsoft.com/office/drawing/2014/main" xmlns="" id="{6F674B53-B696-8019-F79C-E04058696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2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de cantos arredondados 5"/>
          <p:cNvSpPr/>
          <p:nvPr/>
        </p:nvSpPr>
        <p:spPr>
          <a:xfrm>
            <a:off x="2428860" y="214290"/>
            <a:ext cx="928694" cy="357190"/>
          </a:xfrm>
          <a:prstGeom prst="roundRect">
            <a:avLst/>
          </a:prstGeom>
          <a:solidFill>
            <a:srgbClr val="DC5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Home</a:t>
            </a:r>
            <a:endParaRPr lang="pt-BR" b="1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3428992" y="214290"/>
            <a:ext cx="2000264" cy="357190"/>
          </a:xfrm>
          <a:prstGeom prst="roundRect">
            <a:avLst/>
          </a:prstGeom>
          <a:solidFill>
            <a:srgbClr val="DC5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Quem somos</a:t>
            </a:r>
            <a:endParaRPr lang="pt-BR" b="1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2428860" y="714356"/>
            <a:ext cx="4429156" cy="357190"/>
          </a:xfrm>
          <a:prstGeom prst="roundRect">
            <a:avLst/>
          </a:prstGeom>
          <a:solidFill>
            <a:srgbClr val="DC5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Pesquisa</a:t>
            </a:r>
            <a:endParaRPr lang="pt-BR" b="1" dirty="0"/>
          </a:p>
        </p:txBody>
      </p:sp>
      <p:pic>
        <p:nvPicPr>
          <p:cNvPr id="10242" name="Picture 2" descr="Lupa e ícone de pesquisa ver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8" y="714356"/>
            <a:ext cx="357190" cy="357190"/>
          </a:xfrm>
          <a:prstGeom prst="rect">
            <a:avLst/>
          </a:prstGeom>
          <a:noFill/>
        </p:spPr>
      </p:pic>
      <p:sp>
        <p:nvSpPr>
          <p:cNvPr id="10" name="Retângulo de cantos arredondados 9"/>
          <p:cNvSpPr/>
          <p:nvPr/>
        </p:nvSpPr>
        <p:spPr>
          <a:xfrm>
            <a:off x="5500694" y="214290"/>
            <a:ext cx="1285884" cy="357190"/>
          </a:xfrm>
          <a:prstGeom prst="roundRect">
            <a:avLst/>
          </a:prstGeom>
          <a:solidFill>
            <a:srgbClr val="DC5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Produtos</a:t>
            </a:r>
            <a:endParaRPr lang="pt-BR" b="1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000892" y="214290"/>
            <a:ext cx="1285884" cy="714380"/>
          </a:xfrm>
          <a:prstGeom prst="roundRect">
            <a:avLst/>
          </a:prstGeom>
          <a:solidFill>
            <a:srgbClr val="DC5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Meu cadastro</a:t>
            </a:r>
            <a:endParaRPr lang="pt-BR" b="1" dirty="0"/>
          </a:p>
        </p:txBody>
      </p:sp>
      <p:pic>
        <p:nvPicPr>
          <p:cNvPr id="10244" name="Picture 4" descr="9 melhor ideia de Carrinho de mercado | carrinho de mercado ...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58214" y="285728"/>
            <a:ext cx="571504" cy="571504"/>
          </a:xfrm>
          <a:prstGeom prst="rect">
            <a:avLst/>
          </a:prstGeom>
          <a:noFill/>
        </p:spPr>
      </p:pic>
      <p:sp>
        <p:nvSpPr>
          <p:cNvPr id="13" name="Retângulo de cantos arredondados 12"/>
          <p:cNvSpPr/>
          <p:nvPr/>
        </p:nvSpPr>
        <p:spPr>
          <a:xfrm>
            <a:off x="285720" y="2214554"/>
            <a:ext cx="4143404" cy="2786082"/>
          </a:xfrm>
          <a:prstGeom prst="roundRect">
            <a:avLst/>
          </a:prstGeom>
          <a:solidFill>
            <a:srgbClr val="F6D86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b="1" dirty="0" err="1" smtClean="0"/>
              <a:t>Login</a:t>
            </a:r>
            <a:r>
              <a:rPr lang="pt-BR" sz="1600" b="1" dirty="0" smtClean="0"/>
              <a:t>:</a:t>
            </a:r>
          </a:p>
          <a:p>
            <a:r>
              <a:rPr lang="pt-BR" sz="1600" b="1" dirty="0" err="1" smtClean="0"/>
              <a:t>E-mail</a:t>
            </a:r>
            <a:r>
              <a:rPr lang="pt-BR" sz="1600" b="1" dirty="0" smtClean="0"/>
              <a:t> ou CPF:</a:t>
            </a:r>
          </a:p>
          <a:p>
            <a:endParaRPr lang="pt-BR" sz="1600" b="1" dirty="0" smtClean="0"/>
          </a:p>
          <a:p>
            <a:endParaRPr lang="pt-BR" sz="1600" b="1" dirty="0" smtClean="0"/>
          </a:p>
          <a:p>
            <a:r>
              <a:rPr lang="pt-BR" sz="1600" b="1" dirty="0" smtClean="0"/>
              <a:t>Senha:</a:t>
            </a:r>
          </a:p>
          <a:p>
            <a:endParaRPr lang="pt-BR" sz="1600" b="1" dirty="0" smtClean="0"/>
          </a:p>
          <a:p>
            <a:endParaRPr lang="pt-BR" b="1" dirty="0" smtClean="0"/>
          </a:p>
          <a:p>
            <a:endParaRPr lang="pt-BR" b="1" dirty="0" smtClean="0"/>
          </a:p>
          <a:p>
            <a:endParaRPr lang="pt-BR" b="1" dirty="0" smtClean="0"/>
          </a:p>
          <a:p>
            <a:endParaRPr lang="pt-BR" b="1" dirty="0" smtClean="0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2928926" y="1357298"/>
            <a:ext cx="3500462" cy="714380"/>
          </a:xfrm>
          <a:prstGeom prst="roundRect">
            <a:avLst/>
          </a:prstGeom>
          <a:solidFill>
            <a:srgbClr val="FF7F3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MEU CADASTRO</a:t>
            </a:r>
            <a:endParaRPr lang="pt-BR" b="1" dirty="0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357158" y="6286520"/>
            <a:ext cx="4071966" cy="357190"/>
          </a:xfrm>
          <a:prstGeom prst="roundRect">
            <a:avLst/>
          </a:prstGeom>
          <a:solidFill>
            <a:srgbClr val="95CD4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 smtClean="0">
                <a:solidFill>
                  <a:schemeClr val="bg1"/>
                </a:solidFill>
              </a:rPr>
              <a:t>Nos acompanhe nas redes sociais: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0246" name="Picture 6" descr="Ficheiro:Facebook logo (square).png – Wikipédia, a enciclopédia livr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9124" y="6215082"/>
            <a:ext cx="428628" cy="428628"/>
          </a:xfrm>
          <a:prstGeom prst="rect">
            <a:avLst/>
          </a:prstGeom>
          <a:noFill/>
        </p:spPr>
      </p:pic>
      <p:pic>
        <p:nvPicPr>
          <p:cNvPr id="10248" name="Picture 8" descr="Ficheiro:Instagram icon.png – Wikipédia, a enciclopédia livr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29190" y="6215082"/>
            <a:ext cx="428628" cy="428628"/>
          </a:xfrm>
          <a:prstGeom prst="rect">
            <a:avLst/>
          </a:prstGeom>
          <a:noFill/>
        </p:spPr>
      </p:pic>
      <p:pic>
        <p:nvPicPr>
          <p:cNvPr id="21" name="Picture 4" descr="TikTok Logo PNG Vector (EPS) Free Download">
            <a:extLst>
              <a:ext uri="{FF2B5EF4-FFF2-40B4-BE49-F238E27FC236}">
                <a16:creationId xmlns:a16="http://schemas.microsoft.com/office/drawing/2014/main" xmlns="" id="{E7AC0D6D-B1A5-30EB-6383-B84B89BE3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0694" y="6215082"/>
            <a:ext cx="285752" cy="44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free-youtube-logo-icon-2431-thumb - ROTONY FERRAMENTAS">
            <a:extLst>
              <a:ext uri="{FF2B5EF4-FFF2-40B4-BE49-F238E27FC236}">
                <a16:creationId xmlns:a16="http://schemas.microsoft.com/office/drawing/2014/main" xmlns="" id="{4EE002F4-37B3-4953-E6BF-F59A3CCB4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29322" y="6170975"/>
            <a:ext cx="357190" cy="47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tângulo de cantos arredondados 22"/>
          <p:cNvSpPr/>
          <p:nvPr/>
        </p:nvSpPr>
        <p:spPr>
          <a:xfrm>
            <a:off x="7000892" y="6286520"/>
            <a:ext cx="1714512" cy="357190"/>
          </a:xfrm>
          <a:prstGeom prst="roundRect">
            <a:avLst/>
          </a:prstGeom>
          <a:solidFill>
            <a:srgbClr val="95CD4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Fale conosco</a:t>
            </a:r>
            <a:endParaRPr lang="pt-BR" b="1" dirty="0"/>
          </a:p>
        </p:txBody>
      </p:sp>
      <p:pic>
        <p:nvPicPr>
          <p:cNvPr id="24" name="Picture 10" descr="WhatsApp Logo (PNG e SVG) Download Vetorial Transparente">
            <a:extLst>
              <a:ext uri="{FF2B5EF4-FFF2-40B4-BE49-F238E27FC236}">
                <a16:creationId xmlns:a16="http://schemas.microsoft.com/office/drawing/2014/main" xmlns="" id="{8DEC88FA-80D4-1FC5-BC48-3660DFEB3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29388" y="6167456"/>
            <a:ext cx="357190" cy="47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ângulo de cantos arredondados 24"/>
          <p:cNvSpPr/>
          <p:nvPr/>
        </p:nvSpPr>
        <p:spPr>
          <a:xfrm>
            <a:off x="500034" y="2857496"/>
            <a:ext cx="3786214" cy="3571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500034" y="3571876"/>
            <a:ext cx="3786214" cy="3571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500034" y="3929066"/>
            <a:ext cx="3786214" cy="3571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 smtClean="0"/>
              <a:t>Esqueci minha senha</a:t>
            </a:r>
            <a:endParaRPr lang="pt-BR" b="1" dirty="0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4786314" y="2214554"/>
            <a:ext cx="4143404" cy="3500462"/>
          </a:xfrm>
          <a:prstGeom prst="roundRect">
            <a:avLst/>
          </a:prstGeom>
          <a:solidFill>
            <a:srgbClr val="F6D86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b="1" dirty="0" smtClean="0"/>
              <a:t>Criar conta:</a:t>
            </a:r>
          </a:p>
          <a:p>
            <a:r>
              <a:rPr lang="pt-BR" sz="1600" b="1" dirty="0" smtClean="0"/>
              <a:t>Informe e-mail para validação:</a:t>
            </a:r>
          </a:p>
          <a:p>
            <a:endParaRPr lang="pt-BR" sz="1600" b="1" dirty="0" smtClean="0"/>
          </a:p>
          <a:p>
            <a:endParaRPr lang="pt-BR" sz="1600" b="1" dirty="0" smtClean="0"/>
          </a:p>
          <a:p>
            <a:r>
              <a:rPr lang="pt-BR" sz="1600" b="1" dirty="0" smtClean="0"/>
              <a:t>Crie uma senha:</a:t>
            </a:r>
          </a:p>
          <a:p>
            <a:endParaRPr lang="pt-BR" sz="1600" b="1" dirty="0" smtClean="0"/>
          </a:p>
          <a:p>
            <a:endParaRPr lang="pt-BR" sz="1600" b="1" dirty="0" smtClean="0"/>
          </a:p>
          <a:p>
            <a:endParaRPr lang="pt-BR" sz="1600" b="1" dirty="0" smtClean="0"/>
          </a:p>
          <a:p>
            <a:endParaRPr lang="pt-BR" sz="1600" b="1" dirty="0" smtClean="0"/>
          </a:p>
          <a:p>
            <a:endParaRPr lang="pt-BR" sz="1600" b="1" dirty="0" smtClean="0"/>
          </a:p>
          <a:p>
            <a:endParaRPr lang="pt-BR" sz="1600" b="1" dirty="0" smtClean="0"/>
          </a:p>
          <a:p>
            <a:endParaRPr lang="pt-BR" sz="1600" b="1" dirty="0" smtClean="0"/>
          </a:p>
          <a:p>
            <a:endParaRPr lang="pt-BR" sz="1600" b="1" dirty="0" smtClean="0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5000628" y="2857496"/>
            <a:ext cx="3786214" cy="3571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/>
          </a:p>
        </p:txBody>
      </p:sp>
      <p:sp>
        <p:nvSpPr>
          <p:cNvPr id="30" name="Retângulo de cantos arredondados 29"/>
          <p:cNvSpPr/>
          <p:nvPr/>
        </p:nvSpPr>
        <p:spPr>
          <a:xfrm>
            <a:off x="5000628" y="3643314"/>
            <a:ext cx="3786214" cy="3571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5000628" y="4000504"/>
            <a:ext cx="3786214" cy="7858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charset="0"/>
              <a:buChar char="•"/>
            </a:pPr>
            <a:r>
              <a:rPr lang="pt-BR" sz="1200" b="1" dirty="0" smtClean="0"/>
              <a:t>A senha deve conter de 6 a 10 caracteres;</a:t>
            </a:r>
          </a:p>
          <a:p>
            <a:pPr>
              <a:buFont typeface="Arial" charset="0"/>
              <a:buChar char="•"/>
            </a:pPr>
            <a:r>
              <a:rPr lang="pt-BR" sz="1200" b="1" dirty="0" smtClean="0"/>
              <a:t>Deve conter letra maiúscula e minúscula;</a:t>
            </a:r>
          </a:p>
          <a:p>
            <a:pPr>
              <a:buFont typeface="Arial" charset="0"/>
              <a:buChar char="•"/>
            </a:pPr>
            <a:r>
              <a:rPr lang="pt-BR" sz="1200" b="1" dirty="0" smtClean="0"/>
              <a:t>Deve conter número;</a:t>
            </a:r>
          </a:p>
          <a:p>
            <a:pPr>
              <a:buFont typeface="Arial" charset="0"/>
              <a:buChar char="•"/>
            </a:pPr>
            <a:r>
              <a:rPr lang="pt-BR" sz="1200" b="1" dirty="0" smtClean="0"/>
              <a:t>Deve conter um caractere especial (. * ? ! &amp; -).</a:t>
            </a:r>
            <a:endParaRPr lang="pt-BR" b="1" dirty="0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1928794" y="4429132"/>
            <a:ext cx="1009656" cy="357190"/>
          </a:xfrm>
          <a:prstGeom prst="roundRect">
            <a:avLst/>
          </a:prstGeom>
          <a:solidFill>
            <a:srgbClr val="FF7F3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OK</a:t>
            </a:r>
            <a:endParaRPr lang="pt-BR" b="1" dirty="0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6000760" y="5072074"/>
            <a:ext cx="1571636" cy="357190"/>
          </a:xfrm>
          <a:prstGeom prst="roundRect">
            <a:avLst/>
          </a:prstGeom>
          <a:solidFill>
            <a:srgbClr val="FF7F3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Prosseguir</a:t>
            </a:r>
            <a:endParaRPr lang="pt-BR" b="1" dirty="0"/>
          </a:p>
        </p:txBody>
      </p:sp>
      <p:sp>
        <p:nvSpPr>
          <p:cNvPr id="34" name="Retângulo 33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 </a:t>
            </a:r>
            <a:endParaRPr lang="pt-BR" dirty="0"/>
          </a:p>
        </p:txBody>
      </p:sp>
      <p:pic>
        <p:nvPicPr>
          <p:cNvPr id="35" name="Picture 2" descr="Imagem"/>
          <p:cNvPicPr>
            <a:picLocks noChangeAspect="1" noChangeArrowheads="1"/>
          </p:cNvPicPr>
          <p:nvPr/>
        </p:nvPicPr>
        <p:blipFill>
          <a:blip r:embed="rId10"/>
          <a:srcRect l="23862" t="31239" r="24028" b="37357"/>
          <a:stretch>
            <a:fillRect/>
          </a:stretch>
        </p:blipFill>
        <p:spPr bwMode="auto">
          <a:xfrm>
            <a:off x="285720" y="142852"/>
            <a:ext cx="1643074" cy="997581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93510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005181"/>
            <a:ext cx="8520600" cy="20830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919031"/>
            <a:ext cx="8520600" cy="8043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pic>
        <p:nvPicPr>
          <p:cNvPr id="56" name="Google Shape;56;p13" descr="Fundo de Natureza, 120000+ Natureza Fundo e Fotos para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" y="-101599"/>
            <a:ext cx="9144001" cy="695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457200" y="175400"/>
            <a:ext cx="7467600" cy="1159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600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2428860" y="196534"/>
            <a:ext cx="928800" cy="362593"/>
          </a:xfrm>
          <a:prstGeom prst="roundRect">
            <a:avLst>
              <a:gd name="adj" fmla="val 16667"/>
            </a:avLst>
          </a:prstGeom>
          <a:solidFill>
            <a:srgbClr val="DC5F00"/>
          </a:solidFill>
          <a:ln w="19050" cap="flat" cmpd="sng">
            <a:solidFill>
              <a:srgbClr val="7E848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3428992" y="196534"/>
            <a:ext cx="2000400" cy="362593"/>
          </a:xfrm>
          <a:prstGeom prst="roundRect">
            <a:avLst>
              <a:gd name="adj" fmla="val 16667"/>
            </a:avLst>
          </a:prstGeom>
          <a:solidFill>
            <a:srgbClr val="DC5F00"/>
          </a:solidFill>
          <a:ln w="19050" cap="flat" cmpd="sng">
            <a:solidFill>
              <a:srgbClr val="7E848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Quem somos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2428860" y="863289"/>
            <a:ext cx="4429200" cy="362593"/>
          </a:xfrm>
          <a:prstGeom prst="roundRect">
            <a:avLst>
              <a:gd name="adj" fmla="val 16667"/>
            </a:avLst>
          </a:prstGeom>
          <a:solidFill>
            <a:srgbClr val="DC5F00"/>
          </a:solidFill>
          <a:ln w="19050" cap="flat" cmpd="sng">
            <a:solidFill>
              <a:srgbClr val="7E848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Pesquisa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3" descr="Lupa e ícone de pesquisa verd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29388" y="863290"/>
            <a:ext cx="357190" cy="36248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/>
          <p:nvPr/>
        </p:nvSpPr>
        <p:spPr>
          <a:xfrm>
            <a:off x="5500694" y="196534"/>
            <a:ext cx="1285800" cy="362593"/>
          </a:xfrm>
          <a:prstGeom prst="roundRect">
            <a:avLst>
              <a:gd name="adj" fmla="val 16667"/>
            </a:avLst>
          </a:prstGeom>
          <a:solidFill>
            <a:srgbClr val="DC5F00"/>
          </a:solidFill>
          <a:ln w="19050" cap="flat" cmpd="sng">
            <a:solidFill>
              <a:srgbClr val="7E848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Produtos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7000892" y="196535"/>
            <a:ext cx="1285800" cy="724882"/>
          </a:xfrm>
          <a:prstGeom prst="roundRect">
            <a:avLst>
              <a:gd name="adj" fmla="val 16667"/>
            </a:avLst>
          </a:prstGeom>
          <a:solidFill>
            <a:srgbClr val="DC5F00"/>
          </a:solidFill>
          <a:ln w="19050" cap="flat" cmpd="sng">
            <a:solidFill>
              <a:srgbClr val="7E848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Meu cadastro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3" descr="9 melhor ideia de Carrinho de mercado | carrinho de mercado ...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58214" y="291786"/>
            <a:ext cx="571504" cy="57997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/>
          <p:nvPr/>
        </p:nvSpPr>
        <p:spPr>
          <a:xfrm>
            <a:off x="357158" y="6281117"/>
            <a:ext cx="4071900" cy="362593"/>
          </a:xfrm>
          <a:prstGeom prst="roundRect">
            <a:avLst>
              <a:gd name="adj" fmla="val 16667"/>
            </a:avLst>
          </a:prstGeom>
          <a:solidFill>
            <a:srgbClr val="95CD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Nos acompanhe nas redes sociais:</a:t>
            </a:r>
            <a:endParaRPr sz="1800" b="1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3" descr="Ficheiro:Facebook logo (square).png – Wikipédia, a enciclopédia livr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29124" y="6185867"/>
            <a:ext cx="428628" cy="434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 descr="Ficheiro:Instagram icon.png – Wikipédia, a enciclopédia livr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929190" y="6185867"/>
            <a:ext cx="428628" cy="434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 descr="TikTok Logo PNG Vector (EPS) Free Downloa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00694" y="6185867"/>
            <a:ext cx="285752" cy="451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 descr="free-youtube-logo-icon-2431-thumb - ROTONY FERRAMENTAS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929322" y="6127057"/>
            <a:ext cx="357190" cy="48330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/>
          <p:nvPr/>
        </p:nvSpPr>
        <p:spPr>
          <a:xfrm>
            <a:off x="7000892" y="6281117"/>
            <a:ext cx="1714500" cy="362593"/>
          </a:xfrm>
          <a:prstGeom prst="roundRect">
            <a:avLst>
              <a:gd name="adj" fmla="val 16667"/>
            </a:avLst>
          </a:prstGeom>
          <a:solidFill>
            <a:srgbClr val="95CD41"/>
          </a:solidFill>
          <a:ln w="19050" cap="flat" cmpd="sng">
            <a:solidFill>
              <a:srgbClr val="7E848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Fale conosco</a:t>
            </a:r>
            <a:endParaRPr sz="1800" b="1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3" descr="WhatsApp Logo (PNG e SVG) Download Vetorial Transparente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429388" y="6122366"/>
            <a:ext cx="357190" cy="48331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/>
          <p:nvPr/>
        </p:nvSpPr>
        <p:spPr>
          <a:xfrm>
            <a:off x="8653312" y="796203"/>
            <a:ext cx="350008" cy="296294"/>
          </a:xfrm>
          <a:prstGeom prst="ellipse">
            <a:avLst/>
          </a:prstGeom>
          <a:solidFill>
            <a:srgbClr val="DC5F00"/>
          </a:solidFill>
          <a:ln w="19050" cap="flat" cmpd="sng">
            <a:solidFill>
              <a:srgbClr val="7E848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b="1" dirty="0"/>
              <a:t>3</a:t>
            </a:r>
            <a:endParaRPr b="1"/>
          </a:p>
        </p:txBody>
      </p:sp>
      <p:pic>
        <p:nvPicPr>
          <p:cNvPr id="74" name="Google Shape;74;p13" descr="9 melhor ideia de Carrinho de mercado | carrinho de mercado ...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189" y="1452443"/>
            <a:ext cx="571504" cy="57997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/>
          <p:nvPr/>
        </p:nvSpPr>
        <p:spPr>
          <a:xfrm>
            <a:off x="457201" y="2147731"/>
            <a:ext cx="6329400" cy="362593"/>
          </a:xfrm>
          <a:prstGeom prst="roundRect">
            <a:avLst>
              <a:gd name="adj" fmla="val 16667"/>
            </a:avLst>
          </a:prstGeom>
          <a:solidFill>
            <a:srgbClr val="DC5F00"/>
          </a:solidFill>
          <a:ln w="19050" cap="flat" cmpd="sng">
            <a:solidFill>
              <a:srgbClr val="7E848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bg1"/>
                </a:solidFill>
              </a:rPr>
              <a:t>Produto                  Detalhe                             Qtd       Total</a:t>
            </a:r>
            <a:endParaRPr sz="1800" b="1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1229497" y="1617105"/>
            <a:ext cx="1199400" cy="362593"/>
          </a:xfrm>
          <a:prstGeom prst="roundRect">
            <a:avLst>
              <a:gd name="adj" fmla="val 16667"/>
            </a:avLst>
          </a:prstGeom>
          <a:solidFill>
            <a:srgbClr val="DC5F00"/>
          </a:solidFill>
          <a:ln w="19050" cap="flat" cmpd="sng">
            <a:solidFill>
              <a:srgbClr val="7E848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bg1"/>
                </a:solidFill>
              </a:rPr>
              <a:t>Carrinho</a:t>
            </a:r>
            <a:endParaRPr sz="1800" b="1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11" cstate="print">
            <a:alphaModFix/>
          </a:blip>
          <a:stretch>
            <a:fillRect/>
          </a:stretch>
        </p:blipFill>
        <p:spPr>
          <a:xfrm>
            <a:off x="550624" y="2893167"/>
            <a:ext cx="678875" cy="688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3"/>
          <p:cNvPicPr preferRelativeResize="0"/>
          <p:nvPr/>
        </p:nvPicPr>
        <p:blipFill>
          <a:blip r:embed="rId11" cstate="print">
            <a:alphaModFix/>
          </a:blip>
          <a:stretch>
            <a:fillRect/>
          </a:stretch>
        </p:blipFill>
        <p:spPr>
          <a:xfrm>
            <a:off x="550624" y="4050434"/>
            <a:ext cx="678875" cy="688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3"/>
          <p:cNvPicPr preferRelativeResize="0"/>
          <p:nvPr/>
        </p:nvPicPr>
        <p:blipFill>
          <a:blip r:embed="rId11" cstate="print">
            <a:alphaModFix/>
          </a:blip>
          <a:stretch>
            <a:fillRect/>
          </a:stretch>
        </p:blipFill>
        <p:spPr>
          <a:xfrm>
            <a:off x="550624" y="5207700"/>
            <a:ext cx="678875" cy="68895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3"/>
          <p:cNvSpPr/>
          <p:nvPr/>
        </p:nvSpPr>
        <p:spPr>
          <a:xfrm>
            <a:off x="1530892" y="3100398"/>
            <a:ext cx="3117900" cy="362593"/>
          </a:xfrm>
          <a:prstGeom prst="roundRect">
            <a:avLst>
              <a:gd name="adj" fmla="val 16667"/>
            </a:avLst>
          </a:prstGeom>
          <a:solidFill>
            <a:srgbClr val="DC5F00"/>
          </a:solidFill>
          <a:ln w="19050" cap="flat" cmpd="sng">
            <a:solidFill>
              <a:srgbClr val="7E848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bg1"/>
                </a:solidFill>
              </a:rPr>
              <a:t>Melhor produto do mundo</a:t>
            </a:r>
            <a:endParaRPr sz="1800" b="1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1530800" y="4237231"/>
            <a:ext cx="3117900" cy="362593"/>
          </a:xfrm>
          <a:prstGeom prst="roundRect">
            <a:avLst>
              <a:gd name="adj" fmla="val 16667"/>
            </a:avLst>
          </a:prstGeom>
          <a:solidFill>
            <a:srgbClr val="DC5F00"/>
          </a:solidFill>
          <a:ln w="19050" cap="flat" cmpd="sng">
            <a:solidFill>
              <a:srgbClr val="7E848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bg1"/>
                </a:solidFill>
              </a:rPr>
              <a:t>Melhor que o anterior</a:t>
            </a:r>
            <a:endParaRPr sz="1800" b="1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1530892" y="5374065"/>
            <a:ext cx="3117900" cy="362593"/>
          </a:xfrm>
          <a:prstGeom prst="roundRect">
            <a:avLst>
              <a:gd name="adj" fmla="val 16667"/>
            </a:avLst>
          </a:prstGeom>
          <a:solidFill>
            <a:srgbClr val="DC5F00"/>
          </a:solidFill>
          <a:ln w="19050" cap="flat" cmpd="sng">
            <a:solidFill>
              <a:srgbClr val="7E848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bg1"/>
                </a:solidFill>
              </a:rPr>
              <a:t>Merece</a:t>
            </a:r>
            <a:endParaRPr sz="1800" b="1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4927491" y="3100398"/>
            <a:ext cx="571500" cy="362593"/>
          </a:xfrm>
          <a:prstGeom prst="roundRect">
            <a:avLst>
              <a:gd name="adj" fmla="val 16667"/>
            </a:avLst>
          </a:prstGeom>
          <a:solidFill>
            <a:srgbClr val="DC5F00"/>
          </a:solidFill>
          <a:ln w="19050" cap="flat" cmpd="sng">
            <a:solidFill>
              <a:srgbClr val="7E848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bg1"/>
                </a:solidFill>
              </a:rPr>
              <a:t>1</a:t>
            </a:r>
            <a:endParaRPr sz="1800" b="1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5802000" y="3100398"/>
            <a:ext cx="984600" cy="362593"/>
          </a:xfrm>
          <a:prstGeom prst="roundRect">
            <a:avLst>
              <a:gd name="adj" fmla="val 16667"/>
            </a:avLst>
          </a:prstGeom>
          <a:solidFill>
            <a:srgbClr val="DC5F00"/>
          </a:solidFill>
          <a:ln w="19050" cap="flat" cmpd="sng">
            <a:solidFill>
              <a:srgbClr val="7E848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bg1"/>
                </a:solidFill>
              </a:rPr>
              <a:t>R$1,00</a:t>
            </a:r>
            <a:endParaRPr sz="1800" b="1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4927491" y="4202798"/>
            <a:ext cx="571500" cy="362593"/>
          </a:xfrm>
          <a:prstGeom prst="roundRect">
            <a:avLst>
              <a:gd name="adj" fmla="val 16667"/>
            </a:avLst>
          </a:prstGeom>
          <a:solidFill>
            <a:srgbClr val="DC5F00"/>
          </a:solidFill>
          <a:ln w="19050" cap="flat" cmpd="sng">
            <a:solidFill>
              <a:srgbClr val="7E848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bg1"/>
                </a:solidFill>
              </a:rPr>
              <a:t>2</a:t>
            </a:r>
            <a:endParaRPr sz="1800" b="1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5802000" y="4202798"/>
            <a:ext cx="984600" cy="362593"/>
          </a:xfrm>
          <a:prstGeom prst="roundRect">
            <a:avLst>
              <a:gd name="adj" fmla="val 16667"/>
            </a:avLst>
          </a:prstGeom>
          <a:solidFill>
            <a:srgbClr val="DC5F00"/>
          </a:solidFill>
          <a:ln w="19050" cap="flat" cmpd="sng">
            <a:solidFill>
              <a:srgbClr val="7E848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bg1"/>
                </a:solidFill>
              </a:rPr>
              <a:t>R$2,00</a:t>
            </a:r>
            <a:endParaRPr sz="1800" b="1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4922741" y="5374065"/>
            <a:ext cx="571500" cy="362593"/>
          </a:xfrm>
          <a:prstGeom prst="roundRect">
            <a:avLst>
              <a:gd name="adj" fmla="val 16667"/>
            </a:avLst>
          </a:prstGeom>
          <a:solidFill>
            <a:srgbClr val="DC5F00"/>
          </a:solidFill>
          <a:ln w="19050" cap="flat" cmpd="sng">
            <a:solidFill>
              <a:srgbClr val="7E848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bg1"/>
                </a:solidFill>
              </a:rPr>
              <a:t>3</a:t>
            </a:r>
            <a:endParaRPr sz="1800" b="1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5797250" y="5374065"/>
            <a:ext cx="984600" cy="362593"/>
          </a:xfrm>
          <a:prstGeom prst="roundRect">
            <a:avLst>
              <a:gd name="adj" fmla="val 16667"/>
            </a:avLst>
          </a:prstGeom>
          <a:solidFill>
            <a:srgbClr val="DC5F00"/>
          </a:solidFill>
          <a:ln w="19050" cap="flat" cmpd="sng">
            <a:solidFill>
              <a:srgbClr val="7E848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bg1"/>
                </a:solidFill>
              </a:rPr>
              <a:t>R$3,00</a:t>
            </a:r>
            <a:endParaRPr sz="1800" b="1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5500775" y="3143826"/>
            <a:ext cx="285600" cy="289832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5500775" y="4285026"/>
            <a:ext cx="285600" cy="289832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5516400" y="5426226"/>
            <a:ext cx="285600" cy="289832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4640125" y="3147716"/>
            <a:ext cx="285600" cy="289832"/>
          </a:xfrm>
          <a:prstGeom prst="mathMin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4640125" y="4285016"/>
            <a:ext cx="285600" cy="289832"/>
          </a:xfrm>
          <a:prstGeom prst="mathMin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4642345" y="5395763"/>
            <a:ext cx="285600" cy="289832"/>
          </a:xfrm>
          <a:prstGeom prst="mathMin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6836898" y="2155816"/>
            <a:ext cx="2171902" cy="3130572"/>
          </a:xfrm>
          <a:prstGeom prst="roundRect">
            <a:avLst>
              <a:gd name="adj" fmla="val 16667"/>
            </a:avLst>
          </a:prstGeom>
          <a:solidFill>
            <a:srgbClr val="DC5F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912725" y="5409234"/>
            <a:ext cx="2184250" cy="362593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7" name="Google Shape;97;p13"/>
          <p:cNvSpPr txBox="1"/>
          <p:nvPr/>
        </p:nvSpPr>
        <p:spPr>
          <a:xfrm>
            <a:off x="6986918" y="2284833"/>
            <a:ext cx="1942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bg1"/>
                </a:solidFill>
              </a:rPr>
              <a:t>Subtotal </a:t>
            </a:r>
            <a:r>
              <a:rPr lang="pt-BR" sz="1600" dirty="0" smtClean="0">
                <a:solidFill>
                  <a:schemeClr val="bg1"/>
                </a:solidFill>
              </a:rPr>
              <a:t>   </a:t>
            </a:r>
            <a:r>
              <a:rPr lang="pt-BR" sz="1600" dirty="0">
                <a:solidFill>
                  <a:schemeClr val="bg1"/>
                </a:solidFill>
              </a:rPr>
              <a:t>R$ 6,00</a:t>
            </a:r>
            <a:endParaRPr sz="1600">
              <a:solidFill>
                <a:schemeClr val="bg1"/>
              </a:solidFill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7861008" y="2845384"/>
            <a:ext cx="14259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bg1"/>
                </a:solidFill>
              </a:rPr>
              <a:t>Calcular Frete</a:t>
            </a:r>
            <a:endParaRPr sz="1200">
              <a:solidFill>
                <a:schemeClr val="bg1"/>
              </a:solidFill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7000892" y="3324555"/>
            <a:ext cx="1177126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</a:rPr>
              <a:t>Frete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7000892" y="3847033"/>
            <a:ext cx="678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</a:rPr>
              <a:t>Total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8001024" y="3830236"/>
            <a:ext cx="984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bg1"/>
                </a:solidFill>
              </a:rPr>
              <a:t>R$ 6,00</a:t>
            </a:r>
            <a:endParaRPr>
              <a:solidFill>
                <a:schemeClr val="bg1"/>
              </a:solidFill>
            </a:endParaRPr>
          </a:p>
        </p:txBody>
      </p:sp>
      <p:cxnSp>
        <p:nvCxnSpPr>
          <p:cNvPr id="102" name="Google Shape;102;p13"/>
          <p:cNvCxnSpPr/>
          <p:nvPr/>
        </p:nvCxnSpPr>
        <p:spPr>
          <a:xfrm flipV="1">
            <a:off x="6990800" y="2754831"/>
            <a:ext cx="2006400" cy="2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3"/>
          <p:cNvSpPr txBox="1"/>
          <p:nvPr/>
        </p:nvSpPr>
        <p:spPr>
          <a:xfrm>
            <a:off x="6929454" y="2857496"/>
            <a:ext cx="10668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bg1"/>
                </a:solidFill>
              </a:rPr>
              <a:t>00000-000</a:t>
            </a:r>
            <a:endParaRPr sz="1300">
              <a:solidFill>
                <a:schemeClr val="bg1"/>
              </a:solidFill>
            </a:endParaRPr>
          </a:p>
        </p:txBody>
      </p:sp>
      <p:cxnSp>
        <p:nvCxnSpPr>
          <p:cNvPr id="104" name="Google Shape;104;p13"/>
          <p:cNvCxnSpPr/>
          <p:nvPr/>
        </p:nvCxnSpPr>
        <p:spPr>
          <a:xfrm flipV="1">
            <a:off x="6990800" y="3262831"/>
            <a:ext cx="2006400" cy="2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3"/>
          <p:cNvCxnSpPr/>
          <p:nvPr/>
        </p:nvCxnSpPr>
        <p:spPr>
          <a:xfrm flipV="1">
            <a:off x="6990800" y="3770831"/>
            <a:ext cx="2006400" cy="2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3"/>
          <p:cNvCxnSpPr/>
          <p:nvPr/>
        </p:nvCxnSpPr>
        <p:spPr>
          <a:xfrm flipV="1">
            <a:off x="6990800" y="4278831"/>
            <a:ext cx="2006400" cy="2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3"/>
          <p:cNvCxnSpPr/>
          <p:nvPr/>
        </p:nvCxnSpPr>
        <p:spPr>
          <a:xfrm flipV="1">
            <a:off x="6990800" y="4786831"/>
            <a:ext cx="2006400" cy="2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" name="Google Shape;108;p13"/>
          <p:cNvSpPr txBox="1"/>
          <p:nvPr/>
        </p:nvSpPr>
        <p:spPr>
          <a:xfrm>
            <a:off x="7109650" y="4804988"/>
            <a:ext cx="18945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bg1"/>
                </a:solidFill>
              </a:rPr>
              <a:t>em até </a:t>
            </a:r>
            <a:r>
              <a:rPr lang="pt-BR" sz="1000" b="1" dirty="0">
                <a:solidFill>
                  <a:schemeClr val="bg1"/>
                </a:solidFill>
              </a:rPr>
              <a:t>1X </a:t>
            </a:r>
            <a:r>
              <a:rPr lang="pt-BR" sz="1000" dirty="0">
                <a:solidFill>
                  <a:schemeClr val="bg1"/>
                </a:solidFill>
              </a:rPr>
              <a:t>de </a:t>
            </a:r>
            <a:r>
              <a:rPr lang="pt-BR" sz="1000" b="1" dirty="0">
                <a:solidFill>
                  <a:schemeClr val="bg1"/>
                </a:solidFill>
              </a:rPr>
              <a:t>R$6,00</a:t>
            </a:r>
            <a:r>
              <a:rPr lang="pt-BR" sz="1000" dirty="0">
                <a:solidFill>
                  <a:schemeClr val="bg1"/>
                </a:solidFill>
              </a:rPr>
              <a:t> no PIX</a:t>
            </a:r>
            <a:endParaRPr sz="1000">
              <a:solidFill>
                <a:schemeClr val="bg1"/>
              </a:solidFill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7025488" y="4308111"/>
            <a:ext cx="19428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bg1"/>
                </a:solidFill>
              </a:rPr>
              <a:t>Cupom Desconto</a:t>
            </a:r>
            <a:endParaRPr sz="1200">
              <a:solidFill>
                <a:schemeClr val="bg1"/>
              </a:solidFill>
            </a:endParaRPr>
          </a:p>
        </p:txBody>
      </p:sp>
      <p:cxnSp>
        <p:nvCxnSpPr>
          <p:cNvPr id="110" name="Google Shape;110;p13"/>
          <p:cNvCxnSpPr/>
          <p:nvPr/>
        </p:nvCxnSpPr>
        <p:spPr>
          <a:xfrm rot="16200000" flipH="1">
            <a:off x="7666989" y="2981534"/>
            <a:ext cx="411422" cy="121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1" name="Picture 2" descr="Imagem"/>
          <p:cNvPicPr>
            <a:picLocks noChangeAspect="1" noChangeArrowheads="1"/>
          </p:cNvPicPr>
          <p:nvPr/>
        </p:nvPicPr>
        <p:blipFill>
          <a:blip r:embed="rId13"/>
          <a:srcRect l="23862" t="31239" r="24028" b="37357"/>
          <a:stretch>
            <a:fillRect/>
          </a:stretch>
        </p:blipFill>
        <p:spPr bwMode="auto">
          <a:xfrm>
            <a:off x="285720" y="142852"/>
            <a:ext cx="1643074" cy="997581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2153" cy="6858000"/>
          </a:xfrm>
          <a:prstGeom prst="rect">
            <a:avLst/>
          </a:prstGeom>
          <a:noFill/>
        </p:spPr>
      </p:pic>
      <p:pic>
        <p:nvPicPr>
          <p:cNvPr id="7" name="Picture 4" descr="Fundo de Natureza, 120000+ Natureza Fundo e Fotos para ...">
            <a:extLst>
              <a:ext uri="{FF2B5EF4-FFF2-40B4-BE49-F238E27FC236}">
                <a16:creationId xmlns:a16="http://schemas.microsoft.com/office/drawing/2014/main" xmlns="" id="{6F674B53-B696-8019-F79C-E04058696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75000" b="77222"/>
          <a:stretch>
            <a:fillRect/>
          </a:stretch>
        </p:blipFill>
        <p:spPr bwMode="auto">
          <a:xfrm>
            <a:off x="0" y="-24"/>
            <a:ext cx="2285984" cy="15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m"/>
          <p:cNvPicPr>
            <a:picLocks noChangeAspect="1" noChangeArrowheads="1"/>
          </p:cNvPicPr>
          <p:nvPr/>
        </p:nvPicPr>
        <p:blipFill>
          <a:blip r:embed="rId4"/>
          <a:srcRect l="23862" t="31239" r="24028" b="37357"/>
          <a:stretch>
            <a:fillRect/>
          </a:stretch>
        </p:blipFill>
        <p:spPr bwMode="auto">
          <a:xfrm>
            <a:off x="285720" y="142852"/>
            <a:ext cx="1643074" cy="997581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935102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55CE851-B32C-A688-8E83-01545D5FD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30891E8C-ED8D-777C-6D24-991CA8A6C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4" descr="Fundo de Natureza, 120000+ Natureza Fundo e Fotos para ...">
            <a:extLst>
              <a:ext uri="{FF2B5EF4-FFF2-40B4-BE49-F238E27FC236}">
                <a16:creationId xmlns="" xmlns:a16="http://schemas.microsoft.com/office/drawing/2014/main" id="{6F674B53-B696-8019-F79C-E04058696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2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de cantos arredondados 6"/>
          <p:cNvSpPr/>
          <p:nvPr/>
        </p:nvSpPr>
        <p:spPr>
          <a:xfrm>
            <a:off x="179512" y="1224513"/>
            <a:ext cx="1872208" cy="576064"/>
          </a:xfrm>
          <a:prstGeom prst="roundRect">
            <a:avLst/>
          </a:prstGeom>
          <a:solidFill>
            <a:srgbClr val="FF7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</a:rPr>
              <a:t>Todos os produtos</a:t>
            </a: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467544" y="285728"/>
            <a:ext cx="1008112" cy="571504"/>
          </a:xfrm>
          <a:prstGeom prst="roundRect">
            <a:avLst/>
          </a:prstGeom>
          <a:solidFill>
            <a:srgbClr val="FF7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Logo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9" name="Picture 4" descr="9 melhor ideia de Carrinho de mercado | carrinho de mercado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58214" y="285728"/>
            <a:ext cx="571504" cy="571504"/>
          </a:xfrm>
          <a:prstGeom prst="rect">
            <a:avLst/>
          </a:prstGeom>
          <a:noFill/>
        </p:spPr>
      </p:pic>
      <p:sp>
        <p:nvSpPr>
          <p:cNvPr id="10" name="Retângulo de cantos arredondados 9"/>
          <p:cNvSpPr/>
          <p:nvPr/>
        </p:nvSpPr>
        <p:spPr>
          <a:xfrm>
            <a:off x="2267744" y="369088"/>
            <a:ext cx="4248472" cy="428628"/>
          </a:xfrm>
          <a:prstGeom prst="roundRect">
            <a:avLst/>
          </a:prstGeom>
          <a:solidFill>
            <a:srgbClr val="FF7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Pesquisar 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1" name="Picture 2" descr="Lupa e ícone de pesquisa ver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84" y="428604"/>
            <a:ext cx="276116" cy="339968"/>
          </a:xfrm>
          <a:prstGeom prst="rect">
            <a:avLst/>
          </a:prstGeom>
          <a:noFill/>
        </p:spPr>
      </p:pic>
      <p:sp>
        <p:nvSpPr>
          <p:cNvPr id="12" name="Retângulo de cantos arredondados 11"/>
          <p:cNvSpPr/>
          <p:nvPr/>
        </p:nvSpPr>
        <p:spPr>
          <a:xfrm>
            <a:off x="179512" y="2111380"/>
            <a:ext cx="1887554" cy="612068"/>
          </a:xfrm>
          <a:prstGeom prst="roundRect">
            <a:avLst/>
          </a:prstGeom>
          <a:solidFill>
            <a:srgbClr val="FF7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</a:rPr>
              <a:t>Produtos por categoria</a:t>
            </a: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179512" y="3043647"/>
            <a:ext cx="1836204" cy="504056"/>
          </a:xfrm>
          <a:prstGeom prst="roundRect">
            <a:avLst/>
          </a:prstGeom>
          <a:solidFill>
            <a:srgbClr val="FF7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</a:rPr>
              <a:t>Ofertas Exclusivas</a:t>
            </a: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179512" y="3933056"/>
            <a:ext cx="1887554" cy="648072"/>
          </a:xfrm>
          <a:prstGeom prst="roundRect">
            <a:avLst/>
          </a:prstGeom>
          <a:solidFill>
            <a:srgbClr val="FF7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</a:rPr>
              <a:t>Mais Vendidos</a:t>
            </a: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243847" y="5229200"/>
            <a:ext cx="1743538" cy="504056"/>
          </a:xfrm>
          <a:prstGeom prst="roundRect">
            <a:avLst/>
          </a:prstGeom>
          <a:solidFill>
            <a:srgbClr val="95CD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</a:rPr>
              <a:t>Fale conosco</a:t>
            </a:r>
            <a:endParaRPr lang="pt-BR" sz="1600" b="1" dirty="0">
              <a:solidFill>
                <a:schemeClr val="bg1"/>
              </a:solidFill>
            </a:endParaRPr>
          </a:p>
        </p:txBody>
      </p:sp>
      <p:pic>
        <p:nvPicPr>
          <p:cNvPr id="16" name="Picture 10" descr="WhatsApp Logo (PNG e SVG) Download Vetorial Transparente">
            <a:extLst>
              <a:ext uri="{FF2B5EF4-FFF2-40B4-BE49-F238E27FC236}">
                <a16:creationId xmlns="" xmlns:a16="http://schemas.microsoft.com/office/drawing/2014/main" id="{8DEC88FA-80D4-1FC5-BC48-3660DFEB3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4694" y="5877272"/>
            <a:ext cx="357190" cy="44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de cantos arredondados 17"/>
          <p:cNvSpPr/>
          <p:nvPr/>
        </p:nvSpPr>
        <p:spPr>
          <a:xfrm>
            <a:off x="2935676" y="1522170"/>
            <a:ext cx="1080120" cy="692319"/>
          </a:xfrm>
          <a:prstGeom prst="roundRect">
            <a:avLst/>
          </a:prstGeom>
          <a:solidFill>
            <a:srgbClr val="FF7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</a:rPr>
              <a:t>Produto</a:t>
            </a: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4788024" y="1522170"/>
            <a:ext cx="1080120" cy="692319"/>
          </a:xfrm>
          <a:prstGeom prst="roundRect">
            <a:avLst/>
          </a:prstGeom>
          <a:solidFill>
            <a:srgbClr val="FF7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</a:rPr>
              <a:t>Produto</a:t>
            </a: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6549352" y="1522170"/>
            <a:ext cx="1080120" cy="692319"/>
          </a:xfrm>
          <a:prstGeom prst="roundRect">
            <a:avLst/>
          </a:prstGeom>
          <a:solidFill>
            <a:srgbClr val="FF7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</a:rPr>
              <a:t>Produto</a:t>
            </a: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3007684" y="2460167"/>
            <a:ext cx="936104" cy="290626"/>
          </a:xfrm>
          <a:prstGeom prst="roundRect">
            <a:avLst/>
          </a:prstGeom>
          <a:solidFill>
            <a:srgbClr val="FF7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Valor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935676" y="3200111"/>
            <a:ext cx="1080120" cy="692319"/>
          </a:xfrm>
          <a:prstGeom prst="roundRect">
            <a:avLst/>
          </a:prstGeom>
          <a:solidFill>
            <a:srgbClr val="FF7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</a:rPr>
              <a:t>Produto</a:t>
            </a: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4828499" y="3198680"/>
            <a:ext cx="1080120" cy="692319"/>
          </a:xfrm>
          <a:prstGeom prst="roundRect">
            <a:avLst/>
          </a:prstGeom>
          <a:solidFill>
            <a:srgbClr val="FF7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</a:rPr>
              <a:t>Produto</a:t>
            </a: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26" name="Retângulo de cantos arredondados 25"/>
          <p:cNvSpPr/>
          <p:nvPr/>
        </p:nvSpPr>
        <p:spPr>
          <a:xfrm>
            <a:off x="6647736" y="3201543"/>
            <a:ext cx="1080120" cy="692319"/>
          </a:xfrm>
          <a:prstGeom prst="roundRect">
            <a:avLst/>
          </a:prstGeom>
          <a:solidFill>
            <a:srgbClr val="FF7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</a:rPr>
              <a:t>Produto</a:t>
            </a:r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4854007" y="2439909"/>
            <a:ext cx="936104" cy="290626"/>
          </a:xfrm>
          <a:prstGeom prst="roundRect">
            <a:avLst/>
          </a:prstGeom>
          <a:solidFill>
            <a:srgbClr val="FF7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Valor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28" name="Retângulo de cantos arredondados 27"/>
          <p:cNvSpPr/>
          <p:nvPr/>
        </p:nvSpPr>
        <p:spPr>
          <a:xfrm>
            <a:off x="6647736" y="2417414"/>
            <a:ext cx="936104" cy="290626"/>
          </a:xfrm>
          <a:prstGeom prst="roundRect">
            <a:avLst/>
          </a:prstGeom>
          <a:solidFill>
            <a:srgbClr val="FF7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Valor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29" name="Retângulo de cantos arredondados 28"/>
          <p:cNvSpPr/>
          <p:nvPr/>
        </p:nvSpPr>
        <p:spPr>
          <a:xfrm>
            <a:off x="3079692" y="4111779"/>
            <a:ext cx="936104" cy="290626"/>
          </a:xfrm>
          <a:prstGeom prst="roundRect">
            <a:avLst/>
          </a:prstGeom>
          <a:solidFill>
            <a:srgbClr val="FF7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Valor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30" name="Retângulo de cantos arredondados 29"/>
          <p:cNvSpPr/>
          <p:nvPr/>
        </p:nvSpPr>
        <p:spPr>
          <a:xfrm>
            <a:off x="5003137" y="4111779"/>
            <a:ext cx="936104" cy="290626"/>
          </a:xfrm>
          <a:prstGeom prst="roundRect">
            <a:avLst/>
          </a:prstGeom>
          <a:solidFill>
            <a:srgbClr val="FF7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Valor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6773782" y="4109628"/>
            <a:ext cx="936104" cy="290626"/>
          </a:xfrm>
          <a:prstGeom prst="roundRect">
            <a:avLst/>
          </a:prstGeom>
          <a:solidFill>
            <a:srgbClr val="FF7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bg1"/>
                </a:solidFill>
              </a:rPr>
              <a:t>Valor</a:t>
            </a:r>
            <a:endParaRPr lang="pt-BR" sz="1200" b="1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m"/>
          <p:cNvPicPr>
            <a:picLocks noChangeAspect="1" noChangeArrowheads="1"/>
          </p:cNvPicPr>
          <p:nvPr/>
        </p:nvPicPr>
        <p:blipFill>
          <a:blip r:embed="rId6"/>
          <a:srcRect l="23862" t="31239" r="24028" b="37357"/>
          <a:stretch>
            <a:fillRect/>
          </a:stretch>
        </p:blipFill>
        <p:spPr bwMode="auto">
          <a:xfrm>
            <a:off x="285720" y="142852"/>
            <a:ext cx="1643074" cy="997581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93510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55CE851-B32C-A688-8E83-01545D5FD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0891E8C-ED8D-777C-6D24-991CA8A6C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4" descr="Fundo de Natureza, 120000+ Natureza Fundo e Fotos para ...">
            <a:extLst>
              <a:ext uri="{FF2B5EF4-FFF2-40B4-BE49-F238E27FC236}">
                <a16:creationId xmlns:a16="http://schemas.microsoft.com/office/drawing/2014/main" xmlns="" id="{6F674B53-B696-8019-F79C-E04058696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2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de cantos arredondados 5"/>
          <p:cNvSpPr/>
          <p:nvPr/>
        </p:nvSpPr>
        <p:spPr>
          <a:xfrm>
            <a:off x="2428860" y="214290"/>
            <a:ext cx="928694" cy="357190"/>
          </a:xfrm>
          <a:prstGeom prst="roundRect">
            <a:avLst/>
          </a:prstGeom>
          <a:solidFill>
            <a:srgbClr val="DC5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Home</a:t>
            </a:r>
            <a:endParaRPr lang="pt-BR" b="1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3428992" y="214290"/>
            <a:ext cx="2000264" cy="357190"/>
          </a:xfrm>
          <a:prstGeom prst="roundRect">
            <a:avLst/>
          </a:prstGeom>
          <a:solidFill>
            <a:srgbClr val="DC5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Quem somos</a:t>
            </a:r>
            <a:endParaRPr lang="pt-BR" b="1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2428860" y="714356"/>
            <a:ext cx="4429156" cy="357190"/>
          </a:xfrm>
          <a:prstGeom prst="roundRect">
            <a:avLst/>
          </a:prstGeom>
          <a:solidFill>
            <a:srgbClr val="DC5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Pesquisa</a:t>
            </a:r>
            <a:endParaRPr lang="pt-BR" b="1" dirty="0"/>
          </a:p>
        </p:txBody>
      </p:sp>
      <p:pic>
        <p:nvPicPr>
          <p:cNvPr id="10242" name="Picture 2" descr="Lupa e ícone de pesquisa ver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8" y="714356"/>
            <a:ext cx="357190" cy="357190"/>
          </a:xfrm>
          <a:prstGeom prst="rect">
            <a:avLst/>
          </a:prstGeom>
          <a:noFill/>
        </p:spPr>
      </p:pic>
      <p:sp>
        <p:nvSpPr>
          <p:cNvPr id="10" name="Retângulo de cantos arredondados 9"/>
          <p:cNvSpPr/>
          <p:nvPr/>
        </p:nvSpPr>
        <p:spPr>
          <a:xfrm>
            <a:off x="5500694" y="214290"/>
            <a:ext cx="1285884" cy="357190"/>
          </a:xfrm>
          <a:prstGeom prst="roundRect">
            <a:avLst/>
          </a:prstGeom>
          <a:solidFill>
            <a:srgbClr val="DC5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Produtos</a:t>
            </a:r>
            <a:endParaRPr lang="pt-BR" b="1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000892" y="214290"/>
            <a:ext cx="1285884" cy="714380"/>
          </a:xfrm>
          <a:prstGeom prst="roundRect">
            <a:avLst/>
          </a:prstGeom>
          <a:solidFill>
            <a:srgbClr val="DC5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Meu cadastro</a:t>
            </a:r>
            <a:endParaRPr lang="pt-BR" b="1" dirty="0"/>
          </a:p>
        </p:txBody>
      </p:sp>
      <p:pic>
        <p:nvPicPr>
          <p:cNvPr id="10244" name="Picture 4" descr="9 melhor ideia de Carrinho de mercado | carrinho de mercado ...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58214" y="285728"/>
            <a:ext cx="571504" cy="571504"/>
          </a:xfrm>
          <a:prstGeom prst="rect">
            <a:avLst/>
          </a:prstGeom>
          <a:noFill/>
        </p:spPr>
      </p:pic>
      <p:sp>
        <p:nvSpPr>
          <p:cNvPr id="13" name="Retângulo de cantos arredondados 12"/>
          <p:cNvSpPr/>
          <p:nvPr/>
        </p:nvSpPr>
        <p:spPr>
          <a:xfrm>
            <a:off x="214282" y="2643182"/>
            <a:ext cx="2643206" cy="500066"/>
          </a:xfrm>
          <a:prstGeom prst="roundRect">
            <a:avLst/>
          </a:prstGeom>
          <a:solidFill>
            <a:srgbClr val="F6D86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Escolha por categoria:</a:t>
            </a:r>
            <a:endParaRPr lang="pt-BR" b="1" dirty="0" smtClean="0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357158" y="6286520"/>
            <a:ext cx="4071966" cy="357190"/>
          </a:xfrm>
          <a:prstGeom prst="roundRect">
            <a:avLst/>
          </a:prstGeom>
          <a:solidFill>
            <a:srgbClr val="95CD4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 smtClean="0">
                <a:solidFill>
                  <a:schemeClr val="bg1"/>
                </a:solidFill>
              </a:rPr>
              <a:t>Nos acompanhe nas redes sociais: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0246" name="Picture 6" descr="Ficheiro:Facebook logo (square).png – Wikipédia, a enciclopédia livr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9124" y="6215082"/>
            <a:ext cx="428628" cy="428628"/>
          </a:xfrm>
          <a:prstGeom prst="rect">
            <a:avLst/>
          </a:prstGeom>
          <a:noFill/>
        </p:spPr>
      </p:pic>
      <p:pic>
        <p:nvPicPr>
          <p:cNvPr id="10248" name="Picture 8" descr="Ficheiro:Instagram icon.png – Wikipédia, a enciclopédia livr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29190" y="6215082"/>
            <a:ext cx="428628" cy="428628"/>
          </a:xfrm>
          <a:prstGeom prst="rect">
            <a:avLst/>
          </a:prstGeom>
          <a:noFill/>
        </p:spPr>
      </p:pic>
      <p:pic>
        <p:nvPicPr>
          <p:cNvPr id="21" name="Picture 4" descr="TikTok Logo PNG Vector (EPS) Free Download">
            <a:extLst>
              <a:ext uri="{FF2B5EF4-FFF2-40B4-BE49-F238E27FC236}">
                <a16:creationId xmlns:a16="http://schemas.microsoft.com/office/drawing/2014/main" xmlns="" id="{E7AC0D6D-B1A5-30EB-6383-B84B89BE3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0694" y="6215082"/>
            <a:ext cx="285752" cy="44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free-youtube-logo-icon-2431-thumb - ROTONY FERRAMENTAS">
            <a:extLst>
              <a:ext uri="{FF2B5EF4-FFF2-40B4-BE49-F238E27FC236}">
                <a16:creationId xmlns:a16="http://schemas.microsoft.com/office/drawing/2014/main" xmlns="" id="{4EE002F4-37B3-4953-E6BF-F59A3CCB4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29322" y="6170975"/>
            <a:ext cx="357190" cy="47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tângulo de cantos arredondados 22"/>
          <p:cNvSpPr/>
          <p:nvPr/>
        </p:nvSpPr>
        <p:spPr>
          <a:xfrm>
            <a:off x="7000892" y="6286520"/>
            <a:ext cx="1714512" cy="357190"/>
          </a:xfrm>
          <a:prstGeom prst="roundRect">
            <a:avLst/>
          </a:prstGeom>
          <a:solidFill>
            <a:srgbClr val="95CD4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Fale conosco</a:t>
            </a:r>
            <a:endParaRPr lang="pt-BR" b="1" dirty="0"/>
          </a:p>
        </p:txBody>
      </p:sp>
      <p:pic>
        <p:nvPicPr>
          <p:cNvPr id="24" name="Picture 10" descr="WhatsApp Logo (PNG e SVG) Download Vetorial Transparente">
            <a:extLst>
              <a:ext uri="{FF2B5EF4-FFF2-40B4-BE49-F238E27FC236}">
                <a16:creationId xmlns:a16="http://schemas.microsoft.com/office/drawing/2014/main" xmlns="" id="{8DEC88FA-80D4-1FC5-BC48-3660DFEB3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29388" y="6167456"/>
            <a:ext cx="357190" cy="47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ângulo de cantos arredondados 24"/>
          <p:cNvSpPr/>
          <p:nvPr/>
        </p:nvSpPr>
        <p:spPr>
          <a:xfrm>
            <a:off x="2928926" y="1357298"/>
            <a:ext cx="3500462" cy="714380"/>
          </a:xfrm>
          <a:prstGeom prst="roundRect">
            <a:avLst/>
          </a:prstGeom>
          <a:solidFill>
            <a:srgbClr val="FF7F3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RECEITAS</a:t>
            </a:r>
            <a:endParaRPr lang="pt-BR" b="1" dirty="0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214282" y="3286124"/>
            <a:ext cx="2643206" cy="500066"/>
          </a:xfrm>
          <a:prstGeom prst="roundRect">
            <a:avLst/>
          </a:prstGeom>
          <a:solidFill>
            <a:srgbClr val="F6D86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Escolha por ingrediente:</a:t>
            </a:r>
            <a:endParaRPr lang="pt-BR" b="1" dirty="0" smtClean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3286116" y="2357430"/>
            <a:ext cx="2643206" cy="2857520"/>
          </a:xfrm>
          <a:prstGeom prst="roundRect">
            <a:avLst/>
          </a:prstGeom>
          <a:solidFill>
            <a:srgbClr val="F6D86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Receita da Semana:</a:t>
            </a:r>
          </a:p>
          <a:p>
            <a:pPr algn="ctr"/>
            <a:endParaRPr lang="pt-BR" sz="1600" b="1" dirty="0" smtClean="0"/>
          </a:p>
          <a:p>
            <a:pPr algn="ctr"/>
            <a:endParaRPr lang="pt-BR" sz="1600" b="1" dirty="0" smtClean="0"/>
          </a:p>
          <a:p>
            <a:pPr algn="ctr"/>
            <a:endParaRPr lang="pt-BR" sz="1600" b="1" dirty="0" smtClean="0"/>
          </a:p>
          <a:p>
            <a:pPr algn="ctr"/>
            <a:endParaRPr lang="pt-BR" sz="1600" b="1" dirty="0" smtClean="0"/>
          </a:p>
          <a:p>
            <a:pPr algn="ctr"/>
            <a:endParaRPr lang="pt-BR" sz="1600" b="1" dirty="0" smtClean="0"/>
          </a:p>
          <a:p>
            <a:pPr algn="ctr"/>
            <a:endParaRPr lang="pt-BR" sz="1600" b="1" dirty="0" smtClean="0"/>
          </a:p>
          <a:p>
            <a:pPr algn="ctr"/>
            <a:endParaRPr lang="pt-BR" sz="1600" b="1" dirty="0" smtClean="0"/>
          </a:p>
          <a:p>
            <a:pPr algn="ctr"/>
            <a:endParaRPr lang="pt-BR" sz="1600" b="1" dirty="0" smtClean="0"/>
          </a:p>
          <a:p>
            <a:pPr algn="ctr"/>
            <a:endParaRPr lang="pt-BR" b="1" dirty="0" smtClean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0"/>
          <a:srcRect l="73024" t="31250" r="8308" b="40638"/>
          <a:stretch>
            <a:fillRect/>
          </a:stretch>
        </p:blipFill>
        <p:spPr bwMode="auto">
          <a:xfrm>
            <a:off x="3521170" y="3000372"/>
            <a:ext cx="2193838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Retângulo de cantos arredondados 29"/>
          <p:cNvSpPr/>
          <p:nvPr/>
        </p:nvSpPr>
        <p:spPr>
          <a:xfrm>
            <a:off x="6143636" y="2357430"/>
            <a:ext cx="2714644" cy="714380"/>
          </a:xfrm>
          <a:prstGeom prst="roundRect">
            <a:avLst/>
          </a:prstGeom>
          <a:solidFill>
            <a:srgbClr val="F6D86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Receitas mais acessadas:</a:t>
            </a: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6143636" y="3214686"/>
            <a:ext cx="2714644" cy="57150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Receita #1</a:t>
            </a: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6143636" y="3929066"/>
            <a:ext cx="2714644" cy="57150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Receita #2</a:t>
            </a:r>
          </a:p>
        </p:txBody>
      </p:sp>
      <p:sp>
        <p:nvSpPr>
          <p:cNvPr id="33" name="Retângulo de cantos arredondados 32"/>
          <p:cNvSpPr/>
          <p:nvPr/>
        </p:nvSpPr>
        <p:spPr>
          <a:xfrm>
            <a:off x="6143636" y="4643446"/>
            <a:ext cx="2714644" cy="57150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Receita #3</a:t>
            </a:r>
          </a:p>
        </p:txBody>
      </p:sp>
      <p:pic>
        <p:nvPicPr>
          <p:cNvPr id="29" name="Picture 2" descr="Imagem"/>
          <p:cNvPicPr>
            <a:picLocks noChangeAspect="1" noChangeArrowheads="1"/>
          </p:cNvPicPr>
          <p:nvPr/>
        </p:nvPicPr>
        <p:blipFill>
          <a:blip r:embed="rId11"/>
          <a:srcRect l="23862" t="31239" r="24028" b="37357"/>
          <a:stretch>
            <a:fillRect/>
          </a:stretch>
        </p:blipFill>
        <p:spPr bwMode="auto">
          <a:xfrm>
            <a:off x="285720" y="142852"/>
            <a:ext cx="1643074" cy="997581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935102085"/>
      </p:ext>
    </p:extLst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282</TotalTime>
  <Words>349</Words>
  <Application>Microsoft Office PowerPoint</Application>
  <PresentationFormat>Apresentação na tela (4:3)</PresentationFormat>
  <Paragraphs>148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Técnica</vt:lpstr>
      <vt:lpstr>PROJETO INTEGRADOR</vt:lpstr>
      <vt:lpstr>E-commerce</vt:lpstr>
      <vt:lpstr>Telas para Sprint I: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</dc:title>
  <dc:creator>gi_mo</dc:creator>
  <cp:lastModifiedBy>gi_mo</cp:lastModifiedBy>
  <cp:revision>37</cp:revision>
  <dcterms:created xsi:type="dcterms:W3CDTF">2022-11-21T21:35:52Z</dcterms:created>
  <dcterms:modified xsi:type="dcterms:W3CDTF">2022-11-24T16:00:47Z</dcterms:modified>
</cp:coreProperties>
</file>