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7" r:id="rId2"/>
    <p:sldId id="352" r:id="rId3"/>
    <p:sldId id="353" r:id="rId4"/>
    <p:sldId id="354" r:id="rId5"/>
    <p:sldId id="355" r:id="rId6"/>
    <p:sldId id="356" r:id="rId7"/>
    <p:sldId id="389" r:id="rId8"/>
    <p:sldId id="388" r:id="rId9"/>
    <p:sldId id="379" r:id="rId10"/>
    <p:sldId id="357" r:id="rId11"/>
    <p:sldId id="359" r:id="rId12"/>
    <p:sldId id="381" r:id="rId13"/>
    <p:sldId id="382" r:id="rId14"/>
    <p:sldId id="383" r:id="rId15"/>
    <p:sldId id="384" r:id="rId16"/>
    <p:sldId id="358" r:id="rId17"/>
    <p:sldId id="367" r:id="rId18"/>
    <p:sldId id="369" r:id="rId19"/>
    <p:sldId id="385" r:id="rId20"/>
    <p:sldId id="386" r:id="rId21"/>
    <p:sldId id="387" r:id="rId22"/>
    <p:sldId id="368" r:id="rId23"/>
    <p:sldId id="391" r:id="rId24"/>
    <p:sldId id="390" r:id="rId25"/>
    <p:sldId id="392" r:id="rId26"/>
    <p:sldId id="393" r:id="rId27"/>
    <p:sldId id="344" r:id="rId28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AC8E12-4B9F-D93D-E59B-EE74E7ADD5E9}" name="Sneider Alejandro Correal Leon" initials="SL" userId="S::sneider_correal@soy.sena.edu.co::e8a0a1d2-dce4-484e-a5a7-15b7c2285191" providerId="AD"/>
  <p188:author id="{DFE56C46-90CC-59E1-B7DD-2CA405503BBD}" name="Criss Gisell Navarrete Gomez" initials="CG" userId="S::ngisell-20@soy.sena.edu.co::a8755613-d090-4c2a-933e-43d3b9d6187f" providerId="AD"/>
  <p188:author id="{5321F4B6-7906-C0E1-C3A6-6CEB1A7326A3}" name="Sneider Correal" initials="SC" userId="S::Sneider.Correal.Leon@kyndryl.com::9d495f26-d3f7-4cd5-91c0-61fa3af980b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0E92A-0D8B-97FA-3012-59CF36425749}" v="85" dt="2024-06-27T00:14:23.959"/>
    <p1510:client id="{12777FD6-3B4B-9D27-9657-3C1B5BC612E6}" v="205" dt="2024-06-27T17:33:16.225"/>
    <p1510:client id="{49D73ED2-18F0-C263-1343-D39DE06EE22F}" v="18" dt="2024-06-27T00:36:40.862"/>
    <p1510:client id="{770092E9-FDBF-306B-77BE-672685061B5D}" v="114" dt="2024-06-26T19:52:11.814"/>
    <p1510:client id="{776007FA-7186-C630-6108-43987624B922}" v="300" dt="2024-06-27T01:58:54.816"/>
    <p1510:client id="{FED3742B-89AD-33B8-D6F9-73D77CF438F9}" v="2" dt="2024-06-27T00:41:48.806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login.php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INDEX2/index.html?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index.php?route=/database/structure&amp;db=inventariolicorer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22038" y="1703507"/>
            <a:ext cx="552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>
                <a:effectLst/>
                <a:latin typeface="+mj-lt"/>
                <a:ea typeface="SimSun" panose="02010600030101010101" pitchFamily="2" charset="-122"/>
              </a:rPr>
              <a:t>Implementación de un sistema de control de inventario y ventas online del establecimiento, licores don chepe de la ciudad de Bogotá.</a:t>
            </a:r>
            <a:endParaRPr lang="es-ES" sz="2800" b="1">
              <a:solidFill>
                <a:srgbClr val="5E5C5D"/>
              </a:solidFill>
              <a:latin typeface="+mj-lt"/>
              <a:cs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54235" y="3068358"/>
            <a:ext cx="370789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b="1" err="1">
                <a:solidFill>
                  <a:srgbClr val="FF9220"/>
                </a:solidFill>
                <a:latin typeface="+mj-lt"/>
                <a:cs typeface="Calibri"/>
              </a:rPr>
              <a:t>Sneider</a:t>
            </a:r>
            <a:r>
              <a:rPr lang="es-ES" b="1">
                <a:solidFill>
                  <a:srgbClr val="FF9220"/>
                </a:solidFill>
                <a:latin typeface="+mj-lt"/>
                <a:cs typeface="Calibri"/>
              </a:rPr>
              <a:t> Alejandro Correal León.</a:t>
            </a:r>
          </a:p>
          <a:p>
            <a:r>
              <a:rPr lang="es-ES" b="1">
                <a:solidFill>
                  <a:srgbClr val="FF9220"/>
                </a:solidFill>
                <a:latin typeface="+mj-lt"/>
                <a:cs typeface="Calibri"/>
              </a:rPr>
              <a:t>Freddy </a:t>
            </a:r>
            <a:r>
              <a:rPr lang="es-ES" b="1" err="1">
                <a:solidFill>
                  <a:srgbClr val="FF9220"/>
                </a:solidFill>
                <a:latin typeface="+mj-lt"/>
                <a:cs typeface="Calibri"/>
              </a:rPr>
              <a:t>Andres</a:t>
            </a:r>
            <a:r>
              <a:rPr lang="es-ES" b="1">
                <a:solidFill>
                  <a:srgbClr val="FF9220"/>
                </a:solidFill>
                <a:latin typeface="+mj-lt"/>
                <a:cs typeface="Calibri"/>
              </a:rPr>
              <a:t> </a:t>
            </a:r>
            <a:r>
              <a:rPr lang="es-ES" b="1" err="1">
                <a:solidFill>
                  <a:srgbClr val="FF9220"/>
                </a:solidFill>
                <a:latin typeface="+mj-lt"/>
                <a:cs typeface="Calibri"/>
              </a:rPr>
              <a:t>Mejia</a:t>
            </a:r>
            <a:r>
              <a:rPr lang="es-ES" b="1">
                <a:solidFill>
                  <a:srgbClr val="FF9220"/>
                </a:solidFill>
                <a:latin typeface="+mj-lt"/>
                <a:cs typeface="Calibri"/>
              </a:rPr>
              <a:t> Malaver.</a:t>
            </a:r>
          </a:p>
          <a:p>
            <a:r>
              <a:rPr lang="es-ES" b="1" err="1">
                <a:solidFill>
                  <a:srgbClr val="FF9220"/>
                </a:solidFill>
                <a:latin typeface="+mj-lt"/>
                <a:cs typeface="Calibri"/>
              </a:rPr>
              <a:t>Criss</a:t>
            </a:r>
            <a:r>
              <a:rPr lang="es-ES" b="1">
                <a:solidFill>
                  <a:srgbClr val="FF9220"/>
                </a:solidFill>
                <a:latin typeface="+mj-lt"/>
                <a:cs typeface="Calibri"/>
              </a:rPr>
              <a:t> </a:t>
            </a:r>
            <a:r>
              <a:rPr lang="es-ES" b="1" err="1">
                <a:solidFill>
                  <a:srgbClr val="FF9220"/>
                </a:solidFill>
                <a:latin typeface="+mj-lt"/>
                <a:cs typeface="Calibri"/>
              </a:rPr>
              <a:t>Gisell</a:t>
            </a:r>
            <a:r>
              <a:rPr lang="es-ES" b="1">
                <a:solidFill>
                  <a:srgbClr val="FF9220"/>
                </a:solidFill>
                <a:latin typeface="+mj-lt"/>
                <a:cs typeface="Calibri"/>
              </a:rPr>
              <a:t> Navarrete Gómez.</a:t>
            </a:r>
            <a:endParaRPr lang="es-ES" b="1">
              <a:solidFill>
                <a:srgbClr val="FF9220"/>
              </a:solidFill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340745" y="2339965"/>
            <a:ext cx="28668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Diagrama de caso de uso general.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9801EB5-3213-91AD-4853-277F52A0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14" y="911529"/>
            <a:ext cx="4665685" cy="33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7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429443" y="265341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33DF81-396B-6E54-C1C2-113034DA07B7}"/>
              </a:ext>
            </a:extLst>
          </p:cNvPr>
          <p:cNvSpPr txBox="1"/>
          <p:nvPr/>
        </p:nvSpPr>
        <p:spPr>
          <a:xfrm>
            <a:off x="281836" y="1049797"/>
            <a:ext cx="8567801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•"/>
            </a:pPr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Actores: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*Usuario*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*Administrador*</a:t>
            </a:r>
          </a:p>
          <a:p>
            <a:pPr algn="just"/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Procesos Involucrados: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Gestión de Producto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Gestión de Usuario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Gestión de Inventarios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Gestión de Servicios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Gestión de Proveedores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Gestión de Ventas</a:t>
            </a:r>
          </a:p>
          <a:p>
            <a:pPr algn="just"/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Casos de Uso Gestión de Producto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Agregar Producto </a:t>
            </a:r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El administrador añade nuevos productos proporcionando detalles como nombre, descripción, precio, y cantidad.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Actualizar Producto </a:t>
            </a:r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El administrador modifica los detalles de los productos existentes.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Eliminar Producto </a:t>
            </a:r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El administrador elimina productos obsoletos o fuera de stock.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Consultar Producto </a:t>
            </a:r>
            <a:r>
              <a:rPr lang="es-ES" sz="13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solidFill>
                  <a:srgbClr val="000000"/>
                </a:solidFill>
                <a:latin typeface="Arial"/>
                <a:cs typeface="Arial"/>
              </a:rPr>
              <a:t>El usuario consulta la lista de productos disponibles.</a:t>
            </a:r>
          </a:p>
        </p:txBody>
      </p:sp>
    </p:spTree>
    <p:extLst>
      <p:ext uri="{BB962C8B-B14F-4D97-AF65-F5344CB8AC3E}">
        <p14:creationId xmlns:p14="http://schemas.microsoft.com/office/powerpoint/2010/main" val="60612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429443" y="265341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33DF81-396B-6E54-C1C2-113034DA07B7}"/>
              </a:ext>
            </a:extLst>
          </p:cNvPr>
          <p:cNvSpPr txBox="1"/>
          <p:nvPr/>
        </p:nvSpPr>
        <p:spPr>
          <a:xfrm>
            <a:off x="516699" y="986374"/>
            <a:ext cx="7941501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Wingdings"/>
              <a:buChar char="•"/>
            </a:pP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Casos de Uso Gestión de Usuario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Registrar Usuario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administrador registra nuevos usuarios en el sistema proporcionando detalles como nombre, correo electrónico, y rol.</a:t>
            </a: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Actualizar Usuario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administrador actualiza la información de los usuarios existentes.</a:t>
            </a: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Eliminar Usuario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administrador elimina usuarios del sistema.</a:t>
            </a: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Actualizar Perfil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usuario actualiza su propio perfil, como cambiar la contraseña o actualizar la información de contacto.</a:t>
            </a:r>
          </a:p>
          <a:p>
            <a:pPr algn="just">
              <a:buFont typeface="Arial"/>
              <a:buChar char="•"/>
            </a:pP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Wingdings"/>
              <a:buChar char="•"/>
            </a:pP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Casos de Uso Gestión de Inventarios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Agregar Ítem al Inventario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administrador añade nuevos ítems al inventario.</a:t>
            </a: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Actualizar Ítem del Inventario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administrador actualiza la información de los ítems en el inventario.</a:t>
            </a: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Eliminar Ítem del Inventario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administrador elimina ítems del inventario.</a:t>
            </a: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Consultar Inventario </a:t>
            </a:r>
            <a:r>
              <a:rPr lang="es-ES" sz="12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200">
                <a:solidFill>
                  <a:srgbClr val="000000"/>
                </a:solidFill>
                <a:latin typeface="Arial"/>
                <a:cs typeface="Arial"/>
              </a:rPr>
              <a:t>El usuario consulta el estado del inventario y la disponibilidad de productos.</a:t>
            </a:r>
          </a:p>
          <a:p>
            <a:pPr algn="just">
              <a:buFont typeface="Arial"/>
              <a:buChar char="•"/>
            </a:pPr>
            <a:endParaRPr lang="es-ES" sz="12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53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429443" y="265341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33DF81-396B-6E54-C1C2-113034DA07B7}"/>
              </a:ext>
            </a:extLst>
          </p:cNvPr>
          <p:cNvSpPr txBox="1"/>
          <p:nvPr/>
        </p:nvSpPr>
        <p:spPr>
          <a:xfrm>
            <a:off x="516699" y="970986"/>
            <a:ext cx="7941501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Casos de Uso: Gestión de Servicios 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Solicitar Servicio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usuario solicita un servicio especificando detalles como tipo de servicio y fecha.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Actualizar Solicitud de Servicio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usuario modifica una solicitud de servicio existente.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Cancelar Solicitud de Servicio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usuario cancela una solicitud de servicio.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Ver Solicitudes de Servicio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revisa las solicitudes de servicio para asignar recursos o aprobarlas.</a:t>
            </a:r>
          </a:p>
          <a:p>
            <a:pPr algn="just">
              <a:buFont typeface="Arial"/>
              <a:buChar char="•"/>
            </a:pP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Wingdings"/>
              <a:buChar char="•"/>
            </a:pP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Casos de Uso: Gestión de Proveedores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Registrar Proveedor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registra nuevos proveedores en el sistema.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Actualizar Información del Proveedor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actualiza la información de los proveedores existentes.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Eliminar Proveedor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elimina proveedores del sistema.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Consultar Proveedores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(Usuario)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usuario consulta la lista de proveedores y sus detalles.</a:t>
            </a:r>
          </a:p>
        </p:txBody>
      </p:sp>
    </p:spTree>
    <p:extLst>
      <p:ext uri="{BB962C8B-B14F-4D97-AF65-F5344CB8AC3E}">
        <p14:creationId xmlns:p14="http://schemas.microsoft.com/office/powerpoint/2010/main" val="12591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429443" y="265341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33DF81-396B-6E54-C1C2-113034DA07B7}"/>
              </a:ext>
            </a:extLst>
          </p:cNvPr>
          <p:cNvSpPr txBox="1"/>
          <p:nvPr/>
        </p:nvSpPr>
        <p:spPr>
          <a:xfrm>
            <a:off x="516699" y="1078707"/>
            <a:ext cx="794150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Wingdings"/>
              <a:buChar char="•"/>
            </a:pP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Caso de Uso: Gestión de Ventas.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Realizar Venta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(Usuario):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usuario realiza una compra seleccionando productos y procesando el pago.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Consultar Historial de Ventas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(Usuario):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usuario revisa su historial de compras y ventas.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Registrar Venta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(Administrador):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registra ventas manualmente en el sistema.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Actualizar Venta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(Administrador):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modifica los detalles de una venta existente.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Eliminar Venta </a:t>
            </a: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(Administrador):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elimina registros de ventas del sistema.</a:t>
            </a:r>
          </a:p>
          <a:p>
            <a:pPr algn="just">
              <a:buFont typeface="Arial"/>
              <a:buChar char="•"/>
            </a:pP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 b="1">
                <a:solidFill>
                  <a:srgbClr val="000000"/>
                </a:solidFill>
                <a:latin typeface="Arial"/>
                <a:cs typeface="Arial"/>
              </a:rPr>
              <a:t>Interacciones Principales.</a:t>
            </a:r>
            <a:endParaRPr lang="es-ES" sz="14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Usuarios y Administradores interactúan con el sistema para realizar diversas tareas relacionadas con productos, usuarios, inventarios, servicios, proveedores y ventas.*</a:t>
            </a:r>
          </a:p>
          <a:p>
            <a:pPr algn="just">
              <a:buFont typeface="Arial"/>
              <a:buChar char="•"/>
            </a:pPr>
            <a:r>
              <a:rPr lang="es-ES" sz="1400">
                <a:solidFill>
                  <a:srgbClr val="000000"/>
                </a:solidFill>
                <a:latin typeface="Arial"/>
                <a:cs typeface="Arial"/>
              </a:rPr>
              <a:t>El Administrador tiene privilegios para gestionar todos los aspectos del sistema, mientras que el Usuario tiene acceso a funcionalidades específicas como ver productos, gestionar sus propias solicitudes de servicio y realizar ventas.*</a:t>
            </a:r>
          </a:p>
        </p:txBody>
      </p:sp>
    </p:spTree>
    <p:extLst>
      <p:ext uri="{BB962C8B-B14F-4D97-AF65-F5344CB8AC3E}">
        <p14:creationId xmlns:p14="http://schemas.microsoft.com/office/powerpoint/2010/main" val="226035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429443" y="265341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33DF81-396B-6E54-C1C2-113034DA07B7}"/>
              </a:ext>
            </a:extLst>
          </p:cNvPr>
          <p:cNvSpPr txBox="1"/>
          <p:nvPr/>
        </p:nvSpPr>
        <p:spPr>
          <a:xfrm>
            <a:off x="516699" y="1786593"/>
            <a:ext cx="794150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s-ES" sz="2000" b="1">
                <a:solidFill>
                  <a:srgbClr val="000000"/>
                </a:solidFill>
                <a:latin typeface="Arial"/>
                <a:cs typeface="Arial"/>
              </a:rPr>
              <a:t>Conclusión</a:t>
            </a:r>
            <a:endParaRPr lang="es-ES" sz="20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s-ES" sz="2000">
                <a:solidFill>
                  <a:srgbClr val="000000"/>
                </a:solidFill>
                <a:latin typeface="Arial"/>
                <a:cs typeface="Arial"/>
              </a:rPr>
              <a:t>Este diagrama de caso de uso generaliza cómo los diferentes actores (usuario y administrador) interactúan con el sistema para realizar las tareas de gestión de producto, gestión de usuario, gestión de inventarios, gestión de servicios, gestión de proveedores y gestión de ventas, destacando las responsabilidades y permisos de cada actor en el sistema.</a:t>
            </a:r>
            <a:endParaRPr lang="es-ES" sz="2000"/>
          </a:p>
          <a:p>
            <a:pPr algn="just">
              <a:buFont typeface="Wingdings"/>
              <a:buChar char="•"/>
            </a:pPr>
            <a:endParaRPr lang="es-ES" sz="2000" b="1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58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340745" y="2339965"/>
            <a:ext cx="28668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Diagrama de secuencia.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7FA4F8F-5F09-F4D9-A607-55B94D98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597" y="579328"/>
            <a:ext cx="4550894" cy="399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5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340745" y="1878068"/>
            <a:ext cx="2866865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Diagrama de caso de gestión de ventas.</a:t>
            </a:r>
            <a:endParaRPr lang="es-ES" sz="2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CFB0586-EAE5-FB26-8617-16422455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24" y="783399"/>
            <a:ext cx="5118187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8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6032259" y="257513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CCEB23F-0A68-F619-D2C1-F9FACAAF9C12}"/>
              </a:ext>
            </a:extLst>
          </p:cNvPr>
          <p:cNvSpPr txBox="1"/>
          <p:nvPr/>
        </p:nvSpPr>
        <p:spPr>
          <a:xfrm>
            <a:off x="-2156" y="915798"/>
            <a:ext cx="8889520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b="1">
                <a:latin typeface="Arial"/>
                <a:cs typeface="Arial"/>
              </a:rPr>
              <a:t>Actor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>
                <a:latin typeface="Arial"/>
                <a:cs typeface="Arial"/>
              </a:rPr>
              <a:t>Administrador </a:t>
            </a:r>
          </a:p>
          <a:p>
            <a:pPr algn="just"/>
            <a:r>
              <a:rPr lang="es-ES" sz="1400" b="1">
                <a:latin typeface="Arial"/>
                <a:cs typeface="Arial"/>
              </a:rPr>
              <a:t>Procesos Involucrados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Registrar Venta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Modificar Venta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Activar Venta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Eliminar Venta </a:t>
            </a:r>
          </a:p>
          <a:p>
            <a:pPr marL="228600" indent="-228600" algn="just">
              <a:buFont typeface="Wingdings"/>
              <a:buChar char="•"/>
            </a:pPr>
            <a:r>
              <a:rPr lang="es-ES" sz="1400" b="1">
                <a:latin typeface="Arial"/>
                <a:cs typeface="Arial"/>
              </a:rPr>
              <a:t>Registrar Venta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endParaRPr lang="es-ES" sz="1400">
              <a:latin typeface="Arial"/>
              <a:cs typeface="Arial"/>
            </a:endParaRPr>
          </a:p>
          <a:p>
            <a:pPr algn="just"/>
            <a:r>
              <a:rPr lang="es-ES" sz="1400" b="1">
                <a:latin typeface="Arial"/>
                <a:cs typeface="Arial"/>
              </a:rPr>
              <a:t>Descripción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>
                <a:latin typeface="Arial"/>
                <a:cs typeface="Arial"/>
              </a:rPr>
              <a:t>El administrador registra una nueva venta en el sistema proporcionando la información necesaria. </a:t>
            </a:r>
          </a:p>
          <a:p>
            <a:pPr algn="just"/>
            <a:endParaRPr lang="es-ES" sz="1400">
              <a:latin typeface="Arial"/>
              <a:cs typeface="Arial"/>
            </a:endParaRPr>
          </a:p>
          <a:p>
            <a:pPr algn="just"/>
            <a:r>
              <a:rPr lang="es-ES" sz="1400" b="1">
                <a:latin typeface="Arial"/>
                <a:cs typeface="Arial"/>
              </a:rPr>
              <a:t>Flujo Principal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accede a la sección de gestión de ventas.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selecciona la opción de registrar nueva venta.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introduce los detalles de la venta, como productos vendidos, cantidad, precio, y datos del cliente.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sistema valida la información ingresada.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sistema guarda los datos y crea un nuevo registro de venta. </a:t>
            </a:r>
          </a:p>
          <a:p>
            <a:endParaRPr lang="es-ES" sz="1400">
              <a:latin typeface="Arial"/>
              <a:cs typeface="Arial"/>
            </a:endParaRPr>
          </a:p>
          <a:p>
            <a:endParaRPr lang="es-E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028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764604" y="218369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2310D05-1296-B9A4-0113-772EC9DD9FA9}"/>
              </a:ext>
            </a:extLst>
          </p:cNvPr>
          <p:cNvSpPr txBox="1"/>
          <p:nvPr/>
        </p:nvSpPr>
        <p:spPr>
          <a:xfrm>
            <a:off x="-2156" y="1048013"/>
            <a:ext cx="914831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Wingdings"/>
              <a:buChar char="•"/>
            </a:pPr>
            <a:r>
              <a:rPr lang="es-ES" sz="1300" b="1">
                <a:latin typeface="Arial"/>
                <a:cs typeface="Arial"/>
              </a:rPr>
              <a:t>Modificar Venta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300" b="1">
                <a:latin typeface="Arial"/>
                <a:cs typeface="Segoe UI"/>
              </a:rPr>
              <a:t>Descripción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300">
                <a:latin typeface="Arial"/>
                <a:cs typeface="Segoe UI"/>
              </a:rPr>
              <a:t>El administrador actualiza la información de una venta existente.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300" b="1">
                <a:latin typeface="Arial"/>
                <a:cs typeface="Segoe UI"/>
              </a:rPr>
              <a:t>Flujo Principal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administrador accede a la sección de gestión de ventas.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administrador selecciona una venta existente de la lista.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administrador modifica los detalles necesarios de la venta (productos, cantidad, precio, datos del cliente, etc.).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sistema valida los cambios realizados.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sistema guarda las modificaciones en el registro de la venta. </a:t>
            </a:r>
          </a:p>
          <a:p>
            <a:pPr marL="228600" indent="-228600" algn="just">
              <a:buFont typeface="Arial"/>
              <a:buChar char="•"/>
            </a:pPr>
            <a:endParaRPr lang="es-ES" sz="1300">
              <a:latin typeface="Arial"/>
              <a:cs typeface="Arial"/>
            </a:endParaRPr>
          </a:p>
          <a:p>
            <a:pPr marL="228600" indent="-228600" algn="just">
              <a:buFont typeface="Wingdings"/>
              <a:buChar char="•"/>
            </a:pPr>
            <a:r>
              <a:rPr lang="es-ES" sz="1300" b="1">
                <a:latin typeface="Arial"/>
                <a:cs typeface="Arial"/>
              </a:rPr>
              <a:t>Activar Venta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300" b="1">
                <a:latin typeface="Arial"/>
                <a:cs typeface="Segoe UI"/>
              </a:rPr>
              <a:t>Descripción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300">
                <a:latin typeface="Arial"/>
                <a:cs typeface="Segoe UI"/>
              </a:rPr>
              <a:t>El administrador activa una venta que está desactivada para que vuelva a estar disponible en el sistema.</a:t>
            </a:r>
            <a:r>
              <a:rPr lang="es-ES" sz="1300">
                <a:latin typeface="Arial"/>
                <a:cs typeface="Arial"/>
              </a:rPr>
              <a:t> </a:t>
            </a:r>
          </a:p>
          <a:p>
            <a:pPr algn="just"/>
            <a:endParaRPr lang="es-ES" sz="1300">
              <a:latin typeface="Arial"/>
              <a:cs typeface="Arial"/>
            </a:endParaRPr>
          </a:p>
          <a:p>
            <a:pPr algn="just"/>
            <a:r>
              <a:rPr lang="es-ES" sz="1300" b="1">
                <a:latin typeface="Arial"/>
                <a:cs typeface="Arial"/>
              </a:rPr>
              <a:t>Flujo Principal</a:t>
            </a:r>
            <a:endParaRPr lang="es-ES" sz="130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administrador accede a la sección de gestión de ventas.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administrador selecciona una venta desactivada de la lista.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administrador selecciona la opción de activar venta.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El sistema actualiza el estado de la venta a activo.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300">
                <a:latin typeface="Arial"/>
                <a:cs typeface="Arial"/>
              </a:rPr>
              <a:t>La venta vuelve a estar disponible en el sistema.</a:t>
            </a:r>
          </a:p>
        </p:txBody>
      </p:sp>
    </p:spTree>
    <p:extLst>
      <p:ext uri="{BB962C8B-B14F-4D97-AF65-F5344CB8AC3E}">
        <p14:creationId xmlns:p14="http://schemas.microsoft.com/office/powerpoint/2010/main" val="25521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3814" y="1509921"/>
            <a:ext cx="750611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libri"/>
                <a:cs typeface="Calibri"/>
              </a:rPr>
              <a:t> Diccionario de datos.</a:t>
            </a:r>
          </a:p>
        </p:txBody>
      </p:sp>
    </p:spTree>
    <p:extLst>
      <p:ext uri="{BB962C8B-B14F-4D97-AF65-F5344CB8AC3E}">
        <p14:creationId xmlns:p14="http://schemas.microsoft.com/office/powerpoint/2010/main" val="1889183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850868" y="218369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FEF582-8A5F-C3A8-AC2A-5892598E597A}"/>
              </a:ext>
            </a:extLst>
          </p:cNvPr>
          <p:cNvSpPr txBox="1"/>
          <p:nvPr/>
        </p:nvSpPr>
        <p:spPr>
          <a:xfrm>
            <a:off x="159589" y="953321"/>
            <a:ext cx="8824822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Wingdings"/>
              <a:buChar char="•"/>
            </a:pPr>
            <a:r>
              <a:rPr lang="es-ES" sz="1400" b="1">
                <a:latin typeface="Arial"/>
                <a:cs typeface="Arial"/>
              </a:rPr>
              <a:t>Eliminar Venta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 b="1">
                <a:latin typeface="Arial"/>
                <a:cs typeface="Segoe UI"/>
              </a:rPr>
              <a:t>Descripción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>
                <a:latin typeface="Arial"/>
                <a:cs typeface="Segoe UI"/>
              </a:rPr>
              <a:t>El administrador elimina una venta del sistema.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 b="1">
                <a:latin typeface="Arial"/>
                <a:cs typeface="Segoe UI"/>
              </a:rPr>
              <a:t>Flujo Principal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accede a la sección de gestión de ventas.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selecciona una venta existente de la lista.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selecciona la opción de eliminar venta.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sistema solicita una confirmación para evitar eliminaciones accidentales.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administrador confirma la eliminación de la venta.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 sistema elimina el registro de la venta y todos los datos asociados. </a:t>
            </a:r>
          </a:p>
          <a:p>
            <a:pPr marL="228600" indent="-228600" algn="just">
              <a:buFont typeface="Arial"/>
              <a:buChar char="•"/>
            </a:pPr>
            <a:endParaRPr lang="es-ES" sz="1400">
              <a:latin typeface="Arial"/>
              <a:cs typeface="Arial"/>
            </a:endParaRPr>
          </a:p>
          <a:p>
            <a:pPr algn="just"/>
            <a:r>
              <a:rPr lang="es-ES" sz="1400" b="1">
                <a:latin typeface="Arial"/>
                <a:cs typeface="Segoe UI"/>
              </a:rPr>
              <a:t>Interacciones Principales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endParaRPr lang="es-ES" sz="1400">
              <a:latin typeface="Arial"/>
              <a:cs typeface="Arial"/>
            </a:endParaRPr>
          </a:p>
          <a:p>
            <a:pPr marL="228600" indent="-228600" algn="just">
              <a:buFont typeface="Wingdings"/>
              <a:buChar char="•"/>
            </a:pPr>
            <a:r>
              <a:rPr lang="es-ES" sz="1400" b="1">
                <a:latin typeface="Arial"/>
                <a:cs typeface="Arial"/>
              </a:rPr>
              <a:t>Registrar Venta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>
                <a:latin typeface="Arial"/>
                <a:cs typeface="Segoe UI"/>
              </a:rPr>
              <a:t>Permite al administrador añadir nuevas ventas al sistema ingresando la información requerida.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endParaRPr lang="es-ES" sz="1400">
              <a:latin typeface="Arial"/>
              <a:cs typeface="Arial"/>
            </a:endParaRPr>
          </a:p>
          <a:p>
            <a:pPr marL="228600" indent="-228600" algn="just">
              <a:buFont typeface="Wingdings"/>
              <a:buChar char="•"/>
            </a:pPr>
            <a:r>
              <a:rPr lang="es-ES" sz="1400" b="1">
                <a:latin typeface="Arial"/>
                <a:cs typeface="Arial"/>
              </a:rPr>
              <a:t>Modificar Venta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>
                <a:latin typeface="Arial"/>
                <a:cs typeface="Segoe UI"/>
              </a:rPr>
              <a:t>Permite al administrador actualizar la información de ventas existentes para asegurar que los datos sean precisos y actuales.</a:t>
            </a:r>
            <a:r>
              <a:rPr lang="es-ES" sz="1400">
                <a:latin typeface="Arial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8933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850868" y="218369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Resumen.</a:t>
            </a:r>
            <a:endParaRPr lang="es-ES" sz="28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83C95D-8B27-8F28-B330-82B6F4B05992}"/>
              </a:ext>
            </a:extLst>
          </p:cNvPr>
          <p:cNvSpPr txBox="1"/>
          <p:nvPr/>
        </p:nvSpPr>
        <p:spPr>
          <a:xfrm>
            <a:off x="-12939" y="1238314"/>
            <a:ext cx="915909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Wingdings"/>
              <a:buChar char="•"/>
            </a:pPr>
            <a:r>
              <a:rPr lang="es-ES" sz="1400" b="1">
                <a:latin typeface="Arial"/>
                <a:cs typeface="Arial"/>
              </a:rPr>
              <a:t>Activar Venta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endParaRPr lang="es-ES" sz="1400">
              <a:latin typeface="Arial"/>
              <a:cs typeface="Arial"/>
            </a:endParaRP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Permite al administrador reactivar ventas desactivadas, haciéndolas disponibles nuevamente en el sistema.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Eliminar Venta </a:t>
            </a:r>
          </a:p>
          <a:p>
            <a:pPr marL="228600" indent="-228600" algn="just">
              <a:buFont typeface="Arial"/>
              <a:buChar char="•"/>
            </a:pPr>
            <a:r>
              <a:rPr lang="es-ES" sz="1400">
                <a:latin typeface="Arial"/>
                <a:cs typeface="Arial"/>
              </a:rPr>
              <a:t>Permite al administrador eliminar ventas del sistema, garantizando la limpieza y la actualización de la base de datos. </a:t>
            </a:r>
          </a:p>
          <a:p>
            <a:endParaRPr lang="es-ES" sz="1400">
              <a:latin typeface="Segoe UI"/>
              <a:cs typeface="Segoe UI"/>
            </a:endParaRPr>
          </a:p>
          <a:p>
            <a:pPr algn="just"/>
            <a:r>
              <a:rPr lang="es-ES" sz="1400" b="1">
                <a:latin typeface="Arial"/>
                <a:cs typeface="Segoe UI"/>
              </a:rPr>
              <a:t>Conclusión</a:t>
            </a:r>
            <a:r>
              <a:rPr lang="es-ES" sz="1400">
                <a:latin typeface="Arial"/>
                <a:cs typeface="Arial"/>
              </a:rPr>
              <a:t> </a:t>
            </a:r>
          </a:p>
          <a:p>
            <a:pPr algn="just"/>
            <a:r>
              <a:rPr lang="es-ES" sz="1400">
                <a:latin typeface="Arial"/>
                <a:cs typeface="Segoe UI"/>
              </a:rPr>
              <a:t>Este diagrama de caso de uso muestra cómo el administrador interactúa con el sistema para gestionar ventas mediante los procesos de registrar, modificar, activar y eliminar ventas. Estas funcionalidades permiten al administrador mantener un control completo sobre la información de las ventas en el sistema, asegurando que los datos estén actualizados, precisos y que las ventas estén disponibles según sea necesario.</a:t>
            </a:r>
          </a:p>
        </p:txBody>
      </p:sp>
    </p:spTree>
    <p:extLst>
      <p:ext uri="{BB962C8B-B14F-4D97-AF65-F5344CB8AC3E}">
        <p14:creationId xmlns:p14="http://schemas.microsoft.com/office/powerpoint/2010/main" val="275575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340745" y="2339965"/>
            <a:ext cx="28668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Diagrama de secuencia.</a:t>
            </a:r>
            <a:endParaRPr lang="es-ES" sz="2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AB1B9FD-6CA7-D115-EA6A-0D674FA0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19" y="493212"/>
            <a:ext cx="4714280" cy="416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85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73140" y="2017752"/>
            <a:ext cx="5597719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libri"/>
                <a:cs typeface="Calibri"/>
              </a:rPr>
              <a:t> DML.</a:t>
            </a:r>
          </a:p>
        </p:txBody>
      </p:sp>
    </p:spTree>
    <p:extLst>
      <p:ext uri="{BB962C8B-B14F-4D97-AF65-F5344CB8AC3E}">
        <p14:creationId xmlns:p14="http://schemas.microsoft.com/office/powerpoint/2010/main" val="4068701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FD39BD5-4DE8-66FF-5692-85283F81E56A}"/>
              </a:ext>
            </a:extLst>
          </p:cNvPr>
          <p:cNvSpPr txBox="1"/>
          <p:nvPr/>
        </p:nvSpPr>
        <p:spPr>
          <a:xfrm>
            <a:off x="71562" y="1306272"/>
            <a:ext cx="349973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Control de inventarios “Licores Don Chepe”</a:t>
            </a:r>
            <a:endParaRPr lang="es-ES" sz="2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9A0EE0-03CF-1C31-A59A-B4D495E60B86}"/>
              </a:ext>
            </a:extLst>
          </p:cNvPr>
          <p:cNvSpPr txBox="1"/>
          <p:nvPr/>
        </p:nvSpPr>
        <p:spPr>
          <a:xfrm>
            <a:off x="4078023" y="0"/>
            <a:ext cx="461275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Arial"/>
                <a:cs typeface="Calibri"/>
              </a:rPr>
              <a:t>Acá tenemos una muestra de nuestro software con el primer módulo de administración funcionando con diferentes funciones como agregar, eliminar, modificar, con sus respectivos formularios para cada caso y realizando consultas y modificaciones en la BD.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0DBB3A-A481-858B-3AEC-71C209AF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97" y="1645920"/>
            <a:ext cx="5432364" cy="3497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249AFEC-DB89-2C74-2C99-FFD7052EC968}"/>
              </a:ext>
            </a:extLst>
          </p:cNvPr>
          <p:cNvSpPr txBox="1"/>
          <p:nvPr/>
        </p:nvSpPr>
        <p:spPr>
          <a:xfrm>
            <a:off x="6063267" y="3309309"/>
            <a:ext cx="10595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 err="1">
                <a:hlinkClick r:id="rId3"/>
              </a:rPr>
              <a:t>Login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010762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73140" y="2017752"/>
            <a:ext cx="5597719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libri"/>
                <a:cs typeface="Calibri"/>
              </a:rPr>
              <a:t>MUKAP.</a:t>
            </a:r>
          </a:p>
        </p:txBody>
      </p:sp>
    </p:spTree>
    <p:extLst>
      <p:ext uri="{BB962C8B-B14F-4D97-AF65-F5344CB8AC3E}">
        <p14:creationId xmlns:p14="http://schemas.microsoft.com/office/powerpoint/2010/main" val="1825715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5850868" y="218369"/>
            <a:ext cx="28668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MUKAP.</a:t>
            </a:r>
            <a:endParaRPr lang="es-E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83C95D-8B27-8F28-B330-82B6F4B05992}"/>
              </a:ext>
            </a:extLst>
          </p:cNvPr>
          <p:cNvSpPr txBox="1"/>
          <p:nvPr/>
        </p:nvSpPr>
        <p:spPr>
          <a:xfrm>
            <a:off x="0" y="956142"/>
            <a:ext cx="749727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>
                <a:latin typeface="Arial"/>
                <a:cs typeface="Segoe UI"/>
              </a:rPr>
              <a:t>Acá damos una idea principal para el inicio de nuestra página web el frente de nuestro proyectó; lo primero que van a encontrar nuestros clientes cuando desean visitar nuestro sitio web van a encontrar con una interfaz que va a ser muy amigable y fácil de tratar.</a:t>
            </a:r>
          </a:p>
          <a:p>
            <a:pPr algn="just"/>
            <a:endParaRPr lang="es-ES" sz="1400" dirty="0">
              <a:latin typeface="Arial"/>
              <a:cs typeface="Segoe UI"/>
            </a:endParaRPr>
          </a:p>
          <a:p>
            <a:pPr algn="just"/>
            <a:r>
              <a:rPr lang="es-ES" sz="1400" dirty="0">
                <a:latin typeface="Arial"/>
                <a:cs typeface="Segoe UI"/>
              </a:rPr>
              <a:t>En este caso se manejó el inicio como un archivo plano basado en el lenguaje de etiquetas muy conocido que es HTML.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D07B5A-A184-B80D-2059-25233A93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" y="2341137"/>
            <a:ext cx="5359179" cy="26512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EE5DFC-2B6D-E1BC-1F3C-D78954D378E3}"/>
              </a:ext>
            </a:extLst>
          </p:cNvPr>
          <p:cNvSpPr txBox="1"/>
          <p:nvPr/>
        </p:nvSpPr>
        <p:spPr>
          <a:xfrm>
            <a:off x="5446643" y="4623094"/>
            <a:ext cx="338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MUKAP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6127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51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6B0B2E-81EE-F689-71E9-E00EBC603102}"/>
              </a:ext>
            </a:extLst>
          </p:cNvPr>
          <p:cNvSpPr txBox="1"/>
          <p:nvPr/>
        </p:nvSpPr>
        <p:spPr>
          <a:xfrm>
            <a:off x="121540" y="2339965"/>
            <a:ext cx="337573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Diccionario de datos.</a:t>
            </a:r>
            <a:endParaRPr lang="es-ES" sz="2800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DA94FBB1-66D5-65C0-89BC-E12122207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90" y="0"/>
            <a:ext cx="39391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27F07F8D-587E-5F51-46E7-EF626C77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12" y="0"/>
            <a:ext cx="3866917" cy="51435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76027A-0777-C1D1-A2FA-3C25173D0542}"/>
              </a:ext>
            </a:extLst>
          </p:cNvPr>
          <p:cNvSpPr txBox="1"/>
          <p:nvPr/>
        </p:nvSpPr>
        <p:spPr>
          <a:xfrm>
            <a:off x="121540" y="2339965"/>
            <a:ext cx="337573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Diccionario de datos.</a:t>
            </a: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301469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322EA3D5-5197-2A85-92FE-AF3B3FBF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919" y="-3262"/>
            <a:ext cx="3960313" cy="31693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A916009-8A3F-8BB0-FB34-B5C7F080C722}"/>
              </a:ext>
            </a:extLst>
          </p:cNvPr>
          <p:cNvSpPr txBox="1"/>
          <p:nvPr/>
        </p:nvSpPr>
        <p:spPr>
          <a:xfrm>
            <a:off x="121540" y="2339965"/>
            <a:ext cx="337573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>
                <a:solidFill>
                  <a:schemeClr val="bg1"/>
                </a:solidFill>
                <a:latin typeface="Calibri"/>
                <a:cs typeface="Calibri"/>
              </a:rPr>
              <a:t>Diccionario de datos.</a:t>
            </a: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263434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10740" y="1962508"/>
            <a:ext cx="7506118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libri"/>
                <a:cs typeface="Calibri"/>
              </a:rPr>
              <a:t>DDL</a:t>
            </a:r>
          </a:p>
        </p:txBody>
      </p:sp>
    </p:spTree>
    <p:extLst>
      <p:ext uri="{BB962C8B-B14F-4D97-AF65-F5344CB8AC3E}">
        <p14:creationId xmlns:p14="http://schemas.microsoft.com/office/powerpoint/2010/main" val="392548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A916009-8A3F-8BB0-FB34-B5C7F080C722}"/>
              </a:ext>
            </a:extLst>
          </p:cNvPr>
          <p:cNvSpPr txBox="1"/>
          <p:nvPr/>
        </p:nvSpPr>
        <p:spPr>
          <a:xfrm>
            <a:off x="121540" y="2339965"/>
            <a:ext cx="337573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Lenguaje de programación y BD</a:t>
            </a:r>
            <a:endParaRPr lang="es-E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0F1AFC-FD74-2620-0667-C9A6AE0D23D5}"/>
              </a:ext>
            </a:extLst>
          </p:cNvPr>
          <p:cNvSpPr txBox="1"/>
          <p:nvPr/>
        </p:nvSpPr>
        <p:spPr>
          <a:xfrm>
            <a:off x="3617843" y="-57285"/>
            <a:ext cx="55261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Arial"/>
                <a:cs typeface="Calibri"/>
              </a:rPr>
              <a:t>En este proyecto vamos a trabajar con un lenguaje de programación en PHP basado en la programación por módulos orientada a objetos. </a:t>
            </a:r>
            <a:br>
              <a:rPr lang="es-ES" sz="1600" dirty="0">
                <a:latin typeface="Arial"/>
                <a:cs typeface="Calibri"/>
              </a:rPr>
            </a:br>
            <a:br>
              <a:rPr lang="es-ES" sz="1600" dirty="0">
                <a:latin typeface="Arial"/>
                <a:cs typeface="Calibri"/>
              </a:rPr>
            </a:br>
            <a:r>
              <a:rPr lang="es-ES" sz="1600" dirty="0">
                <a:solidFill>
                  <a:srgbClr val="000000"/>
                </a:solidFill>
                <a:latin typeface="Arial"/>
                <a:cs typeface="Calibri"/>
              </a:rPr>
              <a:t>se desarrolló en un motor de búsqueda de MySQL para las bases de datos que vamos a manejar 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C675F0-14F1-C2DA-F9F5-370A5D9E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65" y="1568045"/>
            <a:ext cx="6167635" cy="32676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E942BD-F011-4713-A41E-824263B7D301}"/>
              </a:ext>
            </a:extLst>
          </p:cNvPr>
          <p:cNvSpPr txBox="1"/>
          <p:nvPr/>
        </p:nvSpPr>
        <p:spPr>
          <a:xfrm>
            <a:off x="3843529" y="4835723"/>
            <a:ext cx="46859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hlinkClick r:id="rId3"/>
              </a:rPr>
              <a:t>localhost / 127.0.0.1 / </a:t>
            </a:r>
            <a:r>
              <a:rPr lang="es-CO" sz="1400" dirty="0" err="1">
                <a:hlinkClick r:id="rId3"/>
              </a:rPr>
              <a:t>inventariolicorera</a:t>
            </a:r>
            <a:r>
              <a:rPr lang="es-CO" sz="1400" dirty="0">
                <a:hlinkClick r:id="rId3"/>
              </a:rPr>
              <a:t> | </a:t>
            </a:r>
            <a:r>
              <a:rPr lang="es-CO" sz="1400" dirty="0" err="1">
                <a:hlinkClick r:id="rId3"/>
              </a:rPr>
              <a:t>phpMyAdmin</a:t>
            </a:r>
            <a:r>
              <a:rPr lang="es-CO" sz="1400" dirty="0">
                <a:hlinkClick r:id="rId3"/>
              </a:rPr>
              <a:t> 5.2.1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92186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21866" y="2018070"/>
            <a:ext cx="750611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11. Diagramas de caso de uso.</a:t>
            </a:r>
          </a:p>
        </p:txBody>
      </p:sp>
    </p:spTree>
    <p:extLst>
      <p:ext uri="{BB962C8B-B14F-4D97-AF65-F5344CB8AC3E}">
        <p14:creationId xmlns:p14="http://schemas.microsoft.com/office/powerpoint/2010/main" val="13537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21866" y="2018070"/>
            <a:ext cx="7506118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600" b="1">
                <a:solidFill>
                  <a:schemeClr val="bg1"/>
                </a:solidFill>
                <a:latin typeface="Calibri"/>
                <a:cs typeface="Calibri"/>
              </a:rPr>
              <a:t>Administrador.</a:t>
            </a:r>
          </a:p>
        </p:txBody>
      </p:sp>
    </p:spTree>
    <p:extLst>
      <p:ext uri="{BB962C8B-B14F-4D97-AF65-F5344CB8AC3E}">
        <p14:creationId xmlns:p14="http://schemas.microsoft.com/office/powerpoint/2010/main" val="265415506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0</TotalTime>
  <Words>1363</Words>
  <Application>Microsoft Office PowerPoint</Application>
  <PresentationFormat>Presentación en pantalla (16:9)</PresentationFormat>
  <Paragraphs>176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Segoe UI</vt:lpstr>
      <vt:lpstr>Wingdings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Sneider Correal</cp:lastModifiedBy>
  <cp:revision>40</cp:revision>
  <dcterms:created xsi:type="dcterms:W3CDTF">2015-08-06T22:24:59Z</dcterms:created>
  <dcterms:modified xsi:type="dcterms:W3CDTF">2024-06-27T18:04:40Z</dcterms:modified>
</cp:coreProperties>
</file>