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70" r:id="rId13"/>
    <p:sldId id="271" r:id="rId14"/>
    <p:sldId id="269" r:id="rId15"/>
    <p:sldId id="272" r:id="rId16"/>
    <p:sldId id="273" r:id="rId17"/>
    <p:sldId id="275" r:id="rId18"/>
    <p:sldId id="276" r:id="rId19"/>
    <p:sldId id="277" r:id="rId20"/>
    <p:sldId id="274" r:id="rId21"/>
    <p:sldId id="278" r:id="rId22"/>
    <p:sldId id="280" r:id="rId23"/>
    <p:sldId id="281" r:id="rId24"/>
    <p:sldId id="279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ystalinks.com/egypt.html" TargetMode="External"/><Relationship Id="rId2" Type="http://schemas.openxmlformats.org/officeDocument/2006/relationships/hyperlink" Target="http://www.bbc.co.uk/history/ancient/egyptians/egypt_importance_01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pularmechanics.com/technology/apps/reviews/g1805/the-23-best-iphone-apps-to-download-now/" TargetMode="External"/><Relationship Id="rId2" Type="http://schemas.openxmlformats.org/officeDocument/2006/relationships/hyperlink" Target="http://gizmodo.com/5676549/the-best-iphone-apps" TargetMode="External"/><Relationship Id="rId1" Type="http://schemas.openxmlformats.org/officeDocument/2006/relationships/slideLayout" Target="../slideLayouts/slideLayout8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rs.nasa.gov/" TargetMode="External"/><Relationship Id="rId2" Type="http://schemas.openxmlformats.org/officeDocument/2006/relationships/hyperlink" Target="http://www.universetoday.com/14701/mars/" TargetMode="External"/><Relationship Id="rId1" Type="http://schemas.openxmlformats.org/officeDocument/2006/relationships/slideLayout" Target="../slideLayouts/slideLayout8.xml"/><Relationship Id="rId5" Type="http://schemas.openxmlformats.org/officeDocument/2006/relationships/slide" Target="slide22.xml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heguardian.com/film/2016/jul/26/star-wars-production-company-admits-health-and-safety-breaches-harrison-ford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Mission: Find the evidence</a:t>
            </a:r>
          </a:p>
        </p:txBody>
      </p:sp>
      <p:pic>
        <p:nvPicPr>
          <p:cNvPr id="1026" name="Picture 2" descr="http://static.tvtropes.org/pmwiki/pub/images/Detective_Conan_245162_976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07" y="2222500"/>
            <a:ext cx="2331386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ction Button: Custom 5">
            <a:hlinkClick r:id="" action="ppaction://hlinkshowjump?jump=nextslide" highlightClick="1"/>
          </p:cNvPr>
          <p:cNvSpPr/>
          <p:nvPr/>
        </p:nvSpPr>
        <p:spPr>
          <a:xfrm>
            <a:off x="10646979" y="5665076"/>
            <a:ext cx="1042416" cy="5044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13371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: is this useful information?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Questions to ask: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3405352"/>
            <a:ext cx="5189856" cy="2455699"/>
          </a:xfrm>
        </p:spPr>
        <p:txBody>
          <a:bodyPr/>
          <a:lstStyle/>
          <a:p>
            <a:r>
              <a:rPr lang="en-US" dirty="0"/>
              <a:t>Is the information accurate?</a:t>
            </a:r>
          </a:p>
          <a:p>
            <a:r>
              <a:rPr lang="en-US" dirty="0"/>
              <a:t>Does the author cite their sources? </a:t>
            </a:r>
          </a:p>
          <a:p>
            <a:r>
              <a:rPr lang="en-US" dirty="0"/>
              <a:t>Is this information fact or opinion?</a:t>
            </a:r>
          </a:p>
          <a:p>
            <a:r>
              <a:rPr lang="en-US" dirty="0"/>
              <a:t>What is the purpose of the web page?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wiki.wetfish.net/upload/6f16e3ce-bc2c-2284-9609-be1c95c51702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2751138"/>
            <a:ext cx="4146549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10858499" y="6274676"/>
            <a:ext cx="765942" cy="39939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3551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27424" y="2249247"/>
            <a:ext cx="10554574" cy="3636511"/>
          </a:xfrm>
        </p:spPr>
        <p:txBody>
          <a:bodyPr/>
          <a:lstStyle/>
          <a:p>
            <a:r>
              <a:rPr lang="en-US" dirty="0"/>
              <a:t>Which of these sites would you use to write an essay about Ancient Egypt? </a:t>
            </a:r>
          </a:p>
          <a:p>
            <a:pPr lvl="1"/>
            <a:r>
              <a:rPr lang="en-US" dirty="0"/>
              <a:t>        </a:t>
            </a:r>
            <a:r>
              <a:rPr lang="en-US" dirty="0">
                <a:hlinkClick r:id="rId2"/>
              </a:rPr>
              <a:t>Website A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       </a:t>
            </a:r>
            <a:r>
              <a:rPr lang="en-US" dirty="0">
                <a:hlinkClick r:id="rId3"/>
              </a:rPr>
              <a:t>Website B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7" name="Action Button: Custom 16">
            <a:hlinkClick r:id="rId4" action="ppaction://hlinksldjump" highlightClick="1"/>
          </p:cNvPr>
          <p:cNvSpPr/>
          <p:nvPr/>
        </p:nvSpPr>
        <p:spPr>
          <a:xfrm>
            <a:off x="1671145" y="3352799"/>
            <a:ext cx="346842" cy="462455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</a:t>
            </a:r>
            <a:endParaRPr lang="en-US" dirty="0"/>
          </a:p>
        </p:txBody>
      </p:sp>
      <p:sp>
        <p:nvSpPr>
          <p:cNvPr id="18" name="Action Button: Custom 17">
            <a:hlinkClick r:id="rId5" action="ppaction://hlinksldjump" highlightClick="1"/>
          </p:cNvPr>
          <p:cNvSpPr/>
          <p:nvPr/>
        </p:nvSpPr>
        <p:spPr>
          <a:xfrm>
            <a:off x="1671145" y="4120055"/>
            <a:ext cx="346842" cy="40990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979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Correct! </a:t>
            </a:r>
          </a:p>
        </p:txBody>
      </p:sp>
      <p:sp>
        <p:nvSpPr>
          <p:cNvPr id="10" name="Action Button: Custom 9">
            <a:hlinkClick r:id="rId2" action="ppaction://hlinksldjump" highlightClick="1"/>
          </p:cNvPr>
          <p:cNvSpPr/>
          <p:nvPr/>
        </p:nvSpPr>
        <p:spPr>
          <a:xfrm>
            <a:off x="7147036" y="3047999"/>
            <a:ext cx="3605048" cy="9774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</a:t>
            </a:r>
            <a:r>
              <a:rPr lang="en-US" dirty="0">
                <a:hlinkClick r:id="rId2" action="ppaction://hlinksldjump"/>
              </a:rPr>
              <a:t>Detective</a:t>
            </a:r>
            <a:r>
              <a:rPr lang="en-US" dirty="0"/>
              <a:t> Work!</a:t>
            </a:r>
          </a:p>
          <a:p>
            <a:pPr algn="ctr"/>
            <a:r>
              <a:rPr lang="en-US" dirty="0"/>
              <a:t>Click to continue</a:t>
            </a:r>
          </a:p>
        </p:txBody>
      </p:sp>
      <p:pic>
        <p:nvPicPr>
          <p:cNvPr id="9220" name="Picture 4" descr="http://images.clipartpanda.com/detective-clipart-free-kid-detective-clipart-detective_kid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40" y="2390911"/>
            <a:ext cx="2439038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7710" y="4519448"/>
            <a:ext cx="6800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A is correct!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information is factual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lists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information is useful and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2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Sorry – try again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ction Button: Custom 6">
            <a:hlinkClick r:id="rId2" action="ppaction://hlinksldjump" highlightClick="1"/>
          </p:cNvPr>
          <p:cNvSpPr/>
          <p:nvPr/>
        </p:nvSpPr>
        <p:spPr>
          <a:xfrm>
            <a:off x="2448910" y="3689131"/>
            <a:ext cx="2007476" cy="131379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Click</a:t>
            </a:r>
            <a:r>
              <a:rPr lang="en-US" dirty="0"/>
              <a:t> to try again</a:t>
            </a:r>
          </a:p>
        </p:txBody>
      </p:sp>
      <p:pic>
        <p:nvPicPr>
          <p:cNvPr id="6146" name="Picture 2" descr="https://pixabay.com/static/uploads/photo/2014/03/24/13/45/incorrect-294245_960_720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80" y="2751138"/>
            <a:ext cx="3507289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8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 It is a question of currency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Websites don’t have a statute of limitations but you want to be sure your information is current, accurate, and up-to-date. </a:t>
            </a:r>
          </a:p>
        </p:txBody>
      </p:sp>
      <p:pic>
        <p:nvPicPr>
          <p:cNvPr id="12290" name="Picture 2" descr="http://orig10.deviantart.net/f6c8/f/2016/175/d/d/conan_gif_14_by_ayorapics-da7gs5t.gif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261302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ction Button: Custom 8">
            <a:hlinkClick r:id="" action="ppaction://hlinkshowjump?jump=nextslide" highlightClick="1"/>
          </p:cNvPr>
          <p:cNvSpPr/>
          <p:nvPr/>
        </p:nvSpPr>
        <p:spPr>
          <a:xfrm>
            <a:off x="10468303" y="6085490"/>
            <a:ext cx="913695" cy="40990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5135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225057"/>
          </a:xfrm>
        </p:spPr>
        <p:txBody>
          <a:bodyPr/>
          <a:lstStyle/>
          <a:p>
            <a:r>
              <a:rPr lang="en-US" sz="4800" dirty="0"/>
              <a:t>   When?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5633" y="935420"/>
            <a:ext cx="6252633" cy="5402317"/>
          </a:xfrm>
        </p:spPr>
        <p:txBody>
          <a:bodyPr/>
          <a:lstStyle/>
          <a:p>
            <a:r>
              <a:rPr lang="en-US" dirty="0"/>
              <a:t>Can you find the date the site was created or last updated?</a:t>
            </a:r>
          </a:p>
          <a:p>
            <a:pPr lvl="1"/>
            <a:r>
              <a:rPr lang="en-US" dirty="0"/>
              <a:t>Hint: look in the ‘About’ section or at the bottom of the page</a:t>
            </a:r>
          </a:p>
          <a:p>
            <a:r>
              <a:rPr lang="en-US" dirty="0"/>
              <a:t>Do the links to other sites work?</a:t>
            </a:r>
          </a:p>
          <a:p>
            <a:pPr lvl="1"/>
            <a:r>
              <a:rPr lang="en-US" dirty="0"/>
              <a:t>Outdated links often mean outdated information</a:t>
            </a:r>
          </a:p>
          <a:p>
            <a:r>
              <a:rPr lang="en-US" dirty="0"/>
              <a:t>Does the date of the information matter to your research? </a:t>
            </a:r>
          </a:p>
          <a:p>
            <a:pPr lvl="1"/>
            <a:r>
              <a:rPr lang="en-US" dirty="0"/>
              <a:t>If you are looking for information on Ancient Egypt, the date might not be as important as if you were researching current internet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2416365"/>
          </a:xfrm>
        </p:spPr>
        <p:txBody>
          <a:bodyPr>
            <a:normAutofit/>
          </a:bodyPr>
          <a:lstStyle/>
          <a:p>
            <a:r>
              <a:rPr lang="en-US" sz="4000" dirty="0"/>
              <a:t>Questions to ask:</a:t>
            </a:r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10247586" y="5969876"/>
            <a:ext cx="860680" cy="44143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53046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340671"/>
          </a:xfrm>
        </p:spPr>
        <p:txBody>
          <a:bodyPr/>
          <a:lstStyle/>
          <a:p>
            <a:r>
              <a:rPr lang="en-US" sz="4800" dirty="0"/>
              <a:t>     Quiz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2000" dirty="0">
                <a:ln w="0"/>
                <a:hlinkClick r:id="rId2"/>
              </a:rPr>
              <a:t>Website A</a:t>
            </a:r>
            <a:endParaRPr lang="en-US" sz="2000" dirty="0"/>
          </a:p>
          <a:p>
            <a:r>
              <a:rPr lang="en-US" dirty="0"/>
              <a:t>   </a:t>
            </a:r>
            <a:r>
              <a:rPr lang="en-US" sz="2000" dirty="0">
                <a:hlinkClick r:id="rId3"/>
              </a:rPr>
              <a:t>Website B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when the information was created or last updated, which site is going to give you the most current information?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 at these two websites:</a:t>
            </a:r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5360276" y="4656083"/>
            <a:ext cx="1954924" cy="56755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Website</a:t>
            </a:r>
            <a:r>
              <a:rPr lang="en-US" dirty="0"/>
              <a:t> A</a:t>
            </a:r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8565931" y="4656083"/>
            <a:ext cx="1944414" cy="56755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Website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47096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Correct! </a:t>
            </a:r>
          </a:p>
        </p:txBody>
      </p:sp>
      <p:sp>
        <p:nvSpPr>
          <p:cNvPr id="10" name="Action Button: Custom 9">
            <a:hlinkClick r:id="rId2" action="ppaction://hlinksldjump" highlightClick="1"/>
          </p:cNvPr>
          <p:cNvSpPr/>
          <p:nvPr/>
        </p:nvSpPr>
        <p:spPr>
          <a:xfrm>
            <a:off x="7147036" y="3047999"/>
            <a:ext cx="3605048" cy="9774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Great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Detective</a:t>
            </a:r>
            <a:r>
              <a:rPr lang="en-US" dirty="0"/>
              <a:t> Work!</a:t>
            </a:r>
          </a:p>
          <a:p>
            <a:pPr algn="ctr"/>
            <a:r>
              <a:rPr lang="en-US" dirty="0">
                <a:hlinkClick r:id="rId4" action="ppaction://hlinksldjump"/>
              </a:rPr>
              <a:t>Click</a:t>
            </a:r>
            <a:r>
              <a:rPr lang="en-US" dirty="0"/>
              <a:t> to continue</a:t>
            </a:r>
          </a:p>
        </p:txBody>
      </p:sp>
      <p:pic>
        <p:nvPicPr>
          <p:cNvPr id="9220" name="Picture 4" descr="http://images.clipartpanda.com/detective-clipart-free-kid-detective-clipart-detective_kid3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40" y="2390911"/>
            <a:ext cx="2439038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7710" y="4519448"/>
            <a:ext cx="6800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B is correct!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information was created in June of 2016</a:t>
            </a:r>
          </a:p>
        </p:txBody>
      </p:sp>
    </p:spTree>
    <p:extLst>
      <p:ext uri="{BB962C8B-B14F-4D97-AF65-F5344CB8AC3E}">
        <p14:creationId xmlns:p14="http://schemas.microsoft.com/office/powerpoint/2010/main" val="45127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Sorry – try again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ction Button: Custom 6">
            <a:hlinkClick r:id="rId2" action="ppaction://hlinksldjump" highlightClick="1"/>
          </p:cNvPr>
          <p:cNvSpPr/>
          <p:nvPr/>
        </p:nvSpPr>
        <p:spPr>
          <a:xfrm>
            <a:off x="2448910" y="3689131"/>
            <a:ext cx="2007476" cy="131379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Click</a:t>
            </a:r>
            <a:r>
              <a:rPr lang="en-US" dirty="0"/>
              <a:t> </a:t>
            </a:r>
            <a:r>
              <a:rPr lang="en-US" dirty="0">
                <a:hlinkClick r:id="rId4" action="ppaction://hlinksldjump"/>
              </a:rPr>
              <a:t>to</a:t>
            </a:r>
            <a:r>
              <a:rPr lang="en-US" dirty="0"/>
              <a:t> try again</a:t>
            </a:r>
          </a:p>
        </p:txBody>
      </p:sp>
      <p:pic>
        <p:nvPicPr>
          <p:cNvPr id="6146" name="Picture 2" descr="https://pixabay.com/static/uploads/photo/2014/03/24/13/45/incorrect-294245_960_720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80" y="2751138"/>
            <a:ext cx="3507289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information coming from?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Look to the URL for clues!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544559"/>
          </a:xfrm>
        </p:spPr>
        <p:txBody>
          <a:bodyPr>
            <a:normAutofit/>
          </a:bodyPr>
          <a:lstStyle/>
          <a:p>
            <a:r>
              <a:rPr lang="en-US" sz="2000" b="1" dirty="0"/>
              <a:t>.com </a:t>
            </a:r>
            <a:r>
              <a:rPr lang="en-US" dirty="0"/>
              <a:t>usually a commercial site.  Anyone can have this extension.  </a:t>
            </a:r>
          </a:p>
          <a:p>
            <a:r>
              <a:rPr lang="en-US" sz="2000" b="1" dirty="0" err="1"/>
              <a:t>.net</a:t>
            </a:r>
            <a:r>
              <a:rPr lang="en-US" sz="2000" b="1" dirty="0"/>
              <a:t>  </a:t>
            </a:r>
            <a:r>
              <a:rPr lang="en-US" dirty="0"/>
              <a:t>a company or person who runs and Internet network</a:t>
            </a:r>
          </a:p>
          <a:p>
            <a:r>
              <a:rPr lang="en-US" sz="2000" b="1" dirty="0"/>
              <a:t>.org  </a:t>
            </a:r>
            <a:r>
              <a:rPr lang="en-US" dirty="0"/>
              <a:t>not-for-profit organizations</a:t>
            </a:r>
          </a:p>
          <a:p>
            <a:r>
              <a:rPr lang="en-US" sz="2000" b="1" dirty="0"/>
              <a:t>.</a:t>
            </a:r>
            <a:r>
              <a:rPr lang="en-US" sz="2000" b="1" dirty="0" err="1"/>
              <a:t>edu</a:t>
            </a:r>
            <a:r>
              <a:rPr lang="en-US" sz="2000" b="1" dirty="0"/>
              <a:t>  </a:t>
            </a:r>
            <a:r>
              <a:rPr lang="en-US" dirty="0"/>
              <a:t>colleges, universities, and other educational institutions; may also host personal websites </a:t>
            </a:r>
          </a:p>
          <a:p>
            <a:r>
              <a:rPr lang="en-US" sz="2000" b="1" dirty="0"/>
              <a:t>.</a:t>
            </a:r>
            <a:r>
              <a:rPr lang="en-US" sz="2000" b="1" dirty="0" err="1"/>
              <a:t>gov</a:t>
            </a:r>
            <a:r>
              <a:rPr lang="en-US" sz="2000" b="1" dirty="0"/>
              <a:t>  </a:t>
            </a:r>
            <a:r>
              <a:rPr lang="en-US" dirty="0"/>
              <a:t>agency of the US government.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24" name="Picture 12" descr="http://clipartix.com/wp-content/uploads/2016/07/Detective-clipart-free-free-clipart-image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70" y="2080260"/>
            <a:ext cx="3806189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10562897" y="6012180"/>
            <a:ext cx="1051034" cy="46219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3263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on the internet, so it must be true…</a:t>
            </a:r>
          </a:p>
        </p:txBody>
      </p:sp>
      <p:sp>
        <p:nvSpPr>
          <p:cNvPr id="5" name="Action Button: Custom 4">
            <a:hlinkClick r:id="" action="ppaction://hlinkshowjump?jump=nextslide" highlightClick="1"/>
          </p:cNvPr>
          <p:cNvSpPr/>
          <p:nvPr/>
        </p:nvSpPr>
        <p:spPr>
          <a:xfrm>
            <a:off x="10461397" y="5788819"/>
            <a:ext cx="1042416" cy="54842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pic>
        <p:nvPicPr>
          <p:cNvPr id="2052" name="Picture 4" descr="https://i.ytimg.com/vi/pQQt8lD8gxw/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72" y="2222500"/>
            <a:ext cx="6440455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05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188402"/>
          </a:xfrm>
        </p:spPr>
        <p:txBody>
          <a:bodyPr/>
          <a:lstStyle/>
          <a:p>
            <a:r>
              <a:rPr lang="en-US" sz="4000" dirty="0"/>
              <a:t>  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.com is for businesses and they are often selling something</a:t>
            </a:r>
          </a:p>
          <a:p>
            <a:r>
              <a:rPr lang="en-US" dirty="0" err="1"/>
              <a:t>.net</a:t>
            </a:r>
            <a:r>
              <a:rPr lang="en-US" dirty="0"/>
              <a:t> is available for anyone and anyone can put anything they want on the internet</a:t>
            </a:r>
          </a:p>
          <a:p>
            <a:r>
              <a:rPr lang="en-US" dirty="0"/>
              <a:t>.org has a strong possibility of having bias.  These sites often have a specific mission and are trying to convince visitors to agree</a:t>
            </a:r>
          </a:p>
          <a:p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can host personal websites for students and faculty and may not be objective</a:t>
            </a:r>
          </a:p>
          <a:p>
            <a:r>
              <a:rPr lang="en-US" dirty="0"/>
              <a:t>.</a:t>
            </a:r>
            <a:r>
              <a:rPr lang="en-US" dirty="0" err="1"/>
              <a:t>gov</a:t>
            </a:r>
            <a:r>
              <a:rPr lang="en-US" dirty="0"/>
              <a:t> usually has good statistics but promotes the views of the government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 aware of bias!  URL’s can offer clues:</a:t>
            </a:r>
          </a:p>
        </p:txBody>
      </p:sp>
      <p:sp>
        <p:nvSpPr>
          <p:cNvPr id="5" name="Action Button: Custom 4">
            <a:hlinkClick r:id="" action="ppaction://hlinkshowjump?jump=nextslide" highlightClick="1"/>
          </p:cNvPr>
          <p:cNvSpPr/>
          <p:nvPr/>
        </p:nvSpPr>
        <p:spPr>
          <a:xfrm>
            <a:off x="10636469" y="6022428"/>
            <a:ext cx="903890" cy="43092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6916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225057"/>
          </a:xfrm>
        </p:spPr>
        <p:txBody>
          <a:bodyPr/>
          <a:lstStyle/>
          <a:p>
            <a:r>
              <a:rPr lang="en-US" sz="4000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113883"/>
          </a:xfrm>
        </p:spPr>
        <p:txBody>
          <a:bodyPr/>
          <a:lstStyle/>
          <a:p>
            <a:r>
              <a:rPr lang="en-US" dirty="0">
                <a:hlinkClick r:id="rId2"/>
              </a:rPr>
              <a:t>Website A</a:t>
            </a:r>
            <a:endParaRPr lang="en-US" dirty="0"/>
          </a:p>
          <a:p>
            <a:r>
              <a:rPr lang="en-US" dirty="0">
                <a:hlinkClick r:id="rId3"/>
              </a:rPr>
              <a:t>Website 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2405855"/>
          </a:xfrm>
        </p:spPr>
        <p:txBody>
          <a:bodyPr>
            <a:normAutofit/>
          </a:bodyPr>
          <a:lstStyle/>
          <a:p>
            <a:r>
              <a:rPr lang="en-US" sz="2800" dirty="0"/>
              <a:t>Look at these two websites: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6290" y="3846786"/>
            <a:ext cx="593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of these websites are about the planet Mars.  Which is more reliable? </a:t>
            </a:r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5023945" y="4960883"/>
            <a:ext cx="1870841" cy="59908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Website</a:t>
            </a:r>
            <a:r>
              <a:rPr lang="en-US" dirty="0"/>
              <a:t> A</a:t>
            </a:r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8177048" y="4960883"/>
            <a:ext cx="1996966" cy="59908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Website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988190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Correct! </a:t>
            </a:r>
          </a:p>
        </p:txBody>
      </p:sp>
      <p:sp>
        <p:nvSpPr>
          <p:cNvPr id="10" name="Action Button: Custom 9">
            <a:hlinkClick r:id="rId2" action="ppaction://hlinksldjump" highlightClick="1"/>
          </p:cNvPr>
          <p:cNvSpPr/>
          <p:nvPr/>
        </p:nvSpPr>
        <p:spPr>
          <a:xfrm>
            <a:off x="7147036" y="3047999"/>
            <a:ext cx="3605048" cy="9774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Great</a:t>
            </a:r>
            <a:r>
              <a:rPr lang="en-US" dirty="0"/>
              <a:t> </a:t>
            </a:r>
            <a:r>
              <a:rPr lang="en-US" dirty="0">
                <a:hlinkClick r:id="rId4" action="ppaction://hlinksldjump"/>
              </a:rPr>
              <a:t>Detective</a:t>
            </a:r>
            <a:r>
              <a:rPr lang="en-US" dirty="0"/>
              <a:t> Work!</a:t>
            </a:r>
          </a:p>
          <a:p>
            <a:pPr algn="ctr"/>
            <a:r>
              <a:rPr lang="en-US" dirty="0">
                <a:hlinkClick r:id="rId4" action="ppaction://hlinksldjump"/>
              </a:rPr>
              <a:t>Click</a:t>
            </a:r>
            <a:r>
              <a:rPr lang="en-US" dirty="0"/>
              <a:t> to continue</a:t>
            </a:r>
          </a:p>
        </p:txBody>
      </p:sp>
      <p:pic>
        <p:nvPicPr>
          <p:cNvPr id="9220" name="Picture 4" descr="http://images.clipartpanda.com/detective-clipart-free-kid-detective-clipart-detective_kid3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40" y="2390911"/>
            <a:ext cx="2439038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7710" y="4519448"/>
            <a:ext cx="680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B is correct!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information is from a .</a:t>
            </a:r>
            <a:r>
              <a:rPr lang="en-US" dirty="0" err="1"/>
              <a:t>gov</a:t>
            </a:r>
            <a:r>
              <a:rPr lang="en-US" dirty="0"/>
              <a:t> site and there are no ads trying to sell you anything.</a:t>
            </a:r>
          </a:p>
        </p:txBody>
      </p:sp>
    </p:spTree>
    <p:extLst>
      <p:ext uri="{BB962C8B-B14F-4D97-AF65-F5344CB8AC3E}">
        <p14:creationId xmlns:p14="http://schemas.microsoft.com/office/powerpoint/2010/main" val="279999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Sorry – try again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ction Button: Custom 6">
            <a:hlinkClick r:id="rId2" action="ppaction://hlinksldjump" highlightClick="1"/>
          </p:cNvPr>
          <p:cNvSpPr/>
          <p:nvPr/>
        </p:nvSpPr>
        <p:spPr>
          <a:xfrm>
            <a:off x="2448910" y="3689131"/>
            <a:ext cx="2007476" cy="131379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Click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to</a:t>
            </a:r>
            <a:r>
              <a:rPr lang="en-US" dirty="0"/>
              <a:t> try again</a:t>
            </a:r>
          </a:p>
        </p:txBody>
      </p:sp>
      <p:pic>
        <p:nvPicPr>
          <p:cNvPr id="6146" name="Picture 2" descr="https://pixabay.com/static/uploads/photo/2014/03/24/13/45/incorrect-294245_960_720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80" y="2751138"/>
            <a:ext cx="3507289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9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the site created?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Remember, ANYONE can put ANYTHING on the internet.  Be sure to investigate why the information is there.  </a:t>
            </a:r>
          </a:p>
        </p:txBody>
      </p:sp>
      <p:pic>
        <p:nvPicPr>
          <p:cNvPr id="17410" name="Picture 2" descr="http://static.tvtropes.org/pmwiki/pub/images/conan-detective_8078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33298"/>
            <a:ext cx="4137660" cy="352775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10773103" y="6201103"/>
            <a:ext cx="798787" cy="38888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71702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172505"/>
          </a:xfrm>
        </p:spPr>
        <p:txBody>
          <a:bodyPr/>
          <a:lstStyle/>
          <a:p>
            <a:r>
              <a:rPr lang="en-US" sz="3600" dirty="0"/>
              <a:t>      </a:t>
            </a:r>
            <a:r>
              <a:rPr lang="en-US" sz="4400" dirty="0"/>
              <a:t>Why?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55633" y="1008993"/>
            <a:ext cx="6252633" cy="4852058"/>
          </a:xfrm>
        </p:spPr>
        <p:txBody>
          <a:bodyPr/>
          <a:lstStyle/>
          <a:p>
            <a:r>
              <a:rPr lang="en-US" dirty="0"/>
              <a:t>Is the site trying to sell you something? </a:t>
            </a:r>
          </a:p>
          <a:p>
            <a:pPr lvl="1"/>
            <a:r>
              <a:rPr lang="en-US" dirty="0"/>
              <a:t>They may not be giving you the whole story; be sure to check product reviews and comments from people who have used the site</a:t>
            </a:r>
          </a:p>
          <a:p>
            <a:r>
              <a:rPr lang="en-US" dirty="0"/>
              <a:t>Is the site trying to educate or inform you? </a:t>
            </a:r>
          </a:p>
          <a:p>
            <a:pPr lvl="1"/>
            <a:r>
              <a:rPr lang="en-US" dirty="0"/>
              <a:t>Be sure to verify information and look for sources</a:t>
            </a:r>
          </a:p>
          <a:p>
            <a:r>
              <a:rPr lang="en-US" dirty="0"/>
              <a:t>Is the site sounding off or is the information balanced? </a:t>
            </a:r>
          </a:p>
          <a:p>
            <a:pPr lvl="1"/>
            <a:r>
              <a:rPr lang="en-US" dirty="0"/>
              <a:t>If the site sounds highly opinionated –beware!  The perspective isn’t likely to take in multiple perspectives</a:t>
            </a:r>
          </a:p>
          <a:p>
            <a:r>
              <a:rPr lang="en-US" dirty="0"/>
              <a:t>Is the site trying to get you to support a cause?</a:t>
            </a:r>
          </a:p>
          <a:p>
            <a:pPr lvl="1"/>
            <a:r>
              <a:rPr lang="en-US" dirty="0"/>
              <a:t>You will want to verify the facts and research other sites before deciding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2269221"/>
          </a:xfrm>
        </p:spPr>
        <p:txBody>
          <a:bodyPr>
            <a:normAutofit/>
          </a:bodyPr>
          <a:lstStyle/>
          <a:p>
            <a:r>
              <a:rPr lang="en-US" sz="2800" dirty="0"/>
              <a:t>Questions to ask:</a:t>
            </a:r>
          </a:p>
        </p:txBody>
      </p:sp>
      <p:sp>
        <p:nvSpPr>
          <p:cNvPr id="8" name="Action Button: Custom 7">
            <a:hlinkClick r:id="" action="ppaction://hlinkshowjump?jump=nextslide" highlightClick="1"/>
          </p:cNvPr>
          <p:cNvSpPr/>
          <p:nvPr/>
        </p:nvSpPr>
        <p:spPr>
          <a:xfrm>
            <a:off x="10857186" y="6096000"/>
            <a:ext cx="903890" cy="43092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092825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Successful!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 sure to complete </a:t>
            </a:r>
            <a:r>
              <a:rPr lang="en-US"/>
              <a:t>TIP Assignment 1: Investigation </a:t>
            </a:r>
            <a:r>
              <a:rPr lang="en-US" dirty="0"/>
              <a:t>Information by the due date </a:t>
            </a:r>
          </a:p>
          <a:p>
            <a:pPr lvl="1"/>
            <a:r>
              <a:rPr lang="en-US" dirty="0"/>
              <a:t>Or better yet…</a:t>
            </a:r>
          </a:p>
          <a:p>
            <a:pPr lvl="2"/>
            <a:r>
              <a:rPr lang="en-US" sz="4000" dirty="0"/>
              <a:t>Do it now!! </a:t>
            </a:r>
          </a:p>
        </p:txBody>
      </p:sp>
      <p:pic>
        <p:nvPicPr>
          <p:cNvPr id="20482" name="Picture 2" descr="http://blog.brycecampbell.me/user/files/conan_tailing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65" y="2222500"/>
            <a:ext cx="473394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89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not…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Read through each slide</a:t>
            </a:r>
          </a:p>
          <a:p>
            <a:r>
              <a:rPr lang="en-US" dirty="0"/>
              <a:t>Click Next to advance forward</a:t>
            </a:r>
          </a:p>
          <a:p>
            <a:r>
              <a:rPr lang="en-US" dirty="0"/>
              <a:t>Be sure to explore each link </a:t>
            </a:r>
          </a:p>
          <a:p>
            <a:r>
              <a:rPr lang="en-US" dirty="0"/>
              <a:t>This presentation will help you complete Mission Assignment 1: Investigation Information.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http://nathan-davis-library.wikispaces.com/file/view/internet_citing1.JPG/296325688/internet_citing1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3105944"/>
            <a:ext cx="4286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10860790" y="6011917"/>
            <a:ext cx="1042416" cy="55893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99903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(is providing the information)?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good detective wants to know who is providing the information.  Is this person credible (believable)? </a:t>
            </a:r>
          </a:p>
          <a:p>
            <a:r>
              <a:rPr lang="en-US" dirty="0"/>
              <a:t>Click on this website.  Can you find the author and the publisher? </a:t>
            </a:r>
          </a:p>
          <a:p>
            <a:r>
              <a:rPr lang="en-US" dirty="0">
                <a:hlinkClick r:id="rId2"/>
              </a:rPr>
              <a:t>Harrison Ford could have died (click to view)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static.tvtropes.org/pmwiki/pub/images/Detective_Conan_245162_9761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58" y="2751138"/>
            <a:ext cx="1993533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10594427" y="6043448"/>
            <a:ext cx="1145627" cy="53602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51011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786759"/>
            <a:ext cx="9180610" cy="866888"/>
          </a:xfrm>
        </p:spPr>
        <p:txBody>
          <a:bodyPr/>
          <a:lstStyle/>
          <a:p>
            <a:r>
              <a:rPr lang="en-US" dirty="0"/>
              <a:t>Who is the author? Who is the publisher?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4"/>
          </a:xfrm>
        </p:spPr>
        <p:txBody>
          <a:bodyPr/>
          <a:lstStyle/>
          <a:p>
            <a:r>
              <a:rPr lang="en-US" dirty="0"/>
              <a:t>   Harrison Ford/The Guardian</a:t>
            </a:r>
          </a:p>
          <a:p>
            <a:r>
              <a:rPr lang="en-US" dirty="0"/>
              <a:t>   Milton Keynes/The BBC</a:t>
            </a:r>
          </a:p>
          <a:p>
            <a:r>
              <a:rPr lang="en-US" dirty="0"/>
              <a:t>   Andrew Marshall/ The BBC</a:t>
            </a:r>
          </a:p>
          <a:p>
            <a:r>
              <a:rPr lang="en-US" dirty="0"/>
              <a:t>   Hannah Ellis-Petersen/ The Guardian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ction Button: Custom 7">
            <a:hlinkClick r:id="" action="ppaction://hlinkshowjump?jump=nextslide" highlightClick="1"/>
          </p:cNvPr>
          <p:cNvSpPr/>
          <p:nvPr/>
        </p:nvSpPr>
        <p:spPr>
          <a:xfrm>
            <a:off x="1145628" y="2848304"/>
            <a:ext cx="252248" cy="22071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</a:t>
            </a:r>
            <a:endParaRPr lang="en-US" dirty="0"/>
          </a:p>
        </p:txBody>
      </p:sp>
      <p:sp>
        <p:nvSpPr>
          <p:cNvPr id="11" name="Action Button: Custom 10">
            <a:hlinkClick r:id="rId2" action="ppaction://hlinksldjump" highlightClick="1"/>
          </p:cNvPr>
          <p:cNvSpPr/>
          <p:nvPr/>
        </p:nvSpPr>
        <p:spPr>
          <a:xfrm>
            <a:off x="1145628" y="3263678"/>
            <a:ext cx="252248" cy="2446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Action Button: Custom 11">
            <a:hlinkClick r:id="rId2" action="ppaction://hlinksldjump" highlightClick="1"/>
          </p:cNvPr>
          <p:cNvSpPr/>
          <p:nvPr/>
        </p:nvSpPr>
        <p:spPr>
          <a:xfrm>
            <a:off x="1145628" y="3703031"/>
            <a:ext cx="252248" cy="23834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Action Button: Custom 12">
            <a:hlinkClick r:id="rId3" action="ppaction://hlinksldjump" highlightClick="1"/>
          </p:cNvPr>
          <p:cNvSpPr/>
          <p:nvPr/>
        </p:nvSpPr>
        <p:spPr>
          <a:xfrm>
            <a:off x="1145628" y="4078014"/>
            <a:ext cx="252248" cy="2280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5128" name="Picture 8" descr="http://cliparts.co/cliparts/kiM/KbK/kiMKbK4RT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2996406"/>
            <a:ext cx="3238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5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Correct! </a:t>
            </a:r>
          </a:p>
        </p:txBody>
      </p:sp>
      <p:sp>
        <p:nvSpPr>
          <p:cNvPr id="10" name="Action Button: Custom 9">
            <a:hlinkClick r:id="rId2" action="ppaction://hlinksldjump" highlightClick="1"/>
          </p:cNvPr>
          <p:cNvSpPr/>
          <p:nvPr/>
        </p:nvSpPr>
        <p:spPr>
          <a:xfrm>
            <a:off x="7147035" y="3048000"/>
            <a:ext cx="3930868" cy="99848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Great Detective Work!</a:t>
            </a:r>
          </a:p>
          <a:p>
            <a:pPr algn="ctr"/>
            <a:r>
              <a:rPr lang="en-US" sz="2000" dirty="0"/>
              <a:t>Click to continue</a:t>
            </a:r>
          </a:p>
        </p:txBody>
      </p:sp>
      <p:pic>
        <p:nvPicPr>
          <p:cNvPr id="9220" name="Picture 4" descr="http://images.clipartpanda.com/detective-clipart-free-kid-detective-clipart-detective_kid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40" y="2390911"/>
            <a:ext cx="2439038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03228" y="4645572"/>
            <a:ext cx="641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Hannah Ellis-Petersen is the author of this article and it was published online by </a:t>
            </a:r>
            <a:r>
              <a:rPr lang="en-US" i="1" dirty="0"/>
              <a:t>The Guardian</a:t>
            </a:r>
          </a:p>
        </p:txBody>
      </p:sp>
    </p:spTree>
    <p:extLst>
      <p:ext uri="{BB962C8B-B14F-4D97-AF65-F5344CB8AC3E}">
        <p14:creationId xmlns:p14="http://schemas.microsoft.com/office/powerpoint/2010/main" val="200669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Sorry – try again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ction Button: Custom 6">
            <a:hlinkClick r:id="rId2" action="ppaction://hlinksldjump" highlightClick="1"/>
          </p:cNvPr>
          <p:cNvSpPr/>
          <p:nvPr/>
        </p:nvSpPr>
        <p:spPr>
          <a:xfrm>
            <a:off x="2448910" y="3689131"/>
            <a:ext cx="2007476" cy="131379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try again</a:t>
            </a:r>
          </a:p>
        </p:txBody>
      </p:sp>
      <p:pic>
        <p:nvPicPr>
          <p:cNvPr id="6146" name="Picture 2" descr="https://pixabay.com/static/uploads/photo/2014/03/24/13/45/incorrect-294245_960_720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80" y="2751138"/>
            <a:ext cx="3507289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42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providing the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9895313" cy="576262"/>
          </a:xfrm>
        </p:spPr>
        <p:txBody>
          <a:bodyPr/>
          <a:lstStyle/>
          <a:p>
            <a:r>
              <a:rPr lang="en-US" sz="3600" dirty="0"/>
              <a:t>Questions to ask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you locate the author?  Hint: look for an “about” or “contact” link</a:t>
            </a:r>
          </a:p>
          <a:p>
            <a:r>
              <a:rPr lang="en-US" dirty="0"/>
              <a:t>Who is this person?  Are they qualified to provide the information.  If you are unsure, Google them</a:t>
            </a:r>
          </a:p>
          <a:p>
            <a:r>
              <a:rPr lang="en-US" dirty="0"/>
              <a:t>Is the author an expert?  Auto mechanic on a page with tips on caring for your car, Doctor on the Web MD site,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Who published the page? Always ask why.  Is this a news story or are they trying to sell you something? </a:t>
            </a:r>
          </a:p>
          <a:p>
            <a:r>
              <a:rPr lang="en-US" dirty="0"/>
              <a:t>Is there contact information?</a:t>
            </a:r>
          </a:p>
          <a:p>
            <a:endParaRPr lang="en-US" dirty="0"/>
          </a:p>
        </p:txBody>
      </p:sp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10562897" y="6043448"/>
            <a:ext cx="998482" cy="451945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1510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What: is this useful information?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Once you have identified a good informant (source) you need to decide if that informant has any information you can use.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s-media-cache-ak0.pinimg.com/564x/3d/15/f7/3d15f7053bf277975687ae5bcba1cc72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2782094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ction Button: Custom 6">
            <a:hlinkClick r:id="" action="ppaction://hlinkshowjump?jump=nextslide" highlightClick="1"/>
          </p:cNvPr>
          <p:cNvSpPr/>
          <p:nvPr/>
        </p:nvSpPr>
        <p:spPr>
          <a:xfrm>
            <a:off x="10615448" y="6085490"/>
            <a:ext cx="861849" cy="45194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518092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334</TotalTime>
  <Words>998</Words>
  <Application>Microsoft Office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2</vt:lpstr>
      <vt:lpstr>Quotable</vt:lpstr>
      <vt:lpstr>Mission: Find the evidence</vt:lpstr>
      <vt:lpstr>It’s on the internet, so it must be true…</vt:lpstr>
      <vt:lpstr>Or not…</vt:lpstr>
      <vt:lpstr>Who (is providing the information)?</vt:lpstr>
      <vt:lpstr>Quiz</vt:lpstr>
      <vt:lpstr>Correct! </vt:lpstr>
      <vt:lpstr>Sorry – try again </vt:lpstr>
      <vt:lpstr>Who is providing the information</vt:lpstr>
      <vt:lpstr>What: is this useful information?</vt:lpstr>
      <vt:lpstr>What : is this useful information?</vt:lpstr>
      <vt:lpstr>Quiz </vt:lpstr>
      <vt:lpstr>Correct! </vt:lpstr>
      <vt:lpstr>Sorry – try again </vt:lpstr>
      <vt:lpstr>When? It is a question of currency </vt:lpstr>
      <vt:lpstr>   When?</vt:lpstr>
      <vt:lpstr>     Quiz  </vt:lpstr>
      <vt:lpstr>Correct! </vt:lpstr>
      <vt:lpstr>Sorry – try again </vt:lpstr>
      <vt:lpstr>Where is the information coming from? </vt:lpstr>
      <vt:lpstr>   Where?</vt:lpstr>
      <vt:lpstr>Quiz</vt:lpstr>
      <vt:lpstr>Correct! </vt:lpstr>
      <vt:lpstr>Sorry – try again </vt:lpstr>
      <vt:lpstr>Why was the site created? </vt:lpstr>
      <vt:lpstr>      Why?</vt:lpstr>
      <vt:lpstr>Mission Successful!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Mission: Find the evidence</dc:title>
  <dc:creator>Joan Cormier</dc:creator>
  <cp:lastModifiedBy>Jake Watkins</cp:lastModifiedBy>
  <cp:revision>33</cp:revision>
  <dcterms:created xsi:type="dcterms:W3CDTF">2016-07-26T16:24:19Z</dcterms:created>
  <dcterms:modified xsi:type="dcterms:W3CDTF">2017-09-21T21:53:55Z</dcterms:modified>
</cp:coreProperties>
</file>