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321" r:id="rId3"/>
    <p:sldId id="300" r:id="rId4"/>
    <p:sldId id="327" r:id="rId5"/>
    <p:sldId id="328" r:id="rId6"/>
    <p:sldId id="331" r:id="rId7"/>
    <p:sldId id="329" r:id="rId8"/>
    <p:sldId id="330" r:id="rId9"/>
    <p:sldId id="341" r:id="rId10"/>
    <p:sldId id="333" r:id="rId11"/>
    <p:sldId id="334" r:id="rId12"/>
    <p:sldId id="335" r:id="rId13"/>
    <p:sldId id="340" r:id="rId14"/>
    <p:sldId id="339" r:id="rId15"/>
    <p:sldId id="336" r:id="rId16"/>
    <p:sldId id="338" r:id="rId17"/>
    <p:sldId id="342" r:id="rId18"/>
    <p:sldId id="343" r:id="rId19"/>
    <p:sldId id="280" r:id="rId20"/>
    <p:sldId id="344" r:id="rId21"/>
    <p:sldId id="303" r:id="rId22"/>
    <p:sldId id="337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2" r:id="rId42"/>
    <p:sldId id="323" r:id="rId43"/>
    <p:sldId id="324" r:id="rId44"/>
    <p:sldId id="325" r:id="rId45"/>
    <p:sldId id="32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06"/>
    <a:srgbClr val="0E5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2" autoAdjust="0"/>
    <p:restoredTop sz="93610" autoAdjust="0"/>
  </p:normalViewPr>
  <p:slideViewPr>
    <p:cSldViewPr snapToGrid="0">
      <p:cViewPr varScale="1">
        <p:scale>
          <a:sx n="144" d="100"/>
          <a:sy n="144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EAA59-163E-465D-901F-D1ACEA04AC99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0CF30-10FF-4EFD-958F-069386C8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0CF30-10FF-4EFD-958F-069386C81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D2B638-C8C4-4866-998C-E83AB3A9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59634" cy="3329581"/>
          </a:xfrm>
        </p:spPr>
        <p:txBody>
          <a:bodyPr/>
          <a:lstStyle/>
          <a:p>
            <a:r>
              <a:rPr lang="en-GB" sz="6600" dirty="0">
                <a:solidFill>
                  <a:srgbClr val="FFFF00"/>
                </a:solidFill>
              </a:rPr>
              <a:t>Week 3 </a:t>
            </a:r>
            <a:br>
              <a:rPr lang="en-GB" sz="6600" dirty="0">
                <a:solidFill>
                  <a:srgbClr val="FFFF00"/>
                </a:solidFill>
              </a:rPr>
            </a:br>
            <a:r>
              <a:rPr lang="en-GB" sz="6600" dirty="0">
                <a:solidFill>
                  <a:srgbClr val="FFFF00"/>
                </a:solidFill>
              </a:rPr>
              <a:t>Creating a Docker Container Application in Real World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D8A01-3A6F-4E92-AF0F-3AF1CF66A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DINESH STHAPIT</a:t>
            </a:r>
          </a:p>
        </p:txBody>
      </p:sp>
    </p:spTree>
    <p:extLst>
      <p:ext uri="{BB962C8B-B14F-4D97-AF65-F5344CB8AC3E}">
        <p14:creationId xmlns:p14="http://schemas.microsoft.com/office/powerpoint/2010/main" val="41272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F55-FA6C-FF40-B2B6-6C52A486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E688-5EE5-C240-8145-56E35020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Volumes are special types of Directory in the Host OS file system</a:t>
            </a:r>
          </a:p>
          <a:p>
            <a:r>
              <a:rPr lang="en-US"/>
              <a:t>These Volumes can be shared across Containers</a:t>
            </a:r>
          </a:p>
          <a:p>
            <a:r>
              <a:rPr lang="en-US"/>
              <a:t>One or more volumes can be attached to a container</a:t>
            </a:r>
          </a:p>
          <a:p>
            <a:r>
              <a:rPr lang="en-US"/>
              <a:t>The volumes can live beyond the life of the container</a:t>
            </a:r>
          </a:p>
          <a:p>
            <a:r>
              <a:rPr lang="en-US"/>
              <a:t>Changes to Docker images will not effect the data stored in the volumes. The data stored in the volumes are </a:t>
            </a:r>
            <a:r>
              <a:rPr lang="en-US">
                <a:solidFill>
                  <a:srgbClr val="FFFF00"/>
                </a:solidFill>
              </a:rPr>
              <a:t>persisted even after the images are deleted.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D2BFC-36EE-F84D-9F80-8EA2904354B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/>
          </a:p>
        </p:txBody>
      </p:sp>
      <p:pic>
        <p:nvPicPr>
          <p:cNvPr id="5" name="Content Placeholder 4" descr="Box">
            <a:extLst>
              <a:ext uri="{FF2B5EF4-FFF2-40B4-BE49-F238E27FC236}">
                <a16:creationId xmlns:a16="http://schemas.microsoft.com/office/drawing/2014/main" id="{0CF346ED-2EA1-8C44-8606-C59D422D4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8714" y="4527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80BF-E27F-AB43-982E-0D949151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Volumes</a:t>
            </a:r>
          </a:p>
        </p:txBody>
      </p:sp>
      <p:pic>
        <p:nvPicPr>
          <p:cNvPr id="4" name="Content Placeholder 4" descr="Box">
            <a:extLst>
              <a:ext uri="{FF2B5EF4-FFF2-40B4-BE49-F238E27FC236}">
                <a16:creationId xmlns:a16="http://schemas.microsoft.com/office/drawing/2014/main" id="{3B60F4BD-4D86-1C4C-B8EB-26120DF9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816" y="1971698"/>
            <a:ext cx="2914603" cy="2914603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2939D639-95C1-6E43-B5FC-E5D89F256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303" y="2039645"/>
            <a:ext cx="914400" cy="91440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7A9BA6C2-DCF5-B44C-B692-E756F5B06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3808" y="2368118"/>
            <a:ext cx="914400" cy="914400"/>
          </a:xfrm>
          <a:prstGeom prst="rect">
            <a:avLst/>
          </a:prstGeom>
        </p:spPr>
      </p:pic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E097CABD-06D9-664D-B4B2-0232AECF6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1538" y="298955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418E62-3E8D-F548-BA4D-6113C3DC4971}"/>
              </a:ext>
            </a:extLst>
          </p:cNvPr>
          <p:cNvSpPr txBox="1"/>
          <p:nvPr/>
        </p:nvSpPr>
        <p:spPr>
          <a:xfrm>
            <a:off x="763480" y="466965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/var/www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BCC4D-AE42-BC4F-AAB9-C455FA18C66A}"/>
              </a:ext>
            </a:extLst>
          </p:cNvPr>
          <p:cNvSpPr txBox="1"/>
          <p:nvPr/>
        </p:nvSpPr>
        <p:spPr>
          <a:xfrm>
            <a:off x="8142303" y="3939467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/</a:t>
            </a:r>
            <a:r>
              <a:rPr lang="en-US" err="1"/>
              <a:t>mnt</a:t>
            </a:r>
            <a:r>
              <a:rPr lang="en-US"/>
              <a:t>/node/source…</a:t>
            </a:r>
          </a:p>
        </p:txBody>
      </p:sp>
    </p:spTree>
    <p:extLst>
      <p:ext uri="{BB962C8B-B14F-4D97-AF65-F5344CB8AC3E}">
        <p14:creationId xmlns:p14="http://schemas.microsoft.com/office/powerpoint/2010/main" val="42049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0212-320F-A545-BAEA-C9E2FCEA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640" cy="1400530"/>
          </a:xfrm>
        </p:spPr>
        <p:txBody>
          <a:bodyPr/>
          <a:lstStyle/>
          <a:p>
            <a:r>
              <a:rPr lang="en-US"/>
              <a:t>Docker managed Container Volume</a:t>
            </a:r>
            <a:br>
              <a:rPr lang="en-US"/>
            </a:br>
            <a:r>
              <a:rPr lang="en-US" sz="2000"/>
              <a:t>https://</a:t>
            </a:r>
            <a:r>
              <a:rPr lang="en-US" sz="2000" err="1"/>
              <a:t>docs.docker.com</a:t>
            </a:r>
            <a:r>
              <a:rPr lang="en-US" sz="2000"/>
              <a:t>/engine/reference/</a:t>
            </a:r>
            <a:r>
              <a:rPr lang="en-US" sz="2000" err="1"/>
              <a:t>commandline</a:t>
            </a:r>
            <a:r>
              <a:rPr lang="en-US" sz="2000"/>
              <a:t>/</a:t>
            </a:r>
            <a:r>
              <a:rPr lang="en-US" sz="2000" err="1"/>
              <a:t>volume_inspec</a:t>
            </a:r>
            <a:r>
              <a:rPr lang="en-US" sz="2400" err="1"/>
              <a:t>t</a:t>
            </a:r>
            <a:r>
              <a:rPr lang="en-US" sz="2400"/>
              <a:t>/</a:t>
            </a:r>
            <a:br>
              <a:rPr lang="en-US" sz="2400"/>
            </a:br>
            <a:r>
              <a:rPr lang="en-US" sz="1800"/>
              <a:t>https://</a:t>
            </a:r>
            <a:r>
              <a:rPr lang="en-US" sz="1800" err="1"/>
              <a:t>docs.docker.com</a:t>
            </a:r>
            <a:r>
              <a:rPr lang="en-US" sz="1800"/>
              <a:t>/engine/reference/</a:t>
            </a:r>
            <a:r>
              <a:rPr lang="en-US" sz="1800" err="1"/>
              <a:t>commandline</a:t>
            </a:r>
            <a:r>
              <a:rPr lang="en-US" sz="1800"/>
              <a:t>/</a:t>
            </a:r>
            <a:r>
              <a:rPr lang="en-US" sz="1800" err="1"/>
              <a:t>volume_ls</a:t>
            </a:r>
            <a:r>
              <a:rPr lang="en-US" sz="1800"/>
              <a:t>/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0852-A058-7F41-8D42-647F232982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docker run –p 27017:27017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/var/www </a:t>
            </a: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7939B2-DB18-3F41-92FC-B5BD03EE2D8F}"/>
              </a:ext>
            </a:extLst>
          </p:cNvPr>
          <p:cNvSpPr/>
          <p:nvPr/>
        </p:nvSpPr>
        <p:spPr>
          <a:xfrm>
            <a:off x="2441360" y="3045041"/>
            <a:ext cx="2672178" cy="790112"/>
          </a:xfrm>
          <a:prstGeom prst="wedgeRoundRectCallout">
            <a:avLst>
              <a:gd name="adj1" fmla="val 72809"/>
              <a:gd name="adj2" fmla="val -134764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Docker Volume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B03E5B-0C1C-524A-8FBC-6F3196D2DE4B}"/>
              </a:ext>
            </a:extLst>
          </p:cNvPr>
          <p:cNvSpPr/>
          <p:nvPr/>
        </p:nvSpPr>
        <p:spPr>
          <a:xfrm>
            <a:off x="5885894" y="3045041"/>
            <a:ext cx="2982898" cy="656947"/>
          </a:xfrm>
          <a:prstGeom prst="wedgeRoundRectCallout">
            <a:avLst>
              <a:gd name="adj1" fmla="val -21049"/>
              <a:gd name="adj2" fmla="val -145994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Inside Container Volume mount Point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F0933E-0030-064A-9C8D-368B6FDF38B6}"/>
              </a:ext>
            </a:extLst>
          </p:cNvPr>
          <p:cNvSpPr txBox="1">
            <a:spLocks/>
          </p:cNvSpPr>
          <p:nvPr/>
        </p:nvSpPr>
        <p:spPr>
          <a:xfrm>
            <a:off x="1103311" y="4026708"/>
            <a:ext cx="8946541" cy="23785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docker container ls</a:t>
            </a:r>
          </a:p>
          <a:p>
            <a:r>
              <a:rPr lang="en-US" sz="1400"/>
              <a:t> STATUS              PORTS               NAMES</a:t>
            </a:r>
          </a:p>
          <a:p>
            <a:r>
              <a:rPr lang="en-US" sz="1400"/>
              <a:t>cf9f3ae92bd6        mongo               "docker-</a:t>
            </a:r>
            <a:r>
              <a:rPr lang="en-US" sz="1400" err="1"/>
              <a:t>entrypoint.s</a:t>
            </a:r>
            <a:r>
              <a:rPr lang="en-US" sz="1400"/>
              <a:t>…"   25 seconds ago</a:t>
            </a:r>
          </a:p>
          <a:p>
            <a:pPr marL="0" indent="0">
              <a:buFont typeface="Wingdings 3" charset="2"/>
              <a:buNone/>
            </a:pPr>
            <a:endParaRPr lang="en-US" sz="140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docker inspect </a:t>
            </a:r>
            <a:r>
              <a:rPr lang="en-US" sz="1400"/>
              <a:t>cf9f3ae9</a:t>
            </a:r>
            <a:endParaRPr lang="en-US" sz="140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DB8CE-CF7D-3D4E-923C-2AAC1F2B8626}"/>
              </a:ext>
            </a:extLst>
          </p:cNvPr>
          <p:cNvCxnSpPr/>
          <p:nvPr/>
        </p:nvCxnSpPr>
        <p:spPr>
          <a:xfrm>
            <a:off x="1771096" y="4982238"/>
            <a:ext cx="2006353" cy="4675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A36C-190E-D143-B9AC-CA541285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2736192" cy="1604026"/>
          </a:xfrm>
        </p:spPr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docker container inspect &lt;</a:t>
            </a:r>
            <a:r>
              <a:rPr lang="en-US" sz="360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containerID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9E4F-3287-C241-9499-283617C0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4" y="2257104"/>
            <a:ext cx="14050871" cy="480508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…………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"Mounts":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"Type": "volume",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"Name": "002a227f300fda914237cb08f8cba9bffd75a811d8799ccf5fd2869bd16733a6",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"Source": "/var/lib/docker/volumes/002a227f300fda914237cb08f8cba9bffd75a811d8799ccf5fd2869bd16733a6/_data",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"Destination": </a:t>
            </a:r>
            <a:r>
              <a:rPr lang="en-US" sz="1600" b="1" dirty="0"/>
              <a:t>"/data/</a:t>
            </a:r>
            <a:r>
              <a:rPr lang="en-US" sz="1600" b="1" dirty="0" err="1"/>
              <a:t>configdb</a:t>
            </a:r>
            <a:r>
              <a:rPr lang="en-US" sz="1600" dirty="0">
                <a:solidFill>
                  <a:srgbClr val="FFFF00"/>
                </a:solidFill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"Driver": "local",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"Mode": "",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"RW": true,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    "Propagation":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           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………..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0212-320F-A545-BAEA-C9E2FCEA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640" cy="1400530"/>
          </a:xfrm>
        </p:spPr>
        <p:txBody>
          <a:bodyPr/>
          <a:lstStyle/>
          <a:p>
            <a:r>
              <a:rPr lang="en-US"/>
              <a:t>Docker custom Container Volume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0852-A058-7F41-8D42-647F232982F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/user/</a:t>
            </a:r>
            <a:r>
              <a:rPr lang="en-US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endParaRPr lang="en-US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docker run –p 27017:27017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/var/www </a:t>
            </a:r>
            <a:r>
              <a:rPr lang="en-US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7939B2-DB18-3F41-92FC-B5BD03EE2D8F}"/>
              </a:ext>
            </a:extLst>
          </p:cNvPr>
          <p:cNvSpPr/>
          <p:nvPr/>
        </p:nvSpPr>
        <p:spPr>
          <a:xfrm>
            <a:off x="3878562" y="1603216"/>
            <a:ext cx="3284737" cy="656947"/>
          </a:xfrm>
          <a:prstGeom prst="wedgeRoundRectCallout">
            <a:avLst>
              <a:gd name="adj1" fmla="val 19751"/>
              <a:gd name="adj2" fmla="val 154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Current</a:t>
            </a:r>
            <a:r>
              <a:rPr lang="en-US"/>
              <a:t> Working Directory in the Host Path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B03E5B-0C1C-524A-8FBC-6F3196D2DE4B}"/>
              </a:ext>
            </a:extLst>
          </p:cNvPr>
          <p:cNvSpPr/>
          <p:nvPr/>
        </p:nvSpPr>
        <p:spPr>
          <a:xfrm>
            <a:off x="7540100" y="1624610"/>
            <a:ext cx="4536491" cy="656947"/>
          </a:xfrm>
          <a:prstGeom prst="wedgeRoundRectCallout">
            <a:avLst>
              <a:gd name="adj1" fmla="val -46942"/>
              <a:gd name="adj2" fmla="val 16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Inside Container Volume mount Point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F0933E-0030-064A-9C8D-368B6FDF38B6}"/>
              </a:ext>
            </a:extLst>
          </p:cNvPr>
          <p:cNvSpPr txBox="1">
            <a:spLocks/>
          </p:cNvSpPr>
          <p:nvPr/>
        </p:nvSpPr>
        <p:spPr>
          <a:xfrm>
            <a:off x="1103311" y="4026708"/>
            <a:ext cx="8946541" cy="23785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docker container ls</a:t>
            </a:r>
          </a:p>
          <a:p>
            <a:r>
              <a:rPr lang="en-US" sz="1400"/>
              <a:t> STATUS              PORTS               NAMES</a:t>
            </a:r>
          </a:p>
          <a:p>
            <a:r>
              <a:rPr lang="en-US" sz="1200"/>
              <a:t>30a2fc11da.     </a:t>
            </a:r>
            <a:r>
              <a:rPr lang="en-US" sz="1400"/>
              <a:t>mongo               "docker-</a:t>
            </a:r>
            <a:r>
              <a:rPr lang="en-US" sz="1400" err="1"/>
              <a:t>entrypoint.s</a:t>
            </a:r>
            <a:r>
              <a:rPr lang="en-US" sz="1400"/>
              <a:t>…"   25 seconds ago</a:t>
            </a:r>
          </a:p>
          <a:p>
            <a:pPr marL="0" indent="0">
              <a:buFont typeface="Wingdings 3" charset="2"/>
              <a:buNone/>
            </a:pPr>
            <a:endParaRPr lang="en-US" sz="140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docker inspect </a:t>
            </a:r>
            <a:r>
              <a:rPr lang="en-US" sz="1400"/>
              <a:t>30a2fc11da </a:t>
            </a:r>
            <a:endParaRPr lang="en-US" sz="140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DB8CE-CF7D-3D4E-923C-2AAC1F2B8626}"/>
              </a:ext>
            </a:extLst>
          </p:cNvPr>
          <p:cNvCxnSpPr>
            <a:cxnSpLocks/>
          </p:cNvCxnSpPr>
          <p:nvPr/>
        </p:nvCxnSpPr>
        <p:spPr>
          <a:xfrm>
            <a:off x="1771096" y="4982238"/>
            <a:ext cx="2006353" cy="4675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EFF89FC-5395-9443-83DA-55631757CBA5}"/>
              </a:ext>
            </a:extLst>
          </p:cNvPr>
          <p:cNvSpPr/>
          <p:nvPr/>
        </p:nvSpPr>
        <p:spPr>
          <a:xfrm>
            <a:off x="6523608" y="5254784"/>
            <a:ext cx="3284737" cy="656947"/>
          </a:xfrm>
          <a:prstGeom prst="wedgeRoundRectCallout">
            <a:avLst>
              <a:gd name="adj1" fmla="val -118628"/>
              <a:gd name="adj2" fmla="val -77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Or  name of the container “mongo”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F74C07-4DEA-D746-BBBC-4B29BCAAE3FD}"/>
              </a:ext>
            </a:extLst>
          </p:cNvPr>
          <p:cNvCxnSpPr>
            <a:cxnSpLocks/>
          </p:cNvCxnSpPr>
          <p:nvPr/>
        </p:nvCxnSpPr>
        <p:spPr>
          <a:xfrm flipV="1">
            <a:off x="8318377" y="3258105"/>
            <a:ext cx="310718" cy="19578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A36C-190E-D143-B9AC-CA541285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2736192" cy="1604026"/>
          </a:xfrm>
        </p:spPr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docker container inspect &lt;</a:t>
            </a:r>
            <a:r>
              <a:rPr lang="en-US" sz="360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containerID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3600"/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9E4F-3287-C241-9499-283617C0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4" y="2257104"/>
            <a:ext cx="14050871" cy="480508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FFFF00"/>
                </a:solidFill>
              </a:rPr>
              <a:t>………… </a:t>
            </a:r>
          </a:p>
          <a:p>
            <a:pPr marL="0" indent="0">
              <a:buNone/>
            </a:pPr>
            <a:r>
              <a:rPr lang="en-US" sz="1600">
                <a:solidFill>
                  <a:srgbClr val="FFFF00"/>
                </a:solidFill>
              </a:rPr>
              <a:t>"</a:t>
            </a:r>
            <a:r>
              <a:rPr lang="en-US">
                <a:solidFill>
                  <a:srgbClr val="FFFF00"/>
                </a:solidFill>
              </a:rPr>
              <a:t> "Mounts": [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{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"Type": "bind",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"Source": </a:t>
            </a:r>
            <a:r>
              <a:rPr lang="en-US"/>
              <a:t>"/Users/</a:t>
            </a:r>
            <a:r>
              <a:rPr lang="en-US" err="1"/>
              <a:t>xxxxxxxx</a:t>
            </a:r>
            <a:r>
              <a:rPr lang="en-US">
                <a:solidFill>
                  <a:srgbClr val="FFFF00"/>
                </a:solidFill>
              </a:rPr>
              <a:t>",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"Destination": </a:t>
            </a:r>
            <a:r>
              <a:rPr lang="en-US"/>
              <a:t>"/var/www</a:t>
            </a:r>
            <a:r>
              <a:rPr lang="en-US">
                <a:solidFill>
                  <a:srgbClr val="FFFF00"/>
                </a:solidFill>
              </a:rPr>
              <a:t>",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"Mode": "",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"RW": </a:t>
            </a:r>
            <a:r>
              <a:rPr lang="en-US" b="1"/>
              <a:t>true</a:t>
            </a:r>
            <a:r>
              <a:rPr lang="en-US">
                <a:solidFill>
                  <a:srgbClr val="FFFF00"/>
                </a:solidFill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    "Propagation": "</a:t>
            </a:r>
            <a:r>
              <a:rPr lang="en-US" err="1">
                <a:solidFill>
                  <a:srgbClr val="FFFF00"/>
                </a:solidFill>
              </a:rPr>
              <a:t>rprivate</a:t>
            </a:r>
            <a:r>
              <a:rPr lang="en-US">
                <a:solidFill>
                  <a:srgbClr val="FFFF00"/>
                </a:solidFill>
              </a:rPr>
              <a:t>"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           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FFFF00"/>
                </a:solidFill>
              </a:rPr>
              <a:t>………..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6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D3C5-685D-1F4E-916D-1846A58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954D-2072-1F47-8C80-2039571D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B8B3-36BE-8341-B23F-AFB6D3C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Containerizing a Node.js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78D87-F527-1D41-9E38-7BEEE40B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269" y="348842"/>
            <a:ext cx="1816100" cy="110490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C3FBC0-CAA4-4840-88A2-9261FACA9C5D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Download your code for FSW 135 Node Server Code</a:t>
            </a:r>
            <a:endParaRPr lang="en-US" dirty="0">
              <a:solidFill>
                <a:srgbClr val="FFFF00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Run -&gt; 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</a:p>
          <a:p>
            <a:r>
              <a:rPr lang="en-US" dirty="0">
                <a:solidFill>
                  <a:srgbClr val="FFFF00"/>
                </a:solidFill>
              </a:rPr>
              <a:t>Or Create a new Node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Run -&gt; 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 install express express-generator –g</a:t>
            </a: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express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ExpressSite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endParaRPr lang="en-US" dirty="0">
              <a:solidFill>
                <a:srgbClr val="FFFF00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cd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ExpressSite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npm install</a:t>
            </a:r>
          </a:p>
          <a:p>
            <a:r>
              <a:rPr lang="en-US" dirty="0"/>
              <a:t>Test the Node server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npm start</a:t>
            </a:r>
          </a:p>
          <a:p>
            <a:pPr lvl="1"/>
            <a:r>
              <a:rPr lang="en-US" dirty="0"/>
              <a:t>If you need open the browser and type 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localhost:3000</a:t>
            </a:r>
          </a:p>
          <a:p>
            <a:endParaRPr lang="en-US" dirty="0">
              <a:solidFill>
                <a:srgbClr val="FFFF00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8AB79AC-33DD-704A-A803-1B62ADD820FE}"/>
              </a:ext>
            </a:extLst>
          </p:cNvPr>
          <p:cNvSpPr/>
          <p:nvPr/>
        </p:nvSpPr>
        <p:spPr>
          <a:xfrm>
            <a:off x="8717055" y="2308194"/>
            <a:ext cx="1420427" cy="932155"/>
          </a:xfrm>
          <a:prstGeom prst="wedgeRoundRectCallout">
            <a:avLst>
              <a:gd name="adj1" fmla="val -477083"/>
              <a:gd name="adj2" fmla="val 74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Mac Users use sudo</a:t>
            </a:r>
          </a:p>
        </p:txBody>
      </p:sp>
    </p:spTree>
    <p:extLst>
      <p:ext uri="{BB962C8B-B14F-4D97-AF65-F5344CB8AC3E}">
        <p14:creationId xmlns:p14="http://schemas.microsoft.com/office/powerpoint/2010/main" val="56880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2DF0-0D63-1645-A16B-B3AE1A03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your source code to Docker Container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459E6-63DA-4A46-9BFA-C549D106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working directory where you have your node server code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44B8B-A3EC-944A-A824-44DF1E4BD8F2}"/>
              </a:ext>
            </a:extLst>
          </p:cNvPr>
          <p:cNvSpPr txBox="1">
            <a:spLocks/>
          </p:cNvSpPr>
          <p:nvPr/>
        </p:nvSpPr>
        <p:spPr>
          <a:xfrm>
            <a:off x="1103312" y="3506681"/>
            <a:ext cx="8946541" cy="12517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docker run –p 8080:3000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/var/www  \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-w “/var/www”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npm start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988AE57-8C7B-1149-AA7E-433866B6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955584"/>
            <a:ext cx="7621603" cy="1833579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64AC08C-DC52-CE42-AF2A-1145EC31FB34}"/>
              </a:ext>
            </a:extLst>
          </p:cNvPr>
          <p:cNvSpPr/>
          <p:nvPr/>
        </p:nvSpPr>
        <p:spPr>
          <a:xfrm>
            <a:off x="2914571" y="2450820"/>
            <a:ext cx="1278383" cy="426128"/>
          </a:xfrm>
          <a:prstGeom prst="wedgeRoundRectCallout">
            <a:avLst>
              <a:gd name="adj1" fmla="val 31299"/>
              <a:gd name="adj2" fmla="val 227084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05EB74E-F92E-E646-B9C3-97A4DA6E10DD}"/>
              </a:ext>
            </a:extLst>
          </p:cNvPr>
          <p:cNvSpPr/>
          <p:nvPr/>
        </p:nvSpPr>
        <p:spPr>
          <a:xfrm>
            <a:off x="4433103" y="2466900"/>
            <a:ext cx="1124580" cy="426128"/>
          </a:xfrm>
          <a:prstGeom prst="wedgeRoundRectCallout">
            <a:avLst>
              <a:gd name="adj1" fmla="val -32242"/>
              <a:gd name="adj2" fmla="val 214584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751FE29-2212-4E42-94EB-5E61DD7352D9}"/>
              </a:ext>
            </a:extLst>
          </p:cNvPr>
          <p:cNvSpPr/>
          <p:nvPr/>
        </p:nvSpPr>
        <p:spPr>
          <a:xfrm>
            <a:off x="5412232" y="2978288"/>
            <a:ext cx="1129644" cy="426128"/>
          </a:xfrm>
          <a:prstGeom prst="wedgeRoundRectCallout">
            <a:avLst>
              <a:gd name="adj1" fmla="val 18937"/>
              <a:gd name="adj2" fmla="val 104168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A50173B6-F66B-D945-B764-A4429EEBBA9C}"/>
              </a:ext>
            </a:extLst>
          </p:cNvPr>
          <p:cNvSpPr/>
          <p:nvPr/>
        </p:nvSpPr>
        <p:spPr>
          <a:xfrm>
            <a:off x="6694731" y="2986791"/>
            <a:ext cx="1208677" cy="426128"/>
          </a:xfrm>
          <a:prstGeom prst="wedgeRoundRectCallout">
            <a:avLst>
              <a:gd name="adj1" fmla="val -27873"/>
              <a:gd name="adj2" fmla="val 95834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DAA039-40CF-554D-BBE2-209D350C1423}"/>
              </a:ext>
            </a:extLst>
          </p:cNvPr>
          <p:cNvCxnSpPr>
            <a:cxnSpLocks/>
          </p:cNvCxnSpPr>
          <p:nvPr/>
        </p:nvCxnSpPr>
        <p:spPr>
          <a:xfrm>
            <a:off x="4313028" y="2450820"/>
            <a:ext cx="1" cy="1286874"/>
          </a:xfrm>
          <a:prstGeom prst="line">
            <a:avLst/>
          </a:prstGeom>
          <a:ln w="317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5BF8E-8D13-4343-91BA-BFEBC7687882}"/>
              </a:ext>
            </a:extLst>
          </p:cNvPr>
          <p:cNvCxnSpPr>
            <a:cxnSpLocks/>
          </p:cNvCxnSpPr>
          <p:nvPr/>
        </p:nvCxnSpPr>
        <p:spPr>
          <a:xfrm>
            <a:off x="6618303" y="2388919"/>
            <a:ext cx="1" cy="1286874"/>
          </a:xfrm>
          <a:prstGeom prst="line">
            <a:avLst/>
          </a:prstGeom>
          <a:ln w="317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6B20-5DBB-FA42-A5FC-88B91B2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IPCONFIG /        IFCONFIG(Mac)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65EA-1CEC-1B44-8375-B2638D88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95" y="2645380"/>
            <a:ext cx="11793229" cy="366467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en0: flags=8863&lt;UP,BROADCAST,SMART,RUNNING,SIMPLEX,MULTICAST&gt; mtu 1500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options=400&lt;CHANNEL_IO&gt;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ether 78:4f:43:97:9e:64 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inet6 fe80::1068:b4bc:32b6:def7%en0 prefixlen 64 secured scopeid 0x5 </a:t>
            </a:r>
          </a:p>
          <a:p>
            <a:pPr>
              <a:spcBef>
                <a:spcPts val="0"/>
              </a:spcBef>
            </a:pPr>
            <a:r>
              <a:rPr lang="en-US" dirty="0"/>
              <a:t>inet 192.168.86.179 </a:t>
            </a:r>
            <a:r>
              <a:rPr lang="en-US" dirty="0">
                <a:solidFill>
                  <a:srgbClr val="FFC000"/>
                </a:solidFill>
              </a:rPr>
              <a:t>netmask 0xffffff00 broadcast 192.168.86.255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nd6 options=201&lt;PERFORMNUD,DAD&gt;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media: autoselect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status: active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6A02-614B-E243-8E23-8351665D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" y="973668"/>
            <a:ext cx="706964" cy="70696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FD61BFD-7F19-724A-A7A9-6B1D4F3A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11" y="1049688"/>
            <a:ext cx="596028" cy="5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FD68-6B9D-4FB4-85B7-E5971D3B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Docker Hub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FA75-1E5F-4A96-805C-0240B20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dirty="0"/>
              <a:t>Create a docker hub account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FF2E2-4A27-4CFC-9845-3EA1198A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390"/>
            <a:ext cx="12192000" cy="45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C8E5-A08D-2248-9DAB-5B08EE6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IP of your Host Machine;</a:t>
            </a:r>
            <a:br>
              <a:rPr lang="en-US" dirty="0"/>
            </a:br>
            <a:r>
              <a:rPr lang="en-US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–p 8080:3000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/var/www  \</a:t>
            </a:r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-w “/var/www” </a:t>
            </a:r>
            <a:r>
              <a:rPr lang="en-US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npm start</a:t>
            </a:r>
            <a:br>
              <a:rPr lang="en-US" sz="1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861D-9C9E-C041-804B-F4D3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browser and type 192.168.86.179:8080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7AE38D-1FF1-9C4C-844D-3277B6CE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688620"/>
            <a:ext cx="6776005" cy="2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0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0EA832-1EAE-4CF9-8A07-A9A92D7E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81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1A6-13C3-F449-845C-63480B83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53B7-DA24-5F4F-A701-079FD554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BE5-699D-4971-9ED0-D4ED423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Build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02E5-9D64-4AF1-898F-B7FD2FD7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</a:t>
            </a:r>
          </a:p>
          <a:p>
            <a:pPr lvl="1"/>
            <a:r>
              <a:rPr lang="en-GB" dirty="0"/>
              <a:t>Create a  Folder to Start a Docker  Project</a:t>
            </a:r>
          </a:p>
          <a:p>
            <a:r>
              <a:rPr lang="en-GB" dirty="0"/>
              <a:t>Step 2:</a:t>
            </a:r>
          </a:p>
          <a:p>
            <a:pPr lvl="1"/>
            <a:r>
              <a:rPr lang="en-GB" dirty="0"/>
              <a:t>Create The Docker File name “</a:t>
            </a:r>
            <a:r>
              <a:rPr lang="en-GB" dirty="0" err="1">
                <a:solidFill>
                  <a:srgbClr val="FFFF00"/>
                </a:solidFill>
              </a:rPr>
              <a:t>dockerfile</a:t>
            </a:r>
            <a:r>
              <a:rPr lang="en-GB" dirty="0"/>
              <a:t>”. The docker blue print</a:t>
            </a:r>
          </a:p>
          <a:p>
            <a:pPr lvl="1"/>
            <a:r>
              <a:rPr lang="en-GB" dirty="0"/>
              <a:t> Start configuring the docker configuration steps</a:t>
            </a:r>
          </a:p>
          <a:p>
            <a:r>
              <a:rPr lang="en-GB" dirty="0"/>
              <a:t>Step 3:</a:t>
            </a:r>
          </a:p>
          <a:p>
            <a:pPr lvl="1"/>
            <a:r>
              <a:rPr lang="en-GB" dirty="0"/>
              <a:t>Build the docker image by  executing the  docker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0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9A0-0D54-446D-A6EA-99961C2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5B73-660D-4721-8FD2-DFEB31D9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FROM</a:t>
            </a:r>
            <a:r>
              <a:rPr lang="en-US" dirty="0"/>
              <a:t> python:3.7-alpine</a:t>
            </a:r>
          </a:p>
          <a:p>
            <a:r>
              <a:rPr lang="en-US" dirty="0">
                <a:solidFill>
                  <a:srgbClr val="FFFF00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/app</a:t>
            </a:r>
          </a:p>
          <a:p>
            <a:r>
              <a:rPr lang="en-US" dirty="0">
                <a:solidFill>
                  <a:srgbClr val="FFFF00"/>
                </a:solidFill>
              </a:rPr>
              <a:t>WORKDIR</a:t>
            </a:r>
            <a:r>
              <a:rPr lang="en-US" dirty="0"/>
              <a:t> /app</a:t>
            </a:r>
          </a:p>
          <a:p>
            <a:r>
              <a:rPr lang="en-US" dirty="0">
                <a:solidFill>
                  <a:srgbClr val="FFFF00"/>
                </a:solidFill>
              </a:rPr>
              <a:t>COPY</a:t>
            </a:r>
            <a:r>
              <a:rPr lang="en-US" dirty="0"/>
              <a:t> </a:t>
            </a:r>
            <a:r>
              <a:rPr lang="en-US" dirty="0" err="1"/>
              <a:t>requirements.txt</a:t>
            </a:r>
            <a:r>
              <a:rPr lang="en-US" dirty="0"/>
              <a:t> </a:t>
            </a:r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RUN</a:t>
            </a:r>
            <a:r>
              <a:rPr lang="en-US" dirty="0"/>
              <a:t> pip install -r </a:t>
            </a:r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COPY</a:t>
            </a:r>
            <a:r>
              <a:rPr lang="en-US" dirty="0"/>
              <a:t> . .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LABEL</a:t>
            </a:r>
            <a:r>
              <a:rPr lang="en-US" dirty="0"/>
              <a:t> maintainer="Dinesh Sthapit &lt;</a:t>
            </a:r>
            <a:r>
              <a:rPr lang="en-US" dirty="0" err="1"/>
              <a:t>dsthapit@asu.edu</a:t>
            </a:r>
            <a:r>
              <a:rPr lang="en-US" dirty="0"/>
              <a:t>&gt;" version="1.1"</a:t>
            </a:r>
          </a:p>
          <a:p>
            <a:r>
              <a:rPr lang="en-US" dirty="0">
                <a:solidFill>
                  <a:srgbClr val="FFFF00"/>
                </a:solidFill>
              </a:rPr>
              <a:t>CMD</a:t>
            </a:r>
            <a:r>
              <a:rPr lang="en-US" dirty="0"/>
              <a:t> flask run --host=0.0.0.0 --port=5000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0C746-61E4-4104-A75D-8F25C1F17E03}"/>
              </a:ext>
            </a:extLst>
          </p:cNvPr>
          <p:cNvSpPr/>
          <p:nvPr/>
        </p:nvSpPr>
        <p:spPr>
          <a:xfrm>
            <a:off x="646111" y="1767155"/>
            <a:ext cx="6386550" cy="26661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B9F7E-D537-409B-AC0A-2A62DDB4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30123" cy="1400530"/>
          </a:xfrm>
        </p:spPr>
        <p:txBody>
          <a:bodyPr/>
          <a:lstStyle/>
          <a:p>
            <a:r>
              <a:rPr lang="en-GB"/>
              <a:t>The order of the commands do matter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F52-C607-4730-B0AE-40AA0718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FROM</a:t>
            </a:r>
            <a:r>
              <a:rPr lang="en-US"/>
              <a:t> python:3.7-alpine</a:t>
            </a:r>
          </a:p>
          <a:p>
            <a:r>
              <a:rPr lang="en-US">
                <a:solidFill>
                  <a:srgbClr val="FFFF00"/>
                </a:solidFill>
              </a:rPr>
              <a:t>RUN</a:t>
            </a:r>
            <a:r>
              <a:rPr lang="en-US"/>
              <a:t> </a:t>
            </a:r>
            <a:r>
              <a:rPr lang="en-US" err="1"/>
              <a:t>mkdir</a:t>
            </a:r>
            <a:r>
              <a:rPr lang="en-US"/>
              <a:t> /app</a:t>
            </a:r>
          </a:p>
          <a:p>
            <a:r>
              <a:rPr lang="en-US">
                <a:solidFill>
                  <a:srgbClr val="FFFF00"/>
                </a:solidFill>
              </a:rPr>
              <a:t>WORKDIR</a:t>
            </a:r>
            <a:r>
              <a:rPr lang="en-US"/>
              <a:t> /app</a:t>
            </a:r>
          </a:p>
          <a:p>
            <a:r>
              <a:rPr lang="en-US">
                <a:solidFill>
                  <a:srgbClr val="FFFF00"/>
                </a:solidFill>
              </a:rPr>
              <a:t>COPY</a:t>
            </a:r>
            <a:r>
              <a:rPr lang="en-US"/>
              <a:t> requirements.txt requirements.txt</a:t>
            </a:r>
          </a:p>
          <a:p>
            <a:r>
              <a:rPr lang="en-US">
                <a:solidFill>
                  <a:srgbClr val="FFFF00"/>
                </a:solidFill>
              </a:rPr>
              <a:t>RUN</a:t>
            </a:r>
            <a:r>
              <a:rPr lang="en-US"/>
              <a:t> pip install -r requirements.txt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COPY</a:t>
            </a:r>
            <a:r>
              <a:rPr lang="en-US"/>
              <a:t> . .</a:t>
            </a:r>
          </a:p>
          <a:p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8662CC-3D57-49E4-929E-C307E75024AD}"/>
              </a:ext>
            </a:extLst>
          </p:cNvPr>
          <p:cNvSpPr/>
          <p:nvPr/>
        </p:nvSpPr>
        <p:spPr>
          <a:xfrm>
            <a:off x="7180475" y="1679825"/>
            <a:ext cx="6386550" cy="266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4818EB-B22A-4B78-81A7-B02AAF51ADB2}"/>
              </a:ext>
            </a:extLst>
          </p:cNvPr>
          <p:cNvSpPr txBox="1">
            <a:spLocks/>
          </p:cNvSpPr>
          <p:nvPr/>
        </p:nvSpPr>
        <p:spPr>
          <a:xfrm>
            <a:off x="7637676" y="196558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solidFill>
                  <a:srgbClr val="FFFF00"/>
                </a:solidFill>
              </a:rPr>
              <a:t>FROM</a:t>
            </a:r>
            <a:r>
              <a:rPr lang="en-US"/>
              <a:t> python:3.7-alpine</a:t>
            </a:r>
          </a:p>
          <a:p>
            <a:r>
              <a:rPr lang="en-US">
                <a:solidFill>
                  <a:srgbClr val="FFFF00"/>
                </a:solidFill>
              </a:rPr>
              <a:t>RUN</a:t>
            </a:r>
            <a:r>
              <a:rPr lang="en-US"/>
              <a:t> </a:t>
            </a:r>
            <a:r>
              <a:rPr lang="en-US" err="1"/>
              <a:t>mkdir</a:t>
            </a:r>
            <a:r>
              <a:rPr lang="en-US"/>
              <a:t> /app</a:t>
            </a:r>
          </a:p>
          <a:p>
            <a:r>
              <a:rPr lang="en-US">
                <a:solidFill>
                  <a:srgbClr val="FFFF00"/>
                </a:solidFill>
              </a:rPr>
              <a:t>WORKDIR</a:t>
            </a:r>
            <a:r>
              <a:rPr lang="en-US"/>
              <a:t> /app</a:t>
            </a:r>
          </a:p>
          <a:p>
            <a:r>
              <a:rPr lang="en-US">
                <a:solidFill>
                  <a:srgbClr val="FFFF00"/>
                </a:solidFill>
              </a:rPr>
              <a:t>COPY</a:t>
            </a:r>
            <a:r>
              <a:rPr lang="en-US"/>
              <a:t> requirements.txt requirements.txt</a:t>
            </a:r>
          </a:p>
          <a:p>
            <a:r>
              <a:rPr lang="en-US">
                <a:solidFill>
                  <a:srgbClr val="FFFF00"/>
                </a:solidFill>
              </a:rPr>
              <a:t>COPY</a:t>
            </a:r>
            <a:r>
              <a:rPr lang="en-US"/>
              <a:t> . .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RUN</a:t>
            </a:r>
            <a:r>
              <a:rPr lang="en-US"/>
              <a:t> pip install -r requirements.txt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545AE69-0364-4A7D-A1D1-FA8AECBF884B}"/>
              </a:ext>
            </a:extLst>
          </p:cNvPr>
          <p:cNvSpPr/>
          <p:nvPr/>
        </p:nvSpPr>
        <p:spPr>
          <a:xfrm>
            <a:off x="2674088" y="4287746"/>
            <a:ext cx="4325961" cy="241608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This is does not change it is Cached </a:t>
            </a:r>
          </a:p>
          <a:p>
            <a:pPr algn="ctr"/>
            <a:r>
              <a:rPr lang="en-GB"/>
              <a:t>And will create amore lean image</a:t>
            </a:r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D583A91-F719-4E8D-8EE3-B5DC12B328BC}"/>
              </a:ext>
            </a:extLst>
          </p:cNvPr>
          <p:cNvSpPr/>
          <p:nvPr/>
        </p:nvSpPr>
        <p:spPr>
          <a:xfrm>
            <a:off x="7903179" y="4953028"/>
            <a:ext cx="4325961" cy="182522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Pip install will run every time you make changes to the bundle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33F7-B2B7-4B7D-8055-257C6126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</a:t>
            </a:r>
            <a:br>
              <a:rPr lang="en-GB"/>
            </a:br>
            <a:r>
              <a:rPr lang="en-GB"/>
              <a:t>Command Line Instructions(CLI)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522C-C3B7-4203-803B-3AB182A7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Step1 :</a:t>
            </a:r>
          </a:p>
          <a:p>
            <a:pPr lvl="1"/>
            <a:r>
              <a:rPr lang="en-GB"/>
              <a:t> </a:t>
            </a:r>
            <a:r>
              <a:rPr lang="en-GB" b="1">
                <a:solidFill>
                  <a:srgbClr val="FFFF00"/>
                </a:solidFill>
              </a:rPr>
              <a:t>docker --help </a:t>
            </a:r>
          </a:p>
          <a:p>
            <a:r>
              <a:rPr lang="en-GB"/>
              <a:t>There are two category of docker commands</a:t>
            </a:r>
          </a:p>
          <a:p>
            <a:pPr lvl="1"/>
            <a:r>
              <a:rPr lang="en-GB"/>
              <a:t>Management</a:t>
            </a:r>
          </a:p>
          <a:p>
            <a:pPr lvl="1"/>
            <a:r>
              <a:rPr lang="en-GB"/>
              <a:t>Other regular commands</a:t>
            </a:r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2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05D7D7A-ED52-48A9-A3E5-373398883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AAD397-5F5A-41C5-A2D2-6C9E29B3761B}"/>
              </a:ext>
            </a:extLst>
          </p:cNvPr>
          <p:cNvSpPr/>
          <p:nvPr/>
        </p:nvSpPr>
        <p:spPr>
          <a:xfrm>
            <a:off x="-65105" y="-40925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95CEEE-BF47-4C0D-9475-D328BBF5D315}"/>
              </a:ext>
            </a:extLst>
          </p:cNvPr>
          <p:cNvSpPr/>
          <p:nvPr/>
        </p:nvSpPr>
        <p:spPr>
          <a:xfrm>
            <a:off x="0" y="4816021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1B0B-74D4-4AF2-901E-8417A4E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Build Docker Image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D7BC-1829-4540-8FEF-EAB23186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2414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GB"/>
              <a:t>Step 1:</a:t>
            </a:r>
          </a:p>
          <a:p>
            <a:pPr lvl="1"/>
            <a:r>
              <a:rPr lang="en-GB"/>
              <a:t>Start command shell in the location where your </a:t>
            </a:r>
            <a:r>
              <a:rPr lang="en-GB" sz="2400" b="1" err="1">
                <a:solidFill>
                  <a:srgbClr val="FFFF00"/>
                </a:solidFill>
              </a:rPr>
              <a:t>dockerfile</a:t>
            </a:r>
            <a:r>
              <a:rPr lang="en-GB"/>
              <a:t> is located</a:t>
            </a:r>
          </a:p>
          <a:p>
            <a:r>
              <a:rPr lang="en-GB"/>
              <a:t>Command </a:t>
            </a:r>
          </a:p>
          <a:p>
            <a:pPr lvl="1"/>
            <a:r>
              <a:rPr lang="en-GB"/>
              <a:t> </a:t>
            </a:r>
            <a:r>
              <a:rPr lang="en-GB" sz="4000" b="1">
                <a:solidFill>
                  <a:srgbClr val="FFFF00"/>
                </a:solidFill>
              </a:rPr>
              <a:t>docker</a:t>
            </a:r>
            <a:r>
              <a:rPr lang="en-GB" sz="4000" b="1"/>
              <a:t> image </a:t>
            </a:r>
            <a:r>
              <a:rPr lang="en-GB" sz="4000" b="1">
                <a:solidFill>
                  <a:srgbClr val="FFFF00"/>
                </a:solidFill>
              </a:rPr>
              <a:t>build</a:t>
            </a:r>
            <a:r>
              <a:rPr lang="en-GB" sz="4000" b="1"/>
              <a:t> –t </a:t>
            </a:r>
            <a:r>
              <a:rPr lang="en-GB" sz="4000" b="1">
                <a:solidFill>
                  <a:srgbClr val="FFC000"/>
                </a:solidFill>
              </a:rPr>
              <a:t>web01</a:t>
            </a:r>
            <a:r>
              <a:rPr lang="en-GB" sz="4000" b="1"/>
              <a:t> .</a:t>
            </a:r>
          </a:p>
          <a:p>
            <a:pPr lvl="1"/>
            <a:r>
              <a:rPr lang="en-GB" sz="3000"/>
              <a:t>Options -t, --tag list   </a:t>
            </a:r>
          </a:p>
          <a:p>
            <a:pPr lvl="1"/>
            <a:r>
              <a:rPr lang="en-GB" sz="3000"/>
              <a:t> Name and optionally a tag in the</a:t>
            </a:r>
          </a:p>
          <a:p>
            <a:pPr marL="914400" lvl="2" indent="0">
              <a:buNone/>
            </a:pPr>
            <a:r>
              <a:rPr lang="en-GB" sz="2800"/>
              <a:t>    '</a:t>
            </a:r>
            <a:r>
              <a:rPr lang="en-GB" sz="2800" err="1"/>
              <a:t>name:tag</a:t>
            </a:r>
            <a:r>
              <a:rPr lang="en-GB" sz="2800"/>
              <a:t>' format</a:t>
            </a:r>
          </a:p>
          <a:p>
            <a:pPr marL="914400" lvl="2" indent="0">
              <a:buNone/>
            </a:pPr>
            <a:r>
              <a:rPr lang="en-GB" sz="2800">
                <a:solidFill>
                  <a:srgbClr val="FFFF00"/>
                </a:solidFill>
              </a:rPr>
              <a:t>For other options type docker build --help</a:t>
            </a:r>
            <a:endParaRPr lang="en-US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C6CCE0-0584-4CD6-814C-E758A2EE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33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F1E9A1-2514-4936-B438-8CEB3CFE2019}"/>
              </a:ext>
            </a:extLst>
          </p:cNvPr>
          <p:cNvSpPr/>
          <p:nvPr/>
        </p:nvSpPr>
        <p:spPr>
          <a:xfrm>
            <a:off x="83870" y="755321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5BEE0B-E034-49A8-A01F-39670E9E9A13}"/>
              </a:ext>
            </a:extLst>
          </p:cNvPr>
          <p:cNvSpPr/>
          <p:nvPr/>
        </p:nvSpPr>
        <p:spPr>
          <a:xfrm>
            <a:off x="0" y="4775086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86C7AB-3030-4811-A479-F975F88740FD}"/>
              </a:ext>
            </a:extLst>
          </p:cNvPr>
          <p:cNvSpPr/>
          <p:nvPr/>
        </p:nvSpPr>
        <p:spPr>
          <a:xfrm>
            <a:off x="0" y="6375286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5FA6-DE43-4773-BB28-071BB04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Docker Recipe the  Docker File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7AE5-3494-4090-966B-E294EC09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Start with a base docker image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1C0C74A-3057-4CD9-A426-AAD04835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98659"/>
            <a:ext cx="5449889" cy="346067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19D2DF3-BB12-4F8C-BFA7-260B7CF0EF7C}"/>
              </a:ext>
            </a:extLst>
          </p:cNvPr>
          <p:cNvSpPr/>
          <p:nvPr/>
        </p:nvSpPr>
        <p:spPr>
          <a:xfrm>
            <a:off x="8831556" y="4219426"/>
            <a:ext cx="868537" cy="235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554A7-2A92-476F-A3D9-C4213B458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F93E78-86E5-48FF-BEF5-A276CEE06454}"/>
              </a:ext>
            </a:extLst>
          </p:cNvPr>
          <p:cNvSpPr/>
          <p:nvPr/>
        </p:nvSpPr>
        <p:spPr>
          <a:xfrm>
            <a:off x="535933" y="809433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19072C-ECB2-4A50-84C3-49A68BA16E21}"/>
              </a:ext>
            </a:extLst>
          </p:cNvPr>
          <p:cNvSpPr/>
          <p:nvPr/>
        </p:nvSpPr>
        <p:spPr>
          <a:xfrm>
            <a:off x="535933" y="1477934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023B9B-0BE5-4043-9C54-3AA45F608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670559"/>
            <a:ext cx="10905066" cy="351688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E5A7A-4B9A-49F4-92A0-7C5BBB70E437}"/>
              </a:ext>
            </a:extLst>
          </p:cNvPr>
          <p:cNvSpPr/>
          <p:nvPr/>
        </p:nvSpPr>
        <p:spPr>
          <a:xfrm>
            <a:off x="643467" y="1687408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EC11BC-BAEB-4C22-84C0-8C9455C64E7A}"/>
              </a:ext>
            </a:extLst>
          </p:cNvPr>
          <p:cNvSpPr/>
          <p:nvPr/>
        </p:nvSpPr>
        <p:spPr>
          <a:xfrm>
            <a:off x="761206" y="3685732"/>
            <a:ext cx="7982102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FA14-83C2-4536-9398-96E96B689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231" y="5306440"/>
            <a:ext cx="6543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EE81-C9E8-4CDF-806B-FF9F7E49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2555-D834-4ED9-B395-EAFA7E05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 2:</a:t>
            </a:r>
          </a:p>
          <a:p>
            <a:pPr lvl="1"/>
            <a:r>
              <a:rPr lang="en-GB"/>
              <a:t>Run the same command once again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>
                <a:solidFill>
                  <a:srgbClr val="FFFF00"/>
                </a:solidFill>
              </a:rPr>
              <a:t>build</a:t>
            </a:r>
            <a:r>
              <a:rPr lang="en-GB" sz="3200" b="1"/>
              <a:t> –t </a:t>
            </a:r>
            <a:r>
              <a:rPr lang="en-GB" sz="3200" b="1">
                <a:solidFill>
                  <a:srgbClr val="FFC000"/>
                </a:solidFill>
              </a:rPr>
              <a:t>web01</a:t>
            </a:r>
            <a:r>
              <a:rPr lang="en-GB" sz="3200" b="1"/>
              <a:t> 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3615-6530-402E-85DE-F527399A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2825-80A0-4807-8F5E-F1281E74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0F740-9991-4D99-90A6-9C404C76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" y="0"/>
            <a:ext cx="11849395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8B99B4-1C8D-4909-B83B-B8F4C2FDAA33}"/>
              </a:ext>
            </a:extLst>
          </p:cNvPr>
          <p:cNvSpPr/>
          <p:nvPr/>
        </p:nvSpPr>
        <p:spPr>
          <a:xfrm>
            <a:off x="171302" y="490934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A60FD0-53A1-4254-8D90-DF62A3659EF0}"/>
              </a:ext>
            </a:extLst>
          </p:cNvPr>
          <p:cNvSpPr/>
          <p:nvPr/>
        </p:nvSpPr>
        <p:spPr>
          <a:xfrm>
            <a:off x="171302" y="1011864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090CC2-BD30-4787-B852-A4489351F1EF}"/>
              </a:ext>
            </a:extLst>
          </p:cNvPr>
          <p:cNvSpPr/>
          <p:nvPr/>
        </p:nvSpPr>
        <p:spPr>
          <a:xfrm>
            <a:off x="171302" y="1711726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1F8E6-41C6-4836-BD2A-EB3B2AF96169}"/>
              </a:ext>
            </a:extLst>
          </p:cNvPr>
          <p:cNvSpPr/>
          <p:nvPr/>
        </p:nvSpPr>
        <p:spPr>
          <a:xfrm>
            <a:off x="171302" y="2517913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286AA9-72F0-4AC9-9054-1911ED1BC5DF}"/>
              </a:ext>
            </a:extLst>
          </p:cNvPr>
          <p:cNvSpPr/>
          <p:nvPr/>
        </p:nvSpPr>
        <p:spPr>
          <a:xfrm>
            <a:off x="171302" y="3299220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A61F0F-3057-41D2-A49F-E15F569642C2}"/>
              </a:ext>
            </a:extLst>
          </p:cNvPr>
          <p:cNvSpPr/>
          <p:nvPr/>
        </p:nvSpPr>
        <p:spPr>
          <a:xfrm>
            <a:off x="227810" y="3909301"/>
            <a:ext cx="638655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3C0C37-4ED9-4708-941E-4C057F79630C}"/>
              </a:ext>
            </a:extLst>
          </p:cNvPr>
          <p:cNvSpPr/>
          <p:nvPr/>
        </p:nvSpPr>
        <p:spPr>
          <a:xfrm>
            <a:off x="171302" y="4690608"/>
            <a:ext cx="1053437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687B62-F47B-47C0-B16F-B0ED385AFF3C}"/>
              </a:ext>
            </a:extLst>
          </p:cNvPr>
          <p:cNvSpPr/>
          <p:nvPr/>
        </p:nvSpPr>
        <p:spPr>
          <a:xfrm>
            <a:off x="0" y="5469503"/>
            <a:ext cx="10534370" cy="4827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44E4EF-8A44-4CD0-A1E7-1EFF7D548F9E}"/>
              </a:ext>
            </a:extLst>
          </p:cNvPr>
          <p:cNvSpPr/>
          <p:nvPr/>
        </p:nvSpPr>
        <p:spPr>
          <a:xfrm>
            <a:off x="0" y="6302498"/>
            <a:ext cx="10534370" cy="58254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F116-A9BB-4674-B14F-4AB3684B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layered File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095A-EC6E-496B-B5B1-DE6C4112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Step 3:</a:t>
            </a:r>
          </a:p>
          <a:p>
            <a:pPr lvl="1"/>
            <a:r>
              <a:rPr lang="en-GB"/>
              <a:t>Change the contents of the </a:t>
            </a:r>
            <a:r>
              <a:rPr lang="en-GB" sz="2800" b="1" err="1">
                <a:solidFill>
                  <a:srgbClr val="FFFF00"/>
                </a:solidFill>
              </a:rPr>
              <a:t>dockerfile</a:t>
            </a:r>
            <a:endParaRPr lang="en-GB" sz="2800" b="1">
              <a:solidFill>
                <a:srgbClr val="FFFF00"/>
              </a:solidFill>
            </a:endParaRPr>
          </a:p>
          <a:p>
            <a:pPr lvl="1"/>
            <a:endParaRPr lang="en-GB" sz="2800" b="1">
              <a:solidFill>
                <a:srgbClr val="FFFF00"/>
              </a:solidFill>
            </a:endParaRPr>
          </a:p>
          <a:p>
            <a:pPr lvl="1"/>
            <a:endParaRPr lang="en-GB" sz="2800" b="1">
              <a:solidFill>
                <a:srgbClr val="FFFF00"/>
              </a:solidFill>
            </a:endParaRPr>
          </a:p>
          <a:p>
            <a:pPr lvl="1"/>
            <a:endParaRPr lang="en-GB" sz="2800" b="1">
              <a:solidFill>
                <a:srgbClr val="FFFF00"/>
              </a:solidFill>
            </a:endParaRPr>
          </a:p>
          <a:p>
            <a:pPr lvl="1"/>
            <a:endParaRPr lang="en-GB" sz="2800" b="1">
              <a:solidFill>
                <a:srgbClr val="FFFF00"/>
              </a:solidFill>
            </a:endParaRPr>
          </a:p>
          <a:p>
            <a:r>
              <a:rPr lang="en-GB"/>
              <a:t>Step 4:</a:t>
            </a:r>
          </a:p>
          <a:p>
            <a:pPr lvl="1"/>
            <a:r>
              <a:rPr lang="en-GB" sz="2800" b="1">
                <a:solidFill>
                  <a:srgbClr val="FFFF00"/>
                </a:solidFill>
              </a:rPr>
              <a:t>docker</a:t>
            </a:r>
            <a:r>
              <a:rPr lang="en-GB" sz="2800" b="1"/>
              <a:t> image </a:t>
            </a:r>
            <a:r>
              <a:rPr lang="en-GB" sz="2800" b="1">
                <a:solidFill>
                  <a:srgbClr val="FFFF00"/>
                </a:solidFill>
              </a:rPr>
              <a:t>build</a:t>
            </a:r>
            <a:r>
              <a:rPr lang="en-GB" sz="2800" b="1"/>
              <a:t> –t </a:t>
            </a:r>
            <a:r>
              <a:rPr lang="en-GB" sz="2800" b="1">
                <a:solidFill>
                  <a:srgbClr val="FFC000"/>
                </a:solidFill>
              </a:rPr>
              <a:t>web01</a:t>
            </a:r>
            <a:r>
              <a:rPr lang="en-GB" sz="2800" b="1"/>
              <a:t> .</a:t>
            </a:r>
          </a:p>
          <a:p>
            <a:pPr lvl="1"/>
            <a:endParaRPr lang="en-GB" sz="2800" b="1">
              <a:solidFill>
                <a:srgbClr val="FFFF00"/>
              </a:solidFill>
            </a:endParaRPr>
          </a:p>
          <a:p>
            <a:pPr lvl="1"/>
            <a:endParaRPr lang="en-US" b="1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60218-CB27-4325-9737-694B824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27" y="3172479"/>
            <a:ext cx="12192000" cy="18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D462C-1B75-426B-BFC2-506225F52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970448"/>
            <a:ext cx="10905066" cy="29171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8CF470-2B48-4B2F-BDE0-0E5DF207BE25}"/>
              </a:ext>
            </a:extLst>
          </p:cNvPr>
          <p:cNvSpPr/>
          <p:nvPr/>
        </p:nvSpPr>
        <p:spPr>
          <a:xfrm>
            <a:off x="643467" y="2539658"/>
            <a:ext cx="9142668" cy="88934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EC1-861A-4CF0-876C-71296F86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</a:t>
            </a:r>
            <a:r>
              <a:rPr lang="en-GB">
                <a:solidFill>
                  <a:srgbClr val="FFFF00"/>
                </a:solidFill>
              </a:rPr>
              <a:t>Inspect</a:t>
            </a:r>
            <a:r>
              <a:rPr lang="en-GB"/>
              <a:t> Command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35C-76CC-48B1-8985-7526182F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>
                <a:solidFill>
                  <a:srgbClr val="FFFF00"/>
                </a:solidFill>
              </a:rPr>
              <a:t>docker</a:t>
            </a:r>
            <a:r>
              <a:rPr lang="en-GB" sz="3600" b="1"/>
              <a:t> image </a:t>
            </a:r>
            <a:r>
              <a:rPr lang="en-GB" sz="3600" b="1">
                <a:solidFill>
                  <a:srgbClr val="FFFF00"/>
                </a:solidFill>
              </a:rPr>
              <a:t>inspect </a:t>
            </a:r>
            <a:r>
              <a:rPr lang="en-GB" sz="3600" b="1">
                <a:solidFill>
                  <a:srgbClr val="FFC000"/>
                </a:solidFill>
              </a:rPr>
              <a:t>web01</a:t>
            </a:r>
            <a:endParaRPr lang="en-GB" sz="3600" b="1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CA57-4800-44D7-AFB4-081079D1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71" y="2788096"/>
            <a:ext cx="10420350" cy="19907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854DF2-E71F-4DCF-93C3-01AB0D98FC76}"/>
              </a:ext>
            </a:extLst>
          </p:cNvPr>
          <p:cNvSpPr/>
          <p:nvPr/>
        </p:nvSpPr>
        <p:spPr>
          <a:xfrm>
            <a:off x="1454895" y="3473410"/>
            <a:ext cx="6386550" cy="88797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24D3F-B072-4A6E-9973-4459AFED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71" y="4934846"/>
            <a:ext cx="11144250" cy="22288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9B0864-5292-4935-9D69-15AB9B0BB40D}"/>
              </a:ext>
            </a:extLst>
          </p:cNvPr>
          <p:cNvSpPr/>
          <p:nvPr/>
        </p:nvSpPr>
        <p:spPr>
          <a:xfrm>
            <a:off x="1799186" y="5054602"/>
            <a:ext cx="8793470" cy="168524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C23D-5D19-4E18-8EED-3D4E16BC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layered File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F11B-9539-4516-A562-DF159ED1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4F145-3A63-4AD7-9010-5D00A528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" y="2127604"/>
            <a:ext cx="12192000" cy="404610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8C36F1-2C6E-4D12-9529-DFE06D837C5D}"/>
              </a:ext>
            </a:extLst>
          </p:cNvPr>
          <p:cNvSpPr/>
          <p:nvPr/>
        </p:nvSpPr>
        <p:spPr>
          <a:xfrm>
            <a:off x="1256383" y="2850795"/>
            <a:ext cx="9921900" cy="289759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48D-3A82-423C-A463-28D7AB33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Build with a specific version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C1F3-979E-42A3-A4B2-C74698AA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 6:</a:t>
            </a:r>
          </a:p>
          <a:p>
            <a:pPr lvl="1"/>
            <a:r>
              <a:rPr lang="en-GB" sz="3000" b="1">
                <a:solidFill>
                  <a:srgbClr val="FFFF00"/>
                </a:solidFill>
              </a:rPr>
              <a:t>docker</a:t>
            </a:r>
            <a:r>
              <a:rPr lang="en-GB" sz="3000" b="1"/>
              <a:t> image </a:t>
            </a:r>
            <a:r>
              <a:rPr lang="en-GB" sz="3000" b="1">
                <a:solidFill>
                  <a:srgbClr val="FFFF00"/>
                </a:solidFill>
              </a:rPr>
              <a:t>build</a:t>
            </a:r>
            <a:r>
              <a:rPr lang="en-GB" sz="3000" b="1"/>
              <a:t> –t </a:t>
            </a:r>
            <a:r>
              <a:rPr lang="en-GB" sz="3000" b="1">
                <a:solidFill>
                  <a:srgbClr val="FFC000"/>
                </a:solidFill>
              </a:rPr>
              <a:t>web01</a:t>
            </a:r>
            <a:r>
              <a:rPr lang="en-GB" sz="3000" b="1">
                <a:solidFill>
                  <a:schemeClr val="tx2"/>
                </a:solidFill>
              </a:rPr>
              <a:t>:1.1</a:t>
            </a:r>
            <a:r>
              <a:rPr lang="en-GB" sz="3000" b="1"/>
              <a:t> .</a:t>
            </a:r>
          </a:p>
          <a:p>
            <a:r>
              <a:rPr lang="en-GB"/>
              <a:t>Step 7: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>
                <a:solidFill>
                  <a:srgbClr val="FFFF00"/>
                </a:solidFill>
              </a:rPr>
              <a:t>inspect </a:t>
            </a:r>
            <a:r>
              <a:rPr lang="en-GB" sz="3200" b="1">
                <a:solidFill>
                  <a:srgbClr val="FFC000"/>
                </a:solidFill>
              </a:rPr>
              <a:t>web01</a:t>
            </a:r>
            <a:endParaRPr lang="en-GB" sz="3200" b="1"/>
          </a:p>
          <a:p>
            <a:pPr lvl="1"/>
            <a:endParaRPr lang="en-GB" sz="3000" b="1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5C1BB-A6B0-4647-9B04-F1B2A08E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44" y="4150658"/>
            <a:ext cx="7077075" cy="23145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9ED93-EB63-4700-9095-B78C6C311A15}"/>
              </a:ext>
            </a:extLst>
          </p:cNvPr>
          <p:cNvSpPr/>
          <p:nvPr/>
        </p:nvSpPr>
        <p:spPr>
          <a:xfrm>
            <a:off x="2260315" y="4756935"/>
            <a:ext cx="4479532" cy="149146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54A7-885C-4D30-8F17-C4890A63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Management Commands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4D08-669B-4239-9851-4FF62067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 8: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>
                <a:solidFill>
                  <a:schemeClr val="tx2"/>
                </a:solidFill>
              </a:rPr>
              <a:t>ls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466AE-4B91-47B2-A5AB-CDCCEE14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250"/>
            <a:ext cx="12192000" cy="171250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BC9933-4775-4BA0-B2AC-FF295F649F40}"/>
              </a:ext>
            </a:extLst>
          </p:cNvPr>
          <p:cNvSpPr/>
          <p:nvPr/>
        </p:nvSpPr>
        <p:spPr>
          <a:xfrm>
            <a:off x="47335" y="3848417"/>
            <a:ext cx="11675477" cy="115633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5B4-9BAE-A74A-A6FD-EF7F61F5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EB32-336C-D844-B1BD-CD4CF2DA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layered file system?</a:t>
            </a:r>
          </a:p>
          <a:p>
            <a:r>
              <a:rPr lang="en-US" sz="3200" dirty="0"/>
              <a:t>What is Container and Volumes?</a:t>
            </a:r>
          </a:p>
          <a:p>
            <a:r>
              <a:rPr lang="en-US" sz="3200" dirty="0"/>
              <a:t>What is source code?</a:t>
            </a:r>
          </a:p>
          <a:p>
            <a:r>
              <a:rPr lang="en-US" sz="3200" dirty="0"/>
              <a:t>How to hook a container to source code?</a:t>
            </a:r>
          </a:p>
          <a:p>
            <a:r>
              <a:rPr lang="en-US" sz="3200" dirty="0"/>
              <a:t>How to remove a container and volumes?</a:t>
            </a:r>
          </a:p>
          <a:p>
            <a:r>
              <a:rPr lang="en-US" sz="3200" dirty="0"/>
              <a:t>How to clean up container, images?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056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2BED-63A6-47C0-A15B-36F09348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Docker Management Commands</a:t>
            </a:r>
            <a:br>
              <a:rPr lang="en-GB"/>
            </a:br>
            <a:r>
              <a:rPr lang="en-GB"/>
              <a:t>Remove images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E374-6541-4664-8EEE-BF20458A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 8: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 err="1">
                <a:solidFill>
                  <a:schemeClr val="tx2"/>
                </a:solidFill>
              </a:rPr>
              <a:t>rm</a:t>
            </a:r>
            <a:r>
              <a:rPr lang="en-GB" sz="3200" b="1">
                <a:solidFill>
                  <a:schemeClr val="tx2"/>
                </a:solidFill>
              </a:rPr>
              <a:t> web01:1.1 </a:t>
            </a:r>
          </a:p>
          <a:p>
            <a:pPr lvl="1"/>
            <a:r>
              <a:rPr lang="en-GB" sz="3200" b="1">
                <a:solidFill>
                  <a:schemeClr val="tx2"/>
                </a:solidFill>
              </a:rPr>
              <a:t>Or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 err="1">
                <a:solidFill>
                  <a:schemeClr val="tx2"/>
                </a:solidFill>
              </a:rPr>
              <a:t>rm</a:t>
            </a:r>
            <a:r>
              <a:rPr lang="en-GB" sz="3200" b="1">
                <a:solidFill>
                  <a:schemeClr val="tx2"/>
                </a:solidFill>
              </a:rPr>
              <a:t> [image id] </a:t>
            </a:r>
          </a:p>
          <a:p>
            <a:pPr lvl="1"/>
            <a:endParaRPr lang="en-GB" sz="3200" b="1">
              <a:solidFill>
                <a:schemeClr val="tx2"/>
              </a:solidFill>
            </a:endParaRPr>
          </a:p>
          <a:p>
            <a:r>
              <a:rPr lang="en-GB"/>
              <a:t>Step 9: Verify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</a:t>
            </a:r>
            <a:r>
              <a:rPr lang="en-GB" sz="3200" b="1"/>
              <a:t> image </a:t>
            </a:r>
            <a:r>
              <a:rPr lang="en-GB" sz="3200" b="1">
                <a:solidFill>
                  <a:schemeClr val="tx2"/>
                </a:solidFill>
              </a:rPr>
              <a:t>ls</a:t>
            </a:r>
            <a:endParaRPr lang="en-GB" sz="3200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AE81-8442-4CA1-80E4-80B8C946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Pushing the Docker Image to </a:t>
            </a:r>
            <a:br>
              <a:rPr lang="en-GB"/>
            </a:br>
            <a:r>
              <a:rPr lang="en-GB"/>
              <a:t>Docker 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28EE-C585-48AE-ABBE-1C30CFD2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63985"/>
          </a:xfrm>
        </p:spPr>
        <p:txBody>
          <a:bodyPr>
            <a:normAutofit lnSpcReduction="10000"/>
          </a:bodyPr>
          <a:lstStyle/>
          <a:p>
            <a:r>
              <a:rPr lang="en-GB"/>
              <a:t>Step 10:</a:t>
            </a:r>
          </a:p>
          <a:p>
            <a:pPr lvl="1"/>
            <a:r>
              <a:rPr lang="en-GB" sz="3200" b="1">
                <a:solidFill>
                  <a:srgbClr val="FFFF00"/>
                </a:solidFill>
              </a:rPr>
              <a:t>docker </a:t>
            </a:r>
            <a:r>
              <a:rPr lang="en-GB" sz="3200" b="1">
                <a:solidFill>
                  <a:schemeClr val="tx2"/>
                </a:solidFill>
              </a:rPr>
              <a:t>login</a:t>
            </a:r>
          </a:p>
          <a:p>
            <a:pPr lvl="1"/>
            <a:r>
              <a:rPr lang="en-GB" sz="2400"/>
              <a:t>Will store the credential for future use in</a:t>
            </a:r>
          </a:p>
          <a:p>
            <a:pPr lvl="1"/>
            <a:r>
              <a:rPr lang="en-GB" sz="3200" b="1">
                <a:solidFill>
                  <a:schemeClr val="tx2"/>
                </a:solidFill>
              </a:rPr>
              <a:t>[User Profile]/.docker/</a:t>
            </a:r>
            <a:r>
              <a:rPr lang="en-GB" sz="3200" b="1" err="1">
                <a:solidFill>
                  <a:schemeClr val="tx2"/>
                </a:solidFill>
              </a:rPr>
              <a:t>config.json</a:t>
            </a:r>
            <a:endParaRPr lang="en-GB" sz="3200" b="1">
              <a:solidFill>
                <a:schemeClr val="tx2"/>
              </a:solidFill>
            </a:endParaRPr>
          </a:p>
          <a:p>
            <a:r>
              <a:rPr lang="en-GB"/>
              <a:t>Step 11:</a:t>
            </a:r>
          </a:p>
          <a:p>
            <a:pPr lvl="1"/>
            <a:r>
              <a:rPr lang="en-GB"/>
              <a:t>You will need to tag the image using your </a:t>
            </a:r>
            <a:r>
              <a:rPr lang="en-GB" err="1"/>
              <a:t>dockerID</a:t>
            </a:r>
            <a:endParaRPr lang="en-GB"/>
          </a:p>
          <a:p>
            <a:pPr lvl="2"/>
            <a:r>
              <a:rPr lang="en-GB" sz="2400" b="1">
                <a:solidFill>
                  <a:srgbClr val="FFFF00"/>
                </a:solidFill>
              </a:rPr>
              <a:t>docker </a:t>
            </a:r>
            <a:r>
              <a:rPr lang="en-GB" sz="2400" b="1">
                <a:solidFill>
                  <a:schemeClr val="tx2"/>
                </a:solidFill>
              </a:rPr>
              <a:t> image  </a:t>
            </a:r>
            <a:r>
              <a:rPr lang="en-GB" sz="2400" b="1"/>
              <a:t>tag</a:t>
            </a:r>
            <a:r>
              <a:rPr lang="en-GB" sz="2400" b="1">
                <a:solidFill>
                  <a:schemeClr val="tx2"/>
                </a:solidFill>
              </a:rPr>
              <a:t> web01 </a:t>
            </a:r>
            <a:r>
              <a:rPr lang="en-GB" sz="2400" b="1">
                <a:solidFill>
                  <a:srgbClr val="FFFF00"/>
                </a:solidFill>
              </a:rPr>
              <a:t>[</a:t>
            </a:r>
            <a:r>
              <a:rPr lang="en-GB" sz="2400" b="1" err="1">
                <a:solidFill>
                  <a:srgbClr val="FFFF00"/>
                </a:solidFill>
              </a:rPr>
              <a:t>userID</a:t>
            </a:r>
            <a:r>
              <a:rPr lang="en-GB" sz="2400" b="1">
                <a:solidFill>
                  <a:srgbClr val="FFFF00"/>
                </a:solidFill>
              </a:rPr>
              <a:t>]/</a:t>
            </a:r>
            <a:r>
              <a:rPr lang="en-GB" sz="2400" b="1">
                <a:solidFill>
                  <a:schemeClr val="tx2"/>
                </a:solidFill>
              </a:rPr>
              <a:t>web01:latest</a:t>
            </a:r>
          </a:p>
          <a:p>
            <a:pPr lvl="2"/>
            <a:r>
              <a:rPr lang="en-GB" sz="2400" b="1">
                <a:solidFill>
                  <a:srgbClr val="FFFF00"/>
                </a:solidFill>
              </a:rPr>
              <a:t>docker </a:t>
            </a:r>
            <a:r>
              <a:rPr lang="en-GB" sz="2400" b="1">
                <a:solidFill>
                  <a:schemeClr val="tx2"/>
                </a:solidFill>
              </a:rPr>
              <a:t> image ls (verify)</a:t>
            </a:r>
          </a:p>
          <a:p>
            <a:r>
              <a:rPr lang="en-GB"/>
              <a:t>Step 12:</a:t>
            </a:r>
          </a:p>
          <a:p>
            <a:pPr lvl="1"/>
            <a:r>
              <a:rPr lang="en-GB" b="1">
                <a:solidFill>
                  <a:srgbClr val="FFFF00"/>
                </a:solidFill>
              </a:rPr>
              <a:t>docker </a:t>
            </a:r>
            <a:r>
              <a:rPr lang="en-GB" b="1">
                <a:solidFill>
                  <a:schemeClr val="tx2"/>
                </a:solidFill>
              </a:rPr>
              <a:t> image  </a:t>
            </a:r>
            <a:r>
              <a:rPr lang="en-GB" b="1"/>
              <a:t>push</a:t>
            </a:r>
            <a:r>
              <a:rPr lang="en-GB" b="1">
                <a:solidFill>
                  <a:schemeClr val="tx2"/>
                </a:solidFill>
              </a:rPr>
              <a:t> </a:t>
            </a:r>
            <a:r>
              <a:rPr lang="en-GB" b="1">
                <a:solidFill>
                  <a:srgbClr val="FFFF00"/>
                </a:solidFill>
              </a:rPr>
              <a:t>[</a:t>
            </a:r>
            <a:r>
              <a:rPr lang="en-GB" b="1" err="1">
                <a:solidFill>
                  <a:srgbClr val="FFFF00"/>
                </a:solidFill>
              </a:rPr>
              <a:t>userID</a:t>
            </a:r>
            <a:r>
              <a:rPr lang="en-GB" b="1">
                <a:solidFill>
                  <a:srgbClr val="FFFF00"/>
                </a:solidFill>
              </a:rPr>
              <a:t>]/</a:t>
            </a:r>
            <a:r>
              <a:rPr lang="en-GB" b="1">
                <a:solidFill>
                  <a:schemeClr val="tx2"/>
                </a:solidFill>
              </a:rPr>
              <a:t>web01:latest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25D-4EAE-493D-A518-BA08F2E7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E3FCCE-3C16-405D-A36E-A9D28DC3A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75" y="374270"/>
            <a:ext cx="8947150" cy="381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EFC49-0EC2-4431-A3AF-DF928B3DD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" y="2795449"/>
            <a:ext cx="12192000" cy="40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CC56-9F32-49AA-9E0C-65B5E4BF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 Up Labs 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C424-75E8-4DE5-A2C4-25820652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Step 13:</a:t>
            </a:r>
          </a:p>
          <a:p>
            <a:pPr lvl="1"/>
            <a:r>
              <a:rPr lang="en-GB" sz="2400" b="1">
                <a:solidFill>
                  <a:srgbClr val="FFFF00"/>
                </a:solidFill>
              </a:rPr>
              <a:t>docker</a:t>
            </a:r>
            <a:r>
              <a:rPr lang="en-GB" sz="2400" b="1"/>
              <a:t> image </a:t>
            </a:r>
            <a:r>
              <a:rPr lang="en-GB" sz="2400" b="1">
                <a:solidFill>
                  <a:schemeClr val="tx2"/>
                </a:solidFill>
              </a:rPr>
              <a:t>ls</a:t>
            </a:r>
            <a:endParaRPr lang="en-GB" sz="2400">
              <a:solidFill>
                <a:schemeClr val="tx2"/>
              </a:solidFill>
            </a:endParaRP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Step 13:</a:t>
            </a:r>
          </a:p>
          <a:p>
            <a:pPr lvl="1"/>
            <a:r>
              <a:rPr lang="en-GB" sz="2400" b="1">
                <a:solidFill>
                  <a:srgbClr val="FFFF00"/>
                </a:solidFill>
              </a:rPr>
              <a:t>docker</a:t>
            </a:r>
            <a:r>
              <a:rPr lang="en-GB" sz="2400" b="1"/>
              <a:t> image </a:t>
            </a:r>
            <a:r>
              <a:rPr lang="en-GB" sz="2400" b="1" err="1">
                <a:solidFill>
                  <a:schemeClr val="tx2"/>
                </a:solidFill>
              </a:rPr>
              <a:t>rm</a:t>
            </a:r>
            <a:r>
              <a:rPr lang="en-GB" sz="2400" b="1">
                <a:solidFill>
                  <a:schemeClr val="tx2"/>
                </a:solidFill>
              </a:rPr>
              <a:t> –f [</a:t>
            </a:r>
            <a:r>
              <a:rPr lang="en-GB" sz="2600" err="1"/>
              <a:t>imageID</a:t>
            </a:r>
            <a:r>
              <a:rPr lang="en-GB" sz="2400" b="1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GB" sz="2400" b="1">
                <a:solidFill>
                  <a:srgbClr val="FFFF00"/>
                </a:solidFill>
              </a:rPr>
              <a:t>docker</a:t>
            </a:r>
            <a:r>
              <a:rPr lang="en-GB" sz="2400" b="1"/>
              <a:t> image </a:t>
            </a:r>
            <a:r>
              <a:rPr lang="en-GB" sz="2400" b="1">
                <a:solidFill>
                  <a:schemeClr val="tx2"/>
                </a:solidFill>
              </a:rPr>
              <a:t>ls </a:t>
            </a:r>
            <a:r>
              <a:rPr lang="en-GB" sz="2400" b="1" i="1">
                <a:solidFill>
                  <a:schemeClr val="tx2"/>
                </a:solidFill>
              </a:rPr>
              <a:t>(verify)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8393E-7985-431B-9CD0-627B231E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17146"/>
            <a:ext cx="10527035" cy="26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37B5-AC85-43BF-9B44-33DA27F4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Pulling Docker Image </a:t>
            </a:r>
            <a:br>
              <a:rPr lang="en-GB"/>
            </a:br>
            <a:r>
              <a:rPr lang="en-GB"/>
              <a:t>from Docker 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3B0C-1D25-4575-A269-8B72FDB8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Step 14:</a:t>
            </a:r>
          </a:p>
          <a:p>
            <a:pPr lvl="1"/>
            <a:r>
              <a:rPr lang="en-GB" sz="2400" b="1">
                <a:solidFill>
                  <a:srgbClr val="FFFF00"/>
                </a:solidFill>
              </a:rPr>
              <a:t>docker</a:t>
            </a:r>
            <a:r>
              <a:rPr lang="en-GB" sz="2400" b="1"/>
              <a:t> pull </a:t>
            </a:r>
            <a:r>
              <a:rPr lang="en-GB" sz="2400" b="1">
                <a:solidFill>
                  <a:srgbClr val="FFFF00"/>
                </a:solidFill>
              </a:rPr>
              <a:t>dsthapit/web01:latest</a:t>
            </a:r>
          </a:p>
          <a:p>
            <a:pPr lvl="1"/>
            <a:r>
              <a:rPr lang="en-GB" sz="2400" b="1">
                <a:solidFill>
                  <a:srgbClr val="FFFF00"/>
                </a:solidFill>
              </a:rPr>
              <a:t>docker</a:t>
            </a:r>
            <a:r>
              <a:rPr lang="en-GB" sz="2400" b="1"/>
              <a:t> image ls     </a:t>
            </a:r>
            <a:r>
              <a:rPr lang="en-GB" sz="3600" i="1"/>
              <a:t>(verify)</a:t>
            </a:r>
          </a:p>
          <a:p>
            <a:pPr lvl="1"/>
            <a:endParaRPr lang="en-GB" sz="2400" b="1">
              <a:solidFill>
                <a:srgbClr val="FFFF00"/>
              </a:solidFill>
            </a:endParaRPr>
          </a:p>
          <a:p>
            <a:pPr lvl="1"/>
            <a:endParaRPr lang="en-GB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26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F1D-A09F-44F8-9CED-C7F7C32C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 Up Docker Hub Repository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9A357-A0AE-49B3-8BA2-6A18DB32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529" y="1302623"/>
            <a:ext cx="8426652" cy="5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386B-6EAA-C040-96BC-66F428F9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container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38A8-A291-A04D-BAE3-0AD28A1A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53259" cy="4195481"/>
          </a:xfrm>
        </p:spPr>
        <p:txBody>
          <a:bodyPr>
            <a:normAutofit/>
          </a:bodyPr>
          <a:lstStyle/>
          <a:p>
            <a:r>
              <a:rPr lang="en-US" sz="3200" dirty="0"/>
              <a:t>Point the to your source code</a:t>
            </a:r>
          </a:p>
          <a:p>
            <a:r>
              <a:rPr lang="en-US" sz="3200" dirty="0"/>
              <a:t>Add source code into the custom docker image.</a:t>
            </a:r>
          </a:p>
        </p:txBody>
      </p:sp>
    </p:spTree>
    <p:extLst>
      <p:ext uri="{BB962C8B-B14F-4D97-AF65-F5344CB8AC3E}">
        <p14:creationId xmlns:p14="http://schemas.microsoft.com/office/powerpoint/2010/main" val="17256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C970-870C-B849-A062-2706A197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Layered File 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21EFA9-1723-DA4F-A37B-093D4922FD56}"/>
              </a:ext>
            </a:extLst>
          </p:cNvPr>
          <p:cNvSpPr/>
          <p:nvPr/>
        </p:nvSpPr>
        <p:spPr>
          <a:xfrm>
            <a:off x="1677880" y="2370338"/>
            <a:ext cx="5868139" cy="3782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Base Operating System Image (alpine Linux)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91FC43-E0EB-8E41-8AF5-8179BFE151FB}"/>
              </a:ext>
            </a:extLst>
          </p:cNvPr>
          <p:cNvSpPr/>
          <p:nvPr/>
        </p:nvSpPr>
        <p:spPr>
          <a:xfrm>
            <a:off x="1920241" y="4336869"/>
            <a:ext cx="53427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Apk packages (dependency)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B88ABE-71F5-174B-B189-9683BC3BE1F3}"/>
              </a:ext>
            </a:extLst>
          </p:cNvPr>
          <p:cNvSpPr/>
          <p:nvPr/>
        </p:nvSpPr>
        <p:spPr>
          <a:xfrm>
            <a:off x="1920241" y="3429000"/>
            <a:ext cx="5342708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 (Framework Node modules)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F619FF-26E0-3A4D-A891-E1C7E829CBEE}"/>
              </a:ext>
            </a:extLst>
          </p:cNvPr>
          <p:cNvSpPr/>
          <p:nvPr/>
        </p:nvSpPr>
        <p:spPr>
          <a:xfrm>
            <a:off x="1920241" y="2534194"/>
            <a:ext cx="5342708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SDK (Framework Node modules)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C15BBE-6ADA-5940-AD97-02205C983E6B}"/>
              </a:ext>
            </a:extLst>
          </p:cNvPr>
          <p:cNvSpPr/>
          <p:nvPr/>
        </p:nvSpPr>
        <p:spPr>
          <a:xfrm>
            <a:off x="7406641" y="2684417"/>
            <a:ext cx="1005840" cy="3317966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C93DD-18FA-CA4E-84D8-41931F4E7E3E}"/>
              </a:ext>
            </a:extLst>
          </p:cNvPr>
          <p:cNvSpPr txBox="1"/>
          <p:nvPr/>
        </p:nvSpPr>
        <p:spPr>
          <a:xfrm>
            <a:off x="8450725" y="3743235"/>
            <a:ext cx="3557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Read Only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Immutable </a:t>
            </a:r>
            <a:r>
              <a:rPr lang="en-US" sz="3600" b="1" dirty="0"/>
              <a:t>Image Layers</a:t>
            </a:r>
          </a:p>
        </p:txBody>
      </p:sp>
      <p:pic>
        <p:nvPicPr>
          <p:cNvPr id="9" name="Content Placeholder 8" descr="Lock">
            <a:extLst>
              <a:ext uri="{FF2B5EF4-FFF2-40B4-BE49-F238E27FC236}">
                <a16:creationId xmlns:a16="http://schemas.microsoft.com/office/drawing/2014/main" id="{BD6087B6-3B58-8745-AB3B-563B8CA4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081" y="3804272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748926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C970-870C-B849-A062-2706A197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Layered File System + Writable File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21EFA9-1723-DA4F-A37B-093D4922FD56}"/>
              </a:ext>
            </a:extLst>
          </p:cNvPr>
          <p:cNvSpPr/>
          <p:nvPr/>
        </p:nvSpPr>
        <p:spPr>
          <a:xfrm>
            <a:off x="1624614" y="2769833"/>
            <a:ext cx="5868139" cy="3782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Base Operating System Image (alpine Linux)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91FC43-E0EB-8E41-8AF5-8179BFE151FB}"/>
              </a:ext>
            </a:extLst>
          </p:cNvPr>
          <p:cNvSpPr/>
          <p:nvPr/>
        </p:nvSpPr>
        <p:spPr>
          <a:xfrm>
            <a:off x="1866975" y="4736364"/>
            <a:ext cx="53427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Apk packages (dependency)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B88ABE-71F5-174B-B189-9683BC3BE1F3}"/>
              </a:ext>
            </a:extLst>
          </p:cNvPr>
          <p:cNvSpPr/>
          <p:nvPr/>
        </p:nvSpPr>
        <p:spPr>
          <a:xfrm>
            <a:off x="1866975" y="3828495"/>
            <a:ext cx="5342708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 (Framework Node modules)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F619FF-26E0-3A4D-A891-E1C7E829CBEE}"/>
              </a:ext>
            </a:extLst>
          </p:cNvPr>
          <p:cNvSpPr/>
          <p:nvPr/>
        </p:nvSpPr>
        <p:spPr>
          <a:xfrm>
            <a:off x="1866975" y="2933689"/>
            <a:ext cx="5342708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SDK (Framework Node modules)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C15BBE-6ADA-5940-AD97-02205C983E6B}"/>
              </a:ext>
            </a:extLst>
          </p:cNvPr>
          <p:cNvSpPr/>
          <p:nvPr/>
        </p:nvSpPr>
        <p:spPr>
          <a:xfrm>
            <a:off x="7353375" y="3083912"/>
            <a:ext cx="1005840" cy="3317966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C93DD-18FA-CA4E-84D8-41931F4E7E3E}"/>
              </a:ext>
            </a:extLst>
          </p:cNvPr>
          <p:cNvSpPr txBox="1"/>
          <p:nvPr/>
        </p:nvSpPr>
        <p:spPr>
          <a:xfrm>
            <a:off x="8397459" y="4142730"/>
            <a:ext cx="355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Read Only</a:t>
            </a:r>
          </a:p>
          <a:p>
            <a:br>
              <a:rPr lang="en-US" sz="3600" b="1" dirty="0">
                <a:solidFill>
                  <a:srgbClr val="FFFF00"/>
                </a:solidFill>
              </a:rPr>
            </a:br>
            <a:r>
              <a:rPr lang="en-US" sz="3600" b="1" dirty="0">
                <a:solidFill>
                  <a:srgbClr val="FFFF00"/>
                </a:solidFill>
              </a:rPr>
              <a:t>Baked </a:t>
            </a:r>
            <a:r>
              <a:rPr lang="en-US" sz="3600" b="1" dirty="0"/>
              <a:t>Image Layers</a:t>
            </a:r>
          </a:p>
        </p:txBody>
      </p:sp>
      <p:pic>
        <p:nvPicPr>
          <p:cNvPr id="12" name="Content Placeholder 8" descr="Lock">
            <a:extLst>
              <a:ext uri="{FF2B5EF4-FFF2-40B4-BE49-F238E27FC236}">
                <a16:creationId xmlns:a16="http://schemas.microsoft.com/office/drawing/2014/main" id="{533C4908-6F98-8045-BFF6-F258F5F8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937" y="4203767"/>
            <a:ext cx="914400" cy="914400"/>
          </a:xfr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6519A6-B312-CB4C-A189-C9CD86C81E7A}"/>
              </a:ext>
            </a:extLst>
          </p:cNvPr>
          <p:cNvSpPr/>
          <p:nvPr/>
        </p:nvSpPr>
        <p:spPr>
          <a:xfrm>
            <a:off x="1866975" y="1371735"/>
            <a:ext cx="5342708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READ/WRITE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Storage</a:t>
            </a:r>
          </a:p>
        </p:txBody>
      </p:sp>
      <p:pic>
        <p:nvPicPr>
          <p:cNvPr id="15" name="Graphic 14" descr="Jail">
            <a:extLst>
              <a:ext uri="{FF2B5EF4-FFF2-40B4-BE49-F238E27FC236}">
                <a16:creationId xmlns:a16="http://schemas.microsoft.com/office/drawing/2014/main" id="{B567DDA4-8E99-A448-93D2-0732DA0D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2483" y="134857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1DC0A-FD7B-F740-B192-89ED27FC5701}"/>
              </a:ext>
            </a:extLst>
          </p:cNvPr>
          <p:cNvCxnSpPr/>
          <p:nvPr/>
        </p:nvCxnSpPr>
        <p:spPr>
          <a:xfrm>
            <a:off x="2787589" y="2050742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BD6A6-2682-6D43-8194-871BB6881414}"/>
              </a:ext>
            </a:extLst>
          </p:cNvPr>
          <p:cNvCxnSpPr/>
          <p:nvPr/>
        </p:nvCxnSpPr>
        <p:spPr>
          <a:xfrm>
            <a:off x="3613212" y="2059620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BD4023-A8EF-6F45-8C79-0004E2DDA09A}"/>
              </a:ext>
            </a:extLst>
          </p:cNvPr>
          <p:cNvCxnSpPr/>
          <p:nvPr/>
        </p:nvCxnSpPr>
        <p:spPr>
          <a:xfrm>
            <a:off x="4358936" y="2050742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E0D108-1332-0846-87AE-7FCF0726BDC1}"/>
              </a:ext>
            </a:extLst>
          </p:cNvPr>
          <p:cNvCxnSpPr/>
          <p:nvPr/>
        </p:nvCxnSpPr>
        <p:spPr>
          <a:xfrm>
            <a:off x="5193437" y="2059620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1239C5F-63B9-6341-B8E7-C8BC5575EAEF}"/>
              </a:ext>
            </a:extLst>
          </p:cNvPr>
          <p:cNvSpPr/>
          <p:nvPr/>
        </p:nvSpPr>
        <p:spPr>
          <a:xfrm>
            <a:off x="7391619" y="1396048"/>
            <a:ext cx="1005840" cy="914400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F51CC-0B2D-0044-A7E1-01BB3FF516AC}"/>
              </a:ext>
            </a:extLst>
          </p:cNvPr>
          <p:cNvSpPr txBox="1"/>
          <p:nvPr/>
        </p:nvSpPr>
        <p:spPr>
          <a:xfrm>
            <a:off x="8634154" y="1371735"/>
            <a:ext cx="355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Container</a:t>
            </a:r>
          </a:p>
          <a:p>
            <a:r>
              <a:rPr lang="en-US" sz="3600" b="1" dirty="0"/>
              <a:t>File System</a:t>
            </a:r>
          </a:p>
        </p:txBody>
      </p:sp>
      <p:pic>
        <p:nvPicPr>
          <p:cNvPr id="25" name="Graphic 24" descr="Lightning bolt">
            <a:extLst>
              <a:ext uri="{FF2B5EF4-FFF2-40B4-BE49-F238E27FC236}">
                <a16:creationId xmlns:a16="http://schemas.microsoft.com/office/drawing/2014/main" id="{C739D7A5-6ECC-E144-9A2A-8213B0F5E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8959" y="1057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build="allAtOnce" animBg="1"/>
      <p:bldP spid="22" grpId="0" animBg="1"/>
      <p:bldP spid="22" grpId="1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7086-2CB7-0948-91CC-E0AF79B4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Image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F17D-BE02-6C45-8ABD-6E4FC702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2ED0B8-7C32-2B4A-8657-E4043C2FFA3D}"/>
              </a:ext>
            </a:extLst>
          </p:cNvPr>
          <p:cNvSpPr/>
          <p:nvPr/>
        </p:nvSpPr>
        <p:spPr>
          <a:xfrm>
            <a:off x="1624614" y="2769833"/>
            <a:ext cx="10457895" cy="3782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Base Operating System Image (alpine Linux)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0A8BB6-9264-9A40-AEB4-DB5F15188283}"/>
              </a:ext>
            </a:extLst>
          </p:cNvPr>
          <p:cNvSpPr/>
          <p:nvPr/>
        </p:nvSpPr>
        <p:spPr>
          <a:xfrm>
            <a:off x="1866975" y="4736364"/>
            <a:ext cx="972726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Apk packages (dependency)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7CE94B-EFD4-524A-904D-8DE2C18762C1}"/>
              </a:ext>
            </a:extLst>
          </p:cNvPr>
          <p:cNvSpPr/>
          <p:nvPr/>
        </p:nvSpPr>
        <p:spPr>
          <a:xfrm>
            <a:off x="1866976" y="3828495"/>
            <a:ext cx="6371502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 (Framework Node modules)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E3277D-567B-E342-B401-417C18EF8860}"/>
              </a:ext>
            </a:extLst>
          </p:cNvPr>
          <p:cNvSpPr/>
          <p:nvPr/>
        </p:nvSpPr>
        <p:spPr>
          <a:xfrm>
            <a:off x="1866976" y="2933689"/>
            <a:ext cx="2926966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SDK (Framework Node modules)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FA0DDF-BD4F-E149-B558-263DFF997100}"/>
              </a:ext>
            </a:extLst>
          </p:cNvPr>
          <p:cNvSpPr/>
          <p:nvPr/>
        </p:nvSpPr>
        <p:spPr>
          <a:xfrm>
            <a:off x="1653912" y="1382986"/>
            <a:ext cx="3326461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READ/WRITE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D3CBD-D016-0648-AAE2-9F20946D9631}"/>
              </a:ext>
            </a:extLst>
          </p:cNvPr>
          <p:cNvCxnSpPr/>
          <p:nvPr/>
        </p:nvCxnSpPr>
        <p:spPr>
          <a:xfrm>
            <a:off x="2574526" y="2061993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2EEA1-5D42-9345-8A77-6CFEA1F4679B}"/>
              </a:ext>
            </a:extLst>
          </p:cNvPr>
          <p:cNvCxnSpPr/>
          <p:nvPr/>
        </p:nvCxnSpPr>
        <p:spPr>
          <a:xfrm>
            <a:off x="3400149" y="2070871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67EBAB-4037-274B-831D-45E541CA39BA}"/>
              </a:ext>
            </a:extLst>
          </p:cNvPr>
          <p:cNvCxnSpPr/>
          <p:nvPr/>
        </p:nvCxnSpPr>
        <p:spPr>
          <a:xfrm>
            <a:off x="4145873" y="2061993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A6BF3D-F9AA-0C48-8230-7266E7AAC049}"/>
              </a:ext>
            </a:extLst>
          </p:cNvPr>
          <p:cNvSpPr/>
          <p:nvPr/>
        </p:nvSpPr>
        <p:spPr>
          <a:xfrm>
            <a:off x="5311512" y="2971800"/>
            <a:ext cx="2926966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SDK (</a:t>
            </a:r>
            <a:r>
              <a:rPr lang="en-US" dirty="0" err="1">
                <a:solidFill>
                  <a:schemeClr val="bg1"/>
                </a:solidFill>
              </a:rPr>
              <a:t>React.JS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6FB7A80-11FB-A64A-9F92-3A2D19F9FDAA}"/>
              </a:ext>
            </a:extLst>
          </p:cNvPr>
          <p:cNvSpPr/>
          <p:nvPr/>
        </p:nvSpPr>
        <p:spPr>
          <a:xfrm>
            <a:off x="8586370" y="3866606"/>
            <a:ext cx="2926966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MangoDB</a:t>
            </a:r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B53C62A-3E4E-EF46-AF19-40108A9BB5F2}"/>
              </a:ext>
            </a:extLst>
          </p:cNvPr>
          <p:cNvSpPr/>
          <p:nvPr/>
        </p:nvSpPr>
        <p:spPr>
          <a:xfrm>
            <a:off x="8586370" y="2971800"/>
            <a:ext cx="2926966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SDK (</a:t>
            </a:r>
            <a:r>
              <a:rPr lang="en-US" err="1">
                <a:solidFill>
                  <a:schemeClr val="bg1"/>
                </a:solidFill>
              </a:rPr>
              <a:t>Mangoose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460934-EDC4-8C46-8CC9-ABD064C1A3E7}"/>
              </a:ext>
            </a:extLst>
          </p:cNvPr>
          <p:cNvSpPr/>
          <p:nvPr/>
        </p:nvSpPr>
        <p:spPr>
          <a:xfrm>
            <a:off x="5187224" y="1392783"/>
            <a:ext cx="3326461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READ/WRITE </a:t>
            </a:r>
            <a:r>
              <a:rPr lang="en-US" b="1">
                <a:solidFill>
                  <a:schemeClr val="bg1"/>
                </a:solidFill>
              </a:rPr>
              <a:t>Ephemeral</a:t>
            </a:r>
            <a:r>
              <a:rPr lang="en-US">
                <a:solidFill>
                  <a:schemeClr val="bg1"/>
                </a:solidFill>
              </a:rPr>
              <a:t> Storage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229095-B57E-0744-8D8F-B6193E3CA177}"/>
              </a:ext>
            </a:extLst>
          </p:cNvPr>
          <p:cNvCxnSpPr/>
          <p:nvPr/>
        </p:nvCxnSpPr>
        <p:spPr>
          <a:xfrm>
            <a:off x="6107838" y="2071790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52A540-3AF4-8A4D-A36B-B123B61E979E}"/>
              </a:ext>
            </a:extLst>
          </p:cNvPr>
          <p:cNvCxnSpPr/>
          <p:nvPr/>
        </p:nvCxnSpPr>
        <p:spPr>
          <a:xfrm>
            <a:off x="6933461" y="2080668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24B791-B378-0041-9965-4AF2A7E62FA5}"/>
              </a:ext>
            </a:extLst>
          </p:cNvPr>
          <p:cNvCxnSpPr/>
          <p:nvPr/>
        </p:nvCxnSpPr>
        <p:spPr>
          <a:xfrm>
            <a:off x="7679185" y="2071790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94C5A38-1EEB-354A-81C6-53DD865F7462}"/>
              </a:ext>
            </a:extLst>
          </p:cNvPr>
          <p:cNvSpPr/>
          <p:nvPr/>
        </p:nvSpPr>
        <p:spPr>
          <a:xfrm>
            <a:off x="8705447" y="1375276"/>
            <a:ext cx="3326461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READ/WRITE </a:t>
            </a:r>
            <a:r>
              <a:rPr lang="en-US" b="1">
                <a:solidFill>
                  <a:schemeClr val="bg1"/>
                </a:solidFill>
              </a:rPr>
              <a:t>Ephemeral</a:t>
            </a:r>
            <a:r>
              <a:rPr lang="en-US">
                <a:solidFill>
                  <a:schemeClr val="bg1"/>
                </a:solidFill>
              </a:rPr>
              <a:t> Storage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44BBA6-6A03-0E47-9C50-028481B8E24C}"/>
              </a:ext>
            </a:extLst>
          </p:cNvPr>
          <p:cNvCxnSpPr/>
          <p:nvPr/>
        </p:nvCxnSpPr>
        <p:spPr>
          <a:xfrm>
            <a:off x="9626061" y="2054283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F7A038-9C81-6645-81AF-F37151E522F8}"/>
              </a:ext>
            </a:extLst>
          </p:cNvPr>
          <p:cNvCxnSpPr/>
          <p:nvPr/>
        </p:nvCxnSpPr>
        <p:spPr>
          <a:xfrm>
            <a:off x="10451684" y="2063161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DACBB5-607E-B147-96B4-DB3B1782B5AC}"/>
              </a:ext>
            </a:extLst>
          </p:cNvPr>
          <p:cNvCxnSpPr/>
          <p:nvPr/>
        </p:nvCxnSpPr>
        <p:spPr>
          <a:xfrm>
            <a:off x="11197408" y="2054283"/>
            <a:ext cx="0" cy="80304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7FA8-B166-3F41-AF5E-9DE73A18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E58A-3E88-1943-B5EE-A25DEA95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HyperLinkYellowOnBlu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FFFF00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D008A52-C209-4B0B-B3E4-E50D3D620E53}">
  <we:reference id="wa104178141" version="3.10.0.52" store="en-US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4485</TotalTime>
  <Words>1627</Words>
  <Application>Microsoft Macintosh PowerPoint</Application>
  <PresentationFormat>Widescreen</PresentationFormat>
  <Paragraphs>250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Wingdings 3</vt:lpstr>
      <vt:lpstr>Ion</vt:lpstr>
      <vt:lpstr>Week 3  Creating a Docker Container Application in Real World</vt:lpstr>
      <vt:lpstr>Docker Hub Account</vt:lpstr>
      <vt:lpstr>Docker Recipe the  Docker File</vt:lpstr>
      <vt:lpstr>Lesson Plan</vt:lpstr>
      <vt:lpstr>Creating a container volume</vt:lpstr>
      <vt:lpstr>Layered File System </vt:lpstr>
      <vt:lpstr>Layered File System + Writable File System</vt:lpstr>
      <vt:lpstr>Shared Image Layers</vt:lpstr>
      <vt:lpstr>Stop</vt:lpstr>
      <vt:lpstr>Volumes </vt:lpstr>
      <vt:lpstr>Docker Volumes</vt:lpstr>
      <vt:lpstr>Docker managed Container Volume https://docs.docker.com/engine/reference/commandline/volume_inspect/ https://docs.docker.com/engine/reference/commandline/volume_ls/</vt:lpstr>
      <vt:lpstr>docker container inspect &lt;containerID&gt; </vt:lpstr>
      <vt:lpstr>Docker custom Container Volume </vt:lpstr>
      <vt:lpstr>docker container inspect &lt;containerID&gt; </vt:lpstr>
      <vt:lpstr>Stop…</vt:lpstr>
      <vt:lpstr>Containerizing a Node.js Server</vt:lpstr>
      <vt:lpstr>Adding your source code to Docker Container</vt:lpstr>
      <vt:lpstr>IPCONFIG /        IFCONFIG(Mac)</vt:lpstr>
      <vt:lpstr>Find the IP of your Host Machine; docker run –p 8080:3000 –v $(pwd):/var/www  \    -w “/var/www” node npm start </vt:lpstr>
      <vt:lpstr>PowerPoint Presentation</vt:lpstr>
      <vt:lpstr>PowerPoint Presentation</vt:lpstr>
      <vt:lpstr>Docker Build Process</vt:lpstr>
      <vt:lpstr>Docker file</vt:lpstr>
      <vt:lpstr>The order of the commands do matter</vt:lpstr>
      <vt:lpstr>Docker  Command Line Instructions(CLI)</vt:lpstr>
      <vt:lpstr>PowerPoint Presentation</vt:lpstr>
      <vt:lpstr>Build Docker Image</vt:lpstr>
      <vt:lpstr>PowerPoint Presentation</vt:lpstr>
      <vt:lpstr>PowerPoint Presentation</vt:lpstr>
      <vt:lpstr>PowerPoint Presentation</vt:lpstr>
      <vt:lpstr>Docker cache</vt:lpstr>
      <vt:lpstr>PowerPoint Presentation</vt:lpstr>
      <vt:lpstr>Docker layered File System</vt:lpstr>
      <vt:lpstr>PowerPoint Presentation</vt:lpstr>
      <vt:lpstr>Docker Inspect Command</vt:lpstr>
      <vt:lpstr>Docker layered File System</vt:lpstr>
      <vt:lpstr>Docker Build with a specific version</vt:lpstr>
      <vt:lpstr>Docker Management Commands</vt:lpstr>
      <vt:lpstr>Docker Management Commands Remove images</vt:lpstr>
      <vt:lpstr>Pushing the Docker Image to  Docker Hub</vt:lpstr>
      <vt:lpstr>PowerPoint Presentation</vt:lpstr>
      <vt:lpstr>Clean Up Labs resources</vt:lpstr>
      <vt:lpstr>Pulling Docker Image  from Docker HUB</vt:lpstr>
      <vt:lpstr>Clean Up Docker 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DXS</dc:creator>
  <cp:lastModifiedBy>Dinesh Sthapit</cp:lastModifiedBy>
  <cp:revision>175</cp:revision>
  <dcterms:created xsi:type="dcterms:W3CDTF">2018-07-14T03:03:39Z</dcterms:created>
  <dcterms:modified xsi:type="dcterms:W3CDTF">2020-11-20T00:27:41Z</dcterms:modified>
</cp:coreProperties>
</file>