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98a52d6b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98a52d6b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98a52d6b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98a52d6b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98a52d6b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98a52d6b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98a52d6ba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98a52d6ba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98a52d6ba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98a52d6ba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98a52d6b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98a52d6b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98a52d6ba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98a52d6ba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8a52d6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8a52d6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8a52d6b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8a52d6b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98a52d6b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98a52d6b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98a52d6ba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98a52d6ba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98a52d6ba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98a52d6ba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8a52d6ba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8a52d6b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8a52d6ba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98a52d6ba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98a52d6ba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98a52d6ba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892925" y="436300"/>
            <a:ext cx="6939300" cy="17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00"/>
              <a:t>Buzzing into Bee Health: A Machine Learning Approach to Predictive </a:t>
            </a:r>
            <a:endParaRPr sz="3000"/>
          </a:p>
          <a:p>
            <a:pPr indent="0" lvl="0" marL="0" rtl="0" algn="l">
              <a:spcBef>
                <a:spcPts val="0"/>
              </a:spcBef>
              <a:spcAft>
                <a:spcPts val="0"/>
              </a:spcAft>
              <a:buSzPts val="990"/>
              <a:buNone/>
            </a:pPr>
            <a:r>
              <a:rPr lang="en-GB" sz="3040"/>
              <a:t>Apiculture</a:t>
            </a:r>
            <a:endParaRPr sz="3040"/>
          </a:p>
        </p:txBody>
      </p:sp>
      <p:sp>
        <p:nvSpPr>
          <p:cNvPr id="87" name="Google Shape;87;p13"/>
          <p:cNvSpPr txBox="1"/>
          <p:nvPr>
            <p:ph idx="1" type="subTitle"/>
          </p:nvPr>
        </p:nvSpPr>
        <p:spPr>
          <a:xfrm>
            <a:off x="1892925" y="2281950"/>
            <a:ext cx="5289300" cy="9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chemeClr val="dk2"/>
                </a:solidFill>
              </a:rPr>
              <a:t>Team:</a:t>
            </a:r>
            <a:endParaRPr b="1" sz="1200">
              <a:solidFill>
                <a:schemeClr val="dk2"/>
              </a:solidFill>
            </a:endParaRPr>
          </a:p>
          <a:p>
            <a:pPr indent="-304800" lvl="0" marL="457200" rtl="0" algn="l">
              <a:spcBef>
                <a:spcPts val="0"/>
              </a:spcBef>
              <a:spcAft>
                <a:spcPts val="0"/>
              </a:spcAft>
              <a:buClr>
                <a:schemeClr val="dk2"/>
              </a:buClr>
              <a:buSzPts val="1200"/>
              <a:buAutoNum type="arabicPeriod"/>
            </a:pPr>
            <a:r>
              <a:rPr b="1" lang="en-GB" sz="1200">
                <a:solidFill>
                  <a:schemeClr val="dk2"/>
                </a:solidFill>
              </a:rPr>
              <a:t>Gishnavi Kolli                                                 	- 700747572</a:t>
            </a:r>
            <a:endParaRPr b="1" sz="1200">
              <a:solidFill>
                <a:schemeClr val="dk2"/>
              </a:solidFill>
            </a:endParaRPr>
          </a:p>
          <a:p>
            <a:pPr indent="-304800" lvl="0" marL="457200" rtl="0" algn="l">
              <a:spcBef>
                <a:spcPts val="0"/>
              </a:spcBef>
              <a:spcAft>
                <a:spcPts val="0"/>
              </a:spcAft>
              <a:buClr>
                <a:schemeClr val="dk2"/>
              </a:buClr>
              <a:buSzPts val="1200"/>
              <a:buAutoNum type="arabicPeriod"/>
            </a:pPr>
            <a:r>
              <a:rPr b="1" lang="en-GB" sz="1200">
                <a:solidFill>
                  <a:schemeClr val="dk2"/>
                </a:solidFill>
              </a:rPr>
              <a:t>Keerthi Reddy Gannapureddy            	-  700743921</a:t>
            </a:r>
            <a:endParaRPr b="1" sz="1200">
              <a:solidFill>
                <a:schemeClr val="dk2"/>
              </a:solidFill>
            </a:endParaRPr>
          </a:p>
          <a:p>
            <a:pPr indent="-304800" lvl="0" marL="457200" rtl="0" algn="l">
              <a:spcBef>
                <a:spcPts val="0"/>
              </a:spcBef>
              <a:spcAft>
                <a:spcPts val="0"/>
              </a:spcAft>
              <a:buClr>
                <a:schemeClr val="dk2"/>
              </a:buClr>
              <a:buSzPts val="1200"/>
              <a:buAutoNum type="arabicPeriod"/>
            </a:pPr>
            <a:r>
              <a:rPr b="1" lang="en-GB" sz="1200">
                <a:solidFill>
                  <a:schemeClr val="dk2"/>
                </a:solidFill>
              </a:rPr>
              <a:t>Baddam Navaneetha		 	- 700746829</a:t>
            </a:r>
            <a:endParaRPr b="1"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501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Exploring</a:t>
            </a:r>
            <a:endParaRPr/>
          </a:p>
        </p:txBody>
      </p:sp>
      <p:sp>
        <p:nvSpPr>
          <p:cNvPr id="145" name="Google Shape;145;p22"/>
          <p:cNvSpPr txBox="1"/>
          <p:nvPr>
            <p:ph idx="1" type="body"/>
          </p:nvPr>
        </p:nvSpPr>
        <p:spPr>
          <a:xfrm>
            <a:off x="729450" y="1468825"/>
            <a:ext cx="7688700" cy="28713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Roboto"/>
              <a:buAutoNum type="arabicPeriod"/>
            </a:pPr>
            <a:r>
              <a:rPr b="1" lang="en-GB" sz="1350">
                <a:solidFill>
                  <a:srgbClr val="000000"/>
                </a:solidFill>
                <a:latin typeface="Roboto"/>
                <a:ea typeface="Roboto"/>
                <a:cs typeface="Roboto"/>
                <a:sym typeface="Roboto"/>
              </a:rPr>
              <a:t>Imbalanced Data</a:t>
            </a:r>
            <a:r>
              <a:rPr lang="en-GB" sz="1350">
                <a:solidFill>
                  <a:srgbClr val="000000"/>
                </a:solidFill>
                <a:latin typeface="Roboto"/>
                <a:ea typeface="Roboto"/>
                <a:cs typeface="Roboto"/>
                <a:sym typeface="Roboto"/>
              </a:rPr>
              <a:t>: Our analysis revealed a significant imbalance in class distributions - there's a higher count of healthy bees compared to unhealthy ones in our dataset. This is an expected scenario but indicates a need for stratification during our model development process.</a:t>
            </a:r>
            <a:endParaRPr sz="1350">
              <a:solidFill>
                <a:srgbClr val="000000"/>
              </a:solidFill>
              <a:latin typeface="Roboto"/>
              <a:ea typeface="Roboto"/>
              <a:cs typeface="Roboto"/>
              <a:sym typeface="Roboto"/>
            </a:endParaRPr>
          </a:p>
          <a:p>
            <a:pPr indent="-314325" lvl="0" marL="457200" rtl="0" algn="l">
              <a:spcBef>
                <a:spcPts val="0"/>
              </a:spcBef>
              <a:spcAft>
                <a:spcPts val="0"/>
              </a:spcAft>
              <a:buClr>
                <a:srgbClr val="000000"/>
              </a:buClr>
              <a:buSzPts val="1350"/>
              <a:buFont typeface="Roboto"/>
              <a:buAutoNum type="arabicPeriod"/>
            </a:pPr>
            <a:r>
              <a:rPr b="1" lang="en-GB" sz="1350">
                <a:solidFill>
                  <a:srgbClr val="000000"/>
                </a:solidFill>
                <a:latin typeface="Roboto"/>
                <a:ea typeface="Roboto"/>
                <a:cs typeface="Roboto"/>
                <a:sym typeface="Roboto"/>
              </a:rPr>
              <a:t>Indicators of Health</a:t>
            </a:r>
            <a:r>
              <a:rPr lang="en-GB" sz="1350">
                <a:solidFill>
                  <a:srgbClr val="000000"/>
                </a:solidFill>
                <a:latin typeface="Roboto"/>
                <a:ea typeface="Roboto"/>
                <a:cs typeface="Roboto"/>
                <a:sym typeface="Roboto"/>
              </a:rPr>
              <a:t>: As per the dataset, a sudden increase in bees not carrying pollen might be a sign of 'robber bees', an indicator of hive health issues. We aim to explore the correlation between bees carrying pollen and their health status.</a:t>
            </a:r>
            <a:endParaRPr sz="1350">
              <a:solidFill>
                <a:srgbClr val="000000"/>
              </a:solidFill>
              <a:latin typeface="Roboto"/>
              <a:ea typeface="Roboto"/>
              <a:cs typeface="Roboto"/>
              <a:sym typeface="Roboto"/>
            </a:endParaRPr>
          </a:p>
          <a:p>
            <a:pPr indent="-314325" lvl="0" marL="457200" rtl="0" algn="l">
              <a:spcBef>
                <a:spcPts val="0"/>
              </a:spcBef>
              <a:spcAft>
                <a:spcPts val="0"/>
              </a:spcAft>
              <a:buClr>
                <a:srgbClr val="000000"/>
              </a:buClr>
              <a:buSzPts val="1350"/>
              <a:buFont typeface="Roboto"/>
              <a:buAutoNum type="arabicPeriod"/>
            </a:pPr>
            <a:r>
              <a:rPr b="1" lang="en-GB" sz="1350">
                <a:solidFill>
                  <a:srgbClr val="000000"/>
                </a:solidFill>
                <a:latin typeface="Roboto"/>
                <a:ea typeface="Roboto"/>
                <a:cs typeface="Roboto"/>
                <a:sym typeface="Roboto"/>
              </a:rPr>
              <a:t>Data Transformation for Pollen Carrying</a:t>
            </a:r>
            <a:r>
              <a:rPr lang="en-GB" sz="1350">
                <a:solidFill>
                  <a:srgbClr val="000000"/>
                </a:solidFill>
                <a:latin typeface="Roboto"/>
                <a:ea typeface="Roboto"/>
                <a:cs typeface="Roboto"/>
                <a:sym typeface="Roboto"/>
              </a:rPr>
              <a:t>: To facilitate our analysis, we'll convert the 'pollen_carrying' attribute values: 'True' will be mapped to 1 (indicating pollen-carrying bees), and 'False' will be mapped to 0 (indicating non-pollen carrying bees). This step simplifies plotting a time series based on the capture dates of the bees.</a:t>
            </a:r>
            <a:endParaRPr sz="1350">
              <a:solidFill>
                <a:srgbClr val="000000"/>
              </a:solidFill>
              <a:latin typeface="Roboto"/>
              <a:ea typeface="Roboto"/>
              <a:cs typeface="Roboto"/>
              <a:sym typeface="Roboto"/>
            </a:endParaRPr>
          </a:p>
          <a:p>
            <a:pPr indent="0" lvl="0" marL="0" rtl="0" algn="l">
              <a:spcBef>
                <a:spcPts val="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1489525" y="536150"/>
            <a:ext cx="6630426" cy="4046350"/>
          </a:xfrm>
          <a:prstGeom prst="rect">
            <a:avLst/>
          </a:prstGeom>
          <a:noFill/>
          <a:ln>
            <a:noFill/>
          </a:ln>
        </p:spPr>
      </p:pic>
      <p:sp>
        <p:nvSpPr>
          <p:cNvPr id="151" name="Google Shape;151;p23"/>
          <p:cNvSpPr txBox="1"/>
          <p:nvPr/>
        </p:nvSpPr>
        <p:spPr>
          <a:xfrm>
            <a:off x="1489525" y="4604925"/>
            <a:ext cx="5813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2"/>
                </a:solidFill>
                <a:latin typeface="Raleway"/>
                <a:ea typeface="Raleway"/>
                <a:cs typeface="Raleway"/>
                <a:sym typeface="Raleway"/>
              </a:rPr>
              <a:t>Fig 4. Top 10 Most </a:t>
            </a:r>
            <a:r>
              <a:rPr b="1" lang="en-GB" sz="1200">
                <a:solidFill>
                  <a:schemeClr val="dk2"/>
                </a:solidFill>
                <a:latin typeface="Raleway"/>
                <a:ea typeface="Raleway"/>
                <a:cs typeface="Raleway"/>
                <a:sym typeface="Raleway"/>
              </a:rPr>
              <a:t>Frequent</a:t>
            </a:r>
            <a:r>
              <a:rPr b="1" lang="en-GB" sz="1200">
                <a:solidFill>
                  <a:schemeClr val="dk2"/>
                </a:solidFill>
                <a:latin typeface="Raleway"/>
                <a:ea typeface="Raleway"/>
                <a:cs typeface="Raleway"/>
                <a:sym typeface="Raleway"/>
              </a:rPr>
              <a:t> capture ours of the images (Bar Chart)</a:t>
            </a:r>
            <a:endParaRPr b="1" sz="12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67400" y="604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 And Training</a:t>
            </a:r>
            <a:endParaRPr/>
          </a:p>
        </p:txBody>
      </p:sp>
      <p:sp>
        <p:nvSpPr>
          <p:cNvPr id="157" name="Google Shape;157;p24"/>
          <p:cNvSpPr txBox="1"/>
          <p:nvPr>
            <p:ph idx="1" type="body"/>
          </p:nvPr>
        </p:nvSpPr>
        <p:spPr>
          <a:xfrm>
            <a:off x="626000" y="1551350"/>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GB" sz="1500"/>
              <a:t>The processed data is then subjected to training subset which is feed to four different algorithms </a:t>
            </a:r>
            <a:r>
              <a:rPr lang="en-GB" sz="1500"/>
              <a:t>Logistic Regression, Random Forest Classifier, Linear SVM, and Kernel SVM.</a:t>
            </a:r>
            <a:endParaRPr sz="1500"/>
          </a:p>
          <a:p>
            <a:pPr indent="-323850" lvl="0" marL="457200" rtl="0" algn="l">
              <a:spcBef>
                <a:spcPts val="0"/>
              </a:spcBef>
              <a:spcAft>
                <a:spcPts val="0"/>
              </a:spcAft>
              <a:buSzPts val="1500"/>
              <a:buAutoNum type="arabicPeriod"/>
            </a:pPr>
            <a:r>
              <a:rPr lang="en-GB" sz="1500"/>
              <a:t>Now onto hyperparameters. These are the grids that We have chosen for hyperparameter tuning for the models. </a:t>
            </a:r>
            <a:endParaRPr sz="1500"/>
          </a:p>
          <a:p>
            <a:pPr indent="-323850" lvl="0" marL="457200" rtl="0" algn="l">
              <a:spcBef>
                <a:spcPts val="0"/>
              </a:spcBef>
              <a:spcAft>
                <a:spcPts val="0"/>
              </a:spcAft>
              <a:buSzPts val="1500"/>
              <a:buAutoNum type="arabicPeriod"/>
            </a:pPr>
            <a:r>
              <a:rPr lang="en-GB" sz="1500"/>
              <a:t>We have evaluated the performance of algorithms using different evaluation metrics like precision, recall, f1-score, support,  and we have also </a:t>
            </a:r>
            <a:r>
              <a:rPr lang="en-GB" sz="1500"/>
              <a:t>generated</a:t>
            </a:r>
            <a:r>
              <a:rPr lang="en-GB" sz="1500"/>
              <a:t> confusion </a:t>
            </a:r>
            <a:r>
              <a:rPr lang="en-GB" sz="1500"/>
              <a:t>matrix</a:t>
            </a:r>
            <a:r>
              <a:rPr lang="en-GB" sz="1500"/>
              <a:t> and ROC Curve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nvSpPr>
        <p:spPr>
          <a:xfrm>
            <a:off x="966375" y="4625225"/>
            <a:ext cx="589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Raleway"/>
                <a:ea typeface="Raleway"/>
                <a:cs typeface="Raleway"/>
                <a:sym typeface="Raleway"/>
              </a:rPr>
              <a:t>     </a:t>
            </a:r>
            <a:r>
              <a:rPr b="1" lang="en-GB" sz="1200">
                <a:solidFill>
                  <a:schemeClr val="dk2"/>
                </a:solidFill>
                <a:latin typeface="Raleway"/>
                <a:ea typeface="Raleway"/>
                <a:cs typeface="Raleway"/>
                <a:sym typeface="Raleway"/>
              </a:rPr>
              <a:t>Fig 5. Random Forest Results</a:t>
            </a:r>
            <a:endParaRPr b="1" sz="1200">
              <a:solidFill>
                <a:schemeClr val="dk2"/>
              </a:solidFill>
              <a:latin typeface="Raleway"/>
              <a:ea typeface="Raleway"/>
              <a:cs typeface="Raleway"/>
              <a:sym typeface="Raleway"/>
            </a:endParaRPr>
          </a:p>
        </p:txBody>
      </p:sp>
      <p:pic>
        <p:nvPicPr>
          <p:cNvPr id="163" name="Google Shape;163;p25"/>
          <p:cNvPicPr preferRelativeResize="0"/>
          <p:nvPr/>
        </p:nvPicPr>
        <p:blipFill>
          <a:blip r:embed="rId3">
            <a:alphaModFix/>
          </a:blip>
          <a:stretch>
            <a:fillRect/>
          </a:stretch>
        </p:blipFill>
        <p:spPr>
          <a:xfrm>
            <a:off x="152400" y="152400"/>
            <a:ext cx="4280348" cy="4422350"/>
          </a:xfrm>
          <a:prstGeom prst="rect">
            <a:avLst/>
          </a:prstGeom>
          <a:noFill/>
          <a:ln>
            <a:noFill/>
          </a:ln>
        </p:spPr>
      </p:pic>
      <p:sp>
        <p:nvSpPr>
          <p:cNvPr id="164" name="Google Shape;164;p25"/>
          <p:cNvSpPr txBox="1"/>
          <p:nvPr/>
        </p:nvSpPr>
        <p:spPr>
          <a:xfrm>
            <a:off x="4572000" y="599925"/>
            <a:ext cx="42204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Similarly we have implemented other algorithms and have found values with variations</a:t>
            </a:r>
            <a:endParaRPr>
              <a:solidFill>
                <a:schemeClr val="dk2"/>
              </a:solidFill>
              <a:latin typeface="Raleway"/>
              <a:ea typeface="Raleway"/>
              <a:cs typeface="Raleway"/>
              <a:sym typeface="Raleway"/>
            </a:endParaRPr>
          </a:p>
          <a:p>
            <a:pPr indent="-317500" lvl="0" marL="457200" rtl="0" algn="just">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Because of using </a:t>
            </a:r>
            <a:r>
              <a:rPr lang="en-GB">
                <a:solidFill>
                  <a:schemeClr val="dk2"/>
                </a:solidFill>
                <a:latin typeface="Raleway"/>
                <a:ea typeface="Raleway"/>
                <a:cs typeface="Raleway"/>
                <a:sym typeface="Raleway"/>
              </a:rPr>
              <a:t>Augmentation,</a:t>
            </a:r>
            <a:r>
              <a:rPr lang="en-GB">
                <a:solidFill>
                  <a:schemeClr val="dk2"/>
                </a:solidFill>
                <a:latin typeface="Raleway"/>
                <a:ea typeface="Raleway"/>
                <a:cs typeface="Raleway"/>
                <a:sym typeface="Raleway"/>
              </a:rPr>
              <a:t> we have a bigger dataset compared to the initial original dataset.</a:t>
            </a:r>
            <a:endParaRPr>
              <a:solidFill>
                <a:schemeClr val="dk2"/>
              </a:solidFill>
              <a:latin typeface="Raleway"/>
              <a:ea typeface="Raleway"/>
              <a:cs typeface="Raleway"/>
              <a:sym typeface="Raleway"/>
            </a:endParaRPr>
          </a:p>
          <a:p>
            <a:pPr indent="-317500" lvl="0" marL="457200" rtl="0" algn="just">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These images have been placed in different folders in the images directory namely aug_healthy and aug_unhealthy.</a:t>
            </a:r>
            <a:endParaRPr>
              <a:solidFill>
                <a:schemeClr val="dk2"/>
              </a:solidFill>
              <a:latin typeface="Raleway"/>
              <a:ea typeface="Raleway"/>
              <a:cs typeface="Raleway"/>
              <a:sym typeface="Raleway"/>
            </a:endParaRPr>
          </a:p>
          <a:p>
            <a:pPr indent="-317500" lvl="0" marL="457200" rtl="0" algn="just">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We have </a:t>
            </a:r>
            <a:r>
              <a:rPr lang="en-GB">
                <a:solidFill>
                  <a:schemeClr val="dk2"/>
                </a:solidFill>
                <a:latin typeface="Raleway"/>
                <a:ea typeface="Raleway"/>
                <a:cs typeface="Raleway"/>
                <a:sym typeface="Raleway"/>
              </a:rPr>
              <a:t>considered</a:t>
            </a:r>
            <a:r>
              <a:rPr lang="en-GB">
                <a:solidFill>
                  <a:schemeClr val="dk2"/>
                </a:solidFill>
                <a:latin typeface="Raleway"/>
                <a:ea typeface="Raleway"/>
                <a:cs typeface="Raleway"/>
                <a:sym typeface="Raleway"/>
              </a:rPr>
              <a:t> the values of all this algorithms before </a:t>
            </a:r>
            <a:r>
              <a:rPr lang="en-GB">
                <a:solidFill>
                  <a:schemeClr val="dk2"/>
                </a:solidFill>
                <a:latin typeface="Raleway"/>
                <a:ea typeface="Raleway"/>
                <a:cs typeface="Raleway"/>
                <a:sym typeface="Raleway"/>
              </a:rPr>
              <a:t>concluding</a:t>
            </a:r>
            <a:r>
              <a:rPr lang="en-GB">
                <a:solidFill>
                  <a:schemeClr val="dk2"/>
                </a:solidFill>
                <a:latin typeface="Raleway"/>
                <a:ea typeface="Raleway"/>
                <a:cs typeface="Raleway"/>
                <a:sym typeface="Raleway"/>
              </a:rPr>
              <a:t> the best </a:t>
            </a:r>
            <a:r>
              <a:rPr lang="en-GB">
                <a:solidFill>
                  <a:schemeClr val="dk2"/>
                </a:solidFill>
                <a:latin typeface="Raleway"/>
                <a:ea typeface="Raleway"/>
                <a:cs typeface="Raleway"/>
                <a:sym typeface="Raleway"/>
              </a:rPr>
              <a:t>algorithm</a:t>
            </a:r>
            <a:endParaRPr>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85475" y="648900"/>
            <a:ext cx="4386529" cy="3571334"/>
          </a:xfrm>
          <a:prstGeom prst="rect">
            <a:avLst/>
          </a:prstGeom>
          <a:noFill/>
          <a:ln>
            <a:noFill/>
          </a:ln>
        </p:spPr>
      </p:pic>
      <p:pic>
        <p:nvPicPr>
          <p:cNvPr id="170" name="Google Shape;170;p26"/>
          <p:cNvPicPr preferRelativeResize="0"/>
          <p:nvPr/>
        </p:nvPicPr>
        <p:blipFill>
          <a:blip r:embed="rId4">
            <a:alphaModFix/>
          </a:blip>
          <a:stretch>
            <a:fillRect/>
          </a:stretch>
        </p:blipFill>
        <p:spPr>
          <a:xfrm>
            <a:off x="4779075" y="755000"/>
            <a:ext cx="4191825" cy="3299800"/>
          </a:xfrm>
          <a:prstGeom prst="rect">
            <a:avLst/>
          </a:prstGeom>
          <a:noFill/>
          <a:ln>
            <a:noFill/>
          </a:ln>
        </p:spPr>
      </p:pic>
      <p:sp>
        <p:nvSpPr>
          <p:cNvPr id="171" name="Google Shape;171;p26"/>
          <p:cNvSpPr txBox="1"/>
          <p:nvPr/>
        </p:nvSpPr>
        <p:spPr>
          <a:xfrm>
            <a:off x="671878" y="4165825"/>
            <a:ext cx="362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2"/>
                </a:solidFill>
                <a:latin typeface="Raleway"/>
                <a:ea typeface="Raleway"/>
                <a:cs typeface="Raleway"/>
                <a:sym typeface="Raleway"/>
              </a:rPr>
              <a:t>     Fig 6. Confusion Matrix - Random Forest </a:t>
            </a:r>
            <a:endParaRPr b="1" sz="1200">
              <a:solidFill>
                <a:schemeClr val="dk2"/>
              </a:solidFill>
              <a:latin typeface="Raleway"/>
              <a:ea typeface="Raleway"/>
              <a:cs typeface="Raleway"/>
              <a:sym typeface="Raleway"/>
            </a:endParaRPr>
          </a:p>
        </p:txBody>
      </p:sp>
      <p:sp>
        <p:nvSpPr>
          <p:cNvPr id="172" name="Google Shape;172;p26"/>
          <p:cNvSpPr txBox="1"/>
          <p:nvPr/>
        </p:nvSpPr>
        <p:spPr>
          <a:xfrm>
            <a:off x="5655350" y="41658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2"/>
                </a:solidFill>
                <a:latin typeface="Raleway"/>
                <a:ea typeface="Raleway"/>
                <a:cs typeface="Raleway"/>
                <a:sym typeface="Raleway"/>
              </a:rPr>
              <a:t>     Fig 7. ROC Curve - Random Forest </a:t>
            </a:r>
            <a:endParaRPr b="1" sz="1200">
              <a:solidFill>
                <a:schemeClr val="dk2"/>
              </a:solidFill>
              <a:latin typeface="Raleway"/>
              <a:ea typeface="Raleway"/>
              <a:cs typeface="Raleway"/>
              <a:sym typeface="Raleway"/>
            </a:endParaRPr>
          </a:p>
          <a:p>
            <a:pPr indent="0" lvl="0" marL="0" rtl="0" algn="l">
              <a:spcBef>
                <a:spcPts val="0"/>
              </a:spcBef>
              <a:spcAft>
                <a:spcPts val="0"/>
              </a:spcAft>
              <a:buNone/>
            </a:pPr>
            <a:r>
              <a:t/>
            </a:r>
            <a:endParaRPr b="1" sz="1200">
              <a:solidFill>
                <a:schemeClr val="dk2"/>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677725" y="58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and Conclusion</a:t>
            </a:r>
            <a:endParaRPr/>
          </a:p>
        </p:txBody>
      </p:sp>
      <p:sp>
        <p:nvSpPr>
          <p:cNvPr id="178" name="Google Shape;178;p27"/>
          <p:cNvSpPr txBox="1"/>
          <p:nvPr/>
        </p:nvSpPr>
        <p:spPr>
          <a:xfrm>
            <a:off x="568925" y="1463550"/>
            <a:ext cx="79545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The Kernel SVM model exhibited superior performance on the original, unaugmented dataset, emphasizing the importance of data quality and the effectiveness of SVM in high-dimensional, possibly non-linear environments.</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Models trained on augmented datasets underperformed, possibly due to the introduction of noise during the augmentation process, indicating that faithful replication of characteristics is critical in data augmentation.</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While all models demonstrated a low intrinsic error rate, the Kernel SVM model had the lowest error rate and the highest F1 score, asserting its robustness in handling complex classification tasks and its superiority in model selection.</a:t>
            </a:r>
            <a:endParaRPr>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eriod"/>
            </a:pPr>
            <a:r>
              <a:rPr lang="en-GB">
                <a:solidFill>
                  <a:schemeClr val="dk2"/>
                </a:solidFill>
                <a:latin typeface="Raleway"/>
                <a:ea typeface="Raleway"/>
                <a:cs typeface="Raleway"/>
                <a:sym typeface="Raleway"/>
              </a:rPr>
              <a:t>We use three different datasets (augmented and non augmented) on 4 different models, the best results were achieved by the kernel SVM algorithm on the non-augmented original dataset.</a:t>
            </a:r>
            <a:endParaRPr>
              <a:solidFill>
                <a:schemeClr val="dk2"/>
              </a:solidFill>
              <a:latin typeface="Raleway"/>
              <a:ea typeface="Raleway"/>
              <a:cs typeface="Raleway"/>
              <a:sym typeface="Raleway"/>
            </a:endParaRPr>
          </a:p>
          <a:p>
            <a:pPr indent="0" lvl="0" marL="0" rtl="0" algn="l">
              <a:lnSpc>
                <a:spcPct val="150000"/>
              </a:lnSpc>
              <a:spcBef>
                <a:spcPts val="0"/>
              </a:spcBef>
              <a:spcAft>
                <a:spcPts val="0"/>
              </a:spcAft>
              <a:buNone/>
            </a:pPr>
            <a:r>
              <a:t/>
            </a:r>
            <a:endParaRPr>
              <a:solidFill>
                <a:schemeClr val="dk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7650" y="1970300"/>
            <a:ext cx="7688700" cy="255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i="1" lang="en-GB" sz="4740"/>
              <a:t>Thank you!!!</a:t>
            </a:r>
            <a:endParaRPr b="0" i="1" sz="47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532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Calibri"/>
              <a:buNone/>
            </a:pPr>
            <a:r>
              <a:rPr lang="en-GB" sz="2800">
                <a:solidFill>
                  <a:srgbClr val="000000"/>
                </a:solidFill>
                <a:latin typeface="Calibri"/>
                <a:ea typeface="Calibri"/>
                <a:cs typeface="Calibri"/>
                <a:sym typeface="Calibri"/>
              </a:rPr>
              <a:t>Role/Responsibilities and Contribution</a:t>
            </a:r>
            <a:endParaRPr b="0" sz="44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1406775"/>
            <a:ext cx="7688700" cy="33411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00000"/>
              </a:lnSpc>
              <a:spcBef>
                <a:spcPts val="0"/>
              </a:spcBef>
              <a:spcAft>
                <a:spcPts val="0"/>
              </a:spcAft>
              <a:buNone/>
            </a:pPr>
            <a:r>
              <a:rPr b="1" lang="en-GB" sz="1200">
                <a:solidFill>
                  <a:srgbClr val="000000"/>
                </a:solidFill>
                <a:latin typeface="Arial"/>
                <a:ea typeface="Arial"/>
                <a:cs typeface="Arial"/>
                <a:sym typeface="Arial"/>
              </a:rPr>
              <a:t>Gishnavi</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3370" lvl="0" marL="457200" rtl="0" algn="just">
              <a:lnSpc>
                <a:spcPct val="115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Conducted comprehensive research and created an in-depth report detailing all aspects of the project, demonstrating a holistic understanding of the objectives and methodology involved. </a:t>
            </a:r>
            <a:endParaRPr sz="1200">
              <a:solidFill>
                <a:srgbClr val="000000"/>
              </a:solidFill>
              <a:latin typeface="Arial"/>
              <a:ea typeface="Arial"/>
              <a:cs typeface="Arial"/>
              <a:sym typeface="Arial"/>
            </a:endParaRPr>
          </a:p>
          <a:p>
            <a:pPr indent="-293370" lvl="0" marL="457200" rtl="0" algn="just">
              <a:lnSpc>
                <a:spcPct val="115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Gishnavi significantly contributed by focusing on dataset understanding and preprocessing, including various tasks such as image augmentation, resizing, and implementing Principal Component Analysis (PCA).</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200">
                <a:solidFill>
                  <a:srgbClr val="000000"/>
                </a:solidFill>
                <a:latin typeface="Arial"/>
                <a:ea typeface="Arial"/>
                <a:cs typeface="Arial"/>
                <a:sym typeface="Arial"/>
              </a:rPr>
              <a:t>Keerthi</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3370" lvl="0" marL="457200" rtl="0" algn="just">
              <a:lnSpc>
                <a:spcPct val="100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Primarily responsible for understanding, implementing, and optimizing two key algorithms used in this project - Random Forest and Linear Support Vector Machine (SVM). </a:t>
            </a:r>
            <a:endParaRPr sz="1200">
              <a:solidFill>
                <a:srgbClr val="000000"/>
              </a:solidFill>
              <a:latin typeface="Arial"/>
              <a:ea typeface="Arial"/>
              <a:cs typeface="Arial"/>
              <a:sym typeface="Arial"/>
            </a:endParaRPr>
          </a:p>
          <a:p>
            <a:pPr indent="-293370" lvl="0" marL="457200" rtl="0" algn="just">
              <a:lnSpc>
                <a:spcPct val="100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Keerthis conducted the initial analyses of the dataset using these models, and played a crucial role in documenting the process and outcomes in the project reports.</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b="1" lang="en-GB" sz="1200">
                <a:solidFill>
                  <a:srgbClr val="000000"/>
                </a:solidFill>
                <a:latin typeface="Arial"/>
                <a:ea typeface="Arial"/>
                <a:cs typeface="Arial"/>
                <a:sym typeface="Arial"/>
              </a:rPr>
              <a:t>Navaneetha</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3370" lvl="0" marL="457200" rtl="0" algn="just">
              <a:lnSpc>
                <a:spcPct val="100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Worked on the application, programming, and evaluation of the Kernel SVM algorithm on both the regular and augmented datasets. </a:t>
            </a:r>
            <a:endParaRPr sz="1200">
              <a:solidFill>
                <a:srgbClr val="000000"/>
              </a:solidFill>
              <a:latin typeface="Arial"/>
              <a:ea typeface="Arial"/>
              <a:cs typeface="Arial"/>
              <a:sym typeface="Arial"/>
            </a:endParaRPr>
          </a:p>
          <a:p>
            <a:pPr indent="-293370" lvl="0" marL="457200" rtl="0" algn="just">
              <a:lnSpc>
                <a:spcPct val="100000"/>
              </a:lnSpc>
              <a:spcBef>
                <a:spcPts val="1000"/>
              </a:spcBef>
              <a:spcAft>
                <a:spcPts val="0"/>
              </a:spcAft>
              <a:buClr>
                <a:srgbClr val="000000"/>
              </a:buClr>
              <a:buSzPct val="100000"/>
              <a:buFont typeface="Arial"/>
              <a:buAutoNum type="arabicPeriod"/>
            </a:pPr>
            <a:r>
              <a:rPr lang="en-GB" sz="1200">
                <a:solidFill>
                  <a:srgbClr val="000000"/>
                </a:solidFill>
                <a:latin typeface="Arial"/>
                <a:ea typeface="Arial"/>
                <a:cs typeface="Arial"/>
                <a:sym typeface="Arial"/>
              </a:rPr>
              <a:t>Navaneetha was instrumental in conducting the final evaluation of all the models, performing an intrinsic error analysis, and ultimately selecting the best-performing model.</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945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Calibri"/>
              <a:buNone/>
            </a:pPr>
            <a:r>
              <a:rPr lang="en-GB" sz="2800">
                <a:solidFill>
                  <a:srgbClr val="000000"/>
                </a:solidFill>
                <a:latin typeface="Calibri"/>
                <a:ea typeface="Calibri"/>
                <a:cs typeface="Calibri"/>
                <a:sym typeface="Calibri"/>
              </a:rPr>
              <a:t>Motivation</a:t>
            </a:r>
            <a:endParaRPr sz="44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1406775"/>
            <a:ext cx="7688700" cy="29331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Automated Health Monitoring: We're developing an automated, non-invasive system that uses machine learning to predict bee health from image data. This addresses the urgent need for effective and efficient bee health monitoring.</a:t>
            </a:r>
            <a:endParaRPr sz="1200">
              <a:solidFill>
                <a:srgbClr val="000000"/>
              </a:solidFill>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Empowering Beekeepers: Our system will provide beekeepers with crucial insights for early detection of health issues. This scalable solution also enables large-scale, consistent monitoring of bee populations.</a:t>
            </a:r>
            <a:endParaRPr sz="1200">
              <a:solidFill>
                <a:srgbClr val="000000"/>
              </a:solidFill>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Conservation Technology: By accurately predicting bee health, our project contributes to the development of more targeted and effective conservation interventions. This will bolster efforts to preserve bee populations and our broader ecosystem.</a:t>
            </a:r>
            <a:endParaRPr sz="1200">
              <a:solidFill>
                <a:srgbClr val="000000"/>
              </a:solidFill>
              <a:latin typeface="Roboto"/>
              <a:ea typeface="Roboto"/>
              <a:cs typeface="Roboto"/>
              <a:sym typeface="Roboto"/>
            </a:endParaRPr>
          </a:p>
          <a:p>
            <a:pPr indent="0" lvl="0" marL="457200" rtl="0" algn="l">
              <a:spcBef>
                <a:spcPts val="0"/>
              </a:spcBef>
              <a:spcAft>
                <a:spcPts val="0"/>
              </a:spcAft>
              <a:buNone/>
            </a:pPr>
            <a:r>
              <a:t/>
            </a:r>
            <a:endParaRPr sz="1200">
              <a:solidFill>
                <a:srgbClr val="000000"/>
              </a:solidFill>
              <a:latin typeface="Roboto"/>
              <a:ea typeface="Roboto"/>
              <a:cs typeface="Roboto"/>
              <a:sym typeface="Roboto"/>
            </a:endParaRPr>
          </a:p>
          <a:p>
            <a:pPr indent="-304800" lvl="0" marL="457200" rtl="0" algn="l">
              <a:spcBef>
                <a:spcPts val="0"/>
              </a:spcBef>
              <a:spcAft>
                <a:spcPts val="0"/>
              </a:spcAft>
              <a:buClr>
                <a:srgbClr val="000000"/>
              </a:buClr>
              <a:buSzPts val="1200"/>
              <a:buFont typeface="Roboto"/>
              <a:buAutoNum type="arabicPeriod"/>
            </a:pPr>
            <a:r>
              <a:rPr lang="en-GB" sz="1200">
                <a:solidFill>
                  <a:srgbClr val="000000"/>
                </a:solidFill>
                <a:latin typeface="Roboto"/>
                <a:ea typeface="Roboto"/>
                <a:cs typeface="Roboto"/>
                <a:sym typeface="Roboto"/>
              </a:rPr>
              <a:t>Integration of ML and Ecology: The ultimate aim of our project is to merge machine learning and ecological conservation. We're paving the way for innovative, technology-driven tools for ecological preservation and future research at the intersection of these crucial fields.</a:t>
            </a:r>
            <a:endParaRPr sz="1200">
              <a:solidFill>
                <a:srgbClr val="000000"/>
              </a:solidFill>
              <a:latin typeface="Roboto"/>
              <a:ea typeface="Roboto"/>
              <a:cs typeface="Roboto"/>
              <a:sym typeface="Roboto"/>
            </a:endParaRPr>
          </a:p>
          <a:p>
            <a:pPr indent="0" lvl="0" marL="0" rtl="0" algn="l">
              <a:spcBef>
                <a:spcPts val="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014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Calibri"/>
              <a:buNone/>
            </a:pPr>
            <a:r>
              <a:rPr lang="en-GB" sz="2800">
                <a:solidFill>
                  <a:srgbClr val="000000"/>
                </a:solidFill>
                <a:latin typeface="Calibri"/>
                <a:ea typeface="Calibri"/>
                <a:cs typeface="Calibri"/>
                <a:sym typeface="Calibri"/>
              </a:rPr>
              <a:t>Objectives</a:t>
            </a:r>
            <a:endParaRPr/>
          </a:p>
        </p:txBody>
      </p:sp>
      <p:sp>
        <p:nvSpPr>
          <p:cNvPr id="105" name="Google Shape;105;p16"/>
          <p:cNvSpPr txBox="1"/>
          <p:nvPr>
            <p:ph idx="1" type="body"/>
          </p:nvPr>
        </p:nvSpPr>
        <p:spPr>
          <a:xfrm>
            <a:off x="429475" y="1251600"/>
            <a:ext cx="8373300" cy="3734100"/>
          </a:xfrm>
          <a:prstGeom prst="rect">
            <a:avLst/>
          </a:prstGeom>
        </p:spPr>
        <p:txBody>
          <a:bodyPr anchorCtr="0" anchor="t" bIns="91425" lIns="91425" spcFirstLastPara="1" rIns="91425" wrap="square" tIns="91425">
            <a:noAutofit/>
          </a:bodyPr>
          <a:lstStyle/>
          <a:p>
            <a:pPr indent="-298450" lvl="0" marL="457200" rtl="0" algn="l">
              <a:spcBef>
                <a:spcPts val="150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Data Acquisition and Preparation</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To gather a suitable dataset representing both healthy and unhealthy bees and to pre-process the collected data.</a:t>
            </a:r>
            <a:endParaRPr>
              <a:solidFill>
                <a:srgbClr val="000000"/>
              </a:solidFill>
              <a:highlight>
                <a:schemeClr val="lt1"/>
              </a:highlight>
              <a:latin typeface="Calibri"/>
              <a:ea typeface="Calibri"/>
              <a:cs typeface="Calibri"/>
              <a:sym typeface="Calibri"/>
            </a:endParaRPr>
          </a:p>
          <a:p>
            <a:pPr indent="-298450" lvl="0" marL="457200" rtl="0" algn="l">
              <a:spcBef>
                <a:spcPts val="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Model Selection and Training</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Investigate and compare various machine learning models suitable for classification tasks and to train the selected models using the prepared dataset, focusing on optimizing their performance.</a:t>
            </a:r>
            <a:endParaRPr>
              <a:solidFill>
                <a:srgbClr val="000000"/>
              </a:solidFill>
              <a:highlight>
                <a:schemeClr val="lt1"/>
              </a:highlight>
              <a:latin typeface="Calibri"/>
              <a:ea typeface="Calibri"/>
              <a:cs typeface="Calibri"/>
              <a:sym typeface="Calibri"/>
            </a:endParaRPr>
          </a:p>
          <a:p>
            <a:pPr indent="-298450" lvl="0" marL="457200" rtl="0" algn="l">
              <a:spcBef>
                <a:spcPts val="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Model Validation and Selection</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Evaluating performance of each model, making use of metrics such as precision, recall, F1-score, and confusion matrix and to select the model that yields the best performance.</a:t>
            </a:r>
            <a:endParaRPr>
              <a:solidFill>
                <a:srgbClr val="000000"/>
              </a:solidFill>
              <a:highlight>
                <a:schemeClr val="lt1"/>
              </a:highlight>
              <a:latin typeface="Calibri"/>
              <a:ea typeface="Calibri"/>
              <a:cs typeface="Calibri"/>
              <a:sym typeface="Calibri"/>
            </a:endParaRPr>
          </a:p>
          <a:p>
            <a:pPr indent="-298450" lvl="0" marL="457200" rtl="0" algn="l">
              <a:spcBef>
                <a:spcPts val="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Error Analysis</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To investigate the errors made by the best performing model and understand their potential causes and to  assess the impact of these errors on the overall model performance.</a:t>
            </a:r>
            <a:endParaRPr>
              <a:solidFill>
                <a:srgbClr val="000000"/>
              </a:solidFill>
              <a:highlight>
                <a:schemeClr val="lt1"/>
              </a:highlight>
              <a:latin typeface="Calibri"/>
              <a:ea typeface="Calibri"/>
              <a:cs typeface="Calibri"/>
              <a:sym typeface="Calibri"/>
            </a:endParaRPr>
          </a:p>
          <a:p>
            <a:pPr indent="-298450" lvl="0" marL="457200" rtl="0" algn="l">
              <a:spcBef>
                <a:spcPts val="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Improvement and Augmentation</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To apply data augmentation techniques if necessary, to increase the size and diversity of the dataset and to re-train and re-evaluate the models using the augmented dataset, aiming for improved performance.</a:t>
            </a:r>
            <a:endParaRPr>
              <a:solidFill>
                <a:srgbClr val="000000"/>
              </a:solidFill>
              <a:highlight>
                <a:schemeClr val="lt1"/>
              </a:highlight>
              <a:latin typeface="Calibri"/>
              <a:ea typeface="Calibri"/>
              <a:cs typeface="Calibri"/>
              <a:sym typeface="Calibri"/>
            </a:endParaRPr>
          </a:p>
          <a:p>
            <a:pPr indent="-298450" lvl="0" marL="457200" rtl="0" algn="l">
              <a:spcBef>
                <a:spcPts val="0"/>
              </a:spcBef>
              <a:spcAft>
                <a:spcPts val="0"/>
              </a:spcAft>
              <a:buClr>
                <a:srgbClr val="000000"/>
              </a:buClr>
              <a:buSzPts val="1100"/>
              <a:buFont typeface="Calibri"/>
              <a:buAutoNum type="arabicPeriod"/>
            </a:pPr>
            <a:r>
              <a:rPr lang="en-GB" sz="1100">
                <a:solidFill>
                  <a:srgbClr val="000000"/>
                </a:solidFill>
                <a:highlight>
                  <a:schemeClr val="lt1"/>
                </a:highlight>
                <a:latin typeface="Calibri"/>
                <a:ea typeface="Calibri"/>
                <a:cs typeface="Calibri"/>
                <a:sym typeface="Calibri"/>
              </a:rPr>
              <a:t>Final Evaluation and Reporting</a:t>
            </a:r>
            <a:endParaRPr sz="1100">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To evaluate the best performing model using a holdout dataset and to interpret the results and draw conclusions on the model's ability to predict a bee's health condition.</a:t>
            </a:r>
            <a:endParaRPr>
              <a:solidFill>
                <a:srgbClr val="000000"/>
              </a:solidFill>
              <a:highlight>
                <a:schemeClr val="lt1"/>
              </a:highlight>
              <a:latin typeface="Calibri"/>
              <a:ea typeface="Calibri"/>
              <a:cs typeface="Calibri"/>
              <a:sym typeface="Calibri"/>
            </a:endParaRPr>
          </a:p>
          <a:p>
            <a:pPr indent="-298450" lvl="1" marL="914400" rtl="0" algn="l">
              <a:spcBef>
                <a:spcPts val="0"/>
              </a:spcBef>
              <a:spcAft>
                <a:spcPts val="0"/>
              </a:spcAft>
              <a:buClr>
                <a:srgbClr val="000000"/>
              </a:buClr>
              <a:buSzPts val="1100"/>
              <a:buFont typeface="Calibri"/>
              <a:buChar char="●"/>
            </a:pPr>
            <a:r>
              <a:rPr lang="en-GB">
                <a:solidFill>
                  <a:srgbClr val="000000"/>
                </a:solidFill>
                <a:highlight>
                  <a:schemeClr val="lt1"/>
                </a:highlight>
                <a:latin typeface="Calibri"/>
                <a:ea typeface="Calibri"/>
                <a:cs typeface="Calibri"/>
                <a:sym typeface="Calibri"/>
              </a:rPr>
              <a:t>To prepare and present a comprehensive report, including all steps, results, discussions, and conclusions of the project.</a:t>
            </a:r>
            <a:endParaRPr>
              <a:solidFill>
                <a:srgbClr val="000000"/>
              </a:solidFill>
              <a:highlight>
                <a:schemeClr val="lt1"/>
              </a:highlight>
              <a:latin typeface="Calibri"/>
              <a:ea typeface="Calibri"/>
              <a:cs typeface="Calibri"/>
              <a:sym typeface="Calibri"/>
            </a:endParaRPr>
          </a:p>
          <a:p>
            <a:pPr indent="0" lvl="0" marL="457200" rtl="0" algn="l">
              <a:spcBef>
                <a:spcPts val="1500"/>
              </a:spcBef>
              <a:spcAft>
                <a:spcPts val="0"/>
              </a:spcAft>
              <a:buNone/>
            </a:pPr>
            <a:r>
              <a:t/>
            </a:r>
            <a:endParaRPr sz="11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635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00000"/>
              </a:buClr>
              <a:buSzPct val="100000"/>
              <a:buFont typeface="Calibri"/>
              <a:buNone/>
            </a:pPr>
            <a:r>
              <a:rPr lang="en-GB" sz="2800">
                <a:solidFill>
                  <a:srgbClr val="000000"/>
                </a:solidFill>
                <a:latin typeface="Calibri"/>
                <a:ea typeface="Calibri"/>
                <a:cs typeface="Calibri"/>
                <a:sym typeface="Calibri"/>
              </a:rPr>
              <a:t>Problem Statement</a:t>
            </a:r>
            <a:endParaRPr sz="28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727650" y="1520550"/>
            <a:ext cx="7688700" cy="30204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sz="1200">
                <a:solidFill>
                  <a:srgbClr val="000000"/>
                </a:solidFill>
                <a:latin typeface="Calibri"/>
                <a:ea typeface="Calibri"/>
                <a:cs typeface="Calibri"/>
                <a:sym typeface="Calibri"/>
              </a:rPr>
              <a:t>"In the era of declining bee populations, the ability to accurately assess bee health becomes vital for the conservation of these essential pollinators. Traditional methods are laborious, time-consuming, and can introduce significant observer bias. This project aims to leverage the power of machine learning to predict a bee's health status based on its image. The objective is to develop a robust and accurate model that can effectively interpret visual cues from various bee species and habitats. The model should account for varying lighting conditions, bee species, image qualities, and other factors influencing the clarity of visual indicators of bee health. The success of this project could transform bee health monitoring, offering a rapid, scalable, and non-invasive solution for beekeepers and researchers worldwide."</a:t>
            </a:r>
            <a:endParaRPr sz="1200">
              <a:solidFill>
                <a:srgbClr val="000000"/>
              </a:solidFill>
              <a:latin typeface="Calibri"/>
              <a:ea typeface="Calibri"/>
              <a:cs typeface="Calibri"/>
              <a:sym typeface="Calibri"/>
            </a:endParaRPr>
          </a:p>
          <a:p>
            <a:pPr indent="0" lvl="0" marL="0" rtl="0" algn="l">
              <a:lnSpc>
                <a:spcPct val="175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1200"/>
              </a:spcAft>
              <a:buNone/>
            </a:pPr>
            <a:r>
              <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88275" y="398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Proposal</a:t>
            </a:r>
            <a:endParaRPr/>
          </a:p>
        </p:txBody>
      </p:sp>
      <p:sp>
        <p:nvSpPr>
          <p:cNvPr id="117" name="Google Shape;117;p18"/>
          <p:cNvSpPr txBox="1"/>
          <p:nvPr>
            <p:ph type="title"/>
          </p:nvPr>
        </p:nvSpPr>
        <p:spPr>
          <a:xfrm>
            <a:off x="8347675" y="4905600"/>
            <a:ext cx="1520400" cy="2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900"/>
              <a:t>S</a:t>
            </a:r>
            <a:r>
              <a:rPr lang="en-GB" sz="900"/>
              <a:t>ource: Miro</a:t>
            </a:r>
            <a:endParaRPr sz="900"/>
          </a:p>
        </p:txBody>
      </p:sp>
      <p:sp>
        <p:nvSpPr>
          <p:cNvPr id="118" name="Google Shape;118;p18"/>
          <p:cNvSpPr txBox="1"/>
          <p:nvPr>
            <p:ph type="title"/>
          </p:nvPr>
        </p:nvSpPr>
        <p:spPr>
          <a:xfrm>
            <a:off x="792625" y="3118800"/>
            <a:ext cx="768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200"/>
              <a:t>Fig 1: Data Science and ML Cycle</a:t>
            </a:r>
            <a:endParaRPr sz="1200"/>
          </a:p>
        </p:txBody>
      </p:sp>
      <p:pic>
        <p:nvPicPr>
          <p:cNvPr id="119" name="Google Shape;119;p18"/>
          <p:cNvPicPr preferRelativeResize="0"/>
          <p:nvPr/>
        </p:nvPicPr>
        <p:blipFill>
          <a:blip r:embed="rId3">
            <a:alphaModFix/>
          </a:blip>
          <a:stretch>
            <a:fillRect/>
          </a:stretch>
        </p:blipFill>
        <p:spPr>
          <a:xfrm>
            <a:off x="152400" y="1975225"/>
            <a:ext cx="8839204" cy="1074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542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Collection</a:t>
            </a:r>
            <a:endParaRPr/>
          </a:p>
        </p:txBody>
      </p:sp>
      <p:sp>
        <p:nvSpPr>
          <p:cNvPr id="125" name="Google Shape;125;p19"/>
          <p:cNvSpPr txBox="1"/>
          <p:nvPr>
            <p:ph idx="1" type="body"/>
          </p:nvPr>
        </p:nvSpPr>
        <p:spPr>
          <a:xfrm>
            <a:off x="727650" y="1324025"/>
            <a:ext cx="7688700" cy="292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GB" sz="1400">
                <a:solidFill>
                  <a:srgbClr val="000000"/>
                </a:solidFill>
              </a:rPr>
              <a:t>The Data Used for this project has been collected from open source repository for datasets(kaggle).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GB" sz="1400">
                <a:solidFill>
                  <a:srgbClr val="000000"/>
                </a:solidFill>
              </a:rPr>
              <a:t>The Name of the Dataset is : </a:t>
            </a:r>
            <a:r>
              <a:rPr b="1" lang="en-GB" sz="1400">
                <a:solidFill>
                  <a:srgbClr val="000000"/>
                </a:solidFill>
              </a:rPr>
              <a:t>The BeeImage Dataset: Annotated Honey Bee Images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GB" sz="1400">
                <a:solidFill>
                  <a:srgbClr val="000000"/>
                </a:solidFill>
              </a:rPr>
              <a:t>The Dataset </a:t>
            </a:r>
            <a:r>
              <a:rPr lang="en-GB" sz="1400">
                <a:solidFill>
                  <a:srgbClr val="000000"/>
                </a:solidFill>
              </a:rPr>
              <a:t>contains</a:t>
            </a:r>
            <a:r>
              <a:rPr lang="en-GB" sz="1400">
                <a:solidFill>
                  <a:srgbClr val="000000"/>
                </a:solidFill>
              </a:rPr>
              <a:t> 5100+ images of the bees from various locations and their health status.</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GB" sz="1400">
                <a:solidFill>
                  <a:srgbClr val="000000"/>
                </a:solidFill>
              </a:rPr>
              <a:t>The attributes of the data set are: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 file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date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time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location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zip code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subspecies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health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pollen_carrying	</a:t>
            </a:r>
            <a:endParaRPr sz="1400">
              <a:solidFill>
                <a:srgbClr val="000000"/>
              </a:solidFill>
            </a:endParaRPr>
          </a:p>
          <a:p>
            <a:pPr indent="-317500" lvl="1" marL="914400" rtl="0" algn="l">
              <a:spcBef>
                <a:spcPts val="0"/>
              </a:spcBef>
              <a:spcAft>
                <a:spcPts val="0"/>
              </a:spcAft>
              <a:buClr>
                <a:srgbClr val="000000"/>
              </a:buClr>
              <a:buSzPts val="1400"/>
              <a:buAutoNum type="alphaLcPeriod"/>
            </a:pPr>
            <a:r>
              <a:rPr lang="en-GB" sz="1400">
                <a:solidFill>
                  <a:srgbClr val="000000"/>
                </a:solidFill>
              </a:rPr>
              <a:t>caste</a:t>
            </a:r>
            <a:endParaRPr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54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9450" y="1417125"/>
            <a:ext cx="7688700" cy="292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GB" sz="1600"/>
              <a:t>We had to check for the NaN’s in our dataset luckily we didn’t have any of those values </a:t>
            </a:r>
            <a:endParaRPr sz="1600"/>
          </a:p>
          <a:p>
            <a:pPr indent="-330200" lvl="0" marL="457200" rtl="0" algn="l">
              <a:spcBef>
                <a:spcPts val="0"/>
              </a:spcBef>
              <a:spcAft>
                <a:spcPts val="0"/>
              </a:spcAft>
              <a:buSzPts val="1600"/>
              <a:buAutoNum type="arabicPeriod"/>
            </a:pPr>
            <a:r>
              <a:rPr lang="en-GB" sz="1600"/>
              <a:t>Around 8% of the Data has missing values , so we replaced missing values to known values to </a:t>
            </a:r>
            <a:r>
              <a:rPr lang="en-GB" sz="1600"/>
              <a:t>retain</a:t>
            </a:r>
            <a:r>
              <a:rPr lang="en-GB" sz="1600"/>
              <a:t> the data</a:t>
            </a:r>
            <a:endParaRPr sz="1600"/>
          </a:p>
          <a:p>
            <a:pPr indent="-330200" lvl="0" marL="457200" rtl="0" algn="l">
              <a:spcBef>
                <a:spcPts val="0"/>
              </a:spcBef>
              <a:spcAft>
                <a:spcPts val="0"/>
              </a:spcAft>
              <a:buSzPts val="1600"/>
              <a:buAutoNum type="arabicPeriod"/>
            </a:pPr>
            <a:r>
              <a:rPr lang="en-GB" sz="1600"/>
              <a:t>We Checked for unique values to remove unwanted columns</a:t>
            </a:r>
            <a:endParaRPr sz="1600"/>
          </a:p>
          <a:p>
            <a:pPr indent="-330200" lvl="0" marL="457200" rtl="0" algn="l">
              <a:spcBef>
                <a:spcPts val="0"/>
              </a:spcBef>
              <a:spcAft>
                <a:spcPts val="0"/>
              </a:spcAft>
              <a:buSzPts val="1600"/>
              <a:buAutoNum type="arabicPeriod"/>
            </a:pPr>
            <a:r>
              <a:rPr lang="en-GB" sz="1600"/>
              <a:t>Rows such as zip code and caste were not required for our analysis so we </a:t>
            </a:r>
            <a:r>
              <a:rPr lang="en-GB" sz="1600"/>
              <a:t>dropped</a:t>
            </a:r>
            <a:r>
              <a:rPr lang="en-GB" sz="1600"/>
              <a:t> them.</a:t>
            </a:r>
            <a:endParaRPr sz="1600"/>
          </a:p>
          <a:p>
            <a:pPr indent="0" lvl="0" marL="45720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61825" y="2056325"/>
            <a:ext cx="7688700" cy="31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200"/>
              <a:t>Fig 2. </a:t>
            </a:r>
            <a:r>
              <a:rPr lang="en-GB" sz="1200"/>
              <a:t>Top 5 Rows of the Original Data</a:t>
            </a:r>
            <a:endParaRPr sz="1200"/>
          </a:p>
        </p:txBody>
      </p:sp>
      <p:pic>
        <p:nvPicPr>
          <p:cNvPr id="137" name="Google Shape;137;p21"/>
          <p:cNvPicPr preferRelativeResize="0"/>
          <p:nvPr/>
        </p:nvPicPr>
        <p:blipFill>
          <a:blip r:embed="rId3">
            <a:alphaModFix/>
          </a:blip>
          <a:stretch>
            <a:fillRect/>
          </a:stretch>
        </p:blipFill>
        <p:spPr>
          <a:xfrm>
            <a:off x="154262" y="364325"/>
            <a:ext cx="8835477" cy="1619600"/>
          </a:xfrm>
          <a:prstGeom prst="rect">
            <a:avLst/>
          </a:prstGeom>
          <a:noFill/>
          <a:ln>
            <a:noFill/>
          </a:ln>
        </p:spPr>
      </p:pic>
      <p:pic>
        <p:nvPicPr>
          <p:cNvPr id="138" name="Google Shape;138;p21"/>
          <p:cNvPicPr preferRelativeResize="0"/>
          <p:nvPr/>
        </p:nvPicPr>
        <p:blipFill>
          <a:blip r:embed="rId4">
            <a:alphaModFix/>
          </a:blip>
          <a:stretch>
            <a:fillRect/>
          </a:stretch>
        </p:blipFill>
        <p:spPr>
          <a:xfrm>
            <a:off x="154250" y="2686575"/>
            <a:ext cx="8835500" cy="1839142"/>
          </a:xfrm>
          <a:prstGeom prst="rect">
            <a:avLst/>
          </a:prstGeom>
          <a:noFill/>
          <a:ln>
            <a:noFill/>
          </a:ln>
        </p:spPr>
      </p:pic>
      <p:sp>
        <p:nvSpPr>
          <p:cNvPr id="139" name="Google Shape;139;p21"/>
          <p:cNvSpPr txBox="1"/>
          <p:nvPr>
            <p:ph type="title"/>
          </p:nvPr>
        </p:nvSpPr>
        <p:spPr>
          <a:xfrm>
            <a:off x="348025" y="4525725"/>
            <a:ext cx="7688700" cy="31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200"/>
              <a:t>Fig 3. Top 5 Rows of the Cleaned Data</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