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  <p:sldMasterId id="2147483662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6858000" cx="9144000"/>
  <p:notesSz cx="7559675" cy="10691800"/>
  <p:embeddedFontLst>
    <p:embeddedFont>
      <p:font typeface="Unica One"/>
      <p:regular r:id="rId14"/>
    </p:embeddedFont>
    <p:embeddedFont>
      <p:font typeface="Karla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D2B3809-0095-49BC-BB67-FD087ABDC439}">
  <a:tblStyle styleId="{8D2B3809-0095-49BC-BB67-FD087ABDC43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3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Karla-regular.fntdata"/><Relationship Id="rId14" Type="http://schemas.openxmlformats.org/officeDocument/2006/relationships/font" Target="fonts/UnicaOne-regular.fntdata"/><Relationship Id="rId17" Type="http://schemas.openxmlformats.org/officeDocument/2006/relationships/font" Target="fonts/Karla-italic.fntdata"/><Relationship Id="rId16" Type="http://schemas.openxmlformats.org/officeDocument/2006/relationships/font" Target="fonts/Karla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18" Type="http://schemas.openxmlformats.org/officeDocument/2006/relationships/font" Target="fonts/Karla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5494f1539f_0_52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5494f1539f_0_5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5494f1539f_0_57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5494f1539f_0_57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5494f1539f_0_62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5494f1539f_0_62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5494f1539f_0_68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5494f1539f_0_68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55610904dc_0_0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55610904dc_0_0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6581b881a5_0_0:notes"/>
          <p:cNvSpPr/>
          <p:nvPr>
            <p:ph idx="2" type="sldImg"/>
          </p:nvPr>
        </p:nvSpPr>
        <p:spPr>
          <a:xfrm>
            <a:off x="1260287" y="801885"/>
            <a:ext cx="50397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6581b881a5_0_0:notes"/>
          <p:cNvSpPr txBox="1"/>
          <p:nvPr>
            <p:ph idx="1" type="body"/>
          </p:nvPr>
        </p:nvSpPr>
        <p:spPr>
          <a:xfrm>
            <a:off x="755968" y="5078605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6581b881a5_0_16:notes"/>
          <p:cNvSpPr/>
          <p:nvPr>
            <p:ph idx="2" type="sldImg"/>
          </p:nvPr>
        </p:nvSpPr>
        <p:spPr>
          <a:xfrm>
            <a:off x="1260440" y="801875"/>
            <a:ext cx="5039400" cy="4009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6581b881a5_0_16:notes"/>
          <p:cNvSpPr txBox="1"/>
          <p:nvPr>
            <p:ph idx="1" type="body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runko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25" lIns="65325" spcFirstLastPara="1" rIns="65325" wrap="square" tIns="6532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25" lIns="65325" spcFirstLastPara="1" rIns="65325" wrap="square" tIns="65325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neljä runkoa" type="fourObj">
  <p:cSld name="FOUR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1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1" type="body"/>
          </p:nvPr>
        </p:nvSpPr>
        <p:spPr>
          <a:xfrm>
            <a:off x="1512000" y="1179000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3" name="Google Shape;43;p11"/>
          <p:cNvSpPr txBox="1"/>
          <p:nvPr>
            <p:ph idx="2" type="body"/>
          </p:nvPr>
        </p:nvSpPr>
        <p:spPr>
          <a:xfrm>
            <a:off x="5292000" y="1179000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3" type="body"/>
          </p:nvPr>
        </p:nvSpPr>
        <p:spPr>
          <a:xfrm>
            <a:off x="1512000" y="3789003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5" name="Google Shape;45;p11"/>
          <p:cNvSpPr txBox="1"/>
          <p:nvPr>
            <p:ph idx="4" type="body"/>
          </p:nvPr>
        </p:nvSpPr>
        <p:spPr>
          <a:xfrm>
            <a:off x="5291994" y="3789000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uusi runkoa">
  <p:cSld name="Title, 6 Conten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2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1" type="body"/>
          </p:nvPr>
        </p:nvSpPr>
        <p:spPr>
          <a:xfrm>
            <a:off x="1782000" y="126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49" name="Google Shape;49;p12"/>
          <p:cNvSpPr txBox="1"/>
          <p:nvPr>
            <p:ph idx="2" type="body"/>
          </p:nvPr>
        </p:nvSpPr>
        <p:spPr>
          <a:xfrm>
            <a:off x="4122000" y="126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0" name="Google Shape;50;p12"/>
          <p:cNvSpPr txBox="1"/>
          <p:nvPr>
            <p:ph idx="3" type="body"/>
          </p:nvPr>
        </p:nvSpPr>
        <p:spPr>
          <a:xfrm>
            <a:off x="6462000" y="126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1" name="Google Shape;51;p12"/>
          <p:cNvSpPr txBox="1"/>
          <p:nvPr>
            <p:ph idx="4" type="body"/>
          </p:nvPr>
        </p:nvSpPr>
        <p:spPr>
          <a:xfrm>
            <a:off x="1782000" y="378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2" name="Google Shape;52;p12"/>
          <p:cNvSpPr txBox="1"/>
          <p:nvPr>
            <p:ph idx="5" type="body"/>
          </p:nvPr>
        </p:nvSpPr>
        <p:spPr>
          <a:xfrm>
            <a:off x="4122000" y="378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6" type="body"/>
          </p:nvPr>
        </p:nvSpPr>
        <p:spPr>
          <a:xfrm>
            <a:off x="6552000" y="3789000"/>
            <a:ext cx="234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/>
          <p:nvPr>
            <p:ph type="title"/>
          </p:nvPr>
        </p:nvSpPr>
        <p:spPr>
          <a:xfrm>
            <a:off x="1371515" y="273352"/>
            <a:ext cx="6400500" cy="114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1371515" y="1604841"/>
            <a:ext cx="6400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runko" type="obj">
  <p:cSld name="OBJEC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25" lIns="65325" spcFirstLastPara="1" rIns="65325" wrap="square" tIns="65325">
            <a:noAutofit/>
          </a:bodyPr>
          <a:lstStyle>
            <a:lvl1pPr lvl="0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25" lIns="65325" spcFirstLastPara="1" rIns="65325" wrap="square" tIns="65325">
            <a:noAutofit/>
          </a:bodyPr>
          <a:lstStyle>
            <a:lvl1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rtl="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rtl="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aksi runkoa" type="twoObj">
  <p:cSld name="TWO_OBJECTS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" name="Google Shape;16;p3"/>
          <p:cNvSpPr txBox="1"/>
          <p:nvPr>
            <p:ph idx="1" type="body"/>
          </p:nvPr>
        </p:nvSpPr>
        <p:spPr>
          <a:xfrm>
            <a:off x="1512000" y="1179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2" type="body"/>
          </p:nvPr>
        </p:nvSpPr>
        <p:spPr>
          <a:xfrm>
            <a:off x="5292000" y="1179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alaotsikko">
  <p:cSld name="CUSTOM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1692000" y="1089000"/>
            <a:ext cx="7200000" cy="2880000"/>
          </a:xfrm>
          <a:prstGeom prst="rect">
            <a:avLst/>
          </a:prstGeom>
        </p:spPr>
        <p:txBody>
          <a:bodyPr anchorCtr="0" anchor="b" bIns="65325" lIns="65325" spcFirstLastPara="1" rIns="65325" wrap="square" tIns="6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sp>
        <p:nvSpPr>
          <p:cNvPr id="20" name="Google Shape;20;p4"/>
          <p:cNvSpPr txBox="1"/>
          <p:nvPr>
            <p:ph idx="1" type="subTitle"/>
          </p:nvPr>
        </p:nvSpPr>
        <p:spPr>
          <a:xfrm>
            <a:off x="1692000" y="3969000"/>
            <a:ext cx="7200000" cy="1800000"/>
          </a:xfrm>
          <a:prstGeom prst="rect">
            <a:avLst/>
          </a:prstGeom>
        </p:spPr>
        <p:txBody>
          <a:bodyPr anchorCtr="0" anchor="t" bIns="65325" lIns="65325" spcFirstLastPara="1" rIns="65325" wrap="square" tIns="653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3000">
                <a:latin typeface="Unica One"/>
                <a:ea typeface="Unica One"/>
                <a:cs typeface="Unica One"/>
                <a:sym typeface="Unica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äliotsikko">
  <p:cSld name="CUSTOM_1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1152000" y="1269000"/>
            <a:ext cx="7560000" cy="720000"/>
          </a:xfrm>
          <a:prstGeom prst="rect">
            <a:avLst/>
          </a:prstGeom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yhjä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Kuvaotsikko" type="titleOnly">
  <p:cSld name="TITLE_ONLY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7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olme runkoa" type="twoObjAndObj">
  <p:cSld name="TWO_OBJECTS_AND_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8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1512000" y="1179000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29" name="Google Shape;29;p8"/>
          <p:cNvSpPr txBox="1"/>
          <p:nvPr>
            <p:ph idx="2" type="body"/>
          </p:nvPr>
        </p:nvSpPr>
        <p:spPr>
          <a:xfrm>
            <a:off x="5292000" y="1179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3" type="body"/>
          </p:nvPr>
        </p:nvSpPr>
        <p:spPr>
          <a:xfrm>
            <a:off x="1512000" y="3699003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olme runkoa 1" type="objAndTwoObj">
  <p:cSld name="OBJECT_AND_TWO_OBJECT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9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" type="body"/>
          </p:nvPr>
        </p:nvSpPr>
        <p:spPr>
          <a:xfrm>
            <a:off x="1512000" y="1179000"/>
            <a:ext cx="3600000" cy="50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2" type="body"/>
          </p:nvPr>
        </p:nvSpPr>
        <p:spPr>
          <a:xfrm>
            <a:off x="5292000" y="1179000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3" type="body"/>
          </p:nvPr>
        </p:nvSpPr>
        <p:spPr>
          <a:xfrm>
            <a:off x="5291994" y="3789003"/>
            <a:ext cx="360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tsikko ja kaksi runkoa" type="objOverTx">
  <p:cSld name="OBJECT_OVER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0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72000" lIns="72000" spcFirstLastPara="1" rIns="72000" wrap="square" tIns="720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1" type="body"/>
          </p:nvPr>
        </p:nvSpPr>
        <p:spPr>
          <a:xfrm>
            <a:off x="1512000" y="1179000"/>
            <a:ext cx="73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39" name="Google Shape;39;p10"/>
          <p:cNvSpPr txBox="1"/>
          <p:nvPr>
            <p:ph idx="2" type="body"/>
          </p:nvPr>
        </p:nvSpPr>
        <p:spPr>
          <a:xfrm>
            <a:off x="1512000" y="3789000"/>
            <a:ext cx="7380000" cy="2520000"/>
          </a:xfrm>
          <a:prstGeom prst="rect">
            <a:avLst/>
          </a:prstGeom>
          <a:noFill/>
          <a:ln>
            <a:noFill/>
          </a:ln>
        </p:spPr>
        <p:txBody>
          <a:bodyPr anchorCtr="0" anchor="t" bIns="72000" lIns="72000" spcFirstLastPara="1" rIns="72000" wrap="square" tIns="72000">
            <a:noAutofit/>
          </a:bodyPr>
          <a:lstStyle>
            <a:lvl1pPr indent="-355600" lvl="0" marL="457200" algn="l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42900" lvl="1" marL="914400" algn="l">
              <a:spcBef>
                <a:spcPts val="0"/>
              </a:spcBef>
              <a:spcAft>
                <a:spcPts val="0"/>
              </a:spcAft>
              <a:buSzPts val="1800"/>
              <a:buChar char="○"/>
              <a:defRPr/>
            </a:lvl2pPr>
            <a:lvl3pPr indent="-311150" lvl="2" marL="1371600" algn="l">
              <a:spcBef>
                <a:spcPts val="0"/>
              </a:spcBef>
              <a:spcAft>
                <a:spcPts val="0"/>
              </a:spcAft>
              <a:buSzPts val="1300"/>
              <a:buChar char="■"/>
              <a:defRPr/>
            </a:lvl3pPr>
            <a:lvl4pPr indent="-317500" lvl="3" marL="1828800" algn="l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04800" lvl="6" marL="3200400" algn="l"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3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25" lIns="65325" spcFirstLastPara="1" rIns="65325" wrap="square" tIns="65325">
            <a:no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25" lIns="65325" spcFirstLastPara="1" rIns="65325" wrap="square" tIns="65325">
            <a:noAutofit/>
          </a:bodyPr>
          <a:lstStyle>
            <a:lvl1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rla"/>
              <a:buChar char="●"/>
              <a:defRPr i="0" sz="2000" u="none" cap="none" strike="noStrike">
                <a:latin typeface="Karla"/>
                <a:ea typeface="Karla"/>
                <a:cs typeface="Karla"/>
                <a:sym typeface="Karla"/>
              </a:defRPr>
            </a:lvl1pPr>
            <a:lvl2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○"/>
              <a:defRPr i="0" sz="1800" u="none" cap="none" strike="noStrike">
                <a:latin typeface="Karla"/>
                <a:ea typeface="Karla"/>
                <a:cs typeface="Karla"/>
                <a:sym typeface="Karla"/>
              </a:defRPr>
            </a:lvl2pPr>
            <a:lvl3pPr indent="-311150" lvl="2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Karla"/>
              <a:buChar char="■"/>
              <a:defRPr i="0" sz="1600" u="none" cap="none" strike="noStrike"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6pPr>
            <a:lvl7pPr indent="-304800" lvl="6" marL="3200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7pPr>
            <a:lvl8pPr indent="-304800" lvl="7" marL="3657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○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8pPr>
            <a:lvl9pPr indent="-304800" lvl="8" marL="41148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■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8" name="Google Shape;8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6000" y="-36000"/>
            <a:ext cx="1697175" cy="5182912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65" y="6172465"/>
            <a:ext cx="1305519" cy="535263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7632000" y="648900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VERSIO: 2019-04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3"/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ransition spd="med">
    <p:push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5325" lIns="65325" spcFirstLastPara="1" rIns="65325" wrap="square" tIns="65325">
            <a:noAutofit/>
          </a:bodyPr>
          <a:lstStyle>
            <a:lvl1pPr lvl="0" marR="0" rtl="0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3000"/>
              <a:buFont typeface="Unica One"/>
              <a:buNone/>
              <a:defRPr i="0" sz="3000" u="none" cap="none" strike="noStrike">
                <a:latin typeface="Unica One"/>
                <a:ea typeface="Unica One"/>
                <a:cs typeface="Unica One"/>
                <a:sym typeface="Unica One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25" lIns="65325" spcFirstLastPara="1" rIns="65325" wrap="square" tIns="65325">
            <a:noAutofit/>
          </a:bodyPr>
          <a:lstStyle>
            <a:lvl1pPr indent="-355600" lvl="0" marL="457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rla"/>
              <a:buChar char="●"/>
              <a:defRPr i="0" sz="2000" u="none" cap="none" strike="noStrike">
                <a:latin typeface="Karla"/>
                <a:ea typeface="Karla"/>
                <a:cs typeface="Karla"/>
                <a:sym typeface="Karla"/>
              </a:defRPr>
            </a:lvl1pPr>
            <a:lvl2pPr indent="-342900" lvl="1" marL="914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Karla"/>
              <a:buChar char="○"/>
              <a:defRPr i="0" sz="1800" u="none" cap="none" strike="noStrike">
                <a:latin typeface="Karla"/>
                <a:ea typeface="Karla"/>
                <a:cs typeface="Karla"/>
                <a:sym typeface="Karla"/>
              </a:defRPr>
            </a:lvl2pPr>
            <a:lvl3pPr indent="-311150" lvl="2" marL="1371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Font typeface="Karla"/>
              <a:buChar char="■"/>
              <a:defRPr i="0" sz="1600" u="none" cap="none" strike="noStrike">
                <a:latin typeface="Karla"/>
                <a:ea typeface="Karla"/>
                <a:cs typeface="Karla"/>
                <a:sym typeface="Karla"/>
              </a:defRPr>
            </a:lvl3pPr>
            <a:lvl4pPr indent="-317500" lvl="3" marL="18288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●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4pPr>
            <a:lvl5pPr indent="-317500" lvl="4" marL="22860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○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5pPr>
            <a:lvl6pPr indent="-317500" lvl="5" marL="27432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Karla"/>
              <a:buChar char="■"/>
              <a:defRPr i="0" sz="1400" u="none" cap="none" strike="noStrike">
                <a:latin typeface="Karla"/>
                <a:ea typeface="Karla"/>
                <a:cs typeface="Karla"/>
                <a:sym typeface="Karla"/>
              </a:defRPr>
            </a:lvl6pPr>
            <a:lvl7pPr indent="-304800" lvl="6" marL="32004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●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7pPr>
            <a:lvl8pPr indent="-304800" lvl="7" marL="36576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○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8pPr>
            <a:lvl9pPr indent="-304800" lvl="8" marL="4114800" marR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200"/>
              <a:buFont typeface="Karla"/>
              <a:buChar char="■"/>
              <a:defRPr i="0" sz="1200" u="none" cap="none" strike="noStrike"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  <p:pic>
        <p:nvPicPr>
          <p:cNvPr id="60" name="Google Shape;60;p1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-36000" y="-36000"/>
            <a:ext cx="1697353" cy="5183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965" y="6172465"/>
            <a:ext cx="1305656" cy="535320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4"/>
          <p:cNvSpPr txBox="1"/>
          <p:nvPr/>
        </p:nvSpPr>
        <p:spPr>
          <a:xfrm>
            <a:off x="7632000" y="6489000"/>
            <a:ext cx="1440000" cy="36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000">
                <a:solidFill>
                  <a:srgbClr val="999999"/>
                </a:solidFill>
                <a:latin typeface="Karla"/>
                <a:ea typeface="Karla"/>
                <a:cs typeface="Karla"/>
                <a:sym typeface="Karla"/>
              </a:rPr>
              <a:t>VERSIO: 2019-9</a:t>
            </a:r>
            <a:endParaRPr sz="1000">
              <a:solidFill>
                <a:srgbClr val="999999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0" r:id="rId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hyperlink" Target="mailto:mikael@gispo.fi" TargetMode="External"/><Relationship Id="rId5" Type="http://schemas.openxmlformats.org/officeDocument/2006/relationships/hyperlink" Target="mailto:mikael@gispo.fi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6.png"/><Relationship Id="rId4" Type="http://schemas.openxmlformats.org/officeDocument/2006/relationships/hyperlink" Target="http://www.gispo.fi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>
            <p:ph type="title"/>
          </p:nvPr>
        </p:nvSpPr>
        <p:spPr>
          <a:xfrm>
            <a:off x="1692000" y="1089000"/>
            <a:ext cx="7200000" cy="2880000"/>
          </a:xfrm>
          <a:prstGeom prst="rect">
            <a:avLst/>
          </a:prstGeom>
        </p:spPr>
        <p:txBody>
          <a:bodyPr anchorCtr="0" anchor="b" bIns="65325" lIns="65325" spcFirstLastPara="1" rIns="65325" wrap="square" tIns="65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6000"/>
              <a:t>LUENTO I.0</a:t>
            </a:r>
            <a:endParaRPr sz="6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6000"/>
              <a:t>TERVETULOA</a:t>
            </a:r>
            <a:endParaRPr sz="6000"/>
          </a:p>
        </p:txBody>
      </p:sp>
      <p:sp>
        <p:nvSpPr>
          <p:cNvPr id="71" name="Google Shape;71;p16"/>
          <p:cNvSpPr txBox="1"/>
          <p:nvPr>
            <p:ph idx="1" type="subTitle"/>
          </p:nvPr>
        </p:nvSpPr>
        <p:spPr>
          <a:xfrm>
            <a:off x="1692000" y="3969000"/>
            <a:ext cx="7200000" cy="1800000"/>
          </a:xfrm>
          <a:prstGeom prst="rect">
            <a:avLst/>
          </a:prstGeom>
        </p:spPr>
        <p:txBody>
          <a:bodyPr anchorCtr="0" anchor="t" bIns="65325" lIns="65325" spcFirstLastPara="1" rIns="65325" wrap="square" tIns="653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JOHDANTO GEOSERVERIN KÄYTTÖÖN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7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LUENNON SISÄLTÖ</a:t>
            </a:r>
            <a:endParaRPr/>
          </a:p>
        </p:txBody>
      </p:sp>
      <p:sp>
        <p:nvSpPr>
          <p:cNvPr id="77" name="Google Shape;77;p17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</p:spPr>
        <p:txBody>
          <a:bodyPr anchorCtr="0" anchor="t" bIns="65325" lIns="65325" spcFirstLastPara="1" rIns="65325" wrap="square" tIns="653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i-FI">
                <a:solidFill>
                  <a:schemeClr val="dk1"/>
                </a:solidFill>
              </a:rPr>
              <a:t>Tervetuloa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i-FI">
                <a:solidFill>
                  <a:schemeClr val="dk1"/>
                </a:solidFill>
              </a:rPr>
              <a:t>Kurssin aikataulut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i-FI">
                <a:solidFill>
                  <a:schemeClr val="dk1"/>
                </a:solidFill>
              </a:rPr>
              <a:t>Kurssin järjestelyt</a:t>
            </a:r>
            <a:endParaRPr>
              <a:solidFill>
                <a:schemeClr val="dk1"/>
              </a:solidFill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fi-FI">
                <a:solidFill>
                  <a:schemeClr val="dk1"/>
                </a:solidFill>
              </a:rPr>
              <a:t>Esittäytymiset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</p:spPr>
        <p:txBody>
          <a:bodyPr anchorCtr="0" anchor="ctr" bIns="72000" lIns="72000" spcFirstLastPara="1" rIns="72000" wrap="square" tIns="720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KURSSIN AIKATAULU</a:t>
            </a:r>
            <a:endParaRPr/>
          </a:p>
        </p:txBody>
      </p:sp>
      <p:graphicFrame>
        <p:nvGraphicFramePr>
          <p:cNvPr id="83" name="Google Shape;83;p18"/>
          <p:cNvGraphicFramePr/>
          <p:nvPr/>
        </p:nvGraphicFramePr>
        <p:xfrm>
          <a:off x="4725530" y="2059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{8D2B3809-0095-49BC-BB67-FD087ABDC439}</a:tableStyleId>
              </a:tblPr>
              <a:tblGrid>
                <a:gridCol w="1150850"/>
                <a:gridCol w="2809150"/>
              </a:tblGrid>
              <a:tr h="435925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2000">
                          <a:solidFill>
                            <a:srgbClr val="FFFFFF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II PÄIVÄ</a:t>
                      </a:r>
                      <a:endParaRPr sz="2000"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93"/>
                    </a:solidFill>
                  </a:tcPr>
                </a:tc>
                <a:tc hMerge="1"/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Aloitus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I päivän kertaus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1.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WFS- ja WFS-T-palvelut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2.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Karttatiilipalvelut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3.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Arkkitehtuuri ja käyttöönotto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Lounas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 hMerge="1"/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4.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CSS-kuvaustekniikka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5.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Pääsynhallinta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Tauko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 hMerge="1"/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6.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Datan suodattaminen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5240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7.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Kertaus ja kysymykset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4" name="Google Shape;84;p18"/>
          <p:cNvGraphicFramePr/>
          <p:nvPr/>
        </p:nvGraphicFramePr>
        <p:xfrm>
          <a:off x="458472" y="129662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{8D2B3809-0095-49BC-BB67-FD087ABDC439}</a:tableStyleId>
              </a:tblPr>
              <a:tblGrid>
                <a:gridCol w="1207175"/>
                <a:gridCol w="2752825"/>
              </a:tblGrid>
              <a:tr h="381550">
                <a:tc gridSpan="2"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z="2000">
                          <a:solidFill>
                            <a:srgbClr val="FFFFFF"/>
                          </a:solidFill>
                          <a:latin typeface="Unica One"/>
                          <a:ea typeface="Unica One"/>
                          <a:cs typeface="Unica One"/>
                          <a:sym typeface="Unica One"/>
                        </a:rPr>
                        <a:t>I PÄIVÄ</a:t>
                      </a:r>
                      <a:endParaRPr sz="2000">
                        <a:latin typeface="Unica One"/>
                        <a:ea typeface="Unica One"/>
                        <a:cs typeface="Unica One"/>
                        <a:sym typeface="Unica One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800093"/>
                    </a:solidFill>
                  </a:tcPr>
                </a:tc>
                <a:tc hMerge="1"/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Aloitus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Tervetuloa</a:t>
                      </a:r>
                      <a:endParaRPr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82950" marB="82950" marR="82925" marL="82925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1.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GeoServerin perusteet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2.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Web-käyttöliittymä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3.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Vektoriaineistot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Lounas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 hMerge="1"/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4.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Kuvaustekniikan perusteet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5.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WMS- ja WCS-palvelut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 gridSpan="2"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Tauko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99"/>
                    </a:solidFill>
                  </a:tcPr>
                </a:tc>
                <a:tc hMerge="1"/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6.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Rasteriaineistot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3754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 strike="noStrike">
                          <a:latin typeface="Karla"/>
                          <a:ea typeface="Karla"/>
                          <a:cs typeface="Karla"/>
                          <a:sym typeface="Karla"/>
                        </a:rPr>
                        <a:t>7. oppitunti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i-FI">
                          <a:latin typeface="Karla"/>
                          <a:ea typeface="Karla"/>
                          <a:cs typeface="Karla"/>
                          <a:sym typeface="Karla"/>
                        </a:rPr>
                        <a:t>Paikkatietokannat</a:t>
                      </a:r>
                      <a:endParaRPr strike="noStrike"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T="41475" marB="41475" marR="81650" marL="81650" anchor="ctr">
                    <a:lnL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800093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KURSSIN JÄRJESTELYT</a:t>
            </a:r>
            <a:endParaRPr/>
          </a:p>
        </p:txBody>
      </p:sp>
      <p:sp>
        <p:nvSpPr>
          <p:cNvPr id="90" name="Google Shape;90;p19"/>
          <p:cNvSpPr txBox="1"/>
          <p:nvPr>
            <p:ph idx="1" type="body"/>
          </p:nvPr>
        </p:nvSpPr>
        <p:spPr>
          <a:xfrm>
            <a:off x="1633050" y="1509250"/>
            <a:ext cx="7184100" cy="4532400"/>
          </a:xfrm>
          <a:prstGeom prst="rect">
            <a:avLst/>
          </a:prstGeom>
        </p:spPr>
        <p:txBody>
          <a:bodyPr anchorCtr="0" anchor="t" bIns="65325" lIns="65325" spcFirstLastPara="1" rIns="65325" wrap="square" tIns="653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i-FI"/>
              <a:t>Luokkahuone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0"/>
              </a:spcAft>
              <a:buSzPts val="2000"/>
              <a:buChar char="●"/>
            </a:pPr>
            <a:r>
              <a:rPr lang="fi-FI"/>
              <a:t>ICT-ympäristö</a:t>
            </a:r>
            <a:endParaRPr/>
          </a:p>
          <a:p>
            <a:pPr indent="-355600" lvl="0" marL="457200" rtl="0" algn="l">
              <a:spcBef>
                <a:spcPts val="1000"/>
              </a:spcBef>
              <a:spcAft>
                <a:spcPts val="1000"/>
              </a:spcAft>
              <a:buSzPts val="2000"/>
              <a:buChar char="●"/>
            </a:pPr>
            <a:r>
              <a:rPr lang="fi-FI"/>
              <a:t>Virkistäytyminen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ESITTÄYTYMINEN</a:t>
            </a:r>
            <a:endParaRPr/>
          </a:p>
        </p:txBody>
      </p:sp>
      <p:sp>
        <p:nvSpPr>
          <p:cNvPr id="96" name="Google Shape;96;p20"/>
          <p:cNvSpPr txBox="1"/>
          <p:nvPr>
            <p:ph idx="1" type="body"/>
          </p:nvPr>
        </p:nvSpPr>
        <p:spPr>
          <a:xfrm>
            <a:off x="1633039" y="1142902"/>
            <a:ext cx="7184100" cy="4898700"/>
          </a:xfrm>
          <a:prstGeom prst="rect">
            <a:avLst/>
          </a:prstGeom>
        </p:spPr>
        <p:txBody>
          <a:bodyPr anchorCtr="0" anchor="t" bIns="65325" lIns="65325" spcFirstLastPara="1" rIns="65325" wrap="square" tIns="653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fi-FI"/>
              <a:t>Mikael Vaaltola</a:t>
            </a:r>
            <a:endParaRPr/>
          </a:p>
        </p:txBody>
      </p:sp>
      <p:pic>
        <p:nvPicPr>
          <p:cNvPr id="97" name="Google Shape;97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79565" y="1736231"/>
            <a:ext cx="579576" cy="598483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20"/>
          <p:cNvSpPr txBox="1"/>
          <p:nvPr/>
        </p:nvSpPr>
        <p:spPr>
          <a:xfrm>
            <a:off x="2712425" y="1736225"/>
            <a:ext cx="2841000" cy="8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u="sng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4"/>
              </a:rPr>
              <a:t>mikael</a:t>
            </a:r>
            <a:r>
              <a:rPr i="0" lang="fi-FI" sz="2000" u="sng" cap="none" strike="noStrike">
                <a:solidFill>
                  <a:schemeClr val="hlink"/>
                </a:solidFill>
                <a:latin typeface="Karla"/>
                <a:ea typeface="Karla"/>
                <a:cs typeface="Karla"/>
                <a:sym typeface="Karla"/>
                <a:hlinkClick r:id="rId5"/>
              </a:rPr>
              <a:t>@gispo.fi</a:t>
            </a:r>
            <a:endParaRPr i="0" sz="2000" u="none" cap="none" strike="noStrike">
              <a:latin typeface="Karla"/>
              <a:ea typeface="Karla"/>
              <a:cs typeface="Karla"/>
              <a:sym typeface="Karla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>
                <a:latin typeface="Karla"/>
                <a:ea typeface="Karla"/>
                <a:cs typeface="Karla"/>
                <a:sym typeface="Karla"/>
              </a:rPr>
              <a:t>0401680008</a:t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/>
          <p:nvPr>
            <p:ph type="title"/>
          </p:nvPr>
        </p:nvSpPr>
        <p:spPr>
          <a:xfrm>
            <a:off x="1469764" y="326438"/>
            <a:ext cx="7510800" cy="6531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ESITTÄYTYMINEN</a:t>
            </a:r>
            <a:endParaRPr/>
          </a:p>
        </p:txBody>
      </p:sp>
      <p:sp>
        <p:nvSpPr>
          <p:cNvPr id="104" name="Google Shape;104;p21"/>
          <p:cNvSpPr txBox="1"/>
          <p:nvPr/>
        </p:nvSpPr>
        <p:spPr>
          <a:xfrm>
            <a:off x="1633050" y="1676300"/>
            <a:ext cx="6377100" cy="2827200"/>
          </a:xfrm>
          <a:prstGeom prst="rect">
            <a:avLst/>
          </a:prstGeom>
          <a:noFill/>
          <a:ln>
            <a:noFill/>
          </a:ln>
        </p:spPr>
        <p:txBody>
          <a:bodyPr anchorCtr="0" anchor="t" bIns="65325" lIns="65325" spcFirstLastPara="1" rIns="65325" wrap="square" tIns="65325">
            <a:noAutofit/>
          </a:bodyPr>
          <a:lstStyle/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rla"/>
              <a:buChar char="●"/>
            </a:pPr>
            <a:r>
              <a:rPr lang="fi-FI" sz="2000">
                <a:latin typeface="Karla"/>
                <a:ea typeface="Karla"/>
                <a:cs typeface="Karla"/>
                <a:sym typeface="Karla"/>
              </a:rPr>
              <a:t>Gispo Oy on vuonna 2012 perustettu avoimen lähdekoodin paikkatieto-ohjelmistojen käyttöä edistävä yritys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-3556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000"/>
              <a:buFont typeface="Karla"/>
              <a:buChar char="●"/>
            </a:pPr>
            <a:r>
              <a:rPr lang="fi-FI" sz="2000">
                <a:latin typeface="Karla"/>
                <a:ea typeface="Karla"/>
                <a:cs typeface="Karla"/>
                <a:sym typeface="Karla"/>
              </a:rPr>
              <a:t>Tutustu Gispoon ja gispolaisiin: </a:t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105" name="Google Shape;10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54938" y="4132875"/>
            <a:ext cx="2470325" cy="2470325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1"/>
          <p:cNvSpPr txBox="1"/>
          <p:nvPr/>
        </p:nvSpPr>
        <p:spPr>
          <a:xfrm>
            <a:off x="0" y="3457400"/>
            <a:ext cx="9144000" cy="59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i-FI" sz="2000" u="sng">
                <a:solidFill>
                  <a:srgbClr val="0000FF"/>
                </a:solid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www.gispo.fi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4765989" y="641288"/>
            <a:ext cx="7510800" cy="6531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/>
              <a:t>ENTÄ </a:t>
            </a:r>
            <a:r>
              <a:rPr b="1" lang="fi-FI"/>
              <a:t>SINÄ</a:t>
            </a:r>
            <a:r>
              <a:rPr lang="fi-FI"/>
              <a:t>?</a:t>
            </a:r>
            <a:endParaRPr/>
          </a:p>
        </p:txBody>
      </p:sp>
      <p:sp>
        <p:nvSpPr>
          <p:cNvPr id="112" name="Google Shape;112;p22"/>
          <p:cNvSpPr txBox="1"/>
          <p:nvPr>
            <p:ph idx="1" type="body"/>
          </p:nvPr>
        </p:nvSpPr>
        <p:spPr>
          <a:xfrm>
            <a:off x="4776875" y="1522250"/>
            <a:ext cx="3734700" cy="4150800"/>
          </a:xfrm>
          <a:prstGeom prst="rect">
            <a:avLst/>
          </a:prstGeom>
        </p:spPr>
        <p:txBody>
          <a:bodyPr anchorCtr="0" anchor="ctr" bIns="65325" lIns="65325" spcFirstLastPara="1" rIns="65325" wrap="square" tIns="653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fi-FI" sz="2200"/>
              <a:t>Paikkatiedot</a:t>
            </a:r>
            <a:r>
              <a:rPr lang="fi-FI" sz="2200"/>
              <a:t> tuttuja?</a:t>
            </a:r>
            <a:endParaRPr sz="2200"/>
          </a:p>
          <a:p>
            <a:pPr indent="-368300" lvl="0" marL="457200" rtl="0" algn="l">
              <a:spcBef>
                <a:spcPts val="2000"/>
              </a:spcBef>
              <a:spcAft>
                <a:spcPts val="0"/>
              </a:spcAft>
              <a:buSzPts val="2200"/>
              <a:buChar char="●"/>
            </a:pPr>
            <a:r>
              <a:rPr b="1" lang="fi-FI" sz="2200"/>
              <a:t>Toiveet</a:t>
            </a:r>
            <a:r>
              <a:rPr lang="fi-FI" sz="2200"/>
              <a:t> koulutuksesta?</a:t>
            </a:r>
            <a:endParaRPr sz="2200"/>
          </a:p>
          <a:p>
            <a:pPr indent="-368300" lvl="0" marL="457200" rtl="0" algn="l">
              <a:spcBef>
                <a:spcPts val="2000"/>
              </a:spcBef>
              <a:spcAft>
                <a:spcPts val="2000"/>
              </a:spcAft>
              <a:buSzPts val="2200"/>
              <a:buChar char="●"/>
            </a:pPr>
            <a:r>
              <a:rPr lang="fi-FI" sz="2200">
                <a:solidFill>
                  <a:schemeClr val="dk1"/>
                </a:solidFill>
              </a:rPr>
              <a:t>Paikkatieto</a:t>
            </a:r>
            <a:r>
              <a:rPr b="1" lang="fi-FI" sz="2200">
                <a:solidFill>
                  <a:schemeClr val="dk1"/>
                </a:solidFill>
              </a:rPr>
              <a:t>haasteet</a:t>
            </a:r>
            <a:r>
              <a:rPr lang="fi-FI" sz="2200">
                <a:solidFill>
                  <a:schemeClr val="dk1"/>
                </a:solidFill>
              </a:rPr>
              <a:t>?</a:t>
            </a:r>
            <a:endParaRPr sz="2200"/>
          </a:p>
        </p:txBody>
      </p:sp>
      <p:pic>
        <p:nvPicPr>
          <p:cNvPr id="113" name="Google Shape;113;p22"/>
          <p:cNvPicPr preferRelativeResize="0"/>
          <p:nvPr/>
        </p:nvPicPr>
        <p:blipFill rotWithShape="1">
          <a:blip r:embed="rId3">
            <a:alphaModFix/>
          </a:blip>
          <a:srcRect b="0" l="15030" r="-15030" t="0"/>
          <a:stretch/>
        </p:blipFill>
        <p:spPr>
          <a:xfrm>
            <a:off x="8" y="0"/>
            <a:ext cx="4571994" cy="6858004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2"/>
          <p:cNvSpPr txBox="1"/>
          <p:nvPr/>
        </p:nvSpPr>
        <p:spPr>
          <a:xfrm>
            <a:off x="3960250" y="6535750"/>
            <a:ext cx="2873700" cy="3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i-FI" sz="1200">
                <a:latin typeface="Karla"/>
                <a:ea typeface="Karla"/>
                <a:cs typeface="Karla"/>
                <a:sym typeface="Karla"/>
              </a:rPr>
              <a:t>Kuva: Deglee Degi, Unsplash</a:t>
            </a:r>
            <a:endParaRPr sz="1200"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ispo_slide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Gispo_slides_templat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