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8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" y="2728471"/>
            <a:ext cx="3733482" cy="1454051"/>
          </a:xfrm>
        </p:spPr>
        <p:txBody>
          <a:bodyPr>
            <a:normAutofit/>
          </a:bodyPr>
          <a:lstStyle/>
          <a:p>
            <a:r>
              <a:rPr lang="ko-KR" altLang="en-US" sz="3100">
                <a:solidFill>
                  <a:schemeClr val="tx2"/>
                </a:solidFill>
              </a:rPr>
              <a:t>프로젝트 개요 및 연구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1635851"/>
            <a:ext cx="3733184" cy="363928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500" dirty="0">
                <a:solidFill>
                  <a:schemeClr val="tx2"/>
                </a:solidFill>
              </a:rPr>
              <a:t>📌 프로젝트 개요</a:t>
            </a:r>
          </a:p>
          <a:p>
            <a:pPr>
              <a:lnSpc>
                <a:spcPct val="90000"/>
              </a:lnSpc>
            </a:pPr>
            <a:r>
              <a:rPr lang="en-US" altLang="ko-KR" sz="1500" dirty="0">
                <a:solidFill>
                  <a:schemeClr val="tx2"/>
                </a:solidFill>
              </a:rPr>
              <a:t>- </a:t>
            </a:r>
            <a:r>
              <a:rPr lang="ko-KR" altLang="en-US" sz="1500" dirty="0">
                <a:solidFill>
                  <a:schemeClr val="tx2"/>
                </a:solidFill>
              </a:rPr>
              <a:t>주제</a:t>
            </a:r>
            <a:r>
              <a:rPr lang="en-US" altLang="ko-KR" sz="1500" dirty="0">
                <a:solidFill>
                  <a:schemeClr val="tx2"/>
                </a:solidFill>
              </a:rPr>
              <a:t>: </a:t>
            </a:r>
            <a:r>
              <a:rPr lang="ko-KR" altLang="en-US" sz="1500" dirty="0">
                <a:solidFill>
                  <a:schemeClr val="tx2"/>
                </a:solidFill>
              </a:rPr>
              <a:t>네이버 뉴스와 주가 간의 상관성 분석</a:t>
            </a:r>
          </a:p>
          <a:p>
            <a:pPr>
              <a:lnSpc>
                <a:spcPct val="90000"/>
              </a:lnSpc>
            </a:pPr>
            <a:endParaRPr lang="en-US" altLang="ko-KR" sz="15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500" dirty="0">
                <a:solidFill>
                  <a:schemeClr val="tx2"/>
                </a:solidFill>
              </a:rPr>
              <a:t>📌 목표</a:t>
            </a:r>
            <a:r>
              <a:rPr lang="en-US" altLang="ko-KR" sz="1500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ko-KR" sz="1500" dirty="0">
                <a:solidFill>
                  <a:schemeClr val="tx2"/>
                </a:solidFill>
              </a:rPr>
              <a:t>  1. </a:t>
            </a:r>
            <a:r>
              <a:rPr lang="ko-KR" altLang="en-US" sz="1500" dirty="0">
                <a:solidFill>
                  <a:schemeClr val="tx2"/>
                </a:solidFill>
              </a:rPr>
              <a:t>뉴스 감성 점수와 주가 변동 간의 관계 분석</a:t>
            </a:r>
          </a:p>
          <a:p>
            <a:pPr>
              <a:lnSpc>
                <a:spcPct val="90000"/>
              </a:lnSpc>
            </a:pPr>
            <a:r>
              <a:rPr lang="ko-KR" altLang="en-US" sz="1500" dirty="0">
                <a:solidFill>
                  <a:schemeClr val="tx2"/>
                </a:solidFill>
              </a:rPr>
              <a:t>  </a:t>
            </a:r>
            <a:r>
              <a:rPr lang="en-US" altLang="ko-KR" sz="1500" dirty="0">
                <a:solidFill>
                  <a:schemeClr val="tx2"/>
                </a:solidFill>
              </a:rPr>
              <a:t>2. </a:t>
            </a:r>
            <a:r>
              <a:rPr lang="ko-KR" altLang="en-US" sz="1500" dirty="0">
                <a:solidFill>
                  <a:schemeClr val="tx2"/>
                </a:solidFill>
              </a:rPr>
              <a:t>매매 전략 수립 </a:t>
            </a:r>
            <a:r>
              <a:rPr lang="en-US" altLang="ko-KR" sz="1500" dirty="0">
                <a:solidFill>
                  <a:schemeClr val="tx2"/>
                </a:solidFill>
              </a:rPr>
              <a:t>(</a:t>
            </a:r>
            <a:r>
              <a:rPr lang="ko-KR" altLang="en-US" sz="1500" dirty="0">
                <a:solidFill>
                  <a:schemeClr val="tx2"/>
                </a:solidFill>
              </a:rPr>
              <a:t>예</a:t>
            </a:r>
            <a:r>
              <a:rPr lang="en-US" altLang="ko-KR" sz="1500" dirty="0">
                <a:solidFill>
                  <a:schemeClr val="tx2"/>
                </a:solidFill>
              </a:rPr>
              <a:t>)</a:t>
            </a:r>
            <a:r>
              <a:rPr lang="ko-KR" altLang="en-US" sz="1500" dirty="0">
                <a:solidFill>
                  <a:schemeClr val="tx2"/>
                </a:solidFill>
              </a:rPr>
              <a:t>좋은 뉴스 시 매도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ko-KR" altLang="en-US" sz="1500" dirty="0">
                <a:solidFill>
                  <a:schemeClr val="tx2"/>
                </a:solidFill>
              </a:rPr>
              <a:t>나쁜 뉴스 시 매수</a:t>
            </a:r>
            <a:r>
              <a:rPr lang="en-US" altLang="ko-KR" sz="15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ko-KR" sz="15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500" dirty="0">
                <a:solidFill>
                  <a:schemeClr val="tx2"/>
                </a:solidFill>
              </a:rPr>
              <a:t>📌 연구 방법</a:t>
            </a:r>
          </a:p>
          <a:p>
            <a:pPr>
              <a:lnSpc>
                <a:spcPct val="90000"/>
              </a:lnSpc>
            </a:pPr>
            <a:r>
              <a:rPr lang="en-US" altLang="ko-KR" sz="1500" dirty="0">
                <a:solidFill>
                  <a:schemeClr val="tx2"/>
                </a:solidFill>
              </a:rPr>
              <a:t>1. </a:t>
            </a:r>
            <a:r>
              <a:rPr lang="ko-KR" altLang="en-US" sz="1500" dirty="0">
                <a:solidFill>
                  <a:schemeClr val="tx2"/>
                </a:solidFill>
              </a:rPr>
              <a:t>데이터 수집</a:t>
            </a:r>
          </a:p>
          <a:p>
            <a:pPr>
              <a:lnSpc>
                <a:spcPct val="90000"/>
              </a:lnSpc>
            </a:pPr>
            <a:r>
              <a:rPr lang="ko-KR" altLang="en-US" sz="1500" dirty="0">
                <a:solidFill>
                  <a:schemeClr val="tx2"/>
                </a:solidFill>
              </a:rPr>
              <a:t>   </a:t>
            </a:r>
            <a:r>
              <a:rPr lang="en-US" altLang="ko-KR" sz="1500" dirty="0">
                <a:solidFill>
                  <a:schemeClr val="tx2"/>
                </a:solidFill>
              </a:rPr>
              <a:t>- </a:t>
            </a:r>
            <a:r>
              <a:rPr lang="ko-KR" altLang="en-US" sz="1500" dirty="0">
                <a:solidFill>
                  <a:schemeClr val="tx2"/>
                </a:solidFill>
              </a:rPr>
              <a:t>네이버 뉴스 </a:t>
            </a:r>
            <a:r>
              <a:rPr lang="en-US" altLang="ko-KR" sz="1500" dirty="0">
                <a:solidFill>
                  <a:schemeClr val="tx2"/>
                </a:solidFill>
              </a:rPr>
              <a:t>API: </a:t>
            </a:r>
            <a:r>
              <a:rPr lang="ko-KR" altLang="en-US" sz="1500" dirty="0">
                <a:solidFill>
                  <a:schemeClr val="tx2"/>
                </a:solidFill>
              </a:rPr>
              <a:t>종목별 뉴스 제목</a:t>
            </a:r>
            <a:r>
              <a:rPr lang="en-US" altLang="ko-KR" sz="1500" dirty="0">
                <a:solidFill>
                  <a:schemeClr val="tx2"/>
                </a:solidFill>
              </a:rPr>
              <a:t>/</a:t>
            </a:r>
            <a:r>
              <a:rPr lang="ko-KR" altLang="en-US" sz="1500" dirty="0">
                <a:solidFill>
                  <a:schemeClr val="tx2"/>
                </a:solidFill>
              </a:rPr>
              <a:t>내용 </a:t>
            </a:r>
            <a:r>
              <a:rPr lang="ko-KR" altLang="en-US" sz="1500" dirty="0" err="1">
                <a:solidFill>
                  <a:schemeClr val="tx2"/>
                </a:solidFill>
              </a:rPr>
              <a:t>크롤링</a:t>
            </a:r>
            <a:endParaRPr lang="ko-KR" altLang="en-US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ko-KR" altLang="en-US" sz="1500" dirty="0">
                <a:solidFill>
                  <a:schemeClr val="tx2"/>
                </a:solidFill>
              </a:rPr>
              <a:t>   </a:t>
            </a:r>
            <a:r>
              <a:rPr lang="en-US" altLang="ko-KR" sz="1500" dirty="0">
                <a:solidFill>
                  <a:schemeClr val="tx2"/>
                </a:solidFill>
              </a:rPr>
              <a:t>- </a:t>
            </a:r>
            <a:r>
              <a:rPr lang="ko-KR" altLang="en-US" sz="1500" dirty="0">
                <a:solidFill>
                  <a:schemeClr val="tx2"/>
                </a:solidFill>
              </a:rPr>
              <a:t>야후 </a:t>
            </a:r>
            <a:r>
              <a:rPr lang="ko-KR" altLang="en-US" sz="1500" dirty="0" err="1">
                <a:solidFill>
                  <a:schemeClr val="tx2"/>
                </a:solidFill>
              </a:rPr>
              <a:t>파이낸스</a:t>
            </a:r>
            <a:r>
              <a:rPr lang="en-US" altLang="ko-KR" sz="1500" dirty="0">
                <a:solidFill>
                  <a:schemeClr val="tx2"/>
                </a:solidFill>
              </a:rPr>
              <a:t>: </a:t>
            </a:r>
            <a:r>
              <a:rPr lang="ko-KR" altLang="en-US" sz="1500" dirty="0">
                <a:solidFill>
                  <a:schemeClr val="tx2"/>
                </a:solidFill>
              </a:rPr>
              <a:t>주가 데이터</a:t>
            </a:r>
            <a:r>
              <a:rPr lang="en-US" altLang="ko-KR" sz="1500" dirty="0">
                <a:solidFill>
                  <a:schemeClr val="tx2"/>
                </a:solidFill>
              </a:rPr>
              <a:t>(</a:t>
            </a:r>
            <a:r>
              <a:rPr lang="ko-KR" altLang="en-US" sz="1500" dirty="0">
                <a:solidFill>
                  <a:schemeClr val="tx2"/>
                </a:solidFill>
              </a:rPr>
              <a:t>종가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ko-KR" altLang="en-US" sz="1500" dirty="0">
                <a:solidFill>
                  <a:schemeClr val="tx2"/>
                </a:solidFill>
              </a:rPr>
              <a:t>변동률</a:t>
            </a:r>
            <a:r>
              <a:rPr lang="en-US" altLang="ko-KR" sz="1500" dirty="0">
                <a:solidFill>
                  <a:schemeClr val="tx2"/>
                </a:solidFill>
              </a:rPr>
              <a:t>) </a:t>
            </a:r>
            <a:r>
              <a:rPr lang="ko-KR" altLang="en-US" sz="1500" dirty="0">
                <a:solidFill>
                  <a:schemeClr val="tx2"/>
                </a:solidFill>
              </a:rPr>
              <a:t>수집</a:t>
            </a:r>
            <a:endParaRPr lang="en-US" altLang="ko-KR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ko-KR" altLang="en-US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500" dirty="0">
                <a:solidFill>
                  <a:schemeClr val="tx2"/>
                </a:solidFill>
              </a:rPr>
              <a:t>2.  </a:t>
            </a:r>
            <a:r>
              <a:rPr lang="ko-KR" altLang="en-US" sz="1500" dirty="0">
                <a:solidFill>
                  <a:schemeClr val="tx2"/>
                </a:solidFill>
              </a:rPr>
              <a:t>데이터 </a:t>
            </a:r>
            <a:r>
              <a:rPr lang="ko-KR" altLang="en-US" sz="1500" dirty="0" err="1">
                <a:solidFill>
                  <a:schemeClr val="tx2"/>
                </a:solidFill>
              </a:rPr>
              <a:t>전처리</a:t>
            </a:r>
            <a:endParaRPr lang="ko-KR" altLang="en-US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ko-KR" altLang="en-US" sz="1500" dirty="0">
                <a:solidFill>
                  <a:schemeClr val="tx2"/>
                </a:solidFill>
              </a:rPr>
              <a:t>   </a:t>
            </a:r>
            <a:r>
              <a:rPr lang="en-US" altLang="ko-KR" sz="1500" dirty="0">
                <a:solidFill>
                  <a:schemeClr val="tx2"/>
                </a:solidFill>
              </a:rPr>
              <a:t>- </a:t>
            </a:r>
            <a:r>
              <a:rPr lang="ko-KR" altLang="en-US" sz="1500" dirty="0">
                <a:solidFill>
                  <a:schemeClr val="tx2"/>
                </a:solidFill>
              </a:rPr>
              <a:t>형태소 분석 및 감성 점수</a:t>
            </a:r>
            <a:r>
              <a:rPr lang="en-US" altLang="ko-KR" sz="1500" dirty="0">
                <a:solidFill>
                  <a:schemeClr val="tx2"/>
                </a:solidFill>
              </a:rPr>
              <a:t>(</a:t>
            </a:r>
            <a:r>
              <a:rPr lang="ko-KR" altLang="en-US" sz="1500" dirty="0">
                <a:solidFill>
                  <a:schemeClr val="tx2"/>
                </a:solidFill>
              </a:rPr>
              <a:t>긍정</a:t>
            </a:r>
            <a:r>
              <a:rPr lang="en-US" altLang="ko-KR" sz="1500" dirty="0">
                <a:solidFill>
                  <a:schemeClr val="tx2"/>
                </a:solidFill>
              </a:rPr>
              <a:t>/</a:t>
            </a:r>
            <a:r>
              <a:rPr lang="ko-KR" altLang="en-US" sz="1500" dirty="0">
                <a:solidFill>
                  <a:schemeClr val="tx2"/>
                </a:solidFill>
              </a:rPr>
              <a:t>부정</a:t>
            </a:r>
            <a:r>
              <a:rPr lang="en-US" altLang="ko-KR" sz="1500" dirty="0">
                <a:solidFill>
                  <a:schemeClr val="tx2"/>
                </a:solidFill>
              </a:rPr>
              <a:t>) </a:t>
            </a:r>
            <a:r>
              <a:rPr lang="ko-KR" altLang="en-US" sz="1500" dirty="0">
                <a:solidFill>
                  <a:schemeClr val="tx2"/>
                </a:solidFill>
              </a:rPr>
              <a:t>계산</a:t>
            </a:r>
          </a:p>
          <a:p>
            <a:pPr>
              <a:lnSpc>
                <a:spcPct val="90000"/>
              </a:lnSpc>
            </a:pPr>
            <a:r>
              <a:rPr lang="ko-KR" altLang="en-US" sz="1500" dirty="0">
                <a:solidFill>
                  <a:schemeClr val="tx2"/>
                </a:solidFill>
              </a:rPr>
              <a:t>   </a:t>
            </a:r>
            <a:r>
              <a:rPr lang="en-US" altLang="ko-KR" sz="1500" dirty="0">
                <a:solidFill>
                  <a:schemeClr val="tx2"/>
                </a:solidFill>
              </a:rPr>
              <a:t>- </a:t>
            </a:r>
            <a:r>
              <a:rPr lang="ko-KR" altLang="en-US" sz="1500" dirty="0">
                <a:solidFill>
                  <a:schemeClr val="tx2"/>
                </a:solidFill>
              </a:rPr>
              <a:t>주가 변동률 계산 및 상승</a:t>
            </a:r>
            <a:r>
              <a:rPr lang="en-US" altLang="ko-KR" sz="1500" dirty="0">
                <a:solidFill>
                  <a:schemeClr val="tx2"/>
                </a:solidFill>
              </a:rPr>
              <a:t>/</a:t>
            </a:r>
            <a:r>
              <a:rPr lang="ko-KR" altLang="en-US" sz="1500" dirty="0">
                <a:solidFill>
                  <a:schemeClr val="tx2"/>
                </a:solidFill>
              </a:rPr>
              <a:t>하락 정의</a:t>
            </a:r>
            <a:endParaRPr lang="en-US" altLang="ko-KR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ko-KR" altLang="en-US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500" dirty="0">
                <a:solidFill>
                  <a:schemeClr val="tx2"/>
                </a:solidFill>
              </a:rPr>
              <a:t>3.</a:t>
            </a:r>
            <a:r>
              <a:rPr lang="ko-KR" altLang="en-US" sz="1500" dirty="0">
                <a:solidFill>
                  <a:schemeClr val="tx2"/>
                </a:solidFill>
              </a:rPr>
              <a:t>기간 설정</a:t>
            </a:r>
          </a:p>
          <a:p>
            <a:pPr>
              <a:lnSpc>
                <a:spcPct val="90000"/>
              </a:lnSpc>
            </a:pPr>
            <a:r>
              <a:rPr lang="ko-KR" altLang="en-US" sz="1500" dirty="0">
                <a:solidFill>
                  <a:schemeClr val="tx2"/>
                </a:solidFill>
              </a:rPr>
              <a:t>   </a:t>
            </a:r>
            <a:r>
              <a:rPr lang="en-US" altLang="ko-KR" sz="1500" dirty="0">
                <a:solidFill>
                  <a:schemeClr val="tx2"/>
                </a:solidFill>
              </a:rPr>
              <a:t>- </a:t>
            </a:r>
            <a:r>
              <a:rPr lang="ko-KR" altLang="en-US" sz="1500" dirty="0">
                <a:solidFill>
                  <a:schemeClr val="tx2"/>
                </a:solidFill>
              </a:rPr>
              <a:t>뉴스 당일</a:t>
            </a:r>
            <a:r>
              <a:rPr lang="en-US" altLang="ko-KR" sz="1500" dirty="0">
                <a:solidFill>
                  <a:schemeClr val="tx2"/>
                </a:solidFill>
              </a:rPr>
              <a:t>(D), </a:t>
            </a:r>
            <a:r>
              <a:rPr lang="en-US" altLang="ko-KR" sz="1500" dirty="0" err="1">
                <a:solidFill>
                  <a:schemeClr val="tx2"/>
                </a:solidFill>
              </a:rPr>
              <a:t>D+1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en-US" altLang="ko-KR" sz="1500" dirty="0" err="1">
                <a:solidFill>
                  <a:schemeClr val="tx2"/>
                </a:solidFill>
              </a:rPr>
              <a:t>D+3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en-US" altLang="ko-KR" sz="1500" dirty="0" err="1">
                <a:solidFill>
                  <a:schemeClr val="tx2"/>
                </a:solidFill>
              </a:rPr>
              <a:t>D+5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en-US" altLang="ko-KR" sz="1500" dirty="0" err="1">
                <a:solidFill>
                  <a:schemeClr val="tx2"/>
                </a:solidFill>
              </a:rPr>
              <a:t>D+7</a:t>
            </a:r>
            <a:r>
              <a:rPr lang="en-US" altLang="ko-KR" sz="1500" dirty="0">
                <a:solidFill>
                  <a:schemeClr val="tx2"/>
                </a:solidFill>
              </a:rPr>
              <a:t> </a:t>
            </a:r>
            <a:r>
              <a:rPr lang="ko-KR" altLang="en-US" sz="1500" dirty="0">
                <a:solidFill>
                  <a:schemeClr val="tx2"/>
                </a:solidFill>
              </a:rPr>
              <a:t>주가 관찰하여 가장 상관성 높은 날짜 발견</a:t>
            </a:r>
          </a:p>
          <a:p>
            <a:pPr>
              <a:lnSpc>
                <a:spcPct val="90000"/>
              </a:lnSpc>
            </a:pPr>
            <a:endParaRPr lang="ko-KR" altLang="en-US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14B0CB-CE17-A77D-7445-BCB460AC26DD}"/>
              </a:ext>
            </a:extLst>
          </p:cNvPr>
          <p:cNvSpPr txBox="1"/>
          <p:nvPr/>
        </p:nvSpPr>
        <p:spPr>
          <a:xfrm>
            <a:off x="1236700" y="4182522"/>
            <a:ext cx="126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22000028 </a:t>
            </a:r>
            <a:r>
              <a:rPr lang="ko-KR" altLang="en-US" b="1" dirty="0" err="1"/>
              <a:t>곽주하</a:t>
            </a:r>
            <a:endParaRPr lang="en-US" altLang="ko-KR" b="1" dirty="0"/>
          </a:p>
          <a:p>
            <a:pPr algn="ctr"/>
            <a:r>
              <a:rPr lang="en-US" altLang="ko-KR" b="1" dirty="0"/>
              <a:t>22000383</a:t>
            </a:r>
          </a:p>
          <a:p>
            <a:pPr algn="ctr"/>
            <a:r>
              <a:rPr lang="ko-KR" altLang="en-US" b="1" dirty="0"/>
              <a:t>신기성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ko-KR" altLang="en-US" sz="3100">
                <a:solidFill>
                  <a:schemeClr val="tx2"/>
                </a:solidFill>
              </a:rPr>
              <a:t>분석 기법 및 기대 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226142"/>
            <a:ext cx="3915918" cy="64363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📌 분석 기법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</a:rPr>
              <a:t>상관 분석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감성 점수와 주가 변동률 간 상관성 측정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</a:rPr>
              <a:t>시계열 회귀 분석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감성 점수와 주가의 시차 효과 분석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3. </a:t>
            </a:r>
            <a:r>
              <a:rPr lang="ko-KR" altLang="en-US" sz="1600" dirty="0" err="1">
                <a:solidFill>
                  <a:schemeClr val="tx2"/>
                </a:solidFill>
              </a:rPr>
              <a:t>머신러닝</a:t>
            </a:r>
            <a:r>
              <a:rPr lang="ko-KR" altLang="en-US" sz="1600" dirty="0">
                <a:solidFill>
                  <a:schemeClr val="tx2"/>
                </a:solidFill>
              </a:rPr>
              <a:t> 기법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랜덤 포레스트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뉴스와 주가 데이터를 활용한 예측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en-US" altLang="ko-KR" sz="1600" dirty="0">
                <a:solidFill>
                  <a:schemeClr val="tx2"/>
                </a:solidFill>
              </a:rPr>
              <a:t>- LSTM </a:t>
            </a:r>
            <a:r>
              <a:rPr lang="ko-KR" altLang="en-US" sz="1600" dirty="0">
                <a:solidFill>
                  <a:schemeClr val="tx2"/>
                </a:solidFill>
              </a:rPr>
              <a:t>모델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시계열 데이터 흐름을 반영한 예측</a:t>
            </a:r>
          </a:p>
          <a:p>
            <a:endParaRPr lang="ko-KR" alt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📌 기대 효과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감성 기반 매수</a:t>
            </a:r>
            <a:r>
              <a:rPr lang="en-US" altLang="ko-KR" sz="1600" dirty="0">
                <a:solidFill>
                  <a:schemeClr val="tx2"/>
                </a:solidFill>
              </a:rPr>
              <a:t>/</a:t>
            </a:r>
            <a:r>
              <a:rPr lang="ko-KR" altLang="en-US" sz="1600" dirty="0">
                <a:solidFill>
                  <a:schemeClr val="tx2"/>
                </a:solidFill>
              </a:rPr>
              <a:t>매도 전략 수립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정보 비대칭 완화 및 매매 타이밍 제공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시장 심리 파악으로 리스크 관리</a:t>
            </a:r>
          </a:p>
          <a:p>
            <a:endParaRPr lang="ko-KR" alt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227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프로젝트 개요 및 연구 방법</vt:lpstr>
      <vt:lpstr>분석 기법 및 기대 효과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신기성/22000383</cp:lastModifiedBy>
  <cp:revision>3</cp:revision>
  <dcterms:created xsi:type="dcterms:W3CDTF">2013-01-27T09:14:16Z</dcterms:created>
  <dcterms:modified xsi:type="dcterms:W3CDTF">2024-10-26T10:57:57Z</dcterms:modified>
  <cp:category/>
</cp:coreProperties>
</file>