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4527" y="2166302"/>
            <a:ext cx="7354945" cy="1343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89417" y="3839311"/>
            <a:ext cx="5965164" cy="131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6832" y="470852"/>
            <a:ext cx="629033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19" y="1606435"/>
            <a:ext cx="8163560" cy="362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12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96540" marR="5080" indent="-2784475">
              <a:lnSpc>
                <a:spcPts val="5100"/>
              </a:lnSpc>
              <a:spcBef>
                <a:spcPts val="420"/>
              </a:spcBef>
              <a:tabLst>
                <a:tab pos="2882265" algn="l"/>
              </a:tabLst>
            </a:pPr>
            <a:r>
              <a:rPr spc="-20" dirty="0"/>
              <a:t>WiFi</a:t>
            </a:r>
            <a:r>
              <a:rPr spc="20" dirty="0"/>
              <a:t> </a:t>
            </a:r>
            <a:r>
              <a:rPr spc="-5" dirty="0"/>
              <a:t>Based		Indoor</a:t>
            </a:r>
            <a:r>
              <a:rPr spc="-85" dirty="0"/>
              <a:t> </a:t>
            </a:r>
            <a:r>
              <a:rPr spc="-20" dirty="0"/>
              <a:t>Positioning 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9417" y="3839311"/>
            <a:ext cx="5954383" cy="2186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825" marR="5080" indent="-746760">
              <a:lnSpc>
                <a:spcPct val="117200"/>
              </a:lnSpc>
              <a:spcBef>
                <a:spcPts val="100"/>
              </a:spcBef>
              <a:tabLst>
                <a:tab pos="3230880" algn="l"/>
              </a:tabLst>
            </a:pPr>
            <a:r>
              <a:rPr sz="2400" spc="-5" dirty="0" smtClean="0">
                <a:solidFill>
                  <a:srgbClr val="595959"/>
                </a:solidFill>
                <a:latin typeface="Trebuchet MS"/>
                <a:cs typeface="Trebuchet MS"/>
              </a:rPr>
              <a:t>Under </a:t>
            </a:r>
            <a:r>
              <a:rPr sz="2400" dirty="0" smtClean="0">
                <a:solidFill>
                  <a:srgbClr val="595959"/>
                </a:solidFill>
                <a:latin typeface="Trebuchet MS"/>
                <a:cs typeface="Trebuchet MS"/>
              </a:rPr>
              <a:t>the </a:t>
            </a:r>
            <a:r>
              <a:rPr sz="2400" spc="-5" dirty="0" smtClean="0">
                <a:solidFill>
                  <a:srgbClr val="595959"/>
                </a:solidFill>
                <a:latin typeface="Trebuchet MS"/>
                <a:cs typeface="Trebuchet MS"/>
              </a:rPr>
              <a:t>guidance of</a:t>
            </a:r>
            <a:r>
              <a:rPr lang="en-IN" sz="2400" spc="-5" dirty="0" smtClean="0">
                <a:solidFill>
                  <a:srgbClr val="595959"/>
                </a:solidFill>
                <a:latin typeface="Trebuchet MS"/>
                <a:cs typeface="Trebuchet MS"/>
              </a:rPr>
              <a:t> “RIP NO GUDIENCE”               </a:t>
            </a:r>
            <a:r>
              <a:rPr sz="2400" spc="-5" dirty="0" smtClean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lang="en-IN" sz="2400" spc="-5" dirty="0" smtClean="0">
                <a:solidFill>
                  <a:srgbClr val="595959"/>
                </a:solidFill>
                <a:latin typeface="Trebuchet MS"/>
                <a:cs typeface="Trebuchet MS"/>
              </a:rPr>
              <a:t/>
            </a:r>
            <a:br>
              <a:rPr lang="en-IN" sz="2400" spc="-5" dirty="0" smtClean="0">
                <a:solidFill>
                  <a:srgbClr val="595959"/>
                </a:solidFill>
                <a:latin typeface="Trebuchet MS"/>
                <a:cs typeface="Trebuchet MS"/>
              </a:rPr>
            </a:br>
            <a:r>
              <a:rPr lang="en-IN" sz="2400" spc="-5" dirty="0" smtClean="0">
                <a:solidFill>
                  <a:srgbClr val="1F497D"/>
                </a:solidFill>
                <a:latin typeface="Trebuchet MS"/>
                <a:cs typeface="Trebuchet MS"/>
              </a:rPr>
              <a:t>YASH                    170303105066 P</a:t>
            </a:r>
            <a:r>
              <a:rPr lang="en-IN" sz="2400" spc="-5" dirty="0" smtClean="0">
                <a:solidFill>
                  <a:srgbClr val="1F497D"/>
                </a:solidFill>
                <a:latin typeface="Trebuchet MS"/>
                <a:cs typeface="Trebuchet MS"/>
              </a:rPr>
              <a:t>REET</a:t>
            </a:r>
            <a:r>
              <a:rPr lang="en-IN" sz="240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lang="en-IN" sz="2400" dirty="0" smtClean="0">
                <a:solidFill>
                  <a:srgbClr val="1F497D"/>
                </a:solidFill>
                <a:latin typeface="Trebuchet MS"/>
                <a:cs typeface="Trebuchet MS"/>
              </a:rPr>
              <a:t>                 </a:t>
            </a:r>
            <a:r>
              <a:rPr lang="en-IN" sz="2400" spc="-5" dirty="0" smtClean="0">
                <a:solidFill>
                  <a:srgbClr val="1F497D"/>
                </a:solidFill>
                <a:latin typeface="Trebuchet MS"/>
                <a:cs typeface="Trebuchet MS"/>
              </a:rPr>
              <a:t>170303105067</a:t>
            </a:r>
            <a:r>
              <a:rPr sz="2400" spc="-5" dirty="0" smtClean="0">
                <a:solidFill>
                  <a:srgbClr val="1F497D"/>
                </a:solidFill>
                <a:latin typeface="Trebuchet MS"/>
                <a:cs typeface="Trebuchet MS"/>
              </a:rPr>
              <a:t>  </a:t>
            </a:r>
            <a:r>
              <a:rPr lang="en-IN" sz="2400" spc="-5" dirty="0" smtClean="0">
                <a:solidFill>
                  <a:srgbClr val="1F497D"/>
                </a:solidFill>
                <a:latin typeface="Trebuchet MS"/>
                <a:cs typeface="Trebuchet MS"/>
              </a:rPr>
              <a:t>AKHIL                   170303105070</a:t>
            </a:r>
          </a:p>
          <a:p>
            <a:pPr marL="758825" marR="5080" indent="-746760">
              <a:lnSpc>
                <a:spcPct val="117200"/>
              </a:lnSpc>
              <a:spcBef>
                <a:spcPts val="100"/>
              </a:spcBef>
              <a:tabLst>
                <a:tab pos="3230880" algn="l"/>
              </a:tabLst>
            </a:pPr>
            <a:r>
              <a:rPr lang="en-IN" sz="2400" spc="-5" dirty="0" smtClean="0">
                <a:solidFill>
                  <a:srgbClr val="1F497D"/>
                </a:solidFill>
                <a:latin typeface="Trebuchet MS"/>
                <a:cs typeface="Trebuchet MS"/>
              </a:rPr>
              <a:t>        DEEP                    170303105071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90" y="492010"/>
            <a:ext cx="709866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8230" algn="l"/>
              </a:tabLst>
            </a:pPr>
            <a:r>
              <a:rPr sz="4100" spc="-25" dirty="0"/>
              <a:t>Weighted	</a:t>
            </a:r>
            <a:r>
              <a:rPr sz="4100" dirty="0"/>
              <a:t>k Nearest</a:t>
            </a:r>
            <a:r>
              <a:rPr sz="4100" spc="-65" dirty="0"/>
              <a:t> </a:t>
            </a:r>
            <a:r>
              <a:rPr sz="4100" spc="-5" dirty="0"/>
              <a:t>Neighbour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490219" y="1606435"/>
            <a:ext cx="8107045" cy="3997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ts val="37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position estimator algorithm </a:t>
            </a:r>
            <a:r>
              <a:rPr sz="3200" dirty="0">
                <a:latin typeface="Trebuchet MS"/>
                <a:cs typeface="Trebuchet MS"/>
              </a:rPr>
              <a:t>used is  the </a:t>
            </a:r>
            <a:r>
              <a:rPr sz="3200" spc="-20" dirty="0">
                <a:latin typeface="Trebuchet MS"/>
                <a:cs typeface="Trebuchet MS"/>
              </a:rPr>
              <a:t>Weighted </a:t>
            </a:r>
            <a:r>
              <a:rPr sz="3200" dirty="0">
                <a:latin typeface="Trebuchet MS"/>
                <a:cs typeface="Trebuchet MS"/>
              </a:rPr>
              <a:t>k Nearest </a:t>
            </a:r>
            <a:r>
              <a:rPr sz="3200" spc="-5" dirty="0">
                <a:latin typeface="Trebuchet MS"/>
                <a:cs typeface="Trebuchet MS"/>
              </a:rPr>
              <a:t>Neighbour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(WkNN)</a:t>
            </a:r>
            <a:endParaRPr sz="3200">
              <a:latin typeface="Trebuchet MS"/>
              <a:cs typeface="Trebuchet MS"/>
            </a:endParaRPr>
          </a:p>
          <a:p>
            <a:pPr marL="354965" marR="142240" indent="-342900">
              <a:lnSpc>
                <a:spcPts val="37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Finds </a:t>
            </a:r>
            <a:r>
              <a:rPr sz="3200" dirty="0">
                <a:latin typeface="Trebuchet MS"/>
                <a:cs typeface="Trebuchet MS"/>
              </a:rPr>
              <a:t>the k nearest </a:t>
            </a:r>
            <a:r>
              <a:rPr sz="3200" spc="-5" dirty="0">
                <a:latin typeface="Trebuchet MS"/>
                <a:cs typeface="Trebuchet MS"/>
              </a:rPr>
              <a:t>chosen locations </a:t>
            </a:r>
            <a:r>
              <a:rPr sz="3200" dirty="0">
                <a:latin typeface="Trebuchet MS"/>
                <a:cs typeface="Trebuchet MS"/>
              </a:rPr>
              <a:t>from  </a:t>
            </a:r>
            <a:r>
              <a:rPr sz="3200" spc="-5" dirty="0">
                <a:latin typeface="Trebuchet MS"/>
                <a:cs typeface="Trebuchet MS"/>
              </a:rPr>
              <a:t>unknown location based on Euclidean  distance</a:t>
            </a:r>
            <a:endParaRPr sz="3200">
              <a:latin typeface="Trebuchet MS"/>
              <a:cs typeface="Trebuchet MS"/>
            </a:endParaRPr>
          </a:p>
          <a:p>
            <a:pPr marL="354965" marR="476250" indent="-342900">
              <a:lnSpc>
                <a:spcPts val="37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Calculates coordinates of unknown  location </a:t>
            </a:r>
            <a:r>
              <a:rPr sz="3200" dirty="0">
                <a:latin typeface="Trebuchet MS"/>
                <a:cs typeface="Trebuchet MS"/>
              </a:rPr>
              <a:t>as the </a:t>
            </a:r>
            <a:r>
              <a:rPr sz="3200" spc="-5" dirty="0">
                <a:latin typeface="Trebuchet MS"/>
                <a:cs typeface="Trebuchet MS"/>
              </a:rPr>
              <a:t>weighted average of </a:t>
            </a:r>
            <a:r>
              <a:rPr sz="3200" dirty="0">
                <a:latin typeface="Trebuchet MS"/>
                <a:cs typeface="Trebuchet MS"/>
              </a:rPr>
              <a:t>the  </a:t>
            </a:r>
            <a:r>
              <a:rPr sz="3200" spc="-5" dirty="0">
                <a:latin typeface="Trebuchet MS"/>
                <a:cs typeface="Trebuchet MS"/>
              </a:rPr>
              <a:t>nearest </a:t>
            </a:r>
            <a:r>
              <a:rPr sz="3200" dirty="0">
                <a:latin typeface="Trebuchet MS"/>
                <a:cs typeface="Trebuchet MS"/>
              </a:rPr>
              <a:t>k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points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90" y="492010"/>
            <a:ext cx="709866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8230" algn="l"/>
              </a:tabLst>
            </a:pPr>
            <a:r>
              <a:rPr sz="4100" spc="-25" dirty="0"/>
              <a:t>Weighted	</a:t>
            </a:r>
            <a:r>
              <a:rPr sz="4100" dirty="0"/>
              <a:t>k Nearest</a:t>
            </a:r>
            <a:r>
              <a:rPr sz="4100" spc="-65" dirty="0"/>
              <a:t> </a:t>
            </a:r>
            <a:r>
              <a:rPr sz="4100" spc="-5" dirty="0"/>
              <a:t>Neighbour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490219" y="1606435"/>
            <a:ext cx="8141334" cy="3058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868680" indent="-342900">
              <a:lnSpc>
                <a:spcPts val="37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Trebuchet MS"/>
                <a:cs typeface="Trebuchet MS"/>
              </a:rPr>
              <a:t>Weight </a:t>
            </a:r>
            <a:r>
              <a:rPr sz="3200" dirty="0">
                <a:latin typeface="Trebuchet MS"/>
                <a:cs typeface="Trebuchet MS"/>
              </a:rPr>
              <a:t>is the </a:t>
            </a:r>
            <a:r>
              <a:rPr sz="3200" spc="-5" dirty="0">
                <a:latin typeface="Trebuchet MS"/>
                <a:cs typeface="Trebuchet MS"/>
              </a:rPr>
              <a:t>inverse of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Euclidean  distance</a:t>
            </a:r>
            <a:endParaRPr sz="3200">
              <a:latin typeface="Trebuchet MS"/>
              <a:cs typeface="Trebuchet MS"/>
            </a:endParaRPr>
          </a:p>
          <a:p>
            <a:pPr marL="354965" marR="5080" indent="-342900">
              <a:lnSpc>
                <a:spcPts val="37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k </a:t>
            </a:r>
            <a:r>
              <a:rPr sz="3200" spc="-5" dirty="0">
                <a:latin typeface="Trebuchet MS"/>
                <a:cs typeface="Trebuchet MS"/>
              </a:rPr>
              <a:t>can be considered </a:t>
            </a:r>
            <a:r>
              <a:rPr sz="3200" dirty="0">
                <a:latin typeface="Trebuchet MS"/>
                <a:cs typeface="Trebuchet MS"/>
              </a:rPr>
              <a:t>as a tuning </a:t>
            </a:r>
            <a:r>
              <a:rPr sz="3200" spc="-5" dirty="0">
                <a:latin typeface="Trebuchet MS"/>
                <a:cs typeface="Trebuchet MS"/>
              </a:rPr>
              <a:t>parameter  </a:t>
            </a:r>
            <a:r>
              <a:rPr sz="3200" dirty="0">
                <a:latin typeface="Trebuchet MS"/>
                <a:cs typeface="Trebuchet MS"/>
              </a:rPr>
              <a:t>in the</a:t>
            </a:r>
            <a:r>
              <a:rPr sz="3200" spc="-5" dirty="0">
                <a:latin typeface="Trebuchet MS"/>
                <a:cs typeface="Trebuchet MS"/>
              </a:rPr>
              <a:t> algorithm</a:t>
            </a:r>
            <a:endParaRPr sz="3200">
              <a:latin typeface="Trebuchet MS"/>
              <a:cs typeface="Trebuchet MS"/>
            </a:endParaRPr>
          </a:p>
          <a:p>
            <a:pPr marL="354965" marR="99695" indent="-342900">
              <a:lnSpc>
                <a:spcPts val="37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When k=1, </a:t>
            </a:r>
            <a:r>
              <a:rPr sz="3200" spc="-5" dirty="0">
                <a:latin typeface="Trebuchet MS"/>
                <a:cs typeface="Trebuchet MS"/>
              </a:rPr>
              <a:t>algorithm acts </a:t>
            </a:r>
            <a:r>
              <a:rPr sz="3200" dirty="0">
                <a:latin typeface="Trebuchet MS"/>
                <a:cs typeface="Trebuchet MS"/>
              </a:rPr>
              <a:t>as a </a:t>
            </a:r>
            <a:r>
              <a:rPr sz="3200" spc="-5" dirty="0">
                <a:latin typeface="Trebuchet MS"/>
                <a:cs typeface="Trebuchet MS"/>
              </a:rPr>
              <a:t>simple look  up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table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2261870" algn="l"/>
              </a:tabLst>
            </a:pPr>
            <a:r>
              <a:rPr spc="-5" dirty="0"/>
              <a:t>How	</a:t>
            </a:r>
            <a:r>
              <a:rPr dirty="0"/>
              <a:t>the	</a:t>
            </a:r>
            <a:r>
              <a:rPr spc="-5" dirty="0"/>
              <a:t>algorithm</a:t>
            </a:r>
            <a:r>
              <a:rPr spc="-50" dirty="0"/>
              <a:t> </a:t>
            </a:r>
            <a:r>
              <a:rPr spc="-5" dirty="0"/>
              <a:t>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070" y="1509179"/>
            <a:ext cx="6591934" cy="4018279"/>
            <a:chOff x="1276070" y="1509179"/>
            <a:chExt cx="6591934" cy="4018279"/>
          </a:xfrm>
        </p:grpSpPr>
        <p:sp>
          <p:nvSpPr>
            <p:cNvPr id="5" name="object 5"/>
            <p:cNvSpPr/>
            <p:nvPr/>
          </p:nvSpPr>
          <p:spPr>
            <a:xfrm>
              <a:off x="1316659" y="1713153"/>
              <a:ext cx="6502247" cy="3729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99" y="1739900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200"/>
                  </a:lnTo>
                  <a:lnTo>
                    <a:pt x="0" y="363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1599" y="1739906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193"/>
                  </a:lnTo>
                  <a:lnTo>
                    <a:pt x="0" y="36321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070" y="4207865"/>
              <a:ext cx="1319390" cy="1319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8539" y="4207865"/>
              <a:ext cx="1319390" cy="1319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8539" y="1509179"/>
              <a:ext cx="1319390" cy="1319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6070" y="1509179"/>
              <a:ext cx="1319390" cy="13193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56765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9246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765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9246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5115" y="5920442"/>
            <a:ext cx="40944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Suppose </a:t>
            </a:r>
            <a:r>
              <a:rPr sz="1800" dirty="0">
                <a:latin typeface="Trebuchet MS"/>
                <a:cs typeface="Trebuchet MS"/>
              </a:rPr>
              <a:t>there are 4 routers in 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floor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2261870" algn="l"/>
              </a:tabLst>
            </a:pPr>
            <a:r>
              <a:rPr spc="-5" dirty="0"/>
              <a:t>How	</a:t>
            </a:r>
            <a:r>
              <a:rPr dirty="0"/>
              <a:t>the	</a:t>
            </a:r>
            <a:r>
              <a:rPr spc="-5" dirty="0"/>
              <a:t>algorithm</a:t>
            </a:r>
            <a:r>
              <a:rPr spc="-50" dirty="0"/>
              <a:t> </a:t>
            </a:r>
            <a:r>
              <a:rPr spc="-5" dirty="0"/>
              <a:t>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070" y="1509179"/>
            <a:ext cx="6591934" cy="4018279"/>
            <a:chOff x="1276070" y="1509179"/>
            <a:chExt cx="6591934" cy="4018279"/>
          </a:xfrm>
        </p:grpSpPr>
        <p:sp>
          <p:nvSpPr>
            <p:cNvPr id="5" name="object 5"/>
            <p:cNvSpPr/>
            <p:nvPr/>
          </p:nvSpPr>
          <p:spPr>
            <a:xfrm>
              <a:off x="1316659" y="1713153"/>
              <a:ext cx="6502247" cy="3729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99" y="1739900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200"/>
                  </a:lnTo>
                  <a:lnTo>
                    <a:pt x="0" y="363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1599" y="1739906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193"/>
                  </a:lnTo>
                  <a:lnTo>
                    <a:pt x="0" y="36321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070" y="4207865"/>
              <a:ext cx="1319390" cy="1319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8539" y="4207865"/>
              <a:ext cx="1319390" cy="1319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8539" y="1509179"/>
              <a:ext cx="1319390" cy="1319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6070" y="1509179"/>
              <a:ext cx="1319390" cy="13193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56765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9246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765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9246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3147" y="5920442"/>
            <a:ext cx="811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The signals emanating </a:t>
            </a:r>
            <a:r>
              <a:rPr sz="1800" spc="-5" dirty="0">
                <a:latin typeface="Trebuchet MS"/>
                <a:cs typeface="Trebuchet MS"/>
              </a:rPr>
              <a:t>from </a:t>
            </a:r>
            <a:r>
              <a:rPr sz="1800" dirty="0">
                <a:latin typeface="Trebuchet MS"/>
                <a:cs typeface="Trebuchet MS"/>
              </a:rPr>
              <a:t>routers </a:t>
            </a:r>
            <a:r>
              <a:rPr sz="1800" spc="-5" dirty="0">
                <a:latin typeface="Trebuchet MS"/>
                <a:cs typeface="Trebuchet MS"/>
              </a:rPr>
              <a:t>leave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unique fingerprint </a:t>
            </a:r>
            <a:r>
              <a:rPr sz="1800" dirty="0">
                <a:latin typeface="Trebuchet MS"/>
                <a:cs typeface="Trebuchet MS"/>
              </a:rPr>
              <a:t>at each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7722" y="607694"/>
            <a:ext cx="5286717" cy="5279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2261870" algn="l"/>
              </a:tabLst>
            </a:pPr>
            <a:r>
              <a:rPr spc="-5" dirty="0"/>
              <a:t>How	</a:t>
            </a:r>
            <a:r>
              <a:rPr dirty="0"/>
              <a:t>the	</a:t>
            </a:r>
            <a:r>
              <a:rPr spc="-5" dirty="0"/>
              <a:t>algorithm</a:t>
            </a:r>
            <a:r>
              <a:rPr spc="-50" dirty="0"/>
              <a:t> </a:t>
            </a:r>
            <a:r>
              <a:rPr spc="-5" dirty="0"/>
              <a:t>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070" y="1509179"/>
            <a:ext cx="6591934" cy="4018279"/>
            <a:chOff x="1276070" y="1509179"/>
            <a:chExt cx="6591934" cy="4018279"/>
          </a:xfrm>
        </p:grpSpPr>
        <p:sp>
          <p:nvSpPr>
            <p:cNvPr id="5" name="object 5"/>
            <p:cNvSpPr/>
            <p:nvPr/>
          </p:nvSpPr>
          <p:spPr>
            <a:xfrm>
              <a:off x="1316659" y="1713153"/>
              <a:ext cx="6502247" cy="3729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99" y="1739900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200"/>
                  </a:lnTo>
                  <a:lnTo>
                    <a:pt x="0" y="363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1599" y="1739906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193"/>
                  </a:lnTo>
                  <a:lnTo>
                    <a:pt x="0" y="36321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070" y="4207865"/>
              <a:ext cx="1319390" cy="1319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8539" y="4207865"/>
              <a:ext cx="1319390" cy="1319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8539" y="1509179"/>
              <a:ext cx="1319390" cy="1319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6070" y="1509179"/>
              <a:ext cx="1319390" cy="13193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56765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9246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765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9246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3147" y="5920442"/>
            <a:ext cx="811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The signals emanating </a:t>
            </a:r>
            <a:r>
              <a:rPr sz="1800" spc="-5" dirty="0">
                <a:latin typeface="Trebuchet MS"/>
                <a:cs typeface="Trebuchet MS"/>
              </a:rPr>
              <a:t>from </a:t>
            </a:r>
            <a:r>
              <a:rPr sz="1800" dirty="0">
                <a:latin typeface="Trebuchet MS"/>
                <a:cs typeface="Trebuchet MS"/>
              </a:rPr>
              <a:t>routers </a:t>
            </a:r>
            <a:r>
              <a:rPr sz="1800" spc="-5" dirty="0">
                <a:latin typeface="Trebuchet MS"/>
                <a:cs typeface="Trebuchet MS"/>
              </a:rPr>
              <a:t>leave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unique fingerprint </a:t>
            </a:r>
            <a:r>
              <a:rPr sz="1800" dirty="0">
                <a:latin typeface="Trebuchet MS"/>
                <a:cs typeface="Trebuchet MS"/>
              </a:rPr>
              <a:t>at each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7722" y="607694"/>
            <a:ext cx="8375650" cy="5457190"/>
            <a:chOff x="287722" y="607694"/>
            <a:chExt cx="8375650" cy="5457190"/>
          </a:xfrm>
        </p:grpSpPr>
        <p:sp>
          <p:nvSpPr>
            <p:cNvPr id="18" name="object 18"/>
            <p:cNvSpPr/>
            <p:nvPr/>
          </p:nvSpPr>
          <p:spPr>
            <a:xfrm>
              <a:off x="3368421" y="793432"/>
              <a:ext cx="5294934" cy="52711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722" y="607694"/>
              <a:ext cx="5286717" cy="52797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2261870" algn="l"/>
              </a:tabLst>
            </a:pPr>
            <a:r>
              <a:rPr spc="-5" dirty="0"/>
              <a:t>How	</a:t>
            </a:r>
            <a:r>
              <a:rPr dirty="0"/>
              <a:t>the	</a:t>
            </a:r>
            <a:r>
              <a:rPr spc="-5" dirty="0"/>
              <a:t>algorithm</a:t>
            </a:r>
            <a:r>
              <a:rPr spc="-50" dirty="0"/>
              <a:t> </a:t>
            </a:r>
            <a:r>
              <a:rPr spc="-5" dirty="0"/>
              <a:t>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070" y="1509179"/>
            <a:ext cx="6591934" cy="4018279"/>
            <a:chOff x="1276070" y="1509179"/>
            <a:chExt cx="6591934" cy="4018279"/>
          </a:xfrm>
        </p:grpSpPr>
        <p:sp>
          <p:nvSpPr>
            <p:cNvPr id="5" name="object 5"/>
            <p:cNvSpPr/>
            <p:nvPr/>
          </p:nvSpPr>
          <p:spPr>
            <a:xfrm>
              <a:off x="1316659" y="1713153"/>
              <a:ext cx="6502247" cy="3729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99" y="1739900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200"/>
                  </a:lnTo>
                  <a:lnTo>
                    <a:pt x="0" y="363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1599" y="1739906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193"/>
                  </a:lnTo>
                  <a:lnTo>
                    <a:pt x="0" y="36321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070" y="4207865"/>
              <a:ext cx="1319390" cy="1319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8539" y="4207865"/>
              <a:ext cx="1319390" cy="1319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8539" y="1509179"/>
              <a:ext cx="1319390" cy="1319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6070" y="1509179"/>
              <a:ext cx="1319390" cy="13193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56765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9246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765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9246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3147" y="5920442"/>
            <a:ext cx="811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The signals emanating </a:t>
            </a:r>
            <a:r>
              <a:rPr sz="1800" spc="-5" dirty="0">
                <a:latin typeface="Trebuchet MS"/>
                <a:cs typeface="Trebuchet MS"/>
              </a:rPr>
              <a:t>from </a:t>
            </a:r>
            <a:r>
              <a:rPr sz="1800" dirty="0">
                <a:latin typeface="Trebuchet MS"/>
                <a:cs typeface="Trebuchet MS"/>
              </a:rPr>
              <a:t>routers </a:t>
            </a:r>
            <a:r>
              <a:rPr sz="1800" spc="-5" dirty="0">
                <a:latin typeface="Trebuchet MS"/>
                <a:cs typeface="Trebuchet MS"/>
              </a:rPr>
              <a:t>leave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unique fingerprint </a:t>
            </a:r>
            <a:r>
              <a:rPr sz="1800" dirty="0">
                <a:latin typeface="Trebuchet MS"/>
                <a:cs typeface="Trebuchet MS"/>
              </a:rPr>
              <a:t>at each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7722" y="607694"/>
            <a:ext cx="8375650" cy="5932170"/>
            <a:chOff x="287722" y="607694"/>
            <a:chExt cx="8375650" cy="5932170"/>
          </a:xfrm>
        </p:grpSpPr>
        <p:sp>
          <p:nvSpPr>
            <p:cNvPr id="18" name="object 18"/>
            <p:cNvSpPr/>
            <p:nvPr/>
          </p:nvSpPr>
          <p:spPr>
            <a:xfrm>
              <a:off x="3368421" y="793432"/>
              <a:ext cx="5294934" cy="52711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722" y="607694"/>
              <a:ext cx="5286717" cy="52797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2277" y="1262680"/>
              <a:ext cx="5289550" cy="52768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2261870" algn="l"/>
              </a:tabLst>
            </a:pPr>
            <a:r>
              <a:rPr spc="-5" dirty="0"/>
              <a:t>How	</a:t>
            </a:r>
            <a:r>
              <a:rPr dirty="0"/>
              <a:t>the	</a:t>
            </a:r>
            <a:r>
              <a:rPr spc="-5" dirty="0"/>
              <a:t>algorithm</a:t>
            </a:r>
            <a:r>
              <a:rPr spc="-50" dirty="0"/>
              <a:t> </a:t>
            </a:r>
            <a:r>
              <a:rPr spc="-5" dirty="0"/>
              <a:t>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070" y="1509179"/>
            <a:ext cx="6591934" cy="4018279"/>
            <a:chOff x="1276070" y="1509179"/>
            <a:chExt cx="6591934" cy="4018279"/>
          </a:xfrm>
        </p:grpSpPr>
        <p:sp>
          <p:nvSpPr>
            <p:cNvPr id="5" name="object 5"/>
            <p:cNvSpPr/>
            <p:nvPr/>
          </p:nvSpPr>
          <p:spPr>
            <a:xfrm>
              <a:off x="1316659" y="1713153"/>
              <a:ext cx="6502247" cy="3729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99" y="1739900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200"/>
                  </a:lnTo>
                  <a:lnTo>
                    <a:pt x="0" y="363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1599" y="1739906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193"/>
                  </a:lnTo>
                  <a:lnTo>
                    <a:pt x="0" y="36321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070" y="4207865"/>
              <a:ext cx="1319390" cy="1319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8539" y="4207865"/>
              <a:ext cx="1319390" cy="1319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8539" y="1509179"/>
              <a:ext cx="1319390" cy="1319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6070" y="1509179"/>
              <a:ext cx="1319390" cy="13193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56765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9246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765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9246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3147" y="5920442"/>
            <a:ext cx="811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The signals emanating </a:t>
            </a:r>
            <a:r>
              <a:rPr sz="1800" spc="-5" dirty="0">
                <a:latin typeface="Trebuchet MS"/>
                <a:cs typeface="Trebuchet MS"/>
              </a:rPr>
              <a:t>from </a:t>
            </a:r>
            <a:r>
              <a:rPr sz="1800" dirty="0">
                <a:latin typeface="Trebuchet MS"/>
                <a:cs typeface="Trebuchet MS"/>
              </a:rPr>
              <a:t>routers </a:t>
            </a:r>
            <a:r>
              <a:rPr sz="1800" spc="-5" dirty="0">
                <a:latin typeface="Trebuchet MS"/>
                <a:cs typeface="Trebuchet MS"/>
              </a:rPr>
              <a:t>leave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unique fingerprint </a:t>
            </a:r>
            <a:r>
              <a:rPr sz="1800" dirty="0">
                <a:latin typeface="Trebuchet MS"/>
                <a:cs typeface="Trebuchet MS"/>
              </a:rPr>
              <a:t>at each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7722" y="607694"/>
            <a:ext cx="8375650" cy="5932170"/>
            <a:chOff x="287722" y="607694"/>
            <a:chExt cx="8375650" cy="5932170"/>
          </a:xfrm>
        </p:grpSpPr>
        <p:sp>
          <p:nvSpPr>
            <p:cNvPr id="18" name="object 18"/>
            <p:cNvSpPr/>
            <p:nvPr/>
          </p:nvSpPr>
          <p:spPr>
            <a:xfrm>
              <a:off x="3375113" y="1049007"/>
              <a:ext cx="5281574" cy="52848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8421" y="793432"/>
              <a:ext cx="5294934" cy="52711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722" y="607694"/>
              <a:ext cx="5286717" cy="52797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2277" y="1262680"/>
              <a:ext cx="5289550" cy="52768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2261870" algn="l"/>
              </a:tabLst>
            </a:pPr>
            <a:r>
              <a:rPr spc="-5" dirty="0"/>
              <a:t>How	</a:t>
            </a:r>
            <a:r>
              <a:rPr dirty="0"/>
              <a:t>the	</a:t>
            </a:r>
            <a:r>
              <a:rPr spc="-5" dirty="0"/>
              <a:t>algorithm</a:t>
            </a:r>
            <a:r>
              <a:rPr spc="-50" dirty="0"/>
              <a:t> </a:t>
            </a:r>
            <a:r>
              <a:rPr spc="-5" dirty="0"/>
              <a:t>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070" y="1509179"/>
            <a:ext cx="6591934" cy="4018279"/>
            <a:chOff x="1276070" y="1509179"/>
            <a:chExt cx="6591934" cy="4018279"/>
          </a:xfrm>
        </p:grpSpPr>
        <p:sp>
          <p:nvSpPr>
            <p:cNvPr id="5" name="object 5"/>
            <p:cNvSpPr/>
            <p:nvPr/>
          </p:nvSpPr>
          <p:spPr>
            <a:xfrm>
              <a:off x="1316659" y="1713153"/>
              <a:ext cx="6502247" cy="3729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99" y="1739900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200"/>
                  </a:lnTo>
                  <a:lnTo>
                    <a:pt x="0" y="363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1599" y="1739906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193"/>
                  </a:lnTo>
                  <a:lnTo>
                    <a:pt x="0" y="36321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070" y="4207865"/>
              <a:ext cx="1319390" cy="1319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8539" y="4207865"/>
              <a:ext cx="1319390" cy="1319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8539" y="1509179"/>
              <a:ext cx="1319390" cy="1319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6070" y="1509179"/>
              <a:ext cx="1319390" cy="13193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56765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9246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765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9246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39048" y="5920442"/>
            <a:ext cx="5266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Choose </a:t>
            </a:r>
            <a:r>
              <a:rPr sz="1800" dirty="0">
                <a:latin typeface="Trebuchet MS"/>
                <a:cs typeface="Trebuchet MS"/>
              </a:rPr>
              <a:t>8 </a:t>
            </a:r>
            <a:r>
              <a:rPr sz="1800" spc="-5" dirty="0">
                <a:latin typeface="Trebuchet MS"/>
                <a:cs typeface="Trebuchet MS"/>
              </a:rPr>
              <a:t>points </a:t>
            </a:r>
            <a:r>
              <a:rPr sz="1800" dirty="0">
                <a:latin typeface="Trebuchet MS"/>
                <a:cs typeface="Trebuchet MS"/>
              </a:rPr>
              <a:t>on the </a:t>
            </a:r>
            <a:r>
              <a:rPr sz="1800" spc="-5" dirty="0">
                <a:latin typeface="Trebuchet MS"/>
                <a:cs typeface="Trebuchet MS"/>
              </a:rPr>
              <a:t>floor </a:t>
            </a:r>
            <a:r>
              <a:rPr sz="1800" dirty="0">
                <a:latin typeface="Trebuchet MS"/>
                <a:cs typeface="Trebuchet MS"/>
              </a:rPr>
              <a:t>and </a:t>
            </a:r>
            <a:r>
              <a:rPr sz="1800" spc="-5" dirty="0">
                <a:latin typeface="Trebuchet MS"/>
                <a:cs typeface="Trebuchet MS"/>
              </a:rPr>
              <a:t>calibrate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readings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7722" y="607694"/>
            <a:ext cx="8375650" cy="5932170"/>
            <a:chOff x="287722" y="607694"/>
            <a:chExt cx="8375650" cy="5932170"/>
          </a:xfrm>
        </p:grpSpPr>
        <p:sp>
          <p:nvSpPr>
            <p:cNvPr id="18" name="object 18"/>
            <p:cNvSpPr/>
            <p:nvPr/>
          </p:nvSpPr>
          <p:spPr>
            <a:xfrm>
              <a:off x="3375113" y="1049007"/>
              <a:ext cx="5281574" cy="5284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8421" y="793432"/>
              <a:ext cx="5294934" cy="52711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722" y="607694"/>
              <a:ext cx="5286717" cy="52797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2277" y="1262680"/>
              <a:ext cx="5289550" cy="52768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5041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3141" y="271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5041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83141" y="398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7658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55758" y="2711449"/>
              <a:ext cx="165100" cy="165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7658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55758" y="3981449"/>
              <a:ext cx="165100" cy="165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87658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25758" y="271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87658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25758" y="398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57658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95758" y="271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57658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95758" y="398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00846" y="2849041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(0,10)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72154" y="2849041"/>
            <a:ext cx="75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(10,10)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43462" y="2849041"/>
            <a:ext cx="75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(20,10)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14770" y="2849041"/>
            <a:ext cx="75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(30,10)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00846" y="4108069"/>
            <a:ext cx="517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(0,0)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72154" y="4108069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(10,0)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43462" y="4108069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(20,0)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13462" y="4108069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(30,0)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2261870" algn="l"/>
              </a:tabLst>
            </a:pPr>
            <a:r>
              <a:rPr spc="-5" dirty="0"/>
              <a:t>How	</a:t>
            </a:r>
            <a:r>
              <a:rPr dirty="0"/>
              <a:t>the	</a:t>
            </a:r>
            <a:r>
              <a:rPr spc="-5" dirty="0"/>
              <a:t>algorithm</a:t>
            </a:r>
            <a:r>
              <a:rPr spc="-50" dirty="0"/>
              <a:t> </a:t>
            </a:r>
            <a:r>
              <a:rPr spc="-5" dirty="0"/>
              <a:t>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070" y="1509179"/>
            <a:ext cx="6591934" cy="4018279"/>
            <a:chOff x="1276070" y="1509179"/>
            <a:chExt cx="6591934" cy="4018279"/>
          </a:xfrm>
        </p:grpSpPr>
        <p:sp>
          <p:nvSpPr>
            <p:cNvPr id="5" name="object 5"/>
            <p:cNvSpPr/>
            <p:nvPr/>
          </p:nvSpPr>
          <p:spPr>
            <a:xfrm>
              <a:off x="1316659" y="1713153"/>
              <a:ext cx="6502247" cy="3729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99" y="1739900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200"/>
                  </a:lnTo>
                  <a:lnTo>
                    <a:pt x="0" y="363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1599" y="1739906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193"/>
                  </a:lnTo>
                  <a:lnTo>
                    <a:pt x="0" y="36321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070" y="4207865"/>
              <a:ext cx="1319390" cy="1319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8539" y="4207865"/>
              <a:ext cx="1319390" cy="1319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8539" y="1509179"/>
              <a:ext cx="1319390" cy="1319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6070" y="1509179"/>
              <a:ext cx="1319390" cy="13193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56765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9246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765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9246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3071" y="5920442"/>
            <a:ext cx="7173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Calculate Euclidean distance from unknown point to all chosen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points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7722" y="607694"/>
            <a:ext cx="8375650" cy="5932170"/>
            <a:chOff x="287722" y="607694"/>
            <a:chExt cx="8375650" cy="5932170"/>
          </a:xfrm>
        </p:grpSpPr>
        <p:sp>
          <p:nvSpPr>
            <p:cNvPr id="18" name="object 18"/>
            <p:cNvSpPr/>
            <p:nvPr/>
          </p:nvSpPr>
          <p:spPr>
            <a:xfrm>
              <a:off x="3375113" y="1049007"/>
              <a:ext cx="5281574" cy="5284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8421" y="793432"/>
              <a:ext cx="5294934" cy="52711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722" y="607694"/>
              <a:ext cx="5286717" cy="52797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2277" y="1262680"/>
              <a:ext cx="5289550" cy="52768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5041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3141" y="271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5041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83141" y="398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7658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55758" y="2711449"/>
              <a:ext cx="165100" cy="165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7658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55758" y="3981449"/>
              <a:ext cx="165100" cy="165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87658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25758" y="271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87658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25758" y="398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57658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95758" y="271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57658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95758" y="398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6349" y="3455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54449" y="3473449"/>
              <a:ext cx="165100" cy="1651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058399" y="3395967"/>
            <a:ext cx="154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504D"/>
                </a:solidFill>
                <a:latin typeface="Trebuchet MS"/>
                <a:cs typeface="Trebuchet MS"/>
              </a:rPr>
              <a:t>Unknown</a:t>
            </a:r>
            <a:r>
              <a:rPr sz="1800" spc="-6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C0504D"/>
                </a:solidFill>
                <a:latin typeface="Trebuchet MS"/>
                <a:cs typeface="Trebuchet MS"/>
              </a:rPr>
              <a:t>Point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2261870" algn="l"/>
              </a:tabLst>
            </a:pPr>
            <a:r>
              <a:rPr spc="-5" dirty="0"/>
              <a:t>How	</a:t>
            </a:r>
            <a:r>
              <a:rPr dirty="0"/>
              <a:t>the	</a:t>
            </a:r>
            <a:r>
              <a:rPr spc="-5" dirty="0"/>
              <a:t>algorithm</a:t>
            </a:r>
            <a:r>
              <a:rPr spc="-50" dirty="0"/>
              <a:t> </a:t>
            </a:r>
            <a:r>
              <a:rPr spc="-5" dirty="0"/>
              <a:t>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6070" y="1509179"/>
            <a:ext cx="6591934" cy="4018279"/>
            <a:chOff x="1276070" y="1509179"/>
            <a:chExt cx="6591934" cy="4018279"/>
          </a:xfrm>
        </p:grpSpPr>
        <p:sp>
          <p:nvSpPr>
            <p:cNvPr id="4" name="object 4"/>
            <p:cNvSpPr/>
            <p:nvPr/>
          </p:nvSpPr>
          <p:spPr>
            <a:xfrm>
              <a:off x="1316659" y="1713153"/>
              <a:ext cx="6502247" cy="3729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599" y="1739900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200"/>
                  </a:lnTo>
                  <a:lnTo>
                    <a:pt x="0" y="363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99" y="1739906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193"/>
                  </a:lnTo>
                  <a:lnTo>
                    <a:pt x="0" y="36321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6070" y="4207865"/>
              <a:ext cx="1319390" cy="1319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48539" y="4207865"/>
              <a:ext cx="1319390" cy="1319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8539" y="1509179"/>
              <a:ext cx="1319390" cy="1319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6070" y="1509179"/>
              <a:ext cx="1319390" cy="13193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56765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9246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6765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9246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8498" y="5920442"/>
            <a:ext cx="7168515" cy="7169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68375" marR="1063625" indent="-918210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latin typeface="Trebuchet MS"/>
                <a:cs typeface="Trebuchet MS"/>
              </a:rPr>
              <a:t>Euclidean distance between points </a:t>
            </a:r>
            <a:r>
              <a:rPr sz="1800" dirty="0">
                <a:latin typeface="Trebuchet MS"/>
                <a:cs typeface="Trebuchet MS"/>
              </a:rPr>
              <a:t>x and y is calculated </a:t>
            </a:r>
            <a:r>
              <a:rPr sz="1800" spc="-5" dirty="0">
                <a:latin typeface="Trebuchet MS"/>
                <a:cs typeface="Trebuchet MS"/>
              </a:rPr>
              <a:t>by  sqrt((r</a:t>
            </a:r>
            <a:r>
              <a:rPr sz="1800" spc="-7" baseline="-6944" dirty="0">
                <a:latin typeface="Trebuchet MS"/>
                <a:cs typeface="Trebuchet MS"/>
              </a:rPr>
              <a:t>x1</a:t>
            </a:r>
            <a:r>
              <a:rPr sz="1800" spc="-5" dirty="0">
                <a:latin typeface="Trebuchet MS"/>
                <a:cs typeface="Trebuchet MS"/>
              </a:rPr>
              <a:t>-r</a:t>
            </a:r>
            <a:r>
              <a:rPr sz="1800" spc="-7" baseline="-6944" dirty="0">
                <a:latin typeface="Trebuchet MS"/>
                <a:cs typeface="Trebuchet MS"/>
              </a:rPr>
              <a:t>y1</a:t>
            </a:r>
            <a:r>
              <a:rPr sz="1800" spc="-5" dirty="0">
                <a:latin typeface="Trebuchet MS"/>
                <a:cs typeface="Trebuchet MS"/>
              </a:rPr>
              <a:t>)</a:t>
            </a:r>
            <a:r>
              <a:rPr sz="1800" spc="-7" baseline="25462" dirty="0">
                <a:latin typeface="Trebuchet MS"/>
                <a:cs typeface="Trebuchet MS"/>
              </a:rPr>
              <a:t>2</a:t>
            </a:r>
            <a:r>
              <a:rPr sz="1800" spc="-5" dirty="0">
                <a:latin typeface="Trebuchet MS"/>
                <a:cs typeface="Trebuchet MS"/>
              </a:rPr>
              <a:t>+(r</a:t>
            </a:r>
            <a:r>
              <a:rPr sz="1800" spc="-7" baseline="-6944" dirty="0">
                <a:latin typeface="Trebuchet MS"/>
                <a:cs typeface="Trebuchet MS"/>
              </a:rPr>
              <a:t>x2</a:t>
            </a:r>
            <a:r>
              <a:rPr sz="1800" spc="-5" dirty="0">
                <a:latin typeface="Trebuchet MS"/>
                <a:cs typeface="Trebuchet MS"/>
              </a:rPr>
              <a:t>-r</a:t>
            </a:r>
            <a:r>
              <a:rPr sz="1800" spc="-7" baseline="-6944" dirty="0">
                <a:latin typeface="Trebuchet MS"/>
                <a:cs typeface="Trebuchet MS"/>
              </a:rPr>
              <a:t>y2</a:t>
            </a:r>
            <a:r>
              <a:rPr sz="1800" spc="-5" dirty="0">
                <a:latin typeface="Trebuchet MS"/>
                <a:cs typeface="Trebuchet MS"/>
              </a:rPr>
              <a:t>)</a:t>
            </a:r>
            <a:r>
              <a:rPr sz="1800" spc="-7" baseline="25462" dirty="0">
                <a:latin typeface="Trebuchet MS"/>
                <a:cs typeface="Trebuchet MS"/>
              </a:rPr>
              <a:t>2</a:t>
            </a:r>
            <a:r>
              <a:rPr sz="1800" spc="-5" dirty="0">
                <a:latin typeface="Trebuchet MS"/>
                <a:cs typeface="Trebuchet MS"/>
              </a:rPr>
              <a:t>+(r</a:t>
            </a:r>
            <a:r>
              <a:rPr sz="1800" spc="-7" baseline="-6944" dirty="0">
                <a:latin typeface="Trebuchet MS"/>
                <a:cs typeface="Trebuchet MS"/>
              </a:rPr>
              <a:t>x3</a:t>
            </a:r>
            <a:r>
              <a:rPr sz="1800" spc="-5" dirty="0">
                <a:latin typeface="Trebuchet MS"/>
                <a:cs typeface="Trebuchet MS"/>
              </a:rPr>
              <a:t>-r</a:t>
            </a:r>
            <a:r>
              <a:rPr sz="1800" spc="-7" baseline="-6944" dirty="0">
                <a:latin typeface="Trebuchet MS"/>
                <a:cs typeface="Trebuchet MS"/>
              </a:rPr>
              <a:t>y3</a:t>
            </a:r>
            <a:r>
              <a:rPr sz="1800" spc="-5" dirty="0">
                <a:latin typeface="Trebuchet MS"/>
                <a:cs typeface="Trebuchet MS"/>
              </a:rPr>
              <a:t>)</a:t>
            </a:r>
            <a:r>
              <a:rPr sz="1800" spc="-7" baseline="25462" dirty="0">
                <a:latin typeface="Trebuchet MS"/>
                <a:cs typeface="Trebuchet MS"/>
              </a:rPr>
              <a:t>2</a:t>
            </a:r>
            <a:r>
              <a:rPr sz="1800" spc="-5" dirty="0">
                <a:latin typeface="Trebuchet MS"/>
                <a:cs typeface="Trebuchet MS"/>
              </a:rPr>
              <a:t>+(r</a:t>
            </a:r>
            <a:r>
              <a:rPr sz="1800" spc="-7" baseline="-6944" dirty="0">
                <a:latin typeface="Trebuchet MS"/>
                <a:cs typeface="Trebuchet MS"/>
              </a:rPr>
              <a:t>x4</a:t>
            </a:r>
            <a:r>
              <a:rPr sz="1800" spc="-5" dirty="0">
                <a:latin typeface="Trebuchet MS"/>
                <a:cs typeface="Trebuchet MS"/>
              </a:rPr>
              <a:t>-r</a:t>
            </a:r>
            <a:r>
              <a:rPr sz="1800" spc="-7" baseline="-6944" dirty="0">
                <a:latin typeface="Trebuchet MS"/>
                <a:cs typeface="Trebuchet MS"/>
              </a:rPr>
              <a:t>y4</a:t>
            </a:r>
            <a:r>
              <a:rPr sz="1800" spc="-5" dirty="0">
                <a:latin typeface="Trebuchet MS"/>
                <a:cs typeface="Trebuchet MS"/>
              </a:rPr>
              <a:t>)</a:t>
            </a:r>
            <a:r>
              <a:rPr sz="1800" spc="-7" baseline="25462" dirty="0">
                <a:latin typeface="Trebuchet MS"/>
                <a:cs typeface="Trebuchet MS"/>
              </a:rPr>
              <a:t>2</a:t>
            </a:r>
            <a:r>
              <a:rPr sz="1800" spc="-5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R="17780" algn="r">
              <a:lnSpc>
                <a:spcPts val="1125"/>
              </a:lnSpc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19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83141" y="2711450"/>
            <a:ext cx="3978275" cy="1435100"/>
            <a:chOff x="2583141" y="2711450"/>
            <a:chExt cx="3978275" cy="1435100"/>
          </a:xfrm>
        </p:grpSpPr>
        <p:sp>
          <p:nvSpPr>
            <p:cNvPr id="17" name="object 17"/>
            <p:cNvSpPr/>
            <p:nvPr/>
          </p:nvSpPr>
          <p:spPr>
            <a:xfrm>
              <a:off x="2583141" y="271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3141" y="398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55758" y="2711450"/>
              <a:ext cx="165100" cy="165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55758" y="3981450"/>
              <a:ext cx="165100" cy="165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25758" y="271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25758" y="398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95758" y="271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95758" y="398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54450" y="3473450"/>
              <a:ext cx="165100" cy="165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87722" y="607694"/>
            <a:ext cx="8375650" cy="5932170"/>
            <a:chOff x="287722" y="607694"/>
            <a:chExt cx="8375650" cy="5932170"/>
          </a:xfrm>
        </p:grpSpPr>
        <p:sp>
          <p:nvSpPr>
            <p:cNvPr id="27" name="object 27"/>
            <p:cNvSpPr/>
            <p:nvPr/>
          </p:nvSpPr>
          <p:spPr>
            <a:xfrm>
              <a:off x="3375113" y="1049007"/>
              <a:ext cx="5281574" cy="52848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8421" y="793432"/>
              <a:ext cx="5294934" cy="52711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7722" y="607694"/>
              <a:ext cx="5286717" cy="52797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2277" y="1262680"/>
              <a:ext cx="5289550" cy="52768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45041" y="269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45041" y="396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17658" y="269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7658" y="396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87658" y="269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87658" y="396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57658" y="269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57658" y="396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16349" y="3455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42435" y="2857179"/>
              <a:ext cx="198120" cy="6709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37005" y="2984497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599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76040" y="28752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27459" y="2743114"/>
              <a:ext cx="1298649" cy="89316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11345" y="2884122"/>
              <a:ext cx="1037590" cy="628015"/>
            </a:xfrm>
            <a:custGeom>
              <a:avLst/>
              <a:gdLst/>
              <a:ahLst/>
              <a:cxnLst/>
              <a:rect l="l" t="t" r="r" b="b"/>
              <a:pathLst>
                <a:path w="1037589" h="628014">
                  <a:moveTo>
                    <a:pt x="0" y="627668"/>
                  </a:moveTo>
                  <a:lnTo>
                    <a:pt x="1026583" y="6574"/>
                  </a:lnTo>
                  <a:lnTo>
                    <a:pt x="1037449" y="0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06365" y="2827591"/>
              <a:ext cx="135890" cy="115570"/>
            </a:xfrm>
            <a:custGeom>
              <a:avLst/>
              <a:gdLst/>
              <a:ahLst/>
              <a:cxnLst/>
              <a:rect l="l" t="t" r="r" b="b"/>
              <a:pathLst>
                <a:path w="135889" h="115569">
                  <a:moveTo>
                    <a:pt x="135877" y="0"/>
                  </a:moveTo>
                  <a:lnTo>
                    <a:pt x="0" y="10947"/>
                  </a:lnTo>
                  <a:lnTo>
                    <a:pt x="63119" y="115265"/>
                  </a:lnTo>
                  <a:lnTo>
                    <a:pt x="135877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39755" y="3501857"/>
              <a:ext cx="1271993" cy="65401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11345" y="3587991"/>
              <a:ext cx="1027430" cy="401955"/>
            </a:xfrm>
            <a:custGeom>
              <a:avLst/>
              <a:gdLst/>
              <a:ahLst/>
              <a:cxnLst/>
              <a:rect l="l" t="t" r="r" b="b"/>
              <a:pathLst>
                <a:path w="1027429" h="401954">
                  <a:moveTo>
                    <a:pt x="0" y="0"/>
                  </a:moveTo>
                  <a:lnTo>
                    <a:pt x="1015297" y="397322"/>
                  </a:lnTo>
                  <a:lnTo>
                    <a:pt x="1027124" y="401950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04422" y="3928541"/>
              <a:ext cx="135890" cy="113664"/>
            </a:xfrm>
            <a:custGeom>
              <a:avLst/>
              <a:gdLst/>
              <a:ahLst/>
              <a:cxnLst/>
              <a:rect l="l" t="t" r="r" b="b"/>
              <a:pathLst>
                <a:path w="135889" h="113664">
                  <a:moveTo>
                    <a:pt x="44424" y="0"/>
                  </a:moveTo>
                  <a:lnTo>
                    <a:pt x="0" y="113537"/>
                  </a:lnTo>
                  <a:lnTo>
                    <a:pt x="135750" y="101206"/>
                  </a:lnTo>
                  <a:lnTo>
                    <a:pt x="44424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39248" y="3623868"/>
              <a:ext cx="198120" cy="41226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36999" y="364489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76040" y="386079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58394" y="3509594"/>
              <a:ext cx="1277093" cy="63438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30983" y="3595725"/>
              <a:ext cx="1034415" cy="384175"/>
            </a:xfrm>
            <a:custGeom>
              <a:avLst/>
              <a:gdLst/>
              <a:ahLst/>
              <a:cxnLst/>
              <a:rect l="l" t="t" r="r" b="b"/>
              <a:pathLst>
                <a:path w="1034414" h="384175">
                  <a:moveTo>
                    <a:pt x="1034299" y="0"/>
                  </a:moveTo>
                  <a:lnTo>
                    <a:pt x="11905" y="379683"/>
                  </a:lnTo>
                  <a:lnTo>
                    <a:pt x="0" y="384105"/>
                  </a:lnTo>
                </a:path>
              </a:pathLst>
            </a:custGeom>
            <a:ln w="25399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28595" y="3918254"/>
              <a:ext cx="135890" cy="114300"/>
            </a:xfrm>
            <a:custGeom>
              <a:avLst/>
              <a:gdLst/>
              <a:ahLst/>
              <a:cxnLst/>
              <a:rect l="l" t="t" r="r" b="b"/>
              <a:pathLst>
                <a:path w="135889" h="114300">
                  <a:moveTo>
                    <a:pt x="93065" y="0"/>
                  </a:moveTo>
                  <a:lnTo>
                    <a:pt x="0" y="99593"/>
                  </a:lnTo>
                  <a:lnTo>
                    <a:pt x="135521" y="114300"/>
                  </a:lnTo>
                  <a:lnTo>
                    <a:pt x="93065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53757" y="2737359"/>
              <a:ext cx="1289757" cy="90451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31169" y="2879240"/>
              <a:ext cx="1028065" cy="638810"/>
            </a:xfrm>
            <a:custGeom>
              <a:avLst/>
              <a:gdLst/>
              <a:ahLst/>
              <a:cxnLst/>
              <a:rect l="l" t="t" r="r" b="b"/>
              <a:pathLst>
                <a:path w="1028064" h="638810">
                  <a:moveTo>
                    <a:pt x="1027712" y="638380"/>
                  </a:moveTo>
                  <a:lnTo>
                    <a:pt x="10788" y="670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38386" y="2821609"/>
              <a:ext cx="135890" cy="116205"/>
            </a:xfrm>
            <a:custGeom>
              <a:avLst/>
              <a:gdLst/>
              <a:ahLst/>
              <a:cxnLst/>
              <a:rect l="l" t="t" r="r" b="b"/>
              <a:pathLst>
                <a:path w="135889" h="116205">
                  <a:moveTo>
                    <a:pt x="0" y="0"/>
                  </a:moveTo>
                  <a:lnTo>
                    <a:pt x="71399" y="116116"/>
                  </a:lnTo>
                  <a:lnTo>
                    <a:pt x="135737" y="12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59896" y="2752016"/>
              <a:ext cx="2500378" cy="89823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24045" y="2868131"/>
              <a:ext cx="2267585" cy="656590"/>
            </a:xfrm>
            <a:custGeom>
              <a:avLst/>
              <a:gdLst/>
              <a:ahLst/>
              <a:cxnLst/>
              <a:rect l="l" t="t" r="r" b="b"/>
              <a:pathLst>
                <a:path w="2267585" h="656589">
                  <a:moveTo>
                    <a:pt x="0" y="656360"/>
                  </a:moveTo>
                  <a:lnTo>
                    <a:pt x="2254971" y="3531"/>
                  </a:lnTo>
                  <a:lnTo>
                    <a:pt x="2267171" y="0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62065" y="2813113"/>
              <a:ext cx="134620" cy="117475"/>
            </a:xfrm>
            <a:custGeom>
              <a:avLst/>
              <a:gdLst/>
              <a:ahLst/>
              <a:cxnLst/>
              <a:rect l="l" t="t" r="r" b="b"/>
              <a:pathLst>
                <a:path w="134620" h="117475">
                  <a:moveTo>
                    <a:pt x="0" y="0"/>
                  </a:moveTo>
                  <a:lnTo>
                    <a:pt x="33896" y="117106"/>
                  </a:lnTo>
                  <a:lnTo>
                    <a:pt x="134061" y="24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67365" y="3478011"/>
              <a:ext cx="2484356" cy="68034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24045" y="3562591"/>
              <a:ext cx="2264410" cy="450215"/>
            </a:xfrm>
            <a:custGeom>
              <a:avLst/>
              <a:gdLst/>
              <a:ahLst/>
              <a:cxnLst/>
              <a:rect l="l" t="t" r="r" b="b"/>
              <a:pathLst>
                <a:path w="2264410" h="450214">
                  <a:moveTo>
                    <a:pt x="0" y="0"/>
                  </a:moveTo>
                  <a:lnTo>
                    <a:pt x="2251424" y="447410"/>
                  </a:lnTo>
                  <a:lnTo>
                    <a:pt x="2263880" y="449885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63576" y="3950208"/>
              <a:ext cx="132080" cy="120014"/>
            </a:xfrm>
            <a:custGeom>
              <a:avLst/>
              <a:gdLst/>
              <a:ahLst/>
              <a:cxnLst/>
              <a:rect l="l" t="t" r="r" b="b"/>
              <a:pathLst>
                <a:path w="132079" h="120014">
                  <a:moveTo>
                    <a:pt x="23761" y="0"/>
                  </a:moveTo>
                  <a:lnTo>
                    <a:pt x="0" y="119583"/>
                  </a:lnTo>
                  <a:lnTo>
                    <a:pt x="131470" y="83553"/>
                  </a:lnTo>
                  <a:lnTo>
                    <a:pt x="23761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944" y="475615"/>
            <a:ext cx="7974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3239" algn="l"/>
              </a:tabLst>
            </a:pPr>
            <a:r>
              <a:rPr spc="-5" dirty="0"/>
              <a:t>Global	</a:t>
            </a:r>
            <a:r>
              <a:rPr spc="-20" dirty="0"/>
              <a:t>Positioning </a:t>
            </a:r>
            <a:r>
              <a:rPr dirty="0"/>
              <a:t>System</a:t>
            </a:r>
            <a:r>
              <a:rPr spc="-60" dirty="0"/>
              <a:t> </a:t>
            </a:r>
            <a:r>
              <a:rPr spc="-5" dirty="0"/>
              <a:t>(GPS)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679"/>
            <a:ext cx="8072755" cy="32042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rebuchet MS"/>
                <a:cs typeface="Trebuchet MS"/>
              </a:rPr>
              <a:t>Prominent </a:t>
            </a:r>
            <a:r>
              <a:rPr sz="3200" spc="-5" dirty="0">
                <a:latin typeface="Trebuchet MS"/>
                <a:cs typeface="Trebuchet MS"/>
              </a:rPr>
              <a:t>contributor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5" dirty="0">
                <a:latin typeface="Trebuchet MS"/>
                <a:cs typeface="Trebuchet MS"/>
              </a:rPr>
              <a:t>location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tracking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rebuchet MS"/>
                <a:cs typeface="Trebuchet MS"/>
              </a:rPr>
              <a:t>Works </a:t>
            </a:r>
            <a:r>
              <a:rPr sz="3200" spc="-5" dirty="0">
                <a:latin typeface="Trebuchet MS"/>
                <a:cs typeface="Trebuchet MS"/>
              </a:rPr>
              <a:t>efficiently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5" dirty="0">
                <a:latin typeface="Trebuchet MS"/>
                <a:cs typeface="Trebuchet MS"/>
              </a:rPr>
              <a:t>open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areas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Used by </a:t>
            </a:r>
            <a:r>
              <a:rPr sz="3200" dirty="0">
                <a:latin typeface="Trebuchet MS"/>
                <a:cs typeface="Trebuchet MS"/>
              </a:rPr>
              <a:t>many </a:t>
            </a:r>
            <a:r>
              <a:rPr sz="3200" spc="-5" dirty="0">
                <a:latin typeface="Trebuchet MS"/>
                <a:cs typeface="Trebuchet MS"/>
              </a:rPr>
              <a:t>location tracking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apps</a:t>
            </a:r>
            <a:endParaRPr sz="32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20"/>
              </a:spcBef>
              <a:tabLst>
                <a:tab pos="1841500" algn="l"/>
              </a:tabLst>
            </a:pPr>
            <a:r>
              <a:rPr sz="2800" spc="-5" dirty="0">
                <a:latin typeface="Trebuchet MS"/>
                <a:cs typeface="Trebuchet MS"/>
              </a:rPr>
              <a:t>Eg:	Google Maps</a:t>
            </a:r>
            <a:endParaRPr sz="2800">
              <a:latin typeface="Trebuchet MS"/>
              <a:cs typeface="Trebuchet MS"/>
            </a:endParaRPr>
          </a:p>
          <a:p>
            <a:pPr marL="1840864" marR="3780154">
              <a:lnSpc>
                <a:spcPct val="115199"/>
              </a:lnSpc>
            </a:pPr>
            <a:r>
              <a:rPr sz="2800" spc="-5" dirty="0">
                <a:latin typeface="Trebuchet MS"/>
                <a:cs typeface="Trebuchet MS"/>
              </a:rPr>
              <a:t>Apple Maps  Op</a:t>
            </a:r>
            <a:r>
              <a:rPr sz="2800" dirty="0">
                <a:latin typeface="Trebuchet MS"/>
                <a:cs typeface="Trebuchet MS"/>
              </a:rPr>
              <a:t>enStreetMap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20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2261870" algn="l"/>
              </a:tabLst>
            </a:pPr>
            <a:r>
              <a:rPr spc="-5" dirty="0"/>
              <a:t>How	</a:t>
            </a:r>
            <a:r>
              <a:rPr dirty="0"/>
              <a:t>the	</a:t>
            </a:r>
            <a:r>
              <a:rPr spc="-5" dirty="0"/>
              <a:t>algorithm</a:t>
            </a:r>
            <a:r>
              <a:rPr spc="-50" dirty="0"/>
              <a:t> </a:t>
            </a:r>
            <a:r>
              <a:rPr spc="-5" dirty="0"/>
              <a:t>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070" y="1509179"/>
            <a:ext cx="6591934" cy="4018279"/>
            <a:chOff x="1276070" y="1509179"/>
            <a:chExt cx="6591934" cy="4018279"/>
          </a:xfrm>
        </p:grpSpPr>
        <p:sp>
          <p:nvSpPr>
            <p:cNvPr id="5" name="object 5"/>
            <p:cNvSpPr/>
            <p:nvPr/>
          </p:nvSpPr>
          <p:spPr>
            <a:xfrm>
              <a:off x="1316659" y="1713153"/>
              <a:ext cx="6502247" cy="3729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99" y="1739900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200"/>
                  </a:lnTo>
                  <a:lnTo>
                    <a:pt x="0" y="363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1599" y="1739906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193"/>
                  </a:lnTo>
                  <a:lnTo>
                    <a:pt x="0" y="36321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070" y="4207865"/>
              <a:ext cx="1319390" cy="1319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8539" y="4207865"/>
              <a:ext cx="1319390" cy="1319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8539" y="1509179"/>
              <a:ext cx="1319390" cy="1319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6070" y="1509179"/>
              <a:ext cx="1319390" cy="13193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56765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9246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765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9246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7213" y="5920442"/>
            <a:ext cx="414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Nearest </a:t>
            </a:r>
            <a:r>
              <a:rPr sz="1800" dirty="0">
                <a:latin typeface="Trebuchet MS"/>
                <a:cs typeface="Trebuchet MS"/>
              </a:rPr>
              <a:t>k </a:t>
            </a:r>
            <a:r>
              <a:rPr sz="1800" spc="-5" dirty="0">
                <a:latin typeface="Trebuchet MS"/>
                <a:cs typeface="Trebuchet MS"/>
              </a:rPr>
              <a:t>points are chosen. Here </a:t>
            </a:r>
            <a:r>
              <a:rPr sz="1800" dirty="0">
                <a:latin typeface="Trebuchet MS"/>
                <a:cs typeface="Trebuchet MS"/>
              </a:rPr>
              <a:t>k =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83141" y="2711450"/>
            <a:ext cx="3978275" cy="1435100"/>
            <a:chOff x="2583141" y="2711450"/>
            <a:chExt cx="3978275" cy="1435100"/>
          </a:xfrm>
        </p:grpSpPr>
        <p:sp>
          <p:nvSpPr>
            <p:cNvPr id="18" name="object 18"/>
            <p:cNvSpPr/>
            <p:nvPr/>
          </p:nvSpPr>
          <p:spPr>
            <a:xfrm>
              <a:off x="2583141" y="271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83141" y="398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55758" y="2711450"/>
              <a:ext cx="165100" cy="165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55758" y="3981450"/>
              <a:ext cx="165100" cy="165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25758" y="271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25758" y="398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95758" y="271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95758" y="3981450"/>
              <a:ext cx="165100" cy="165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54450" y="3473450"/>
              <a:ext cx="165100" cy="165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87722" y="607694"/>
            <a:ext cx="8375650" cy="5932170"/>
            <a:chOff x="287722" y="607694"/>
            <a:chExt cx="8375650" cy="5932170"/>
          </a:xfrm>
        </p:grpSpPr>
        <p:sp>
          <p:nvSpPr>
            <p:cNvPr id="28" name="object 28"/>
            <p:cNvSpPr/>
            <p:nvPr/>
          </p:nvSpPr>
          <p:spPr>
            <a:xfrm>
              <a:off x="3375113" y="1049007"/>
              <a:ext cx="5281574" cy="52848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68421" y="793432"/>
              <a:ext cx="5294934" cy="52711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7722" y="607694"/>
              <a:ext cx="5286717" cy="52797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2277" y="1262680"/>
              <a:ext cx="5289550" cy="52768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45041" y="269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45041" y="396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7658" y="269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17658" y="396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87658" y="269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87658" y="396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57658" y="269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57658" y="3963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16349" y="3455352"/>
              <a:ext cx="2413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42435" y="2857179"/>
              <a:ext cx="198120" cy="6709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37005" y="2984497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599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76040" y="28752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39248" y="3623868"/>
              <a:ext cx="198120" cy="4122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36999" y="364489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76040" y="386079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  <a:tab pos="2261870" algn="l"/>
              </a:tabLst>
            </a:pPr>
            <a:r>
              <a:rPr spc="-5" dirty="0"/>
              <a:t>How	</a:t>
            </a:r>
            <a:r>
              <a:rPr dirty="0"/>
              <a:t>the	</a:t>
            </a:r>
            <a:r>
              <a:rPr spc="-5" dirty="0"/>
              <a:t>algorithm</a:t>
            </a:r>
            <a:r>
              <a:rPr spc="-50" dirty="0"/>
              <a:t> </a:t>
            </a:r>
            <a:r>
              <a:rPr spc="-5" dirty="0"/>
              <a:t>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6070" y="1509179"/>
            <a:ext cx="6591934" cy="4018279"/>
            <a:chOff x="1276070" y="1509179"/>
            <a:chExt cx="6591934" cy="4018279"/>
          </a:xfrm>
        </p:grpSpPr>
        <p:sp>
          <p:nvSpPr>
            <p:cNvPr id="5" name="object 5"/>
            <p:cNvSpPr/>
            <p:nvPr/>
          </p:nvSpPr>
          <p:spPr>
            <a:xfrm>
              <a:off x="1316659" y="1713153"/>
              <a:ext cx="6502247" cy="3729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99" y="1739900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200"/>
                  </a:lnTo>
                  <a:lnTo>
                    <a:pt x="0" y="363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1599" y="1739906"/>
              <a:ext cx="6400800" cy="3632200"/>
            </a:xfrm>
            <a:custGeom>
              <a:avLst/>
              <a:gdLst/>
              <a:ahLst/>
              <a:cxnLst/>
              <a:rect l="l" t="t" r="r" b="b"/>
              <a:pathLst>
                <a:path w="6400800" h="3632200">
                  <a:moveTo>
                    <a:pt x="0" y="0"/>
                  </a:moveTo>
                  <a:lnTo>
                    <a:pt x="6400800" y="0"/>
                  </a:lnTo>
                  <a:lnTo>
                    <a:pt x="6400800" y="3632193"/>
                  </a:lnTo>
                  <a:lnTo>
                    <a:pt x="0" y="36321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070" y="4207865"/>
              <a:ext cx="1319390" cy="1319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8539" y="4207865"/>
              <a:ext cx="1319390" cy="1319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8539" y="1509179"/>
              <a:ext cx="1319390" cy="1319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6070" y="1509179"/>
              <a:ext cx="1319390" cy="13193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56765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9246" y="24278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765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9246" y="435378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2192" y="5920442"/>
            <a:ext cx="8220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Coordinate </a:t>
            </a:r>
            <a:r>
              <a:rPr sz="1800" dirty="0">
                <a:latin typeface="Trebuchet MS"/>
                <a:cs typeface="Trebuchet MS"/>
              </a:rPr>
              <a:t>of </a:t>
            </a:r>
            <a:r>
              <a:rPr sz="1800" spc="-5" dirty="0">
                <a:latin typeface="Trebuchet MS"/>
                <a:cs typeface="Trebuchet MS"/>
              </a:rPr>
              <a:t>unknown </a:t>
            </a:r>
            <a:r>
              <a:rPr sz="1800" dirty="0">
                <a:latin typeface="Trebuchet MS"/>
                <a:cs typeface="Trebuchet MS"/>
              </a:rPr>
              <a:t>location is the </a:t>
            </a:r>
            <a:r>
              <a:rPr sz="1800" spc="-5" dirty="0">
                <a:latin typeface="Trebuchet MS"/>
                <a:cs typeface="Trebuchet MS"/>
              </a:rPr>
              <a:t>weighted average </a:t>
            </a:r>
            <a:r>
              <a:rPr sz="1800" dirty="0">
                <a:latin typeface="Trebuchet MS"/>
                <a:cs typeface="Trebuchet MS"/>
              </a:rPr>
              <a:t>of the 2 nearest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points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7722" y="607694"/>
            <a:ext cx="8375650" cy="5932170"/>
            <a:chOff x="287722" y="607694"/>
            <a:chExt cx="8375650" cy="5932170"/>
          </a:xfrm>
        </p:grpSpPr>
        <p:sp>
          <p:nvSpPr>
            <p:cNvPr id="18" name="object 18"/>
            <p:cNvSpPr/>
            <p:nvPr/>
          </p:nvSpPr>
          <p:spPr>
            <a:xfrm>
              <a:off x="3375113" y="1049007"/>
              <a:ext cx="5281574" cy="52848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8421" y="793432"/>
              <a:ext cx="5294934" cy="52711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722" y="607694"/>
              <a:ext cx="5286717" cy="52797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2277" y="1262680"/>
              <a:ext cx="5289550" cy="52768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5041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3141" y="271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5041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83141" y="398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7658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55758" y="2711449"/>
              <a:ext cx="165100" cy="165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7658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55758" y="3981449"/>
              <a:ext cx="165100" cy="165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87658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25758" y="271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87658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25758" y="398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57658" y="269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95758" y="271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57658" y="3963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95758" y="3981449"/>
              <a:ext cx="165100" cy="165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6349" y="3455352"/>
              <a:ext cx="2413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54449" y="3473449"/>
              <a:ext cx="165100" cy="1651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42435" y="2857179"/>
              <a:ext cx="198120" cy="6709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37005" y="2984497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599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76040" y="28752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39248" y="3623868"/>
              <a:ext cx="198120" cy="4122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36999" y="364489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76040" y="386079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24033" y="2632087"/>
            <a:ext cx="75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(10,10)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24033" y="3905262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(10,0)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40301" y="3384575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(10,4)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34473" y="3088817"/>
            <a:ext cx="265430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79646"/>
                </a:solidFill>
                <a:latin typeface="Trebuchet MS"/>
                <a:cs typeface="Trebuchet MS"/>
              </a:rPr>
              <a:t>60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solidFill>
                  <a:srgbClr val="F79646"/>
                </a:solidFill>
                <a:latin typeface="Trebuchet MS"/>
                <a:cs typeface="Trebuchet MS"/>
              </a:rPr>
              <a:t>40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098" y="475615"/>
            <a:ext cx="2695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Work</a:t>
            </a:r>
            <a:r>
              <a:rPr spc="-85" dirty="0"/>
              <a:t> </a:t>
            </a:r>
            <a:r>
              <a:rPr spc="-5" dirty="0"/>
              <a:t>Done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679"/>
            <a:ext cx="8146415" cy="3332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618490" indent="-354965">
              <a:lnSpc>
                <a:spcPct val="116399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rebuchet MS"/>
                <a:cs typeface="Trebuchet MS"/>
              </a:rPr>
              <a:t>Prototype </a:t>
            </a:r>
            <a:r>
              <a:rPr sz="3200" spc="-5" dirty="0">
                <a:latin typeface="Trebuchet MS"/>
                <a:cs typeface="Trebuchet MS"/>
              </a:rPr>
              <a:t>Android App created  </a:t>
            </a:r>
            <a:r>
              <a:rPr sz="3200" spc="-20" dirty="0">
                <a:latin typeface="Trebuchet MS"/>
                <a:cs typeface="Trebuchet MS"/>
              </a:rPr>
              <a:t>Performs </a:t>
            </a:r>
            <a:r>
              <a:rPr sz="3200" spc="-5" dirty="0">
                <a:latin typeface="Trebuchet MS"/>
                <a:cs typeface="Trebuchet MS"/>
              </a:rPr>
              <a:t>calibration and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positioning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Mapping done inside CSED Lab</a:t>
            </a:r>
            <a:r>
              <a:rPr sz="3200" spc="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building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WkNN </a:t>
            </a:r>
            <a:r>
              <a:rPr sz="3200" spc="-5" dirty="0">
                <a:latin typeface="Trebuchet MS"/>
                <a:cs typeface="Trebuchet MS"/>
              </a:rPr>
              <a:t>algorithm with </a:t>
            </a:r>
            <a:r>
              <a:rPr sz="3200" dirty="0">
                <a:latin typeface="Trebuchet MS"/>
                <a:cs typeface="Trebuchet MS"/>
              </a:rPr>
              <a:t>k=1 used</a:t>
            </a:r>
            <a:endParaRPr sz="3200">
              <a:latin typeface="Trebuchet MS"/>
              <a:cs typeface="Trebuchet MS"/>
            </a:endParaRPr>
          </a:p>
          <a:p>
            <a:pPr marL="354965" marR="5080" indent="-342900">
              <a:lnSpc>
                <a:spcPts val="37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Device position logs could be tracked from  website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098" y="475615"/>
            <a:ext cx="2695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Work</a:t>
            </a:r>
            <a:r>
              <a:rPr spc="-85" dirty="0"/>
              <a:t> </a:t>
            </a:r>
            <a:r>
              <a:rPr spc="-5" dirty="0"/>
              <a:t>Done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5220408"/>
            <a:ext cx="7946390" cy="8610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14325" marR="5080" indent="-302260">
              <a:lnSpc>
                <a:spcPts val="3200"/>
              </a:lnSpc>
              <a:spcBef>
                <a:spcPts val="355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2800" spc="5" dirty="0">
                <a:latin typeface="Trebuchet MS"/>
                <a:cs typeface="Trebuchet MS"/>
              </a:rPr>
              <a:t>Application could distinguish the </a:t>
            </a:r>
            <a:r>
              <a:rPr sz="2800" dirty="0">
                <a:latin typeface="Trebuchet MS"/>
                <a:cs typeface="Trebuchet MS"/>
              </a:rPr>
              <a:t>grids </a:t>
            </a:r>
            <a:r>
              <a:rPr sz="2800" spc="5" dirty="0">
                <a:latin typeface="Trebuchet MS"/>
                <a:cs typeface="Trebuchet MS"/>
              </a:rPr>
              <a:t>shown in  the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figure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4619" y="1267434"/>
            <a:ext cx="5170652" cy="3688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1795" y="470852"/>
            <a:ext cx="1440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rebuchet MS"/>
                <a:cs typeface="Trebuchet MS"/>
              </a:rPr>
              <a:t>D</a:t>
            </a:r>
            <a:r>
              <a:rPr sz="4400" spc="-5" dirty="0">
                <a:latin typeface="Trebuchet MS"/>
                <a:cs typeface="Trebuchet MS"/>
              </a:rPr>
              <a:t>EMO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3471" y="1606435"/>
            <a:ext cx="377634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 smtClean="0">
                <a:latin typeface="Trebuchet MS"/>
                <a:cs typeface="Trebuchet MS"/>
              </a:rPr>
              <a:t>AVAILABE SOON….</a:t>
            </a:r>
            <a:br>
              <a:rPr lang="en-IN" sz="3200" dirty="0" smtClean="0">
                <a:latin typeface="Trebuchet MS"/>
                <a:cs typeface="Trebuchet MS"/>
              </a:rPr>
            </a:br>
            <a:r>
              <a:rPr lang="en-IN" sz="3200" dirty="0" smtClean="0">
                <a:latin typeface="Trebuchet MS"/>
                <a:cs typeface="Trebuchet MS"/>
              </a:rPr>
              <a:t/>
            </a:r>
            <a:br>
              <a:rPr lang="en-IN" sz="3200" dirty="0" smtClean="0">
                <a:latin typeface="Trebuchet MS"/>
                <a:cs typeface="Trebuchet MS"/>
              </a:rPr>
            </a:br>
            <a:r>
              <a:rPr lang="en-IN" sz="3200" dirty="0" smtClean="0">
                <a:latin typeface="Trebuchet MS"/>
                <a:cs typeface="Trebuchet MS"/>
              </a:rPr>
              <a:t/>
            </a:r>
            <a:br>
              <a:rPr lang="en-IN" sz="3200" dirty="0" smtClean="0">
                <a:latin typeface="Trebuchet MS"/>
                <a:cs typeface="Trebuchet MS"/>
              </a:rPr>
            </a:br>
            <a:r>
              <a:rPr lang="en-IN" sz="3200" dirty="0" smtClean="0">
                <a:latin typeface="Trebuchet MS"/>
                <a:cs typeface="Trebuchet MS"/>
              </a:rPr>
              <a:t/>
            </a:r>
            <a:br>
              <a:rPr lang="en-IN" sz="3200" dirty="0" smtClean="0">
                <a:latin typeface="Trebuchet MS"/>
                <a:cs typeface="Trebuchet MS"/>
              </a:rPr>
            </a:b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24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Trebuchet MS"/>
                <a:cs typeface="Trebuchet MS"/>
              </a:rPr>
              <a:t>https://github.com/users/Preet-Dhorajiya/projects/1</a:t>
            </a:r>
            <a:endParaRPr lang="en-IN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143" y="475615"/>
            <a:ext cx="5118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Practical</a:t>
            </a:r>
            <a:r>
              <a:rPr spc="-45" dirty="0"/>
              <a:t> </a:t>
            </a:r>
            <a:r>
              <a:rPr spc="-5" dirty="0"/>
              <a:t>Difficulties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486937"/>
            <a:ext cx="8056880" cy="41478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Fluctuating </a:t>
            </a:r>
            <a:r>
              <a:rPr sz="3200" dirty="0">
                <a:latin typeface="Trebuchet MS"/>
                <a:cs typeface="Trebuchet MS"/>
              </a:rPr>
              <a:t>signal</a:t>
            </a:r>
            <a:r>
              <a:rPr sz="3200" spc="-5" dirty="0">
                <a:latin typeface="Trebuchet MS"/>
                <a:cs typeface="Trebuchet MS"/>
              </a:rPr>
              <a:t> readings</a:t>
            </a:r>
            <a:endParaRPr sz="3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</a:pPr>
            <a:r>
              <a:rPr sz="2400" i="1" spc="-5" dirty="0">
                <a:solidFill>
                  <a:srgbClr val="535353"/>
                </a:solidFill>
                <a:latin typeface="Trebuchet MS"/>
                <a:cs typeface="Trebuchet MS"/>
              </a:rPr>
              <a:t>Considered the average of </a:t>
            </a:r>
            <a:r>
              <a:rPr sz="2400" i="1" dirty="0">
                <a:solidFill>
                  <a:srgbClr val="535353"/>
                </a:solidFill>
                <a:latin typeface="Trebuchet MS"/>
                <a:cs typeface="Trebuchet MS"/>
              </a:rPr>
              <a:t>30</a:t>
            </a:r>
            <a:r>
              <a:rPr sz="2400" i="1" spc="2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535353"/>
                </a:solidFill>
                <a:latin typeface="Trebuchet MS"/>
                <a:cs typeface="Trebuchet MS"/>
              </a:rPr>
              <a:t>readings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rebuchet MS"/>
                <a:cs typeface="Trebuchet MS"/>
              </a:rPr>
              <a:t>Readings </a:t>
            </a:r>
            <a:r>
              <a:rPr sz="3200" dirty="0">
                <a:latin typeface="Trebuchet MS"/>
                <a:cs typeface="Trebuchet MS"/>
              </a:rPr>
              <a:t>might </a:t>
            </a:r>
            <a:r>
              <a:rPr sz="3200" spc="-5" dirty="0">
                <a:latin typeface="Trebuchet MS"/>
                <a:cs typeface="Trebuchet MS"/>
              </a:rPr>
              <a:t>contain temporary</a:t>
            </a:r>
            <a:r>
              <a:rPr sz="3200" spc="-16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APs</a:t>
            </a:r>
            <a:endParaRPr sz="3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</a:pPr>
            <a:r>
              <a:rPr sz="2400" i="1" spc="-5" dirty="0">
                <a:solidFill>
                  <a:srgbClr val="535353"/>
                </a:solidFill>
                <a:latin typeface="Trebuchet MS"/>
                <a:cs typeface="Trebuchet MS"/>
              </a:rPr>
              <a:t>Prepared </a:t>
            </a:r>
            <a:r>
              <a:rPr sz="2400" i="1" dirty="0">
                <a:solidFill>
                  <a:srgbClr val="535353"/>
                </a:solidFill>
                <a:latin typeface="Trebuchet MS"/>
                <a:cs typeface="Trebuchet MS"/>
              </a:rPr>
              <a:t>a </a:t>
            </a:r>
            <a:r>
              <a:rPr sz="2400" i="1" spc="-5" dirty="0">
                <a:solidFill>
                  <a:srgbClr val="535353"/>
                </a:solidFill>
                <a:latin typeface="Trebuchet MS"/>
                <a:cs typeface="Trebuchet MS"/>
              </a:rPr>
              <a:t>list </a:t>
            </a:r>
            <a:r>
              <a:rPr sz="2400" i="1" dirty="0">
                <a:solidFill>
                  <a:srgbClr val="535353"/>
                </a:solidFill>
                <a:latin typeface="Trebuchet MS"/>
                <a:cs typeface="Trebuchet MS"/>
              </a:rPr>
              <a:t>of </a:t>
            </a:r>
            <a:r>
              <a:rPr sz="2400" i="1" spc="-5" dirty="0">
                <a:solidFill>
                  <a:srgbClr val="535353"/>
                </a:solidFill>
                <a:latin typeface="Trebuchet MS"/>
                <a:cs typeface="Trebuchet MS"/>
              </a:rPr>
              <a:t>trusted APs </a:t>
            </a:r>
            <a:r>
              <a:rPr sz="2400" i="1" dirty="0">
                <a:solidFill>
                  <a:srgbClr val="535353"/>
                </a:solidFill>
                <a:latin typeface="Trebuchet MS"/>
                <a:cs typeface="Trebuchet MS"/>
              </a:rPr>
              <a:t>to </a:t>
            </a:r>
            <a:r>
              <a:rPr sz="2400" i="1" spc="-5" dirty="0">
                <a:solidFill>
                  <a:srgbClr val="535353"/>
                </a:solidFill>
                <a:latin typeface="Trebuchet MS"/>
                <a:cs typeface="Trebuchet MS"/>
              </a:rPr>
              <a:t>be</a:t>
            </a:r>
            <a:r>
              <a:rPr sz="2400" i="1" spc="-11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535353"/>
                </a:solidFill>
                <a:latin typeface="Trebuchet MS"/>
                <a:cs typeface="Trebuchet MS"/>
              </a:rPr>
              <a:t>used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User orientation can affect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readings</a:t>
            </a:r>
            <a:endParaRPr sz="3200">
              <a:latin typeface="Trebuchet MS"/>
              <a:cs typeface="Trebuchet MS"/>
            </a:endParaRPr>
          </a:p>
          <a:p>
            <a:pPr marL="927100" marR="411480">
              <a:lnSpc>
                <a:spcPct val="123900"/>
              </a:lnSpc>
              <a:spcBef>
                <a:spcPts val="20"/>
              </a:spcBef>
            </a:pPr>
            <a:r>
              <a:rPr sz="2400" i="1" spc="-5" dirty="0">
                <a:solidFill>
                  <a:srgbClr val="535353"/>
                </a:solidFill>
                <a:latin typeface="Trebuchet MS"/>
                <a:cs typeface="Trebuchet MS"/>
              </a:rPr>
              <a:t>Orientation specific readings should be recorded  (to be done)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Trebuchet MS"/>
                <a:cs typeface="Trebuchet MS"/>
              </a:rPr>
              <a:t>Proper </a:t>
            </a:r>
            <a:r>
              <a:rPr sz="3200" spc="-5" dirty="0">
                <a:latin typeface="Trebuchet MS"/>
                <a:cs typeface="Trebuchet MS"/>
              </a:rPr>
              <a:t>positioning of APs </a:t>
            </a:r>
            <a:r>
              <a:rPr sz="3200" dirty="0">
                <a:latin typeface="Trebuchet MS"/>
                <a:cs typeface="Trebuchet MS"/>
              </a:rPr>
              <a:t>can </a:t>
            </a:r>
            <a:r>
              <a:rPr sz="3200" spc="-5" dirty="0">
                <a:latin typeface="Trebuchet MS"/>
                <a:cs typeface="Trebuchet MS"/>
              </a:rPr>
              <a:t>reduce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error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114" y="475615"/>
            <a:ext cx="4017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Work</a:t>
            </a:r>
            <a:r>
              <a:rPr spc="-65" dirty="0"/>
              <a:t> </a:t>
            </a:r>
            <a:r>
              <a:rPr spc="-25" dirty="0"/>
              <a:t>Remaining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5"/>
            <a:ext cx="8093709" cy="36252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1306830" indent="-342900">
              <a:lnSpc>
                <a:spcPts val="37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WkNN </a:t>
            </a:r>
            <a:r>
              <a:rPr sz="3200" spc="-5" dirty="0">
                <a:latin typeface="Trebuchet MS"/>
                <a:cs typeface="Trebuchet MS"/>
              </a:rPr>
              <a:t>should be modified to k&gt;1 to  increase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accuracy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Ideal value of </a:t>
            </a:r>
            <a:r>
              <a:rPr sz="3200" dirty="0">
                <a:latin typeface="Trebuchet MS"/>
                <a:cs typeface="Trebuchet MS"/>
              </a:rPr>
              <a:t>k </a:t>
            </a:r>
            <a:r>
              <a:rPr sz="3200" spc="-5" dirty="0">
                <a:latin typeface="Trebuchet MS"/>
                <a:cs typeface="Trebuchet MS"/>
              </a:rPr>
              <a:t>needs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be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figured</a:t>
            </a:r>
            <a:endParaRPr sz="3200">
              <a:latin typeface="Trebuchet MS"/>
              <a:cs typeface="Trebuchet MS"/>
            </a:endParaRPr>
          </a:p>
          <a:p>
            <a:pPr marL="354965" marR="5080" indent="-342900">
              <a:lnSpc>
                <a:spcPts val="37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rebuchet MS"/>
                <a:cs typeface="Trebuchet MS"/>
              </a:rPr>
              <a:t>Readings </a:t>
            </a:r>
            <a:r>
              <a:rPr sz="3200" dirty="0">
                <a:latin typeface="Trebuchet MS"/>
                <a:cs typeface="Trebuchet MS"/>
              </a:rPr>
              <a:t>taken </a:t>
            </a:r>
            <a:r>
              <a:rPr sz="3200" spc="-5" dirty="0">
                <a:latin typeface="Trebuchet MS"/>
                <a:cs typeface="Trebuchet MS"/>
              </a:rPr>
              <a:t>should be normalised </a:t>
            </a:r>
            <a:r>
              <a:rPr sz="3200" dirty="0">
                <a:latin typeface="Trebuchet MS"/>
                <a:cs typeface="Trebuchet MS"/>
              </a:rPr>
              <a:t>so as  to </a:t>
            </a:r>
            <a:r>
              <a:rPr sz="3200" spc="-5" dirty="0">
                <a:latin typeface="Trebuchet MS"/>
                <a:cs typeface="Trebuchet MS"/>
              </a:rPr>
              <a:t>work for all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devices</a:t>
            </a:r>
            <a:endParaRPr sz="3200">
              <a:latin typeface="Trebuchet MS"/>
              <a:cs typeface="Trebuchet MS"/>
            </a:endParaRPr>
          </a:p>
          <a:p>
            <a:pPr marL="354965" marR="1194435" indent="-342900">
              <a:lnSpc>
                <a:spcPts val="37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Calibrated readings should be made  available for all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devices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075" y="277494"/>
            <a:ext cx="21494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5" dirty="0"/>
              <a:t>Questions?</a:t>
            </a:r>
            <a:endParaRPr sz="35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040" y="3164903"/>
            <a:ext cx="2555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65" dirty="0"/>
              <a:t> </a:t>
            </a:r>
            <a:r>
              <a:rPr spc="-17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28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560" y="475615"/>
            <a:ext cx="4483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Indoor</a:t>
            </a:r>
            <a:r>
              <a:rPr spc="-65" dirty="0"/>
              <a:t> </a:t>
            </a:r>
            <a:r>
              <a:rPr spc="-25" dirty="0"/>
              <a:t>Positioning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5"/>
            <a:ext cx="7665720" cy="41179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ts val="37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GPS needs </a:t>
            </a:r>
            <a:r>
              <a:rPr sz="3200" dirty="0">
                <a:latin typeface="Trebuchet MS"/>
                <a:cs typeface="Trebuchet MS"/>
              </a:rPr>
              <a:t>an </a:t>
            </a:r>
            <a:r>
              <a:rPr sz="3200" spc="-5" dirty="0">
                <a:latin typeface="Trebuchet MS"/>
                <a:cs typeface="Trebuchet MS"/>
              </a:rPr>
              <a:t>unobstructed line-of-sight  </a:t>
            </a:r>
            <a:r>
              <a:rPr sz="3200" dirty="0">
                <a:latin typeface="Trebuchet MS"/>
                <a:cs typeface="Trebuchet MS"/>
              </a:rPr>
              <a:t>to 4 </a:t>
            </a:r>
            <a:r>
              <a:rPr sz="3200" spc="-5" dirty="0">
                <a:latin typeface="Trebuchet MS"/>
                <a:cs typeface="Trebuchet MS"/>
              </a:rPr>
              <a:t>or more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satellites.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Fails inside enclosed spaces</a:t>
            </a:r>
            <a:endParaRPr sz="3200">
              <a:latin typeface="Trebuchet MS"/>
              <a:cs typeface="Trebuchet MS"/>
            </a:endParaRPr>
          </a:p>
          <a:p>
            <a:pPr marL="354965" marR="437515" indent="-342900">
              <a:lnSpc>
                <a:spcPts val="37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Increasing </a:t>
            </a:r>
            <a:r>
              <a:rPr sz="3200" dirty="0">
                <a:latin typeface="Trebuchet MS"/>
                <a:cs typeface="Trebuchet MS"/>
              </a:rPr>
              <a:t>need </a:t>
            </a:r>
            <a:r>
              <a:rPr sz="3200" spc="-5" dirty="0">
                <a:latin typeface="Trebuchet MS"/>
                <a:cs typeface="Trebuchet MS"/>
              </a:rPr>
              <a:t>for Indoor </a:t>
            </a:r>
            <a:r>
              <a:rPr sz="3200" spc="-15" dirty="0">
                <a:latin typeface="Trebuchet MS"/>
                <a:cs typeface="Trebuchet MS"/>
              </a:rPr>
              <a:t>Positioning  </a:t>
            </a:r>
            <a:r>
              <a:rPr sz="3200" spc="-5" dirty="0">
                <a:latin typeface="Trebuchet MS"/>
                <a:cs typeface="Trebuchet MS"/>
              </a:rPr>
              <a:t>inside Malls, Airports</a:t>
            </a:r>
            <a:r>
              <a:rPr sz="3200" spc="-19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etc</a:t>
            </a:r>
            <a:endParaRPr sz="3200">
              <a:latin typeface="Trebuchet MS"/>
              <a:cs typeface="Trebuchet MS"/>
            </a:endParaRPr>
          </a:p>
          <a:p>
            <a:pPr marL="354965" marR="337820" indent="-342900">
              <a:lnSpc>
                <a:spcPts val="37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No </a:t>
            </a:r>
            <a:r>
              <a:rPr sz="3200" spc="-5" dirty="0">
                <a:latin typeface="Trebuchet MS"/>
                <a:cs typeface="Trebuchet MS"/>
              </a:rPr>
              <a:t>common </a:t>
            </a:r>
            <a:r>
              <a:rPr sz="3200" dirty="0">
                <a:latin typeface="Trebuchet MS"/>
                <a:cs typeface="Trebuchet MS"/>
              </a:rPr>
              <a:t>existing system </a:t>
            </a:r>
            <a:r>
              <a:rPr sz="3200" spc="-5" dirty="0">
                <a:latin typeface="Trebuchet MS"/>
                <a:cs typeface="Trebuchet MS"/>
              </a:rPr>
              <a:t>for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Indoor  </a:t>
            </a:r>
            <a:r>
              <a:rPr sz="3200" spc="-15" dirty="0">
                <a:latin typeface="Trebuchet MS"/>
                <a:cs typeface="Trebuchet MS"/>
              </a:rPr>
              <a:t>Positioning</a:t>
            </a:r>
            <a:endParaRPr sz="32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30" dirty="0">
                <a:latin typeface="Trebuchet MS"/>
                <a:cs typeface="Trebuchet MS"/>
              </a:rPr>
              <a:t>Google’s </a:t>
            </a:r>
            <a:r>
              <a:rPr sz="2800" dirty="0">
                <a:latin typeface="Trebuchet MS"/>
                <a:cs typeface="Trebuchet MS"/>
              </a:rPr>
              <a:t>experimental </a:t>
            </a:r>
            <a:r>
              <a:rPr sz="2800" spc="-5" dirty="0">
                <a:latin typeface="Trebuchet MS"/>
                <a:cs typeface="Trebuchet MS"/>
              </a:rPr>
              <a:t>Indoor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Map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243" y="475615"/>
            <a:ext cx="5246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4960" algn="l"/>
              </a:tabLst>
            </a:pPr>
            <a:r>
              <a:rPr spc="-5" dirty="0"/>
              <a:t>How</a:t>
            </a:r>
            <a:r>
              <a:rPr spc="5" dirty="0"/>
              <a:t> </a:t>
            </a:r>
            <a:r>
              <a:rPr dirty="0"/>
              <a:t>can</a:t>
            </a:r>
            <a:r>
              <a:rPr spc="5" dirty="0"/>
              <a:t> </a:t>
            </a:r>
            <a:r>
              <a:rPr spc="-5" dirty="0"/>
              <a:t>it	</a:t>
            </a:r>
            <a:r>
              <a:rPr dirty="0"/>
              <a:t>be </a:t>
            </a:r>
            <a:r>
              <a:rPr spc="-5" dirty="0"/>
              <a:t>done</a:t>
            </a:r>
            <a:r>
              <a:rPr spc="-9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094115"/>
            <a:ext cx="7202170" cy="22955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Radio Frequency Identification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(RFID)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Bluetooth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Trebuchet MS"/>
                <a:cs typeface="Trebuchet MS"/>
              </a:rPr>
              <a:t>WiFi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Motion Sensors </a:t>
            </a:r>
            <a:r>
              <a:rPr sz="3200" dirty="0">
                <a:latin typeface="Trebuchet MS"/>
                <a:cs typeface="Trebuchet MS"/>
              </a:rPr>
              <a:t>&amp; </a:t>
            </a:r>
            <a:r>
              <a:rPr sz="3200" spc="-25" dirty="0">
                <a:latin typeface="Trebuchet MS"/>
                <a:cs typeface="Trebuchet MS"/>
              </a:rPr>
              <a:t>Position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Sensors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9078" y="475615"/>
            <a:ext cx="4585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</a:t>
            </a:r>
            <a:r>
              <a:rPr spc="-5" dirty="0"/>
              <a:t>choose </a:t>
            </a:r>
            <a:r>
              <a:rPr spc="-20" dirty="0"/>
              <a:t>WiFi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679"/>
            <a:ext cx="7722234" cy="32353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Commonly available inside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buildings</a:t>
            </a:r>
            <a:endParaRPr sz="3200">
              <a:latin typeface="Trebuchet MS"/>
              <a:cs typeface="Trebuchet MS"/>
            </a:endParaRPr>
          </a:p>
          <a:p>
            <a:pPr marL="354965" marR="82550" indent="-342900">
              <a:lnSpc>
                <a:spcPts val="37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All smart </a:t>
            </a:r>
            <a:r>
              <a:rPr sz="3200" spc="-5" dirty="0">
                <a:latin typeface="Trebuchet MS"/>
                <a:cs typeface="Trebuchet MS"/>
              </a:rPr>
              <a:t>phones come with inbuilt </a:t>
            </a:r>
            <a:r>
              <a:rPr sz="3200" spc="-15" dirty="0">
                <a:latin typeface="Trebuchet MS"/>
                <a:cs typeface="Trebuchet MS"/>
              </a:rPr>
              <a:t>WiFi  </a:t>
            </a:r>
            <a:r>
              <a:rPr sz="3200" spc="-5" dirty="0">
                <a:latin typeface="Trebuchet MS"/>
                <a:cs typeface="Trebuchet MS"/>
              </a:rPr>
              <a:t>adapters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Trebuchet MS"/>
                <a:cs typeface="Trebuchet MS"/>
              </a:rPr>
              <a:t>WiFi </a:t>
            </a:r>
            <a:r>
              <a:rPr sz="3200" dirty="0">
                <a:latin typeface="Trebuchet MS"/>
                <a:cs typeface="Trebuchet MS"/>
              </a:rPr>
              <a:t>signal strength </a:t>
            </a:r>
            <a:r>
              <a:rPr sz="3200" spc="-5" dirty="0">
                <a:latin typeface="Trebuchet MS"/>
                <a:cs typeface="Trebuchet MS"/>
              </a:rPr>
              <a:t>varies with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distance</a:t>
            </a:r>
            <a:endParaRPr sz="3200">
              <a:latin typeface="Trebuchet MS"/>
              <a:cs typeface="Trebuchet MS"/>
            </a:endParaRPr>
          </a:p>
          <a:p>
            <a:pPr marL="354965" marR="267335" indent="-342900">
              <a:lnSpc>
                <a:spcPts val="37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Can be used as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distance indicator for  positioning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2814" y="475615"/>
            <a:ext cx="41389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30845"/>
            <a:ext cx="7517130" cy="40982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rebuchet MS"/>
                <a:cs typeface="Trebuchet MS"/>
              </a:rPr>
              <a:t>Works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5" dirty="0">
                <a:latin typeface="Trebuchet MS"/>
                <a:cs typeface="Trebuchet MS"/>
              </a:rPr>
              <a:t>two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phases.</a:t>
            </a:r>
            <a:endParaRPr sz="3200">
              <a:latin typeface="Trebuchet MS"/>
              <a:cs typeface="Trebuchet MS"/>
            </a:endParaRPr>
          </a:p>
          <a:p>
            <a:pPr marL="285750" marR="3973195" lvl="1" indent="-285750" algn="r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285750" algn="l"/>
              </a:tabLst>
            </a:pPr>
            <a:r>
              <a:rPr sz="2800" spc="-5" dirty="0">
                <a:latin typeface="Trebuchet MS"/>
                <a:cs typeface="Trebuchet MS"/>
              </a:rPr>
              <a:t>Calibration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phase</a:t>
            </a:r>
            <a:endParaRPr sz="2800">
              <a:latin typeface="Trebuchet MS"/>
              <a:cs typeface="Trebuchet MS"/>
            </a:endParaRPr>
          </a:p>
          <a:p>
            <a:pPr marL="285750" marR="4009390" lvl="1" indent="-285750" algn="r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285750" algn="l"/>
              </a:tabLst>
            </a:pPr>
            <a:r>
              <a:rPr sz="2800" spc="-15" dirty="0">
                <a:latin typeface="Trebuchet MS"/>
                <a:cs typeface="Trebuchet MS"/>
              </a:rPr>
              <a:t>Positioning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phase</a:t>
            </a:r>
            <a:endParaRPr sz="2800">
              <a:latin typeface="Trebuchet MS"/>
              <a:cs typeface="Trebuchet MS"/>
            </a:endParaRPr>
          </a:p>
          <a:p>
            <a:pPr marL="342265" marR="3976370" indent="-342265" algn="r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Calibration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phase</a:t>
            </a:r>
            <a:endParaRPr sz="3200">
              <a:latin typeface="Trebuchet MS"/>
              <a:cs typeface="Trebuchet MS"/>
            </a:endParaRPr>
          </a:p>
          <a:p>
            <a:pPr marL="862330" lvl="1" indent="-3937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62330" algn="l"/>
                <a:tab pos="862965" algn="l"/>
              </a:tabLst>
            </a:pPr>
            <a:r>
              <a:rPr sz="2800" spc="-5" dirty="0">
                <a:latin typeface="Trebuchet MS"/>
                <a:cs typeface="Trebuchet MS"/>
              </a:rPr>
              <a:t>Location Fingerprinting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Trebuchet MS"/>
                <a:cs typeface="Trebuchet MS"/>
              </a:rPr>
              <a:t>Positioning</a:t>
            </a:r>
            <a:r>
              <a:rPr sz="3200" spc="-5" dirty="0">
                <a:latin typeface="Trebuchet MS"/>
                <a:cs typeface="Trebuchet MS"/>
              </a:rPr>
              <a:t> phase</a:t>
            </a:r>
            <a:endParaRPr sz="3200">
              <a:latin typeface="Trebuchet MS"/>
              <a:cs typeface="Trebuchet MS"/>
            </a:endParaRPr>
          </a:p>
          <a:p>
            <a:pPr marL="755015" marR="5080" lvl="1" indent="-285750">
              <a:lnSpc>
                <a:spcPts val="3200"/>
              </a:lnSpc>
              <a:spcBef>
                <a:spcPts val="760"/>
              </a:spcBef>
              <a:buFont typeface="Arial"/>
              <a:buChar char="–"/>
              <a:tabLst>
                <a:tab pos="862330" algn="l"/>
                <a:tab pos="862965" algn="l"/>
              </a:tabLst>
            </a:pPr>
            <a:r>
              <a:rPr dirty="0"/>
              <a:t>	</a:t>
            </a:r>
            <a:r>
              <a:rPr sz="2800" spc="-20" dirty="0">
                <a:latin typeface="Trebuchet MS"/>
                <a:cs typeface="Trebuchet MS"/>
              </a:rPr>
              <a:t>Weighted </a:t>
            </a:r>
            <a:r>
              <a:rPr sz="2800" dirty="0">
                <a:latin typeface="Trebuchet MS"/>
                <a:cs typeface="Trebuchet MS"/>
              </a:rPr>
              <a:t>K Nearest </a:t>
            </a:r>
            <a:r>
              <a:rPr sz="2800" spc="-5" dirty="0">
                <a:latin typeface="Trebuchet MS"/>
                <a:cs typeface="Trebuchet MS"/>
              </a:rPr>
              <a:t>Neighbours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Algorithm  (WKNN)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386" y="475615"/>
            <a:ext cx="5854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Location</a:t>
            </a:r>
            <a:r>
              <a:rPr spc="-15" dirty="0"/>
              <a:t> </a:t>
            </a:r>
            <a:r>
              <a:rPr spc="-5" dirty="0"/>
              <a:t>Fingerprinting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7519" y="1606435"/>
            <a:ext cx="8180705" cy="41871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7665" marR="17780" indent="-342900">
              <a:lnSpc>
                <a:spcPts val="3700"/>
              </a:lnSpc>
              <a:spcBef>
                <a:spcPts val="34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spc="-20" dirty="0">
                <a:latin typeface="Trebuchet MS"/>
                <a:cs typeface="Trebuchet MS"/>
              </a:rPr>
              <a:t>Received </a:t>
            </a:r>
            <a:r>
              <a:rPr sz="3200" dirty="0">
                <a:latin typeface="Trebuchet MS"/>
                <a:cs typeface="Trebuchet MS"/>
              </a:rPr>
              <a:t>Signal Strength </a:t>
            </a:r>
            <a:r>
              <a:rPr sz="3200" spc="-5" dirty="0">
                <a:latin typeface="Trebuchet MS"/>
                <a:cs typeface="Trebuchet MS"/>
              </a:rPr>
              <a:t>(RSS) values from  multiple routers act </a:t>
            </a:r>
            <a:r>
              <a:rPr sz="3200" dirty="0">
                <a:latin typeface="Trebuchet MS"/>
                <a:cs typeface="Trebuchet MS"/>
              </a:rPr>
              <a:t>as a </a:t>
            </a:r>
            <a:r>
              <a:rPr sz="3200" spc="-5" dirty="0">
                <a:latin typeface="Trebuchet MS"/>
                <a:cs typeface="Trebuchet MS"/>
              </a:rPr>
              <a:t>fingerprint for </a:t>
            </a:r>
            <a:r>
              <a:rPr sz="3200" dirty="0">
                <a:latin typeface="Trebuchet MS"/>
                <a:cs typeface="Trebuchet MS"/>
              </a:rPr>
              <a:t>a  </a:t>
            </a:r>
            <a:r>
              <a:rPr sz="3200" spc="-5" dirty="0">
                <a:latin typeface="Trebuchet MS"/>
                <a:cs typeface="Trebuchet MS"/>
              </a:rPr>
              <a:t>location</a:t>
            </a:r>
            <a:endParaRPr sz="3200">
              <a:latin typeface="Trebuchet MS"/>
              <a:cs typeface="Trebuchet MS"/>
            </a:endParaRPr>
          </a:p>
          <a:p>
            <a:pPr marL="367665" marR="96520" indent="-342900">
              <a:lnSpc>
                <a:spcPts val="3700"/>
              </a:lnSpc>
              <a:spcBef>
                <a:spcPts val="76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spc="-5" dirty="0">
                <a:latin typeface="Trebuchet MS"/>
                <a:cs typeface="Trebuchet MS"/>
              </a:rPr>
              <a:t>Different locations are most </a:t>
            </a:r>
            <a:r>
              <a:rPr sz="3200" dirty="0">
                <a:latin typeface="Trebuchet MS"/>
                <a:cs typeface="Trebuchet MS"/>
              </a:rPr>
              <a:t>likely </a:t>
            </a:r>
            <a:r>
              <a:rPr sz="3200" spc="-5" dirty="0">
                <a:latin typeface="Trebuchet MS"/>
                <a:cs typeface="Trebuchet MS"/>
              </a:rPr>
              <a:t>to have  unique fingerprints</a:t>
            </a:r>
            <a:endParaRPr sz="3200">
              <a:latin typeface="Trebuchet MS"/>
              <a:cs typeface="Trebuchet MS"/>
            </a:endParaRPr>
          </a:p>
          <a:p>
            <a:pPr marL="3683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spc="-5" dirty="0">
                <a:latin typeface="Trebuchet MS"/>
                <a:cs typeface="Trebuchet MS"/>
              </a:rPr>
              <a:t>Fingerprint of </a:t>
            </a:r>
            <a:r>
              <a:rPr sz="3200" spc="5" dirty="0">
                <a:latin typeface="Trebuchet MS"/>
                <a:cs typeface="Trebuchet MS"/>
              </a:rPr>
              <a:t>i</a:t>
            </a:r>
            <a:r>
              <a:rPr sz="3150" spc="7" baseline="25132" dirty="0">
                <a:latin typeface="Trebuchet MS"/>
                <a:cs typeface="Trebuchet MS"/>
              </a:rPr>
              <a:t>th </a:t>
            </a:r>
            <a:r>
              <a:rPr sz="3200" spc="-5" dirty="0">
                <a:latin typeface="Trebuchet MS"/>
                <a:cs typeface="Trebuchet MS"/>
              </a:rPr>
              <a:t>location </a:t>
            </a:r>
            <a:r>
              <a:rPr sz="3200" dirty="0">
                <a:latin typeface="Trebuchet MS"/>
                <a:cs typeface="Trebuchet MS"/>
              </a:rPr>
              <a:t>is </a:t>
            </a:r>
            <a:r>
              <a:rPr sz="3200" spc="-5" dirty="0">
                <a:latin typeface="Trebuchet MS"/>
                <a:cs typeface="Trebuchet MS"/>
              </a:rPr>
              <a:t>denoted </a:t>
            </a:r>
            <a:r>
              <a:rPr sz="3200" dirty="0">
                <a:latin typeface="Trebuchet MS"/>
                <a:cs typeface="Trebuchet MS"/>
              </a:rPr>
              <a:t>by</a:t>
            </a:r>
            <a:r>
              <a:rPr sz="3200" spc="-29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r</a:t>
            </a:r>
            <a:r>
              <a:rPr sz="3150" spc="7" baseline="-22486" dirty="0">
                <a:latin typeface="Trebuchet MS"/>
                <a:cs typeface="Trebuchet MS"/>
              </a:rPr>
              <a:t>i</a:t>
            </a:r>
            <a:endParaRPr sz="3150" baseline="-22486">
              <a:latin typeface="Trebuchet MS"/>
              <a:cs typeface="Trebuchet MS"/>
            </a:endParaRPr>
          </a:p>
          <a:p>
            <a:pPr marL="939165">
              <a:lnSpc>
                <a:spcPct val="100000"/>
              </a:lnSpc>
              <a:spcBef>
                <a:spcPts val="1130"/>
              </a:spcBef>
            </a:pPr>
            <a:r>
              <a:rPr sz="2800" dirty="0">
                <a:latin typeface="Trebuchet MS"/>
                <a:cs typeface="Trebuchet MS"/>
              </a:rPr>
              <a:t>r</a:t>
            </a:r>
            <a:r>
              <a:rPr sz="2775" baseline="-22522" dirty="0">
                <a:latin typeface="Trebuchet MS"/>
                <a:cs typeface="Trebuchet MS"/>
              </a:rPr>
              <a:t>i </a:t>
            </a:r>
            <a:r>
              <a:rPr sz="2800" dirty="0">
                <a:latin typeface="Trebuchet MS"/>
                <a:cs typeface="Trebuchet MS"/>
              </a:rPr>
              <a:t>= {r</a:t>
            </a:r>
            <a:r>
              <a:rPr sz="2775" baseline="-22522" dirty="0">
                <a:latin typeface="Trebuchet MS"/>
                <a:cs typeface="Trebuchet MS"/>
              </a:rPr>
              <a:t>i1, </a:t>
            </a:r>
            <a:r>
              <a:rPr sz="2800" dirty="0">
                <a:latin typeface="Trebuchet MS"/>
                <a:cs typeface="Trebuchet MS"/>
              </a:rPr>
              <a:t>r</a:t>
            </a:r>
            <a:r>
              <a:rPr sz="2775" baseline="-22522" dirty="0">
                <a:latin typeface="Trebuchet MS"/>
                <a:cs typeface="Trebuchet MS"/>
              </a:rPr>
              <a:t>i2,</a:t>
            </a:r>
            <a:r>
              <a:rPr sz="2775" spc="-412" baseline="-22522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</a:t>
            </a:r>
            <a:r>
              <a:rPr sz="2775" baseline="-22522" dirty="0">
                <a:latin typeface="Trebuchet MS"/>
                <a:cs typeface="Trebuchet MS"/>
              </a:rPr>
              <a:t>i3</a:t>
            </a:r>
            <a:r>
              <a:rPr sz="2800" dirty="0">
                <a:latin typeface="Trebuchet MS"/>
                <a:cs typeface="Trebuchet MS"/>
              </a:rPr>
              <a:t>,......,r</a:t>
            </a:r>
            <a:r>
              <a:rPr sz="2775" baseline="-22522" dirty="0">
                <a:latin typeface="Trebuchet MS"/>
                <a:cs typeface="Trebuchet MS"/>
              </a:rPr>
              <a:t>im </a:t>
            </a:r>
            <a:r>
              <a:rPr sz="2800" dirty="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  <a:p>
            <a:pPr marL="939165">
              <a:lnSpc>
                <a:spcPct val="100000"/>
              </a:lnSpc>
              <a:spcBef>
                <a:spcPts val="1040"/>
              </a:spcBef>
            </a:pPr>
            <a:r>
              <a:rPr sz="2800" dirty="0">
                <a:latin typeface="Trebuchet MS"/>
                <a:cs typeface="Trebuchet MS"/>
              </a:rPr>
              <a:t>r</a:t>
            </a:r>
            <a:r>
              <a:rPr sz="2775" baseline="-22522" dirty="0">
                <a:latin typeface="Trebuchet MS"/>
                <a:cs typeface="Trebuchet MS"/>
              </a:rPr>
              <a:t>ij </a:t>
            </a:r>
            <a:r>
              <a:rPr sz="2800" dirty="0">
                <a:latin typeface="Trebuchet MS"/>
                <a:cs typeface="Trebuchet MS"/>
              </a:rPr>
              <a:t>= </a:t>
            </a:r>
            <a:r>
              <a:rPr sz="2800" spc="-5" dirty="0">
                <a:latin typeface="Trebuchet MS"/>
                <a:cs typeface="Trebuchet MS"/>
              </a:rPr>
              <a:t>RSS value of </a:t>
            </a:r>
            <a:r>
              <a:rPr sz="2800" spc="5" dirty="0">
                <a:latin typeface="Trebuchet MS"/>
                <a:cs typeface="Trebuchet MS"/>
              </a:rPr>
              <a:t>j</a:t>
            </a:r>
            <a:r>
              <a:rPr sz="2775" spc="7" baseline="24024" dirty="0">
                <a:latin typeface="Trebuchet MS"/>
                <a:cs typeface="Trebuchet MS"/>
              </a:rPr>
              <a:t>th </a:t>
            </a:r>
            <a:r>
              <a:rPr sz="2800" spc="-5" dirty="0">
                <a:latin typeface="Trebuchet MS"/>
                <a:cs typeface="Trebuchet MS"/>
              </a:rPr>
              <a:t>router from </a:t>
            </a:r>
            <a:r>
              <a:rPr sz="2800" spc="5" dirty="0">
                <a:latin typeface="Trebuchet MS"/>
                <a:cs typeface="Trebuchet MS"/>
              </a:rPr>
              <a:t>i</a:t>
            </a:r>
            <a:r>
              <a:rPr sz="2775" spc="7" baseline="24024" dirty="0">
                <a:latin typeface="Trebuchet MS"/>
                <a:cs typeface="Trebuchet MS"/>
              </a:rPr>
              <a:t>th</a:t>
            </a:r>
            <a:r>
              <a:rPr sz="2775" baseline="24024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location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386" y="475615"/>
            <a:ext cx="5854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Location</a:t>
            </a:r>
            <a:r>
              <a:rPr spc="-15" dirty="0"/>
              <a:t> </a:t>
            </a:r>
            <a:r>
              <a:rPr spc="-5" dirty="0"/>
              <a:t>Fingerprinting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7519" y="1606435"/>
            <a:ext cx="8164830" cy="43827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7665" marR="17780" indent="-342900">
              <a:lnSpc>
                <a:spcPts val="3700"/>
              </a:lnSpc>
              <a:spcBef>
                <a:spcPts val="34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spc="-5" dirty="0">
                <a:latin typeface="Trebuchet MS"/>
                <a:cs typeface="Trebuchet MS"/>
              </a:rPr>
              <a:t>Several locations </a:t>
            </a:r>
            <a:r>
              <a:rPr sz="3200" dirty="0">
                <a:latin typeface="Trebuchet MS"/>
                <a:cs typeface="Trebuchet MS"/>
              </a:rPr>
              <a:t>are </a:t>
            </a:r>
            <a:r>
              <a:rPr sz="3200" spc="-5" dirty="0">
                <a:latin typeface="Trebuchet MS"/>
                <a:cs typeface="Trebuchet MS"/>
              </a:rPr>
              <a:t>chosen </a:t>
            </a:r>
            <a:r>
              <a:rPr sz="3200" dirty="0">
                <a:latin typeface="Trebuchet MS"/>
                <a:cs typeface="Trebuchet MS"/>
              </a:rPr>
              <a:t>and </a:t>
            </a:r>
            <a:r>
              <a:rPr sz="3200" spc="-5" dirty="0">
                <a:latin typeface="Trebuchet MS"/>
                <a:cs typeface="Trebuchet MS"/>
              </a:rPr>
              <a:t>RSS  values </a:t>
            </a:r>
            <a:r>
              <a:rPr sz="3200" dirty="0">
                <a:latin typeface="Trebuchet MS"/>
                <a:cs typeface="Trebuchet MS"/>
              </a:rPr>
              <a:t>from them are </a:t>
            </a:r>
            <a:r>
              <a:rPr sz="3200" spc="-5" dirty="0">
                <a:latin typeface="Trebuchet MS"/>
                <a:cs typeface="Trebuchet MS"/>
              </a:rPr>
              <a:t>recorded </a:t>
            </a:r>
            <a:r>
              <a:rPr sz="3200" dirty="0">
                <a:latin typeface="Trebuchet MS"/>
                <a:cs typeface="Trebuchet MS"/>
              </a:rPr>
              <a:t>and form a  </a:t>
            </a:r>
            <a:r>
              <a:rPr sz="3200" spc="-5" dirty="0">
                <a:latin typeface="Trebuchet MS"/>
                <a:cs typeface="Trebuchet MS"/>
              </a:rPr>
              <a:t>radio map.</a:t>
            </a:r>
            <a:endParaRPr sz="3200">
              <a:latin typeface="Trebuchet MS"/>
              <a:cs typeface="Trebuchet MS"/>
            </a:endParaRPr>
          </a:p>
          <a:p>
            <a:pPr marL="367665" marR="122555" indent="-342900">
              <a:lnSpc>
                <a:spcPts val="4000"/>
              </a:lnSpc>
              <a:spcBef>
                <a:spcPts val="780"/>
              </a:spcBef>
              <a:buFont typeface="Arial"/>
              <a:buChar char="•"/>
              <a:tabLst>
                <a:tab pos="367665" algn="l"/>
                <a:tab pos="368300" algn="l"/>
                <a:tab pos="4751705" algn="l"/>
              </a:tabLst>
            </a:pP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recording </a:t>
            </a:r>
            <a:r>
              <a:rPr sz="3200" dirty="0">
                <a:latin typeface="Trebuchet MS"/>
                <a:cs typeface="Trebuchet MS"/>
              </a:rPr>
              <a:t>at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</a:t>
            </a:r>
            <a:r>
              <a:rPr sz="3300" spc="-7" baseline="26515" dirty="0">
                <a:latin typeface="Trebuchet MS"/>
                <a:cs typeface="Trebuchet MS"/>
              </a:rPr>
              <a:t>th	</a:t>
            </a:r>
            <a:r>
              <a:rPr sz="3400" spc="-5" dirty="0">
                <a:latin typeface="Trebuchet MS"/>
                <a:cs typeface="Trebuchet MS"/>
              </a:rPr>
              <a:t>location </a:t>
            </a:r>
            <a:r>
              <a:rPr sz="3400" dirty="0">
                <a:latin typeface="Trebuchet MS"/>
                <a:cs typeface="Trebuchet MS"/>
              </a:rPr>
              <a:t>is </a:t>
            </a:r>
            <a:r>
              <a:rPr sz="3400" spc="-5" dirty="0">
                <a:latin typeface="Trebuchet MS"/>
                <a:cs typeface="Trebuchet MS"/>
              </a:rPr>
              <a:t>of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-5" dirty="0">
                <a:latin typeface="Trebuchet MS"/>
                <a:cs typeface="Trebuchet MS"/>
              </a:rPr>
              <a:t>the  form</a:t>
            </a:r>
            <a:endParaRPr sz="3400">
              <a:latin typeface="Trebuchet MS"/>
              <a:cs typeface="Trebuchet MS"/>
            </a:endParaRPr>
          </a:p>
          <a:p>
            <a:pPr marL="939165">
              <a:lnSpc>
                <a:spcPct val="100000"/>
              </a:lnSpc>
              <a:spcBef>
                <a:spcPts val="570"/>
              </a:spcBef>
            </a:pPr>
            <a:r>
              <a:rPr sz="3400" spc="-5" dirty="0">
                <a:latin typeface="Trebuchet MS"/>
                <a:cs typeface="Trebuchet MS"/>
              </a:rPr>
              <a:t>(q</a:t>
            </a:r>
            <a:r>
              <a:rPr sz="3375" spc="-7" baseline="-6172" dirty="0">
                <a:latin typeface="Trebuchet MS"/>
                <a:cs typeface="Trebuchet MS"/>
              </a:rPr>
              <a:t>i</a:t>
            </a:r>
            <a:r>
              <a:rPr sz="3400" spc="-5" dirty="0">
                <a:latin typeface="Trebuchet MS"/>
                <a:cs typeface="Trebuchet MS"/>
              </a:rPr>
              <a:t>,r</a:t>
            </a:r>
            <a:r>
              <a:rPr sz="3375" spc="-7" baseline="-6172" dirty="0">
                <a:latin typeface="Trebuchet MS"/>
                <a:cs typeface="Trebuchet MS"/>
              </a:rPr>
              <a:t>i</a:t>
            </a:r>
            <a:r>
              <a:rPr sz="3400" spc="-5" dirty="0">
                <a:latin typeface="Trebuchet MS"/>
                <a:cs typeface="Trebuchet MS"/>
              </a:rPr>
              <a:t>)</a:t>
            </a:r>
            <a:endParaRPr sz="3400">
              <a:latin typeface="Trebuchet MS"/>
              <a:cs typeface="Trebuchet MS"/>
            </a:endParaRPr>
          </a:p>
          <a:p>
            <a:pPr marL="939165" marR="166370">
              <a:lnSpc>
                <a:spcPts val="4770"/>
              </a:lnSpc>
              <a:spcBef>
                <a:spcPts val="270"/>
              </a:spcBef>
              <a:tabLst>
                <a:tab pos="1391920" algn="l"/>
                <a:tab pos="2337435" algn="l"/>
                <a:tab pos="2453640" algn="l"/>
                <a:tab pos="4537710" algn="l"/>
              </a:tabLst>
            </a:pPr>
            <a:r>
              <a:rPr sz="3400" dirty="0">
                <a:latin typeface="Trebuchet MS"/>
                <a:cs typeface="Trebuchet MS"/>
              </a:rPr>
              <a:t>q</a:t>
            </a:r>
            <a:r>
              <a:rPr sz="3375" baseline="-6172" dirty="0">
                <a:latin typeface="Trebuchet MS"/>
                <a:cs typeface="Trebuchet MS"/>
              </a:rPr>
              <a:t>i	</a:t>
            </a:r>
            <a:r>
              <a:rPr sz="3400" dirty="0">
                <a:latin typeface="Trebuchet MS"/>
                <a:cs typeface="Trebuchet MS"/>
              </a:rPr>
              <a:t>- the		</a:t>
            </a:r>
            <a:r>
              <a:rPr sz="3400" spc="-5" dirty="0">
                <a:latin typeface="Trebuchet MS"/>
                <a:cs typeface="Trebuchet MS"/>
              </a:rPr>
              <a:t>geometric	coordinates (x</a:t>
            </a:r>
            <a:r>
              <a:rPr sz="3375" spc="-7" baseline="-6172" dirty="0">
                <a:latin typeface="Trebuchet MS"/>
                <a:cs typeface="Trebuchet MS"/>
              </a:rPr>
              <a:t>i</a:t>
            </a:r>
            <a:r>
              <a:rPr sz="3400" spc="-5" dirty="0">
                <a:latin typeface="Trebuchet MS"/>
                <a:cs typeface="Trebuchet MS"/>
              </a:rPr>
              <a:t>,y</a:t>
            </a:r>
            <a:r>
              <a:rPr sz="3375" spc="-7" baseline="-6172" dirty="0">
                <a:latin typeface="Trebuchet MS"/>
                <a:cs typeface="Trebuchet MS"/>
              </a:rPr>
              <a:t>i</a:t>
            </a:r>
            <a:r>
              <a:rPr sz="3400" spc="-5" dirty="0">
                <a:latin typeface="Trebuchet MS"/>
                <a:cs typeface="Trebuchet MS"/>
              </a:rPr>
              <a:t>)  </a:t>
            </a:r>
            <a:r>
              <a:rPr sz="3400" dirty="0">
                <a:latin typeface="Trebuchet MS"/>
                <a:cs typeface="Trebuchet MS"/>
              </a:rPr>
              <a:t>r</a:t>
            </a:r>
            <a:r>
              <a:rPr sz="3375" baseline="-6172" dirty="0">
                <a:latin typeface="Trebuchet MS"/>
                <a:cs typeface="Trebuchet MS"/>
              </a:rPr>
              <a:t>i</a:t>
            </a:r>
            <a:r>
              <a:rPr sz="3375" spc="7" baseline="-6172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-</a:t>
            </a:r>
            <a:r>
              <a:rPr sz="3400" spc="5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the	</a:t>
            </a:r>
            <a:r>
              <a:rPr sz="3400" spc="-5" dirty="0">
                <a:latin typeface="Trebuchet MS"/>
                <a:cs typeface="Trebuchet MS"/>
              </a:rPr>
              <a:t>location fingerprint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386" y="470852"/>
            <a:ext cx="5854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Location</a:t>
            </a:r>
            <a:r>
              <a:rPr spc="-15" dirty="0"/>
              <a:t> </a:t>
            </a:r>
            <a:r>
              <a:rPr spc="-5" dirty="0"/>
              <a:t>Fingerprinting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435"/>
            <a:ext cx="7876540" cy="9829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>
              <a:lnSpc>
                <a:spcPts val="37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position estimator algorithm </a:t>
            </a:r>
            <a:r>
              <a:rPr sz="3200" dirty="0">
                <a:latin typeface="Trebuchet MS"/>
                <a:cs typeface="Trebuchet MS"/>
              </a:rPr>
              <a:t>is used to  </a:t>
            </a:r>
            <a:r>
              <a:rPr sz="3200" spc="-5" dirty="0">
                <a:latin typeface="Trebuchet MS"/>
                <a:cs typeface="Trebuchet MS"/>
              </a:rPr>
              <a:t>find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coordinates </a:t>
            </a:r>
            <a:r>
              <a:rPr sz="3200" dirty="0">
                <a:latin typeface="Trebuchet MS"/>
                <a:cs typeface="Trebuchet MS"/>
              </a:rPr>
              <a:t>of </a:t>
            </a:r>
            <a:r>
              <a:rPr sz="3200" spc="-5" dirty="0">
                <a:latin typeface="Trebuchet MS"/>
                <a:cs typeface="Trebuchet MS"/>
              </a:rPr>
              <a:t>unknown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location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8458" y="6428854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550" y="3102297"/>
            <a:ext cx="87249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663</Words>
  <Application>Microsoft Office PowerPoint</Application>
  <PresentationFormat>On-screen Show (4:3)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Trebuchet MS</vt:lpstr>
      <vt:lpstr>Office Theme</vt:lpstr>
      <vt:lpstr>WiFi Based  Indoor Positioning  System</vt:lpstr>
      <vt:lpstr>Global Positioning System (GPS)</vt:lpstr>
      <vt:lpstr>Indoor Positioning</vt:lpstr>
      <vt:lpstr>How can it be done ?</vt:lpstr>
      <vt:lpstr>Why choose WiFi ?</vt:lpstr>
      <vt:lpstr>Design Overview</vt:lpstr>
      <vt:lpstr>Location Fingerprinting</vt:lpstr>
      <vt:lpstr>Location Fingerprinting</vt:lpstr>
      <vt:lpstr>Location Fingerprinting</vt:lpstr>
      <vt:lpstr>Weighted k Nearest Neighbour</vt:lpstr>
      <vt:lpstr>Weighted k Nearest Neighbour</vt:lpstr>
      <vt:lpstr>How the algorithm works</vt:lpstr>
      <vt:lpstr>How the algorithm works</vt:lpstr>
      <vt:lpstr>How the algorithm works</vt:lpstr>
      <vt:lpstr>How the algorithm works</vt:lpstr>
      <vt:lpstr>How the algorithm works</vt:lpstr>
      <vt:lpstr>How the algorithm works</vt:lpstr>
      <vt:lpstr>How the algorithm works</vt:lpstr>
      <vt:lpstr>How the algorithm works</vt:lpstr>
      <vt:lpstr>How the algorithm works</vt:lpstr>
      <vt:lpstr>How the algorithm works</vt:lpstr>
      <vt:lpstr>Work Done</vt:lpstr>
      <vt:lpstr>Work Done</vt:lpstr>
      <vt:lpstr>PowerPoint Presentation</vt:lpstr>
      <vt:lpstr>Practical Difficulties</vt:lpstr>
      <vt:lpstr>Work Remaining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Based  Indoor Positioning  System</dc:title>
  <cp:lastModifiedBy>91982</cp:lastModifiedBy>
  <cp:revision>2</cp:revision>
  <dcterms:created xsi:type="dcterms:W3CDTF">2020-07-21T13:35:50Z</dcterms:created>
  <dcterms:modified xsi:type="dcterms:W3CDTF">2020-07-21T13:56:31Z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2020-07-21T00:00:00Z</vt:filetime>
  </property>
</Properties>
</file>