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639" autoAdjust="0"/>
  </p:normalViewPr>
  <p:slideViewPr>
    <p:cSldViewPr snapToGrid="0">
      <p:cViewPr varScale="1">
        <p:scale>
          <a:sx n="52" d="100"/>
          <a:sy n="52" d="100"/>
        </p:scale>
        <p:origin x="90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ata2.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45055-86D1-474B-AE89-CC62334E6CEE}" type="doc">
      <dgm:prSet loTypeId="urn:microsoft.com/office/officeart/2005/8/layout/hList2" loCatId="list" qsTypeId="urn:microsoft.com/office/officeart/2005/8/quickstyle/simple5" qsCatId="simple" csTypeId="urn:microsoft.com/office/officeart/2005/8/colors/accent4_2" csCatId="accent4" phldr="1"/>
      <dgm:spPr/>
      <dgm:t>
        <a:bodyPr/>
        <a:lstStyle/>
        <a:p>
          <a:endParaRPr lang="en-GB"/>
        </a:p>
      </dgm:t>
    </dgm:pt>
    <dgm:pt modelId="{B978AF63-CFCE-44DA-A9BF-0D10712A8DB6}">
      <dgm:prSet phldrT="[Text]" custT="1"/>
      <dgm:spPr/>
      <dgm:t>
        <a:bodyPr/>
        <a:lstStyle/>
        <a:p>
          <a:r>
            <a:rPr lang="en-GB" sz="1800" dirty="0"/>
            <a:t>Membership</a:t>
          </a:r>
          <a:endParaRPr lang="en-GB" sz="1500" dirty="0"/>
        </a:p>
      </dgm:t>
    </dgm:pt>
    <dgm:pt modelId="{C6193BEE-DD0D-4901-BE25-2611BC6CC6E2}" type="parTrans" cxnId="{1EBF375A-2413-42D0-91B6-60014258BF86}">
      <dgm:prSet/>
      <dgm:spPr/>
      <dgm:t>
        <a:bodyPr/>
        <a:lstStyle/>
        <a:p>
          <a:endParaRPr lang="en-GB"/>
        </a:p>
      </dgm:t>
    </dgm:pt>
    <dgm:pt modelId="{BD426477-C989-4968-BDD6-A358755324D7}" type="sibTrans" cxnId="{1EBF375A-2413-42D0-91B6-60014258BF86}">
      <dgm:prSet/>
      <dgm:spPr/>
      <dgm:t>
        <a:bodyPr/>
        <a:lstStyle/>
        <a:p>
          <a:endParaRPr lang="en-GB"/>
        </a:p>
      </dgm:t>
    </dgm:pt>
    <dgm:pt modelId="{7005EE23-BB57-4FE7-AB71-0F065B9F4F16}">
      <dgm:prSet phldrT="[Text]" custT="1"/>
      <dgm:spPr/>
      <dgm:t>
        <a:bodyPr/>
        <a:lstStyle/>
        <a:p>
          <a:pPr>
            <a:buFont typeface="Arial" panose="020B0604020202020204" pitchFamily="34" charset="0"/>
            <a:buChar char="•"/>
          </a:pPr>
          <a:r>
            <a:rPr lang="en-GB" sz="3200" dirty="0"/>
            <a:t>Count of members</a:t>
          </a:r>
        </a:p>
      </dgm:t>
    </dgm:pt>
    <dgm:pt modelId="{0FD4B440-71C8-4265-BD92-DA093B279BAC}" type="parTrans" cxnId="{F9A42513-3D1C-4DD9-8EDC-6FA0E84E56DA}">
      <dgm:prSet/>
      <dgm:spPr/>
      <dgm:t>
        <a:bodyPr/>
        <a:lstStyle/>
        <a:p>
          <a:endParaRPr lang="en-GB"/>
        </a:p>
      </dgm:t>
    </dgm:pt>
    <dgm:pt modelId="{24B03E1B-20AD-4F43-B400-79447FB4EC56}" type="sibTrans" cxnId="{F9A42513-3D1C-4DD9-8EDC-6FA0E84E56DA}">
      <dgm:prSet/>
      <dgm:spPr/>
      <dgm:t>
        <a:bodyPr/>
        <a:lstStyle/>
        <a:p>
          <a:endParaRPr lang="en-GB"/>
        </a:p>
      </dgm:t>
    </dgm:pt>
    <dgm:pt modelId="{37DA890D-B1D3-43E8-9A10-CDD44858511E}">
      <dgm:prSet phldrT="[Text]" custT="1"/>
      <dgm:spPr/>
      <dgm:t>
        <a:bodyPr/>
        <a:lstStyle/>
        <a:p>
          <a:pPr>
            <a:buFont typeface="Arial" panose="020B0604020202020204" pitchFamily="34" charset="0"/>
            <a:buChar char="•"/>
          </a:pPr>
          <a:r>
            <a:rPr lang="en-GB" sz="3200" dirty="0"/>
            <a:t>% Visited last 30 days</a:t>
          </a:r>
        </a:p>
      </dgm:t>
    </dgm:pt>
    <dgm:pt modelId="{597622F1-A2EC-4BD9-9D86-D17E3020DE16}" type="parTrans" cxnId="{AC0F4A83-0A5D-43D8-BE21-242617B6B2AD}">
      <dgm:prSet/>
      <dgm:spPr/>
      <dgm:t>
        <a:bodyPr/>
        <a:lstStyle/>
        <a:p>
          <a:endParaRPr lang="en-GB"/>
        </a:p>
      </dgm:t>
    </dgm:pt>
    <dgm:pt modelId="{D5FB8825-EC1D-42F4-ACB5-2A781F596A74}" type="sibTrans" cxnId="{AC0F4A83-0A5D-43D8-BE21-242617B6B2AD}">
      <dgm:prSet/>
      <dgm:spPr/>
      <dgm:t>
        <a:bodyPr/>
        <a:lstStyle/>
        <a:p>
          <a:endParaRPr lang="en-GB"/>
        </a:p>
      </dgm:t>
    </dgm:pt>
    <dgm:pt modelId="{351929D6-087F-4164-9E14-4330AD284A22}">
      <dgm:prSet phldrT="[Text]" custT="1"/>
      <dgm:spPr/>
      <dgm:t>
        <a:bodyPr/>
        <a:lstStyle/>
        <a:p>
          <a:pPr>
            <a:buFont typeface="Arial" panose="020B0604020202020204" pitchFamily="34" charset="0"/>
            <a:buChar char="•"/>
          </a:pPr>
          <a:r>
            <a:rPr lang="en-GB" sz="3200" dirty="0"/>
            <a:t>% Using classes</a:t>
          </a:r>
        </a:p>
      </dgm:t>
    </dgm:pt>
    <dgm:pt modelId="{76079541-0991-4EB5-A72C-33F7AE0A8A5E}" type="parTrans" cxnId="{91548111-2ED5-42AC-8730-B8CEE8D4A73B}">
      <dgm:prSet/>
      <dgm:spPr/>
      <dgm:t>
        <a:bodyPr/>
        <a:lstStyle/>
        <a:p>
          <a:endParaRPr lang="en-GB"/>
        </a:p>
      </dgm:t>
    </dgm:pt>
    <dgm:pt modelId="{31801FE7-733E-4DE4-8408-FD68B086AFA2}" type="sibTrans" cxnId="{91548111-2ED5-42AC-8730-B8CEE8D4A73B}">
      <dgm:prSet/>
      <dgm:spPr/>
      <dgm:t>
        <a:bodyPr/>
        <a:lstStyle/>
        <a:p>
          <a:endParaRPr lang="en-GB"/>
        </a:p>
      </dgm:t>
    </dgm:pt>
    <dgm:pt modelId="{B8F9204E-35AB-4A07-A6B9-8524167F0BDF}">
      <dgm:prSet phldrT="[Text]" custT="1"/>
      <dgm:spPr/>
      <dgm:t>
        <a:bodyPr/>
        <a:lstStyle/>
        <a:p>
          <a:pPr>
            <a:buFont typeface="Arial" panose="020B0604020202020204" pitchFamily="34" charset="0"/>
            <a:buChar char="•"/>
          </a:pPr>
          <a:r>
            <a:rPr lang="en-GB" sz="3200" dirty="0"/>
            <a:t>Churn rate</a:t>
          </a:r>
        </a:p>
      </dgm:t>
    </dgm:pt>
    <dgm:pt modelId="{B5A08B9F-489E-472C-87E9-B3CBDB6C0F74}" type="parTrans" cxnId="{C395995A-CBEB-47AC-BE2A-BDDE5E06BD2E}">
      <dgm:prSet/>
      <dgm:spPr/>
      <dgm:t>
        <a:bodyPr/>
        <a:lstStyle/>
        <a:p>
          <a:endParaRPr lang="en-GB"/>
        </a:p>
      </dgm:t>
    </dgm:pt>
    <dgm:pt modelId="{C726F83F-6A8D-4F1E-AC7F-1265558DB653}" type="sibTrans" cxnId="{C395995A-CBEB-47AC-BE2A-BDDE5E06BD2E}">
      <dgm:prSet/>
      <dgm:spPr/>
      <dgm:t>
        <a:bodyPr/>
        <a:lstStyle/>
        <a:p>
          <a:endParaRPr lang="en-GB"/>
        </a:p>
      </dgm:t>
    </dgm:pt>
    <dgm:pt modelId="{BADE0C11-6893-4FEA-9F18-844EAB8183A0}">
      <dgm:prSet phldrT="[Text]" custT="1"/>
      <dgm:spPr/>
      <dgm:t>
        <a:bodyPr/>
        <a:lstStyle/>
        <a:p>
          <a:pPr>
            <a:buFont typeface="Arial" panose="020B0604020202020204" pitchFamily="34" charset="0"/>
            <a:buChar char="•"/>
          </a:pPr>
          <a:r>
            <a:rPr lang="en-GB" sz="3200" dirty="0"/>
            <a:t>New Members</a:t>
          </a:r>
        </a:p>
      </dgm:t>
    </dgm:pt>
    <dgm:pt modelId="{E8DF005F-0CE3-4DF2-88E4-CE9E89F67775}" type="parTrans" cxnId="{B8E72960-F8A7-4E8B-B33D-C671828780F0}">
      <dgm:prSet/>
      <dgm:spPr/>
    </dgm:pt>
    <dgm:pt modelId="{F86AD941-6763-480E-BBA6-A704512EF9EF}" type="sibTrans" cxnId="{B8E72960-F8A7-4E8B-B33D-C671828780F0}">
      <dgm:prSet/>
      <dgm:spPr/>
    </dgm:pt>
    <dgm:pt modelId="{02B98259-3D10-4058-A2DE-43771D9EAF10}" type="pres">
      <dgm:prSet presAssocID="{09245055-86D1-474B-AE89-CC62334E6CEE}" presName="linearFlow" presStyleCnt="0">
        <dgm:presLayoutVars>
          <dgm:dir/>
          <dgm:animLvl val="lvl"/>
          <dgm:resizeHandles/>
        </dgm:presLayoutVars>
      </dgm:prSet>
      <dgm:spPr/>
    </dgm:pt>
    <dgm:pt modelId="{AEB4ED3F-5A36-468F-8387-9F698EAF96E6}" type="pres">
      <dgm:prSet presAssocID="{B978AF63-CFCE-44DA-A9BF-0D10712A8DB6}" presName="compositeNode" presStyleCnt="0">
        <dgm:presLayoutVars>
          <dgm:bulletEnabled val="1"/>
        </dgm:presLayoutVars>
      </dgm:prSet>
      <dgm:spPr/>
    </dgm:pt>
    <dgm:pt modelId="{B0A13D59-48E6-44C1-8622-83CDA4EDCEAB}" type="pres">
      <dgm:prSet presAssocID="{B978AF63-CFCE-44DA-A9BF-0D10712A8DB6}" presName="imag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1D82AE6A-FA7E-4F1C-9BB1-2C8B802A76C0}" type="pres">
      <dgm:prSet presAssocID="{B978AF63-CFCE-44DA-A9BF-0D10712A8DB6}" presName="childNode" presStyleLbl="node1" presStyleIdx="0" presStyleCnt="1">
        <dgm:presLayoutVars>
          <dgm:bulletEnabled val="1"/>
        </dgm:presLayoutVars>
      </dgm:prSet>
      <dgm:spPr/>
    </dgm:pt>
    <dgm:pt modelId="{D8074109-BD57-47F8-98A8-0CA4D4BFF4C3}" type="pres">
      <dgm:prSet presAssocID="{B978AF63-CFCE-44DA-A9BF-0D10712A8DB6}" presName="parentNode" presStyleLbl="revTx" presStyleIdx="0" presStyleCnt="1">
        <dgm:presLayoutVars>
          <dgm:chMax val="0"/>
          <dgm:bulletEnabled val="1"/>
        </dgm:presLayoutVars>
      </dgm:prSet>
      <dgm:spPr/>
    </dgm:pt>
  </dgm:ptLst>
  <dgm:cxnLst>
    <dgm:cxn modelId="{BC3E2007-9B24-4A2B-A770-EAA0C1C3EEDE}" type="presOf" srcId="{7005EE23-BB57-4FE7-AB71-0F065B9F4F16}" destId="{1D82AE6A-FA7E-4F1C-9BB1-2C8B802A76C0}" srcOrd="0" destOrd="0" presId="urn:microsoft.com/office/officeart/2005/8/layout/hList2"/>
    <dgm:cxn modelId="{508DBC09-F944-455E-8C4C-A4DD894CCF2C}" type="presOf" srcId="{09245055-86D1-474B-AE89-CC62334E6CEE}" destId="{02B98259-3D10-4058-A2DE-43771D9EAF10}" srcOrd="0" destOrd="0" presId="urn:microsoft.com/office/officeart/2005/8/layout/hList2"/>
    <dgm:cxn modelId="{91548111-2ED5-42AC-8730-B8CEE8D4A73B}" srcId="{B978AF63-CFCE-44DA-A9BF-0D10712A8DB6}" destId="{351929D6-087F-4164-9E14-4330AD284A22}" srcOrd="2" destOrd="0" parTransId="{76079541-0991-4EB5-A72C-33F7AE0A8A5E}" sibTransId="{31801FE7-733E-4DE4-8408-FD68B086AFA2}"/>
    <dgm:cxn modelId="{F9A42513-3D1C-4DD9-8EDC-6FA0E84E56DA}" srcId="{B978AF63-CFCE-44DA-A9BF-0D10712A8DB6}" destId="{7005EE23-BB57-4FE7-AB71-0F065B9F4F16}" srcOrd="0" destOrd="0" parTransId="{0FD4B440-71C8-4265-BD92-DA093B279BAC}" sibTransId="{24B03E1B-20AD-4F43-B400-79447FB4EC56}"/>
    <dgm:cxn modelId="{B8E72960-F8A7-4E8B-B33D-C671828780F0}" srcId="{B978AF63-CFCE-44DA-A9BF-0D10712A8DB6}" destId="{BADE0C11-6893-4FEA-9F18-844EAB8183A0}" srcOrd="4" destOrd="0" parTransId="{E8DF005F-0CE3-4DF2-88E4-CE9E89F67775}" sibTransId="{F86AD941-6763-480E-BBA6-A704512EF9EF}"/>
    <dgm:cxn modelId="{94AACD72-5D4E-4C9A-AA01-C679EB270F37}" type="presOf" srcId="{BADE0C11-6893-4FEA-9F18-844EAB8183A0}" destId="{1D82AE6A-FA7E-4F1C-9BB1-2C8B802A76C0}" srcOrd="0" destOrd="4" presId="urn:microsoft.com/office/officeart/2005/8/layout/hList2"/>
    <dgm:cxn modelId="{C4DE5875-D11A-4049-A7AF-1585F1DB4770}" type="presOf" srcId="{B978AF63-CFCE-44DA-A9BF-0D10712A8DB6}" destId="{D8074109-BD57-47F8-98A8-0CA4D4BFF4C3}" srcOrd="0" destOrd="0" presId="urn:microsoft.com/office/officeart/2005/8/layout/hList2"/>
    <dgm:cxn modelId="{1EBF375A-2413-42D0-91B6-60014258BF86}" srcId="{09245055-86D1-474B-AE89-CC62334E6CEE}" destId="{B978AF63-CFCE-44DA-A9BF-0D10712A8DB6}" srcOrd="0" destOrd="0" parTransId="{C6193BEE-DD0D-4901-BE25-2611BC6CC6E2}" sibTransId="{BD426477-C989-4968-BDD6-A358755324D7}"/>
    <dgm:cxn modelId="{C395995A-CBEB-47AC-BE2A-BDDE5E06BD2E}" srcId="{B978AF63-CFCE-44DA-A9BF-0D10712A8DB6}" destId="{B8F9204E-35AB-4A07-A6B9-8524167F0BDF}" srcOrd="3" destOrd="0" parTransId="{B5A08B9F-489E-472C-87E9-B3CBDB6C0F74}" sibTransId="{C726F83F-6A8D-4F1E-AC7F-1265558DB653}"/>
    <dgm:cxn modelId="{EE11BF7F-7277-4D25-9727-A1FEB8C4A0C8}" type="presOf" srcId="{351929D6-087F-4164-9E14-4330AD284A22}" destId="{1D82AE6A-FA7E-4F1C-9BB1-2C8B802A76C0}" srcOrd="0" destOrd="2" presId="urn:microsoft.com/office/officeart/2005/8/layout/hList2"/>
    <dgm:cxn modelId="{AC0F4A83-0A5D-43D8-BE21-242617B6B2AD}" srcId="{B978AF63-CFCE-44DA-A9BF-0D10712A8DB6}" destId="{37DA890D-B1D3-43E8-9A10-CDD44858511E}" srcOrd="1" destOrd="0" parTransId="{597622F1-A2EC-4BD9-9D86-D17E3020DE16}" sibTransId="{D5FB8825-EC1D-42F4-ACB5-2A781F596A74}"/>
    <dgm:cxn modelId="{A6BEDAAF-3177-4133-A8B2-E9C509238E02}" type="presOf" srcId="{37DA890D-B1D3-43E8-9A10-CDD44858511E}" destId="{1D82AE6A-FA7E-4F1C-9BB1-2C8B802A76C0}" srcOrd="0" destOrd="1" presId="urn:microsoft.com/office/officeart/2005/8/layout/hList2"/>
    <dgm:cxn modelId="{6659BCCC-17A8-4BE9-95A3-9BAF20F4A7B0}" type="presOf" srcId="{B8F9204E-35AB-4A07-A6B9-8524167F0BDF}" destId="{1D82AE6A-FA7E-4F1C-9BB1-2C8B802A76C0}" srcOrd="0" destOrd="3" presId="urn:microsoft.com/office/officeart/2005/8/layout/hList2"/>
    <dgm:cxn modelId="{4A3FEB16-8BEE-4224-97C6-855B3C34A1D3}" type="presParOf" srcId="{02B98259-3D10-4058-A2DE-43771D9EAF10}" destId="{AEB4ED3F-5A36-468F-8387-9F698EAF96E6}" srcOrd="0" destOrd="0" presId="urn:microsoft.com/office/officeart/2005/8/layout/hList2"/>
    <dgm:cxn modelId="{3F3CA48D-7A3B-48B8-8AF6-43F19D045CFD}" type="presParOf" srcId="{AEB4ED3F-5A36-468F-8387-9F698EAF96E6}" destId="{B0A13D59-48E6-44C1-8622-83CDA4EDCEAB}" srcOrd="0" destOrd="0" presId="urn:microsoft.com/office/officeart/2005/8/layout/hList2"/>
    <dgm:cxn modelId="{4BBB3F15-20A8-446A-BABB-A4EDE4D65A20}" type="presParOf" srcId="{AEB4ED3F-5A36-468F-8387-9F698EAF96E6}" destId="{1D82AE6A-FA7E-4F1C-9BB1-2C8B802A76C0}" srcOrd="1" destOrd="0" presId="urn:microsoft.com/office/officeart/2005/8/layout/hList2"/>
    <dgm:cxn modelId="{CD83FDC7-ACD6-4801-B746-1492D11AE7AD}" type="presParOf" srcId="{AEB4ED3F-5A36-468F-8387-9F698EAF96E6}" destId="{D8074109-BD57-47F8-98A8-0CA4D4BFF4C3}"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245055-86D1-474B-AE89-CC62334E6CEE}" type="doc">
      <dgm:prSet loTypeId="urn:microsoft.com/office/officeart/2005/8/layout/hList2" loCatId="list" qsTypeId="urn:microsoft.com/office/officeart/2005/8/quickstyle/simple5" qsCatId="simple" csTypeId="urn:microsoft.com/office/officeart/2005/8/colors/accent6_2" csCatId="accent6" phldr="1"/>
      <dgm:spPr/>
      <dgm:t>
        <a:bodyPr/>
        <a:lstStyle/>
        <a:p>
          <a:endParaRPr lang="en-GB"/>
        </a:p>
      </dgm:t>
    </dgm:pt>
    <dgm:pt modelId="{B978AF63-CFCE-44DA-A9BF-0D10712A8DB6}">
      <dgm:prSet phldrT="[Text]" custT="1"/>
      <dgm:spPr/>
      <dgm:t>
        <a:bodyPr/>
        <a:lstStyle/>
        <a:p>
          <a:r>
            <a:rPr lang="en-GB" sz="2000" dirty="0"/>
            <a:t>Queue Times</a:t>
          </a:r>
        </a:p>
      </dgm:t>
    </dgm:pt>
    <dgm:pt modelId="{C6193BEE-DD0D-4901-BE25-2611BC6CC6E2}" type="parTrans" cxnId="{1EBF375A-2413-42D0-91B6-60014258BF86}">
      <dgm:prSet/>
      <dgm:spPr/>
      <dgm:t>
        <a:bodyPr/>
        <a:lstStyle/>
        <a:p>
          <a:endParaRPr lang="en-GB"/>
        </a:p>
      </dgm:t>
    </dgm:pt>
    <dgm:pt modelId="{BD426477-C989-4968-BDD6-A358755324D7}" type="sibTrans" cxnId="{1EBF375A-2413-42D0-91B6-60014258BF86}">
      <dgm:prSet/>
      <dgm:spPr/>
      <dgm:t>
        <a:bodyPr/>
        <a:lstStyle/>
        <a:p>
          <a:endParaRPr lang="en-GB"/>
        </a:p>
      </dgm:t>
    </dgm:pt>
    <dgm:pt modelId="{7005EE23-BB57-4FE7-AB71-0F065B9F4F16}">
      <dgm:prSet phldrT="[Text]" custT="1"/>
      <dgm:spPr/>
      <dgm:t>
        <a:bodyPr/>
        <a:lstStyle/>
        <a:p>
          <a:pPr>
            <a:buFont typeface="Arial" panose="020B0604020202020204" pitchFamily="34" charset="0"/>
            <a:buChar char="•"/>
          </a:pPr>
          <a:r>
            <a:rPr lang="en-GB" sz="3200" dirty="0"/>
            <a:t>Count by day/hour</a:t>
          </a:r>
        </a:p>
      </dgm:t>
    </dgm:pt>
    <dgm:pt modelId="{0FD4B440-71C8-4265-BD92-DA093B279BAC}" type="parTrans" cxnId="{F9A42513-3D1C-4DD9-8EDC-6FA0E84E56DA}">
      <dgm:prSet/>
      <dgm:spPr/>
      <dgm:t>
        <a:bodyPr/>
        <a:lstStyle/>
        <a:p>
          <a:endParaRPr lang="en-GB"/>
        </a:p>
      </dgm:t>
    </dgm:pt>
    <dgm:pt modelId="{24B03E1B-20AD-4F43-B400-79447FB4EC56}" type="sibTrans" cxnId="{F9A42513-3D1C-4DD9-8EDC-6FA0E84E56DA}">
      <dgm:prSet/>
      <dgm:spPr/>
      <dgm:t>
        <a:bodyPr/>
        <a:lstStyle/>
        <a:p>
          <a:endParaRPr lang="en-GB"/>
        </a:p>
      </dgm:t>
    </dgm:pt>
    <dgm:pt modelId="{37DA890D-B1D3-43E8-9A10-CDD44858511E}">
      <dgm:prSet phldrT="[Text]" custT="1"/>
      <dgm:spPr/>
      <dgm:t>
        <a:bodyPr/>
        <a:lstStyle/>
        <a:p>
          <a:pPr>
            <a:buFont typeface="Arial" panose="020B0604020202020204" pitchFamily="34" charset="0"/>
            <a:buChar char="•"/>
          </a:pPr>
          <a:r>
            <a:rPr lang="en-GB" sz="3200" dirty="0"/>
            <a:t>Average length of visit</a:t>
          </a:r>
        </a:p>
      </dgm:t>
    </dgm:pt>
    <dgm:pt modelId="{597622F1-A2EC-4BD9-9D86-D17E3020DE16}" type="parTrans" cxnId="{AC0F4A83-0A5D-43D8-BE21-242617B6B2AD}">
      <dgm:prSet/>
      <dgm:spPr/>
      <dgm:t>
        <a:bodyPr/>
        <a:lstStyle/>
        <a:p>
          <a:endParaRPr lang="en-GB"/>
        </a:p>
      </dgm:t>
    </dgm:pt>
    <dgm:pt modelId="{D5FB8825-EC1D-42F4-ACB5-2A781F596A74}" type="sibTrans" cxnId="{AC0F4A83-0A5D-43D8-BE21-242617B6B2AD}">
      <dgm:prSet/>
      <dgm:spPr/>
      <dgm:t>
        <a:bodyPr/>
        <a:lstStyle/>
        <a:p>
          <a:endParaRPr lang="en-GB"/>
        </a:p>
      </dgm:t>
    </dgm:pt>
    <dgm:pt modelId="{351929D6-087F-4164-9E14-4330AD284A22}">
      <dgm:prSet phldrT="[Text]" custT="1"/>
      <dgm:spPr/>
      <dgm:t>
        <a:bodyPr/>
        <a:lstStyle/>
        <a:p>
          <a:pPr>
            <a:buFont typeface="Arial" panose="020B0604020202020204" pitchFamily="34" charset="0"/>
            <a:buChar char="•"/>
          </a:pPr>
          <a:r>
            <a:rPr lang="en-GB" sz="3200" dirty="0"/>
            <a:t>Members currently in gym</a:t>
          </a:r>
        </a:p>
      </dgm:t>
    </dgm:pt>
    <dgm:pt modelId="{76079541-0991-4EB5-A72C-33F7AE0A8A5E}" type="parTrans" cxnId="{91548111-2ED5-42AC-8730-B8CEE8D4A73B}">
      <dgm:prSet/>
      <dgm:spPr/>
      <dgm:t>
        <a:bodyPr/>
        <a:lstStyle/>
        <a:p>
          <a:endParaRPr lang="en-GB"/>
        </a:p>
      </dgm:t>
    </dgm:pt>
    <dgm:pt modelId="{31801FE7-733E-4DE4-8408-FD68B086AFA2}" type="sibTrans" cxnId="{91548111-2ED5-42AC-8730-B8CEE8D4A73B}">
      <dgm:prSet/>
      <dgm:spPr/>
      <dgm:t>
        <a:bodyPr/>
        <a:lstStyle/>
        <a:p>
          <a:endParaRPr lang="en-GB"/>
        </a:p>
      </dgm:t>
    </dgm:pt>
    <dgm:pt modelId="{B8F9204E-35AB-4A07-A6B9-8524167F0BDF}">
      <dgm:prSet phldrT="[Text]" custT="1"/>
      <dgm:spPr/>
      <dgm:t>
        <a:bodyPr/>
        <a:lstStyle/>
        <a:p>
          <a:pPr>
            <a:buFont typeface="Arial" panose="020B0604020202020204" pitchFamily="34" charset="0"/>
            <a:buChar char="•"/>
          </a:pPr>
          <a:r>
            <a:rPr lang="en-GB" sz="3200" dirty="0"/>
            <a:t>Class use by day/hour</a:t>
          </a:r>
        </a:p>
      </dgm:t>
    </dgm:pt>
    <dgm:pt modelId="{B5A08B9F-489E-472C-87E9-B3CBDB6C0F74}" type="parTrans" cxnId="{C395995A-CBEB-47AC-BE2A-BDDE5E06BD2E}">
      <dgm:prSet/>
      <dgm:spPr/>
      <dgm:t>
        <a:bodyPr/>
        <a:lstStyle/>
        <a:p>
          <a:endParaRPr lang="en-GB"/>
        </a:p>
      </dgm:t>
    </dgm:pt>
    <dgm:pt modelId="{C726F83F-6A8D-4F1E-AC7F-1265558DB653}" type="sibTrans" cxnId="{C395995A-CBEB-47AC-BE2A-BDDE5E06BD2E}">
      <dgm:prSet/>
      <dgm:spPr/>
      <dgm:t>
        <a:bodyPr/>
        <a:lstStyle/>
        <a:p>
          <a:endParaRPr lang="en-GB"/>
        </a:p>
      </dgm:t>
    </dgm:pt>
    <dgm:pt modelId="{D1DADC9B-DF1D-4C89-97E5-2E7CA9CFBB9D}" type="pres">
      <dgm:prSet presAssocID="{09245055-86D1-474B-AE89-CC62334E6CEE}" presName="linearFlow" presStyleCnt="0">
        <dgm:presLayoutVars>
          <dgm:dir/>
          <dgm:animLvl val="lvl"/>
          <dgm:resizeHandles/>
        </dgm:presLayoutVars>
      </dgm:prSet>
      <dgm:spPr/>
    </dgm:pt>
    <dgm:pt modelId="{CB80C90F-F2DC-4463-8132-B4C9902632F9}" type="pres">
      <dgm:prSet presAssocID="{B978AF63-CFCE-44DA-A9BF-0D10712A8DB6}" presName="compositeNode" presStyleCnt="0">
        <dgm:presLayoutVars>
          <dgm:bulletEnabled val="1"/>
        </dgm:presLayoutVars>
      </dgm:prSet>
      <dgm:spPr/>
    </dgm:pt>
    <dgm:pt modelId="{B2C33BB9-DC2C-4160-B268-10CA688D07C4}" type="pres">
      <dgm:prSet presAssocID="{B978AF63-CFCE-44DA-A9BF-0D10712A8DB6}" presName="image" presStyleLbl="fgImgPlace1" presStyleIdx="0" presStyleCnt="1" custScaleX="62515" custScaleY="64937" custLinFactNeighborX="0"/>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000" r="-2000"/>
          </a:stretch>
        </a:blipFill>
      </dgm:spPr>
    </dgm:pt>
    <dgm:pt modelId="{46D4C3B4-B13A-48C5-A259-74E0BCCB4362}" type="pres">
      <dgm:prSet presAssocID="{B978AF63-CFCE-44DA-A9BF-0D10712A8DB6}" presName="childNode" presStyleLbl="node1" presStyleIdx="0" presStyleCnt="1" custLinFactNeighborX="798" custLinFactNeighborY="3735">
        <dgm:presLayoutVars>
          <dgm:bulletEnabled val="1"/>
        </dgm:presLayoutVars>
      </dgm:prSet>
      <dgm:spPr/>
    </dgm:pt>
    <dgm:pt modelId="{79B5DF40-8AB8-4EE4-A1F0-591CAB40B9A9}" type="pres">
      <dgm:prSet presAssocID="{B978AF63-CFCE-44DA-A9BF-0D10712A8DB6}" presName="parentNode" presStyleLbl="revTx" presStyleIdx="0" presStyleCnt="1" custLinFactNeighborX="28741" custLinFactNeighborY="234">
        <dgm:presLayoutVars>
          <dgm:chMax val="0"/>
          <dgm:bulletEnabled val="1"/>
        </dgm:presLayoutVars>
      </dgm:prSet>
      <dgm:spPr/>
    </dgm:pt>
  </dgm:ptLst>
  <dgm:cxnLst>
    <dgm:cxn modelId="{91548111-2ED5-42AC-8730-B8CEE8D4A73B}" srcId="{B978AF63-CFCE-44DA-A9BF-0D10712A8DB6}" destId="{351929D6-087F-4164-9E14-4330AD284A22}" srcOrd="2" destOrd="0" parTransId="{76079541-0991-4EB5-A72C-33F7AE0A8A5E}" sibTransId="{31801FE7-733E-4DE4-8408-FD68B086AFA2}"/>
    <dgm:cxn modelId="{F9A42513-3D1C-4DD9-8EDC-6FA0E84E56DA}" srcId="{B978AF63-CFCE-44DA-A9BF-0D10712A8DB6}" destId="{7005EE23-BB57-4FE7-AB71-0F065B9F4F16}" srcOrd="0" destOrd="0" parTransId="{0FD4B440-71C8-4265-BD92-DA093B279BAC}" sibTransId="{24B03E1B-20AD-4F43-B400-79447FB4EC56}"/>
    <dgm:cxn modelId="{CD20081C-6496-4789-8B92-6BABE575DBEC}" type="presOf" srcId="{09245055-86D1-474B-AE89-CC62334E6CEE}" destId="{D1DADC9B-DF1D-4C89-97E5-2E7CA9CFBB9D}" srcOrd="0" destOrd="0" presId="urn:microsoft.com/office/officeart/2005/8/layout/hList2"/>
    <dgm:cxn modelId="{C7361440-B24E-4DC6-B75E-5E28B491E795}" type="presOf" srcId="{B978AF63-CFCE-44DA-A9BF-0D10712A8DB6}" destId="{79B5DF40-8AB8-4EE4-A1F0-591CAB40B9A9}" srcOrd="0" destOrd="0" presId="urn:microsoft.com/office/officeart/2005/8/layout/hList2"/>
    <dgm:cxn modelId="{0DEBBF72-156C-4C79-ADD8-3F8E54BDFAA7}" type="presOf" srcId="{37DA890D-B1D3-43E8-9A10-CDD44858511E}" destId="{46D4C3B4-B13A-48C5-A259-74E0BCCB4362}" srcOrd="0" destOrd="1" presId="urn:microsoft.com/office/officeart/2005/8/layout/hList2"/>
    <dgm:cxn modelId="{1EBF375A-2413-42D0-91B6-60014258BF86}" srcId="{09245055-86D1-474B-AE89-CC62334E6CEE}" destId="{B978AF63-CFCE-44DA-A9BF-0D10712A8DB6}" srcOrd="0" destOrd="0" parTransId="{C6193BEE-DD0D-4901-BE25-2611BC6CC6E2}" sibTransId="{BD426477-C989-4968-BDD6-A358755324D7}"/>
    <dgm:cxn modelId="{C395995A-CBEB-47AC-BE2A-BDDE5E06BD2E}" srcId="{B978AF63-CFCE-44DA-A9BF-0D10712A8DB6}" destId="{B8F9204E-35AB-4A07-A6B9-8524167F0BDF}" srcOrd="3" destOrd="0" parTransId="{B5A08B9F-489E-472C-87E9-B3CBDB6C0F74}" sibTransId="{C726F83F-6A8D-4F1E-AC7F-1265558DB653}"/>
    <dgm:cxn modelId="{AC0F4A83-0A5D-43D8-BE21-242617B6B2AD}" srcId="{B978AF63-CFCE-44DA-A9BF-0D10712A8DB6}" destId="{37DA890D-B1D3-43E8-9A10-CDD44858511E}" srcOrd="1" destOrd="0" parTransId="{597622F1-A2EC-4BD9-9D86-D17E3020DE16}" sibTransId="{D5FB8825-EC1D-42F4-ACB5-2A781F596A74}"/>
    <dgm:cxn modelId="{9C6F67CB-44D2-4B02-90B1-2B29B1F3229E}" type="presOf" srcId="{B8F9204E-35AB-4A07-A6B9-8524167F0BDF}" destId="{46D4C3B4-B13A-48C5-A259-74E0BCCB4362}" srcOrd="0" destOrd="3" presId="urn:microsoft.com/office/officeart/2005/8/layout/hList2"/>
    <dgm:cxn modelId="{0A6640F8-1D06-4A57-9539-CD6C5F86F0BD}" type="presOf" srcId="{7005EE23-BB57-4FE7-AB71-0F065B9F4F16}" destId="{46D4C3B4-B13A-48C5-A259-74E0BCCB4362}" srcOrd="0" destOrd="0" presId="urn:microsoft.com/office/officeart/2005/8/layout/hList2"/>
    <dgm:cxn modelId="{906154F8-9260-46EA-9A38-7E5A8B11F0E1}" type="presOf" srcId="{351929D6-087F-4164-9E14-4330AD284A22}" destId="{46D4C3B4-B13A-48C5-A259-74E0BCCB4362}" srcOrd="0" destOrd="2" presId="urn:microsoft.com/office/officeart/2005/8/layout/hList2"/>
    <dgm:cxn modelId="{F0744E22-3559-404F-9D2B-92B504E00CA7}" type="presParOf" srcId="{D1DADC9B-DF1D-4C89-97E5-2E7CA9CFBB9D}" destId="{CB80C90F-F2DC-4463-8132-B4C9902632F9}" srcOrd="0" destOrd="0" presId="urn:microsoft.com/office/officeart/2005/8/layout/hList2"/>
    <dgm:cxn modelId="{70CDBBB8-E3F5-412F-A344-BC5625653F8D}" type="presParOf" srcId="{CB80C90F-F2DC-4463-8132-B4C9902632F9}" destId="{B2C33BB9-DC2C-4160-B268-10CA688D07C4}" srcOrd="0" destOrd="0" presId="urn:microsoft.com/office/officeart/2005/8/layout/hList2"/>
    <dgm:cxn modelId="{CEF4D332-3E1F-47EA-8C8E-60657D428740}" type="presParOf" srcId="{CB80C90F-F2DC-4463-8132-B4C9902632F9}" destId="{46D4C3B4-B13A-48C5-A259-74E0BCCB4362}" srcOrd="1" destOrd="0" presId="urn:microsoft.com/office/officeart/2005/8/layout/hList2"/>
    <dgm:cxn modelId="{DAC1DD76-3532-41C4-8B2B-6F168BB9BEB6}" type="presParOf" srcId="{CB80C90F-F2DC-4463-8132-B4C9902632F9}" destId="{79B5DF40-8AB8-4EE4-A1F0-591CAB40B9A9}" srcOrd="2" destOrd="0" presId="urn:microsoft.com/office/officeart/2005/8/layout/h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3313F2-D6DF-4138-AD8D-3923D52340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25635832-D222-4913-9419-9494C47F24D5}">
      <dgm:prSet phldrT="[Text]"/>
      <dgm:spPr/>
      <dgm:t>
        <a:bodyPr/>
        <a:lstStyle/>
        <a:p>
          <a:pPr algn="ctr"/>
          <a:r>
            <a:rPr lang="en-GB" dirty="0"/>
            <a:t>KPIs</a:t>
          </a:r>
        </a:p>
      </dgm:t>
    </dgm:pt>
    <dgm:pt modelId="{2FFC33C3-8BBC-428A-A843-CAD649961CEA}" type="parTrans" cxnId="{CB4A8500-425D-4A86-B701-9CDF6DACC97F}">
      <dgm:prSet/>
      <dgm:spPr/>
      <dgm:t>
        <a:bodyPr/>
        <a:lstStyle/>
        <a:p>
          <a:endParaRPr lang="en-GB"/>
        </a:p>
      </dgm:t>
    </dgm:pt>
    <dgm:pt modelId="{183399C1-73C0-49DD-B797-5D81E56C8793}" type="sibTrans" cxnId="{CB4A8500-425D-4A86-B701-9CDF6DACC97F}">
      <dgm:prSet/>
      <dgm:spPr/>
      <dgm:t>
        <a:bodyPr/>
        <a:lstStyle/>
        <a:p>
          <a:endParaRPr lang="en-GB"/>
        </a:p>
      </dgm:t>
    </dgm:pt>
    <dgm:pt modelId="{84704187-4D42-479E-9EDE-C9DF197B69BA}" type="pres">
      <dgm:prSet presAssocID="{283313F2-D6DF-4138-AD8D-3923D5234039}" presName="linear" presStyleCnt="0">
        <dgm:presLayoutVars>
          <dgm:animLvl val="lvl"/>
          <dgm:resizeHandles val="exact"/>
        </dgm:presLayoutVars>
      </dgm:prSet>
      <dgm:spPr/>
    </dgm:pt>
    <dgm:pt modelId="{DD2C8942-3752-473F-B295-B67778070E06}" type="pres">
      <dgm:prSet presAssocID="{25635832-D222-4913-9419-9494C47F24D5}" presName="parentText" presStyleLbl="node1" presStyleIdx="0" presStyleCnt="1" custLinFactNeighborY="-2667">
        <dgm:presLayoutVars>
          <dgm:chMax val="0"/>
          <dgm:bulletEnabled val="1"/>
        </dgm:presLayoutVars>
      </dgm:prSet>
      <dgm:spPr/>
    </dgm:pt>
  </dgm:ptLst>
  <dgm:cxnLst>
    <dgm:cxn modelId="{CB4A8500-425D-4A86-B701-9CDF6DACC97F}" srcId="{283313F2-D6DF-4138-AD8D-3923D5234039}" destId="{25635832-D222-4913-9419-9494C47F24D5}" srcOrd="0" destOrd="0" parTransId="{2FFC33C3-8BBC-428A-A843-CAD649961CEA}" sibTransId="{183399C1-73C0-49DD-B797-5D81E56C8793}"/>
    <dgm:cxn modelId="{B8621356-4BED-4D43-8D00-8DBB5151C0F9}" type="presOf" srcId="{283313F2-D6DF-4138-AD8D-3923D5234039}" destId="{84704187-4D42-479E-9EDE-C9DF197B69BA}" srcOrd="0" destOrd="0" presId="urn:microsoft.com/office/officeart/2005/8/layout/vList2"/>
    <dgm:cxn modelId="{E53AC2DE-E8E7-425C-AEB7-4802D4748D03}" type="presOf" srcId="{25635832-D222-4913-9419-9494C47F24D5}" destId="{DD2C8942-3752-473F-B295-B67778070E06}" srcOrd="0" destOrd="0" presId="urn:microsoft.com/office/officeart/2005/8/layout/vList2"/>
    <dgm:cxn modelId="{F1E7ADE4-1C8D-41B5-A567-84587E47AEB2}" type="presParOf" srcId="{84704187-4D42-479E-9EDE-C9DF197B69BA}" destId="{DD2C8942-3752-473F-B295-B67778070E06}"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74109-BD57-47F8-98A8-0CA4D4BFF4C3}">
      <dsp:nvSpPr>
        <dsp:cNvPr id="0" name=""/>
        <dsp:cNvSpPr/>
      </dsp:nvSpPr>
      <dsp:spPr>
        <a:xfrm rot="16200000">
          <a:off x="-1684974" y="2845817"/>
          <a:ext cx="4238628" cy="80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09676" bIns="0" numCol="1" spcCol="1270" anchor="t" anchorCtr="0">
          <a:noAutofit/>
        </a:bodyPr>
        <a:lstStyle/>
        <a:p>
          <a:pPr marL="0" lvl="0" indent="0" algn="r" defTabSz="800100">
            <a:lnSpc>
              <a:spcPct val="90000"/>
            </a:lnSpc>
            <a:spcBef>
              <a:spcPct val="0"/>
            </a:spcBef>
            <a:spcAft>
              <a:spcPct val="35000"/>
            </a:spcAft>
            <a:buNone/>
          </a:pPr>
          <a:r>
            <a:rPr lang="en-GB" sz="1800" kern="1200" dirty="0"/>
            <a:t>Membership</a:t>
          </a:r>
          <a:endParaRPr lang="en-GB" sz="1500" kern="1200" dirty="0"/>
        </a:p>
      </dsp:txBody>
      <dsp:txXfrm>
        <a:off x="-1684974" y="2845817"/>
        <a:ext cx="4238628" cy="804672"/>
      </dsp:txXfrm>
    </dsp:sp>
    <dsp:sp modelId="{1D82AE6A-FA7E-4F1C-9BB1-2C8B802A76C0}">
      <dsp:nvSpPr>
        <dsp:cNvPr id="0" name=""/>
        <dsp:cNvSpPr/>
      </dsp:nvSpPr>
      <dsp:spPr>
        <a:xfrm>
          <a:off x="836676" y="1128838"/>
          <a:ext cx="4008120" cy="423862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7584" tIns="709676" rIns="227584" bIns="227584" numCol="1" spcCol="1270" anchor="t" anchorCtr="0">
          <a:noAutofit/>
        </a:bodyPr>
        <a:lstStyle/>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Count of members</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 Visited last 30 days</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 Using classes</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Churn rate</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New Members</a:t>
          </a:r>
        </a:p>
      </dsp:txBody>
      <dsp:txXfrm>
        <a:off x="836676" y="1128838"/>
        <a:ext cx="4008120" cy="4238628"/>
      </dsp:txXfrm>
    </dsp:sp>
    <dsp:sp modelId="{B0A13D59-48E6-44C1-8622-83CDA4EDCEAB}">
      <dsp:nvSpPr>
        <dsp:cNvPr id="0" name=""/>
        <dsp:cNvSpPr/>
      </dsp:nvSpPr>
      <dsp:spPr>
        <a:xfrm>
          <a:off x="32003" y="66671"/>
          <a:ext cx="1609344" cy="1609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5DF40-8AB8-4EE4-A1F0-591CAB40B9A9}">
      <dsp:nvSpPr>
        <dsp:cNvPr id="0" name=""/>
        <dsp:cNvSpPr/>
      </dsp:nvSpPr>
      <dsp:spPr>
        <a:xfrm rot="16200000">
          <a:off x="-1453703" y="2714663"/>
          <a:ext cx="4238627" cy="80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09676" bIns="0" numCol="1" spcCol="1270" anchor="t" anchorCtr="0">
          <a:noAutofit/>
        </a:bodyPr>
        <a:lstStyle/>
        <a:p>
          <a:pPr marL="0" lvl="0" indent="0" algn="r" defTabSz="889000">
            <a:lnSpc>
              <a:spcPct val="90000"/>
            </a:lnSpc>
            <a:spcBef>
              <a:spcPct val="0"/>
            </a:spcBef>
            <a:spcAft>
              <a:spcPct val="35000"/>
            </a:spcAft>
            <a:buNone/>
          </a:pPr>
          <a:r>
            <a:rPr lang="en-GB" sz="2000" kern="1200" dirty="0"/>
            <a:t>Queue Times</a:t>
          </a:r>
        </a:p>
      </dsp:txBody>
      <dsp:txXfrm>
        <a:off x="-1453703" y="2714663"/>
        <a:ext cx="4238627" cy="804672"/>
      </dsp:txXfrm>
    </dsp:sp>
    <dsp:sp modelId="{46D4C3B4-B13A-48C5-A259-74E0BCCB4362}">
      <dsp:nvSpPr>
        <dsp:cNvPr id="0" name=""/>
        <dsp:cNvSpPr/>
      </dsp:nvSpPr>
      <dsp:spPr>
        <a:xfrm>
          <a:off x="868660" y="1146080"/>
          <a:ext cx="4008120" cy="423862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7584" tIns="709676" rIns="227584" bIns="227584" numCol="1" spcCol="1270" anchor="t" anchorCtr="0">
          <a:noAutofit/>
        </a:bodyPr>
        <a:lstStyle/>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Count by day/hour</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Average length of visit</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Members currently in gym</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Class use by day/hour</a:t>
          </a:r>
        </a:p>
      </dsp:txBody>
      <dsp:txXfrm>
        <a:off x="868660" y="1146080"/>
        <a:ext cx="4008120" cy="4238627"/>
      </dsp:txXfrm>
    </dsp:sp>
    <dsp:sp modelId="{B2C33BB9-DC2C-4160-B268-10CA688D07C4}">
      <dsp:nvSpPr>
        <dsp:cNvPr id="0" name=""/>
        <dsp:cNvSpPr/>
      </dsp:nvSpPr>
      <dsp:spPr>
        <a:xfrm>
          <a:off x="333635" y="207742"/>
          <a:ext cx="1006081" cy="104505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000" r="-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C8942-3752-473F-B295-B67778070E06}">
      <dsp:nvSpPr>
        <dsp:cNvPr id="0" name=""/>
        <dsp:cNvSpPr/>
      </dsp:nvSpPr>
      <dsp:spPr>
        <a:xfrm>
          <a:off x="0" y="0"/>
          <a:ext cx="2630906"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dirty="0"/>
            <a:t>KPIs</a:t>
          </a:r>
        </a:p>
      </dsp:txBody>
      <dsp:txXfrm>
        <a:off x="31613" y="31613"/>
        <a:ext cx="2567680" cy="584369"/>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01CFC-F5D4-4A80-A1F8-F34BBB4DFC52}" type="datetimeFigureOut">
              <a:rPr lang="en-GB" smtClean="0"/>
              <a:t>21/04/2019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76F58-A1E0-4C6B-99AE-7CD10F80AF10}" type="slidenum">
              <a:rPr lang="en-GB" smtClean="0"/>
              <a:t>‹#›</a:t>
            </a:fld>
            <a:endParaRPr lang="en-GB"/>
          </a:p>
        </p:txBody>
      </p:sp>
    </p:spTree>
    <p:extLst>
      <p:ext uri="{BB962C8B-B14F-4D97-AF65-F5344CB8AC3E}">
        <p14:creationId xmlns:p14="http://schemas.microsoft.com/office/powerpoint/2010/main" val="137055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i="1" dirty="0"/>
              <a:t>“The Gym at Sky have asked for a core KPI pack and self-serve data on performance to help them </a:t>
            </a:r>
          </a:p>
          <a:p>
            <a:pPr marL="0" indent="0">
              <a:buFont typeface="+mj-lt"/>
              <a:buNone/>
            </a:pPr>
            <a:r>
              <a:rPr lang="en-GB" i="1" dirty="0"/>
              <a:t>increase membership and reduce queue times at busy periods.”</a:t>
            </a:r>
          </a:p>
          <a:p>
            <a:pPr marL="0" indent="0">
              <a:buFont typeface="+mj-lt"/>
              <a:buNone/>
            </a:pPr>
            <a:endParaRPr lang="en-GB" dirty="0"/>
          </a:p>
          <a:p>
            <a:pPr marL="171450" indent="-171450">
              <a:buFont typeface="Arial" panose="020B0604020202020204" pitchFamily="34" charset="0"/>
              <a:buChar char="•"/>
            </a:pPr>
            <a:r>
              <a:rPr lang="en-GB" b="1" dirty="0"/>
              <a:t>First</a:t>
            </a:r>
            <a:r>
              <a:rPr lang="en-GB" dirty="0"/>
              <a:t>: Discuss with client how they currently track membership levels and queue times</a:t>
            </a:r>
          </a:p>
          <a:p>
            <a:pPr marL="628650" lvl="1" indent="-171450">
              <a:buFont typeface="Arial" panose="020B0604020202020204" pitchFamily="34" charset="0"/>
              <a:buChar char="•"/>
            </a:pPr>
            <a:r>
              <a:rPr lang="en-GB" dirty="0"/>
              <a:t>Which of these measures are most important to them – determine which of them require greatest visibility on the dashboard</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Second</a:t>
            </a:r>
            <a:r>
              <a:rPr lang="en-GB" dirty="0"/>
              <a:t>: Are the any other relevant measures (specific to membership/queue times) that aren’t being tracked that might provide value as part of a dashboard?</a:t>
            </a:r>
          </a:p>
          <a:p>
            <a:pPr marL="0" lvl="0" indent="0">
              <a:buFont typeface="Arial" panose="020B0604020202020204" pitchFamily="34" charset="0"/>
              <a:buNone/>
            </a:pPr>
            <a:endParaRPr lang="en-GB" dirty="0"/>
          </a:p>
          <a:p>
            <a:pPr marL="171450" lvl="0" indent="-171450">
              <a:buFont typeface="Arial" panose="020B0604020202020204" pitchFamily="34" charset="0"/>
              <a:buChar char="•"/>
            </a:pPr>
            <a:r>
              <a:rPr lang="en-GB" b="1" dirty="0"/>
              <a:t>Third</a:t>
            </a:r>
            <a:r>
              <a:rPr lang="en-GB" dirty="0"/>
              <a:t>: Collate all measures above</a:t>
            </a:r>
          </a:p>
          <a:p>
            <a:pPr marL="628650" lvl="1" indent="-171450">
              <a:buFont typeface="Arial" panose="020B0604020202020204" pitchFamily="34" charset="0"/>
              <a:buChar char="•"/>
            </a:pPr>
            <a:r>
              <a:rPr lang="en-GB" dirty="0"/>
              <a:t>Do we currently collect data that is aligned to these measures, e.g. :</a:t>
            </a:r>
          </a:p>
          <a:p>
            <a:pPr marL="1085850" lvl="2" indent="-171450">
              <a:buFont typeface="Arial" panose="020B0604020202020204" pitchFamily="34" charset="0"/>
              <a:buChar char="•"/>
            </a:pPr>
            <a:r>
              <a:rPr lang="en-GB" dirty="0"/>
              <a:t>Count of members: need tables stating join date and leaving date</a:t>
            </a:r>
          </a:p>
          <a:p>
            <a:pPr marL="1085850" lvl="2" indent="-171450">
              <a:buFont typeface="Arial" panose="020B0604020202020204" pitchFamily="34" charset="0"/>
              <a:buChar char="•"/>
            </a:pPr>
            <a:r>
              <a:rPr lang="en-GB" dirty="0"/>
              <a:t> Queue times for a machine: need tables specifying machine id, when a member started waiting, when they started using the machine (difference between two is queue time)</a:t>
            </a:r>
          </a:p>
          <a:p>
            <a:pPr marL="1085850" lvl="2"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Fourth</a:t>
            </a:r>
            <a:r>
              <a:rPr lang="en-GB" dirty="0"/>
              <a:t>: based on points above come up with KPIs for membership and queue times</a:t>
            </a:r>
          </a:p>
          <a:p>
            <a:pPr marL="628650" lvl="1" indent="-171450">
              <a:buFont typeface="Arial" panose="020B0604020202020204" pitchFamily="34" charset="0"/>
              <a:buChar char="•"/>
            </a:pPr>
            <a:r>
              <a:rPr lang="en-GB" dirty="0"/>
              <a:t>Where we currently collect data that is well aligned with what we’re trying to measure, e.g. count of members, this should be used </a:t>
            </a:r>
          </a:p>
          <a:p>
            <a:pPr marL="628650" lvl="1" indent="-171450">
              <a:buFont typeface="Arial" panose="020B0604020202020204" pitchFamily="34" charset="0"/>
              <a:buChar char="•"/>
            </a:pPr>
            <a:r>
              <a:rPr lang="en-GB" dirty="0"/>
              <a:t>If we don’t currently collect data then we’ll need to come up with other indicators that can be used as proxies for that measurement, e.g. queue times for a machine – measure how busy a certain area of the gym is as opposed to exact waiting times for a specific piece of equipment (as unlikely for that information to be captured)</a:t>
            </a:r>
          </a:p>
          <a:p>
            <a:pPr marL="1085850" lvl="2" indent="-171450">
              <a:buFont typeface="Arial" panose="020B0604020202020204" pitchFamily="34" charset="0"/>
              <a:buChar char="•"/>
            </a:pPr>
            <a:r>
              <a:rPr lang="en-GB" dirty="0"/>
              <a:t>Where this is the case explain this to client – what is the data showing and how is that different to what we’re trying to measure? How should/shouldn’t they use this measure to produce meaningful insights</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Fifth</a:t>
            </a:r>
            <a:r>
              <a:rPr lang="en-GB" dirty="0"/>
              <a:t>: Where feasible, suggest additional data collection methods which may aid in measuring membership of queue times, e.g. capture additional </a:t>
            </a:r>
            <a:r>
              <a:rPr lang="en-GB" dirty="0" err="1"/>
              <a:t>demog</a:t>
            </a:r>
            <a:r>
              <a:rPr lang="en-GB" dirty="0"/>
              <a:t>. info at signup, customer sat. surveys, NPS machines, new tech., etc. </a:t>
            </a:r>
          </a:p>
          <a:p>
            <a:pPr marL="628650" lvl="1" indent="-171450">
              <a:buFont typeface="Arial" panose="020B0604020202020204" pitchFamily="34" charset="0"/>
              <a:buChar char="•"/>
            </a:pPr>
            <a:endParaRPr lang="en-GB" dirty="0"/>
          </a:p>
          <a:p>
            <a:endParaRPr lang="en-GB" dirty="0"/>
          </a:p>
        </p:txBody>
      </p:sp>
      <p:sp>
        <p:nvSpPr>
          <p:cNvPr id="4" name="Slide Number Placeholder 3"/>
          <p:cNvSpPr>
            <a:spLocks noGrp="1"/>
          </p:cNvSpPr>
          <p:nvPr>
            <p:ph type="sldNum" sz="quarter" idx="5"/>
          </p:nvPr>
        </p:nvSpPr>
        <p:spPr/>
        <p:txBody>
          <a:bodyPr/>
          <a:lstStyle/>
          <a:p>
            <a:fld id="{CF076F58-A1E0-4C6B-99AE-7CD10F80AF10}" type="slidenum">
              <a:rPr lang="en-GB" smtClean="0"/>
              <a:t>1</a:t>
            </a:fld>
            <a:endParaRPr lang="en-GB"/>
          </a:p>
        </p:txBody>
      </p:sp>
    </p:spTree>
    <p:extLst>
      <p:ext uri="{BB962C8B-B14F-4D97-AF65-F5344CB8AC3E}">
        <p14:creationId xmlns:p14="http://schemas.microsoft.com/office/powerpoint/2010/main" val="1924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Slide 2:</a:t>
            </a:r>
          </a:p>
          <a:p>
            <a:pPr marL="0" indent="0">
              <a:buFont typeface="+mj-lt"/>
              <a:buNone/>
            </a:pPr>
            <a:r>
              <a:rPr lang="en-GB" dirty="0"/>
              <a:t>KPIs - Decide on KPIs - based on these show a high level sample dashboard - latest period</a:t>
            </a:r>
          </a:p>
          <a:p>
            <a:pPr marL="0" indent="0">
              <a:buFont typeface="+mj-lt"/>
              <a:buNone/>
            </a:pPr>
            <a:endParaRPr lang="en-GB" dirty="0"/>
          </a:p>
          <a:p>
            <a:pPr marL="0" indent="0">
              <a:buFont typeface="+mj-lt"/>
              <a:buNone/>
            </a:pPr>
            <a:r>
              <a:rPr lang="en-GB" dirty="0"/>
              <a:t>Example KPIs for membership and queue times, based on discussion with client.</a:t>
            </a:r>
          </a:p>
          <a:p>
            <a:pPr marL="228600" indent="-228600">
              <a:buFont typeface="+mj-lt"/>
              <a:buAutoNum type="arabicPeriod"/>
            </a:pPr>
            <a:endParaRPr lang="en-GB" dirty="0"/>
          </a:p>
          <a:p>
            <a:pPr marL="0" indent="0">
              <a:buFont typeface="+mj-lt"/>
              <a:buNone/>
            </a:pPr>
            <a:r>
              <a:rPr lang="en-GB" b="1" dirty="0"/>
              <a:t>Membership</a:t>
            </a:r>
            <a:r>
              <a:rPr lang="en-GB" dirty="0"/>
              <a:t>:</a:t>
            </a:r>
          </a:p>
          <a:p>
            <a:pPr marL="0" indent="0">
              <a:buFont typeface="+mj-lt"/>
              <a:buNone/>
            </a:pPr>
            <a:endParaRPr lang="en-GB" dirty="0"/>
          </a:p>
          <a:p>
            <a:pPr marL="171450" indent="-171450">
              <a:buFont typeface="Arial" panose="020B0604020202020204" pitchFamily="34" charset="0"/>
              <a:buChar char="•"/>
            </a:pPr>
            <a:r>
              <a:rPr lang="en-GB" dirty="0"/>
              <a:t>Count of total gym members split by </a:t>
            </a:r>
            <a:r>
              <a:rPr lang="en-GB" dirty="0" err="1"/>
              <a:t>demogs</a:t>
            </a:r>
            <a:r>
              <a:rPr lang="en-GB" dirty="0"/>
              <a:t>. E.g. age, sex, etc. (can be run by any </a:t>
            </a:r>
            <a:r>
              <a:rPr lang="en-GB" dirty="0" err="1"/>
              <a:t>demog</a:t>
            </a:r>
            <a:r>
              <a:rPr lang="en-GB" dirty="0"/>
              <a:t> we capture from members) – are there any </a:t>
            </a:r>
            <a:r>
              <a:rPr lang="en-GB" dirty="0" err="1"/>
              <a:t>demog</a:t>
            </a:r>
            <a:r>
              <a:rPr lang="en-GB" dirty="0"/>
              <a:t>. profiles that underperform that we could target?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 of total members visited in last 30 days, i.e. that are active – can we do anything to target non-active members to encourage them to engage – reduce risk they </a:t>
            </a:r>
            <a:r>
              <a:rPr lang="en-GB" dirty="0" err="1"/>
              <a:t>leav</a:t>
            </a:r>
            <a:r>
              <a:rPr lang="en-GB"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Engagement is key – greet members on way in, ask how their session was on way out – follow up with tips/comments based on exercises they took part in that session – ‘How was your workout today?’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 using classes – another measure of engagement – is this figure lower than it should be due to lack of variety, class times. Are there certain </a:t>
            </a:r>
            <a:r>
              <a:rPr lang="en-GB" dirty="0" err="1"/>
              <a:t>demogs</a:t>
            </a:r>
            <a:r>
              <a:rPr lang="en-GB" dirty="0"/>
              <a:t> that under index on class use?</a:t>
            </a:r>
          </a:p>
          <a:p>
            <a:pPr marL="171450" indent="-171450">
              <a:buFont typeface="Arial" panose="020B0604020202020204" pitchFamily="34" charset="0"/>
              <a:buChar char="•"/>
            </a:pPr>
            <a:r>
              <a:rPr lang="en-GB" dirty="0"/>
              <a:t>Churn rate – % of members that are cancelling their subscription. Is this increasing/decreasing? Why? – which </a:t>
            </a:r>
            <a:r>
              <a:rPr lang="en-GB" dirty="0" err="1"/>
              <a:t>demogs</a:t>
            </a:r>
            <a:r>
              <a:rPr lang="en-GB" dirty="0"/>
              <a:t> are leaving, how can we stop them leaving – Consider asking consumer sat. surveys to get feedback/improvement ideas</a:t>
            </a:r>
          </a:p>
          <a:p>
            <a:pPr marL="171450" indent="-171450">
              <a:buFont typeface="Arial" panose="020B0604020202020204" pitchFamily="34" charset="0"/>
              <a:buChar char="•"/>
            </a:pPr>
            <a:r>
              <a:rPr lang="en-GB" dirty="0"/>
              <a:t>New members signed up in the latest period – what does this trend look like over time?</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b="1" dirty="0"/>
              <a:t>Queue Times</a:t>
            </a:r>
            <a:r>
              <a:rPr lang="en-GB" dirty="0"/>
              <a:t>:</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Assuming we can’t measure queue times for specific machines or gym areas as that is difficult to capture. Therefore we need some other measurements, that we can capture, to act as proxies for this metric.</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Count of visitors by day of the week and time of day (higher visitors indicates potentially greater queue length) – are there any days of the week or hours in the day that are busier than others i.e. busier therefore longer queues? How can we encourage people to come at off peak times? – class discounts, membership discounts for off peak times</a:t>
            </a:r>
          </a:p>
          <a:p>
            <a:pPr marL="171450" indent="-171450">
              <a:buFont typeface="Arial" panose="020B0604020202020204" pitchFamily="34" charset="0"/>
              <a:buChar char="•"/>
            </a:pPr>
            <a:r>
              <a:rPr lang="en-GB" dirty="0"/>
              <a:t>Average time spent in gym by day of the week and by hour – does this correlate with count of visitors in the gym? </a:t>
            </a:r>
          </a:p>
          <a:p>
            <a:pPr marL="171450" indent="-171450">
              <a:buFont typeface="Arial" panose="020B0604020202020204" pitchFamily="34" charset="0"/>
              <a:buChar char="•"/>
            </a:pPr>
            <a:r>
              <a:rPr lang="en-GB" dirty="0"/>
              <a:t>Live count of members currently in gym vs average – if higher than average can we shift more staff to gym area to engage with clients – can we educate them with exercises to do whilst they wait? Can we encourage/teach them to use other machines/techniques that target the same/similar muscle groups that aren’t being used to reduce queue times?</a:t>
            </a:r>
          </a:p>
          <a:p>
            <a:pPr marL="171450" indent="-171450">
              <a:buFont typeface="Arial" panose="020B0604020202020204" pitchFamily="34" charset="0"/>
              <a:buChar char="•"/>
            </a:pPr>
            <a:r>
              <a:rPr lang="en-GB" dirty="0"/>
              <a:t>% of visitors that used a class by day and hour – is there a time where classes are more popular? Can we encourage greater class take up in other time periods? A greater proportion of members in classes reduces queues on gym floor</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b="1" dirty="0"/>
              <a:t>Top Level Dashboards</a:t>
            </a:r>
          </a:p>
          <a:p>
            <a:pPr marL="0" indent="0">
              <a:buFont typeface="+mj-lt"/>
              <a:buNone/>
            </a:pPr>
            <a:r>
              <a:rPr lang="en-GB" dirty="0"/>
              <a:t>These show the key figures/stats for memberships and queue times for the latest period – can be set up for monthly/weekly/daily (example is monthly). Again, up to client to determine what is displayed here – most beneficial stats to be prioritised at the top.</a:t>
            </a:r>
          </a:p>
          <a:p>
            <a:pPr marL="0" indent="0">
              <a:buFont typeface="+mj-lt"/>
              <a:buNone/>
            </a:pPr>
            <a:endParaRPr lang="en-GB" dirty="0"/>
          </a:p>
          <a:p>
            <a:pPr marL="0" indent="0">
              <a:buFont typeface="+mj-lt"/>
              <a:buNone/>
            </a:pPr>
            <a:r>
              <a:rPr lang="en-GB" dirty="0"/>
              <a:t>If they spot any oddities/trends that need investigating then they can drill down further (next slide).</a:t>
            </a:r>
          </a:p>
          <a:p>
            <a:pPr marL="0" indent="0">
              <a:buFont typeface="+mj-lt"/>
              <a:buNone/>
            </a:pPr>
            <a:endParaRPr lang="en-GB" dirty="0"/>
          </a:p>
          <a:p>
            <a:pPr marL="0" indent="0">
              <a:buFont typeface="+mj-lt"/>
              <a:buNone/>
            </a:pPr>
            <a:endParaRPr lang="en-GB" dirty="0"/>
          </a:p>
        </p:txBody>
      </p:sp>
      <p:sp>
        <p:nvSpPr>
          <p:cNvPr id="4" name="Slide Number Placeholder 3"/>
          <p:cNvSpPr>
            <a:spLocks noGrp="1"/>
          </p:cNvSpPr>
          <p:nvPr>
            <p:ph type="sldNum" sz="quarter" idx="5"/>
          </p:nvPr>
        </p:nvSpPr>
        <p:spPr/>
        <p:txBody>
          <a:bodyPr/>
          <a:lstStyle/>
          <a:p>
            <a:fld id="{CF076F58-A1E0-4C6B-99AE-7CD10F80AF10}" type="slidenum">
              <a:rPr lang="en-GB" smtClean="0"/>
              <a:t>2</a:t>
            </a:fld>
            <a:endParaRPr lang="en-GB"/>
          </a:p>
        </p:txBody>
      </p:sp>
    </p:spTree>
    <p:extLst>
      <p:ext uri="{BB962C8B-B14F-4D97-AF65-F5344CB8AC3E}">
        <p14:creationId xmlns:p14="http://schemas.microsoft.com/office/powerpoint/2010/main" val="2666778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Slide 3: Examples of drilling down</a:t>
            </a:r>
          </a:p>
          <a:p>
            <a:endParaRPr lang="en-GB" dirty="0"/>
          </a:p>
          <a:p>
            <a:pPr marL="171450" indent="-171450">
              <a:buFont typeface="Arial" panose="020B0604020202020204" pitchFamily="34" charset="0"/>
              <a:buChar char="•"/>
            </a:pPr>
            <a:r>
              <a:rPr lang="en-GB" b="1" dirty="0"/>
              <a:t>First</a:t>
            </a:r>
            <a:r>
              <a:rPr lang="en-GB" b="0" dirty="0"/>
              <a:t>: Number of members using classes in the ‘amber’ zone – how does this compare to historic figures? If you look at % since 2018 there was also a dip last year – so maybe not a cause for concern. Potential action to try and find out why members tend to leave in April? Could then drill down further, e.g. </a:t>
            </a:r>
            <a:r>
              <a:rPr lang="en-GB" b="0" dirty="0" err="1"/>
              <a:t>demogs</a:t>
            </a:r>
            <a:r>
              <a:rPr lang="en-GB" b="0" dirty="0"/>
              <a:t>., length of membership, etc.</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r>
              <a:rPr lang="en-GB" b="1" dirty="0"/>
              <a:t>Second</a:t>
            </a:r>
            <a:r>
              <a:rPr lang="en-GB" b="0" dirty="0"/>
              <a:t>: Number of members lost looks high relative to new members. Again, looking at historic trends its not unusual for new member count to drop at this time of the year. However, number of members lost is significantly higher than 201804 and 201704. Can do further analysis as above. Also worth client considering if they’ve started doing anything differently this year that isn’t captured in our data set which could be driving that change in behaviour</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r>
              <a:rPr lang="en-GB" b="1" dirty="0"/>
              <a:t>Third: </a:t>
            </a:r>
            <a:r>
              <a:rPr lang="en-GB" b="0" dirty="0"/>
              <a:t>Active members at 77%. Client may want to look at </a:t>
            </a:r>
            <a:r>
              <a:rPr lang="en-GB" b="0" dirty="0" err="1"/>
              <a:t>demog</a:t>
            </a:r>
            <a:r>
              <a:rPr lang="en-GB" b="0" dirty="0"/>
              <a:t>. Composition of those members over time – is it changing?</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At any point they can always go back to the original dashboard and investigate different KPIs.</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All the above drill downs would be carried out by the client using the interactive dashboard. They can add filters and split the data however they like without the need for external intervention – allowing them to generate their own insights and empowering them to make successful business decisions.</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Summary:</a:t>
            </a:r>
          </a:p>
          <a:p>
            <a:pPr marL="171450" indent="-171450">
              <a:buFont typeface="Arial" panose="020B0604020202020204" pitchFamily="34" charset="0"/>
              <a:buChar char="•"/>
            </a:pPr>
            <a:r>
              <a:rPr lang="en-GB" b="0" dirty="0"/>
              <a:t>Discuss with client what they want KPI dashboard to show – what is important for them?</a:t>
            </a:r>
          </a:p>
          <a:p>
            <a:pPr marL="628650" lvl="1" indent="-171450">
              <a:buFont typeface="Arial" panose="020B0604020202020204" pitchFamily="34" charset="0"/>
              <a:buChar char="•"/>
            </a:pPr>
            <a:r>
              <a:rPr lang="en-GB" b="0" dirty="0"/>
              <a:t>Given current data collection methods determine what is and isn’t possible – where a KPI isn’t possible come up with a solution they can use to help assess KPI – make sure they understand what this measure is, how to run it and how it compares to original request</a:t>
            </a:r>
          </a:p>
          <a:p>
            <a:pPr marL="171450" lvl="0" indent="-171450">
              <a:buFont typeface="Arial" panose="020B0604020202020204" pitchFamily="34" charset="0"/>
              <a:buChar char="•"/>
            </a:pPr>
            <a:r>
              <a:rPr lang="en-GB" b="0" dirty="0"/>
              <a:t>Generate high level dashboards which uses the data we have on the gym members. These dashboards should prioritise most important KPIs and should be dynamic such that the underlying data can be queried easily by client.</a:t>
            </a:r>
          </a:p>
          <a:p>
            <a:pPr marL="0" lvl="0" indent="0">
              <a:buFont typeface="Arial" panose="020B0604020202020204" pitchFamily="34" charset="0"/>
              <a:buNone/>
            </a:pPr>
            <a:endParaRPr lang="en-GB" b="0" dirty="0"/>
          </a:p>
          <a:p>
            <a:pPr marL="0" lvl="0" indent="0">
              <a:buFont typeface="Arial" panose="020B0604020202020204" pitchFamily="34" charset="0"/>
              <a:buNone/>
            </a:pPr>
            <a:r>
              <a:rPr lang="en-GB" b="1" dirty="0"/>
              <a:t>END</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endParaRPr lang="en-GB" b="0" dirty="0"/>
          </a:p>
        </p:txBody>
      </p:sp>
      <p:sp>
        <p:nvSpPr>
          <p:cNvPr id="4" name="Slide Number Placeholder 3"/>
          <p:cNvSpPr>
            <a:spLocks noGrp="1"/>
          </p:cNvSpPr>
          <p:nvPr>
            <p:ph type="sldNum" sz="quarter" idx="5"/>
          </p:nvPr>
        </p:nvSpPr>
        <p:spPr/>
        <p:txBody>
          <a:bodyPr/>
          <a:lstStyle/>
          <a:p>
            <a:fld id="{CF076F58-A1E0-4C6B-99AE-7CD10F80AF10}" type="slidenum">
              <a:rPr lang="en-GB" smtClean="0"/>
              <a:t>3</a:t>
            </a:fld>
            <a:endParaRPr lang="en-GB"/>
          </a:p>
        </p:txBody>
      </p:sp>
    </p:spTree>
    <p:extLst>
      <p:ext uri="{BB962C8B-B14F-4D97-AF65-F5344CB8AC3E}">
        <p14:creationId xmlns:p14="http://schemas.microsoft.com/office/powerpoint/2010/main" val="326561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E4C3-EE1D-45EB-9CFB-4962EB708A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860453-AD30-4DA2-A4C2-65521684F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042B3EE-EEE2-4AAC-A5A3-8F9F35A174FA}"/>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0FE34C0D-6FF9-4496-AB28-534334DE68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EAEAFD-37AA-4A30-97C4-40DB2C13967A}"/>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30026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C203-9EA5-435D-AD6B-A20E2F74DA2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169043-4CD5-4234-974A-F730DB93D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6012DC-2E3B-4EA4-9157-0926DF222E9E}"/>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2537A4ED-0B75-4CD0-A5C7-A5CFD5C07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1F9BAE-7C35-4B64-8897-9C28A865021B}"/>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10649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4F23C-ACA2-49BE-A148-E8536584AC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E9188D-2DC8-49F0-9B8F-098DA31411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DA142A-CA6D-4054-8C4D-3F0B8417C6A1}"/>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3CFE75F6-C63C-47D4-B9DE-AF8382B258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0ED84D-4114-4E3B-B0BC-C2B53DB39BC2}"/>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60191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4FB7-61EC-4E84-ACDA-7A595ACD2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17ABF6-0F8D-4FFD-BA63-E3CA9A883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B3B0E6-510B-4667-80E4-427B103B490D}"/>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FE676876-D8E4-4961-B64F-CBA4AFCB49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24CE7-C1D1-483D-9489-FB71B673FE38}"/>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9987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9F25-FAAD-4193-898B-9BAE42DA44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5D84D95-6D53-42D3-A763-E4947C6ED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E73E1-9046-4A80-BE35-76BCD40D3F07}"/>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1997697E-4931-4DB6-A5B0-CF6589F1F2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6F2D05-BB47-4839-997A-4701017A8010}"/>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146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BF86-FFF2-4BAC-BD01-C8277D4377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73723D9-8AE0-4886-BDB8-93FAAB0AE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3EA983B-FD39-4D94-A1B8-60ED0B814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B98B58-C769-4062-83BD-FE9E67CBC6F9}"/>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6" name="Footer Placeholder 5">
            <a:extLst>
              <a:ext uri="{FF2B5EF4-FFF2-40B4-BE49-F238E27FC236}">
                <a16:creationId xmlns:a16="http://schemas.microsoft.com/office/drawing/2014/main" id="{EDC891E7-23C7-4E8F-B8A4-4B7B263A12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435BF2-AD8E-4CA6-A1BC-91D7C1DA37CA}"/>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82631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9D8B-EA5E-42D0-8DA3-C754C9B2C92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C57FCC-552F-4E4E-90C3-A77D4F21D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84A51C-949D-4365-9D09-A9CDD82B96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88F4E1B-9766-4E8F-912F-B90E84719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2B66DE-120D-43C9-A2D7-FF7691DF0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063E3A-9361-400A-8166-D86F3E34849E}"/>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8" name="Footer Placeholder 7">
            <a:extLst>
              <a:ext uri="{FF2B5EF4-FFF2-40B4-BE49-F238E27FC236}">
                <a16:creationId xmlns:a16="http://schemas.microsoft.com/office/drawing/2014/main" id="{497CD2C2-7ABA-40FA-BF09-D8DBA5E073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075B16-3ACF-48F8-867E-39CDD0CC864C}"/>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12109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CBA-9682-4AD9-8A19-C375329768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9B38F7-E6E7-4347-959F-46544C499AEC}"/>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4" name="Footer Placeholder 3">
            <a:extLst>
              <a:ext uri="{FF2B5EF4-FFF2-40B4-BE49-F238E27FC236}">
                <a16:creationId xmlns:a16="http://schemas.microsoft.com/office/drawing/2014/main" id="{2E842A04-B6F3-4D05-B5E4-996682F5FEE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A28DF6-7B2E-42A4-8276-6CC7B0A03DCF}"/>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298938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F20159-19E5-4F51-9027-B325F8D1059C}"/>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3" name="Footer Placeholder 2">
            <a:extLst>
              <a:ext uri="{FF2B5EF4-FFF2-40B4-BE49-F238E27FC236}">
                <a16:creationId xmlns:a16="http://schemas.microsoft.com/office/drawing/2014/main" id="{6B518805-52F1-4A3A-80E2-89DDF4D9C0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15E8F07-40D8-4BFA-9859-D97C9F981B90}"/>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86040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4539-8EDF-4D71-BDA2-6DC9E1439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0826E2-E42F-48B2-BEFE-C9B5BF656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917230F-5342-4088-9E07-3082A3494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2B1D3-B349-4154-8F33-48FB803129D7}"/>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6" name="Footer Placeholder 5">
            <a:extLst>
              <a:ext uri="{FF2B5EF4-FFF2-40B4-BE49-F238E27FC236}">
                <a16:creationId xmlns:a16="http://schemas.microsoft.com/office/drawing/2014/main" id="{6DB2FCB3-EA82-4F48-8F56-84FB927C6E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BF16F2-4600-4CEB-8024-CCCE309139D4}"/>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5864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0D70-7DA2-4A99-A359-0B0B14152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87FCF9-CE2C-43D9-A888-2673C288A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5D0C7E-C6FF-4E31-9ABE-04A2A1BBD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043B9-040E-43B1-AB13-00AE827F88B7}"/>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6" name="Footer Placeholder 5">
            <a:extLst>
              <a:ext uri="{FF2B5EF4-FFF2-40B4-BE49-F238E27FC236}">
                <a16:creationId xmlns:a16="http://schemas.microsoft.com/office/drawing/2014/main" id="{7727592C-8090-4BBE-8594-3BDC63B784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A40548-C861-4F3D-B6D7-9F4CBFC2CF0D}"/>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12116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C6BA5-007A-45D3-92F8-805929F31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D592C2-EE4E-4394-A71E-3AA62808D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5FD116-8A3B-4D5D-8B7B-20733B1F0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8B4C97F2-8A97-4AF1-93C7-2668A7BEA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21E92E-5D76-40B4-8612-E176428CA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8C80D-DECB-46D8-845B-BC028AF78B57}" type="slidenum">
              <a:rPr lang="en-GB" smtClean="0"/>
              <a:t>‹#›</a:t>
            </a:fld>
            <a:endParaRPr lang="en-GB"/>
          </a:p>
        </p:txBody>
      </p:sp>
    </p:spTree>
    <p:extLst>
      <p:ext uri="{BB962C8B-B14F-4D97-AF65-F5344CB8AC3E}">
        <p14:creationId xmlns:p14="http://schemas.microsoft.com/office/powerpoint/2010/main" val="2961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image" Target="../media/image18.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0ED709-1111-43AE-9C53-34EBE213FC3E}"/>
              </a:ext>
            </a:extLst>
          </p:cNvPr>
          <p:cNvGrpSpPr/>
          <p:nvPr/>
        </p:nvGrpSpPr>
        <p:grpSpPr>
          <a:xfrm>
            <a:off x="81403" y="62617"/>
            <a:ext cx="2630906" cy="647595"/>
            <a:chOff x="0" y="0"/>
            <a:chExt cx="2630906" cy="647595"/>
          </a:xfrm>
        </p:grpSpPr>
        <p:sp>
          <p:nvSpPr>
            <p:cNvPr id="13" name="Rectangle: Rounded Corners 12">
              <a:extLst>
                <a:ext uri="{FF2B5EF4-FFF2-40B4-BE49-F238E27FC236}">
                  <a16:creationId xmlns:a16="http://schemas.microsoft.com/office/drawing/2014/main" id="{8A778830-82DF-4FA3-832F-6F8EB1E92911}"/>
                </a:ext>
              </a:extLst>
            </p:cNvPr>
            <p:cNvSpPr/>
            <p:nvPr/>
          </p:nvSpPr>
          <p:spPr>
            <a:xfrm>
              <a:off x="0" y="0"/>
              <a:ext cx="2630906"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AF329C22-AD35-4E04-BC44-86171DCB01CC}"/>
                </a:ext>
              </a:extLst>
            </p:cNvPr>
            <p:cNvSpPr txBox="1"/>
            <p:nvPr/>
          </p:nvSpPr>
          <p:spPr>
            <a:xfrm>
              <a:off x="31613" y="31613"/>
              <a:ext cx="2567680"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800" dirty="0"/>
                <a:t>Approach</a:t>
              </a:r>
              <a:endParaRPr lang="en-GB" sz="2700" kern="1200" dirty="0"/>
            </a:p>
          </p:txBody>
        </p:sp>
      </p:grpSp>
      <p:pic>
        <p:nvPicPr>
          <p:cNvPr id="3" name="Graphic 2">
            <a:extLst>
              <a:ext uri="{FF2B5EF4-FFF2-40B4-BE49-F238E27FC236}">
                <a16:creationId xmlns:a16="http://schemas.microsoft.com/office/drawing/2014/main" id="{907A1BFA-F4B4-454C-98AE-A1417487A2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0733" y="587647"/>
            <a:ext cx="2150534" cy="2150534"/>
          </a:xfrm>
          <a:prstGeom prst="rect">
            <a:avLst/>
          </a:prstGeom>
          <a:effectLst>
            <a:outerShdw blurRad="50800" dist="63500" dir="2700000" algn="tl" rotWithShape="0">
              <a:prstClr val="black">
                <a:alpha val="40000"/>
              </a:prstClr>
            </a:outerShdw>
          </a:effectLst>
        </p:spPr>
      </p:pic>
      <p:pic>
        <p:nvPicPr>
          <p:cNvPr id="8" name="Graphic 7">
            <a:extLst>
              <a:ext uri="{FF2B5EF4-FFF2-40B4-BE49-F238E27FC236}">
                <a16:creationId xmlns:a16="http://schemas.microsoft.com/office/drawing/2014/main" id="{EBA177D3-8E23-4033-BF1B-56036BD4C6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31690" y="3852645"/>
            <a:ext cx="2450324" cy="2450324"/>
          </a:xfrm>
          <a:prstGeom prst="rect">
            <a:avLst/>
          </a:prstGeom>
          <a:effectLst>
            <a:outerShdw blurRad="50800" dist="63500" dir="2700000" algn="tl" rotWithShape="0">
              <a:prstClr val="black">
                <a:alpha val="40000"/>
              </a:prstClr>
            </a:outerShdw>
          </a:effectLst>
        </p:spPr>
      </p:pic>
      <p:pic>
        <p:nvPicPr>
          <p:cNvPr id="16" name="Graphic 15">
            <a:extLst>
              <a:ext uri="{FF2B5EF4-FFF2-40B4-BE49-F238E27FC236}">
                <a16:creationId xmlns:a16="http://schemas.microsoft.com/office/drawing/2014/main" id="{E7E4B739-C1C9-4DCC-A20F-15DC96395F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69044" y="3852645"/>
            <a:ext cx="2091266" cy="2091266"/>
          </a:xfrm>
          <a:prstGeom prst="rect">
            <a:avLst/>
          </a:prstGeom>
          <a:effectLst>
            <a:outerShdw blurRad="50800" dist="63500" dir="2700000" algn="tl" rotWithShape="0">
              <a:prstClr val="black">
                <a:alpha val="40000"/>
              </a:prstClr>
            </a:outerShdw>
          </a:effectLst>
        </p:spPr>
      </p:pic>
      <p:pic>
        <p:nvPicPr>
          <p:cNvPr id="22" name="Graphic 21">
            <a:extLst>
              <a:ext uri="{FF2B5EF4-FFF2-40B4-BE49-F238E27FC236}">
                <a16:creationId xmlns:a16="http://schemas.microsoft.com/office/drawing/2014/main" id="{4CF3E4D5-672B-45B0-B4E9-DACB1275415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08967" y="4328947"/>
            <a:ext cx="1138662" cy="1138662"/>
          </a:xfrm>
          <a:prstGeom prst="rect">
            <a:avLst/>
          </a:prstGeom>
          <a:effectLst>
            <a:outerShdw blurRad="50800" dist="63500" dir="2700000" algn="tl" rotWithShape="0">
              <a:prstClr val="black">
                <a:alpha val="40000"/>
              </a:prstClr>
            </a:outerShdw>
          </a:effectLst>
        </p:spPr>
      </p:pic>
      <p:pic>
        <p:nvPicPr>
          <p:cNvPr id="24" name="Graphic 23">
            <a:extLst>
              <a:ext uri="{FF2B5EF4-FFF2-40B4-BE49-F238E27FC236}">
                <a16:creationId xmlns:a16="http://schemas.microsoft.com/office/drawing/2014/main" id="{A2B5858E-5853-44C1-A19F-B7D1D534AE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4371" y="4449336"/>
            <a:ext cx="1127794" cy="1127794"/>
          </a:xfrm>
          <a:prstGeom prst="rect">
            <a:avLst/>
          </a:prstGeom>
          <a:effectLst>
            <a:outerShdw blurRad="50800" dist="63500" dir="2700000" algn="tl" rotWithShape="0">
              <a:prstClr val="black">
                <a:alpha val="40000"/>
              </a:prstClr>
            </a:outerShdw>
          </a:effectLst>
        </p:spPr>
      </p:pic>
      <p:pic>
        <p:nvPicPr>
          <p:cNvPr id="26" name="Graphic 25">
            <a:extLst>
              <a:ext uri="{FF2B5EF4-FFF2-40B4-BE49-F238E27FC236}">
                <a16:creationId xmlns:a16="http://schemas.microsoft.com/office/drawing/2014/main" id="{577609CF-C3BE-4CE1-A406-C77E43DEA68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6200000">
            <a:off x="7981091" y="1662914"/>
            <a:ext cx="1498600" cy="1498600"/>
          </a:xfrm>
          <a:prstGeom prst="rect">
            <a:avLst/>
          </a:prstGeom>
        </p:spPr>
      </p:pic>
      <p:pic>
        <p:nvPicPr>
          <p:cNvPr id="27" name="Graphic 26">
            <a:extLst>
              <a:ext uri="{FF2B5EF4-FFF2-40B4-BE49-F238E27FC236}">
                <a16:creationId xmlns:a16="http://schemas.microsoft.com/office/drawing/2014/main" id="{638F7D33-8169-4E86-9845-BF3E574EE0A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400000" flipH="1">
            <a:off x="2599005" y="1662914"/>
            <a:ext cx="1498600" cy="1498600"/>
          </a:xfrm>
          <a:prstGeom prst="rect">
            <a:avLst/>
          </a:prstGeom>
        </p:spPr>
      </p:pic>
    </p:spTree>
    <p:extLst>
      <p:ext uri="{BB962C8B-B14F-4D97-AF65-F5344CB8AC3E}">
        <p14:creationId xmlns:p14="http://schemas.microsoft.com/office/powerpoint/2010/main" val="56614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2F0544A-070A-4D53-98E9-1E604E5D7F30}"/>
              </a:ext>
            </a:extLst>
          </p:cNvPr>
          <p:cNvGraphicFramePr/>
          <p:nvPr>
            <p:extLst>
              <p:ext uri="{D42A27DB-BD31-4B8C-83A1-F6EECF244321}">
                <p14:modId xmlns:p14="http://schemas.microsoft.com/office/powerpoint/2010/main" val="3884169287"/>
              </p:ext>
            </p:extLst>
          </p:nvPr>
        </p:nvGraphicFramePr>
        <p:xfrm>
          <a:off x="1037969" y="988538"/>
          <a:ext cx="4876800" cy="5434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7220960C-625B-4734-A3E9-D386B7974513}"/>
              </a:ext>
            </a:extLst>
          </p:cNvPr>
          <p:cNvGraphicFramePr/>
          <p:nvPr>
            <p:extLst>
              <p:ext uri="{D42A27DB-BD31-4B8C-83A1-F6EECF244321}">
                <p14:modId xmlns:p14="http://schemas.microsoft.com/office/powerpoint/2010/main" val="3436843601"/>
              </p:ext>
            </p:extLst>
          </p:nvPr>
        </p:nvGraphicFramePr>
        <p:xfrm>
          <a:off x="6277233" y="988539"/>
          <a:ext cx="4876800" cy="54341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100E141F-0C24-418D-A230-9C0C12831169}"/>
              </a:ext>
            </a:extLst>
          </p:cNvPr>
          <p:cNvGraphicFramePr/>
          <p:nvPr>
            <p:extLst>
              <p:ext uri="{D42A27DB-BD31-4B8C-83A1-F6EECF244321}">
                <p14:modId xmlns:p14="http://schemas.microsoft.com/office/powerpoint/2010/main" val="134038772"/>
              </p:ext>
            </p:extLst>
          </p:nvPr>
        </p:nvGraphicFramePr>
        <p:xfrm>
          <a:off x="48127" y="76542"/>
          <a:ext cx="2630906" cy="65005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2" name="Picture 1">
            <a:extLst>
              <a:ext uri="{FF2B5EF4-FFF2-40B4-BE49-F238E27FC236}">
                <a16:creationId xmlns:a16="http://schemas.microsoft.com/office/drawing/2014/main" id="{68F9B44A-72E4-4D6A-AC0F-9B0CA546149C}"/>
              </a:ext>
            </a:extLst>
          </p:cNvPr>
          <p:cNvPicPr>
            <a:picLocks noChangeAspect="1"/>
          </p:cNvPicPr>
          <p:nvPr/>
        </p:nvPicPr>
        <p:blipFill>
          <a:blip r:embed="rId18"/>
          <a:stretch>
            <a:fillRect/>
          </a:stretch>
        </p:blipFill>
        <p:spPr>
          <a:xfrm>
            <a:off x="569158" y="1109577"/>
            <a:ext cx="8937058" cy="4759884"/>
          </a:xfrm>
          <a:prstGeom prst="rect">
            <a:avLst/>
          </a:prstGeom>
        </p:spPr>
      </p:pic>
      <p:pic>
        <p:nvPicPr>
          <p:cNvPr id="3" name="Picture 2">
            <a:extLst>
              <a:ext uri="{FF2B5EF4-FFF2-40B4-BE49-F238E27FC236}">
                <a16:creationId xmlns:a16="http://schemas.microsoft.com/office/drawing/2014/main" id="{523EFB38-7C11-4BDC-A079-39EC06976A30}"/>
              </a:ext>
            </a:extLst>
          </p:cNvPr>
          <p:cNvPicPr>
            <a:picLocks noChangeAspect="1"/>
          </p:cNvPicPr>
          <p:nvPr/>
        </p:nvPicPr>
        <p:blipFill>
          <a:blip r:embed="rId19"/>
          <a:stretch>
            <a:fillRect/>
          </a:stretch>
        </p:blipFill>
        <p:spPr>
          <a:xfrm>
            <a:off x="3110281" y="2009313"/>
            <a:ext cx="8523313" cy="4534402"/>
          </a:xfrm>
          <a:prstGeom prst="rect">
            <a:avLst/>
          </a:prstGeom>
        </p:spPr>
      </p:pic>
    </p:spTree>
    <p:extLst>
      <p:ext uri="{BB962C8B-B14F-4D97-AF65-F5344CB8AC3E}">
        <p14:creationId xmlns:p14="http://schemas.microsoft.com/office/powerpoint/2010/main" val="370145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57A6663-28B0-4617-B49A-0D4FE1B8D488}"/>
              </a:ext>
            </a:extLst>
          </p:cNvPr>
          <p:cNvGrpSpPr/>
          <p:nvPr/>
        </p:nvGrpSpPr>
        <p:grpSpPr>
          <a:xfrm>
            <a:off x="81403" y="62617"/>
            <a:ext cx="2630906" cy="647595"/>
            <a:chOff x="0" y="0"/>
            <a:chExt cx="2630906" cy="647595"/>
          </a:xfrm>
        </p:grpSpPr>
        <p:sp>
          <p:nvSpPr>
            <p:cNvPr id="16" name="Rectangle: Rounded Corners 15">
              <a:extLst>
                <a:ext uri="{FF2B5EF4-FFF2-40B4-BE49-F238E27FC236}">
                  <a16:creationId xmlns:a16="http://schemas.microsoft.com/office/drawing/2014/main" id="{0533E68A-30F5-43D9-A342-0F2FD1FCA22B}"/>
                </a:ext>
              </a:extLst>
            </p:cNvPr>
            <p:cNvSpPr/>
            <p:nvPr/>
          </p:nvSpPr>
          <p:spPr>
            <a:xfrm>
              <a:off x="0" y="0"/>
              <a:ext cx="2630906"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4">
              <a:extLst>
                <a:ext uri="{FF2B5EF4-FFF2-40B4-BE49-F238E27FC236}">
                  <a16:creationId xmlns:a16="http://schemas.microsoft.com/office/drawing/2014/main" id="{AE16E957-FB44-4E67-A39C-C6C81A22B794}"/>
                </a:ext>
              </a:extLst>
            </p:cNvPr>
            <p:cNvSpPr txBox="1"/>
            <p:nvPr/>
          </p:nvSpPr>
          <p:spPr>
            <a:xfrm>
              <a:off x="31613" y="31613"/>
              <a:ext cx="2567680"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800" dirty="0"/>
                <a:t>Self-Serve</a:t>
              </a:r>
              <a:endParaRPr lang="en-GB" sz="2700" kern="1200" dirty="0"/>
            </a:p>
          </p:txBody>
        </p:sp>
      </p:grpSp>
      <p:pic>
        <p:nvPicPr>
          <p:cNvPr id="10" name="Picture 9">
            <a:extLst>
              <a:ext uri="{FF2B5EF4-FFF2-40B4-BE49-F238E27FC236}">
                <a16:creationId xmlns:a16="http://schemas.microsoft.com/office/drawing/2014/main" id="{7DCA68D1-12DD-404A-A2EB-55F7F947F12F}"/>
              </a:ext>
            </a:extLst>
          </p:cNvPr>
          <p:cNvPicPr>
            <a:picLocks noChangeAspect="1"/>
          </p:cNvPicPr>
          <p:nvPr/>
        </p:nvPicPr>
        <p:blipFill>
          <a:blip r:embed="rId3"/>
          <a:stretch>
            <a:fillRect/>
          </a:stretch>
        </p:blipFill>
        <p:spPr>
          <a:xfrm>
            <a:off x="420304" y="1049058"/>
            <a:ext cx="8937058" cy="4759884"/>
          </a:xfrm>
          <a:prstGeom prst="rect">
            <a:avLst/>
          </a:prstGeom>
        </p:spPr>
      </p:pic>
      <p:pic>
        <p:nvPicPr>
          <p:cNvPr id="2" name="Picture 1">
            <a:extLst>
              <a:ext uri="{FF2B5EF4-FFF2-40B4-BE49-F238E27FC236}">
                <a16:creationId xmlns:a16="http://schemas.microsoft.com/office/drawing/2014/main" id="{CD99AE70-979A-4492-8F5A-CDA1B86322D8}"/>
              </a:ext>
            </a:extLst>
          </p:cNvPr>
          <p:cNvPicPr>
            <a:picLocks noChangeAspect="1"/>
          </p:cNvPicPr>
          <p:nvPr/>
        </p:nvPicPr>
        <p:blipFill>
          <a:blip r:embed="rId4"/>
          <a:stretch>
            <a:fillRect/>
          </a:stretch>
        </p:blipFill>
        <p:spPr>
          <a:xfrm>
            <a:off x="998237" y="1265127"/>
            <a:ext cx="8768316" cy="4657164"/>
          </a:xfrm>
          <a:prstGeom prst="rect">
            <a:avLst/>
          </a:prstGeom>
        </p:spPr>
      </p:pic>
      <p:pic>
        <p:nvPicPr>
          <p:cNvPr id="11" name="Picture 10">
            <a:extLst>
              <a:ext uri="{FF2B5EF4-FFF2-40B4-BE49-F238E27FC236}">
                <a16:creationId xmlns:a16="http://schemas.microsoft.com/office/drawing/2014/main" id="{F33DD017-3B10-464D-B5BA-57F6AC6CCA01}"/>
              </a:ext>
            </a:extLst>
          </p:cNvPr>
          <p:cNvPicPr>
            <a:picLocks noChangeAspect="1"/>
          </p:cNvPicPr>
          <p:nvPr/>
        </p:nvPicPr>
        <p:blipFill>
          <a:blip r:embed="rId5"/>
          <a:stretch>
            <a:fillRect/>
          </a:stretch>
        </p:blipFill>
        <p:spPr>
          <a:xfrm>
            <a:off x="1576978" y="1534794"/>
            <a:ext cx="8949368" cy="4759884"/>
          </a:xfrm>
          <a:prstGeom prst="rect">
            <a:avLst/>
          </a:prstGeom>
        </p:spPr>
      </p:pic>
      <p:pic>
        <p:nvPicPr>
          <p:cNvPr id="12" name="Picture 11">
            <a:extLst>
              <a:ext uri="{FF2B5EF4-FFF2-40B4-BE49-F238E27FC236}">
                <a16:creationId xmlns:a16="http://schemas.microsoft.com/office/drawing/2014/main" id="{2D590288-13F2-4D8F-8C52-AC2A02CD6AD6}"/>
              </a:ext>
            </a:extLst>
          </p:cNvPr>
          <p:cNvPicPr>
            <a:picLocks noChangeAspect="1"/>
          </p:cNvPicPr>
          <p:nvPr/>
        </p:nvPicPr>
        <p:blipFill>
          <a:blip r:embed="rId6"/>
          <a:stretch>
            <a:fillRect/>
          </a:stretch>
        </p:blipFill>
        <p:spPr>
          <a:xfrm>
            <a:off x="2511326" y="1803127"/>
            <a:ext cx="8736255" cy="4646535"/>
          </a:xfrm>
          <a:prstGeom prst="rect">
            <a:avLst/>
          </a:prstGeom>
        </p:spPr>
      </p:pic>
      <p:pic>
        <p:nvPicPr>
          <p:cNvPr id="14" name="Picture 13">
            <a:extLst>
              <a:ext uri="{FF2B5EF4-FFF2-40B4-BE49-F238E27FC236}">
                <a16:creationId xmlns:a16="http://schemas.microsoft.com/office/drawing/2014/main" id="{97898801-A4D6-4E24-B845-F833AE9E8425}"/>
              </a:ext>
            </a:extLst>
          </p:cNvPr>
          <p:cNvPicPr>
            <a:picLocks noChangeAspect="1"/>
          </p:cNvPicPr>
          <p:nvPr/>
        </p:nvPicPr>
        <p:blipFill>
          <a:blip r:embed="rId3"/>
          <a:stretch>
            <a:fillRect/>
          </a:stretch>
        </p:blipFill>
        <p:spPr>
          <a:xfrm>
            <a:off x="944419" y="968573"/>
            <a:ext cx="10291177" cy="5481089"/>
          </a:xfrm>
          <a:prstGeom prst="rect">
            <a:avLst/>
          </a:prstGeom>
        </p:spPr>
      </p:pic>
    </p:spTree>
    <p:extLst>
      <p:ext uri="{BB962C8B-B14F-4D97-AF65-F5344CB8AC3E}">
        <p14:creationId xmlns:p14="http://schemas.microsoft.com/office/powerpoint/2010/main" val="156897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0"/>
                                        </p:tgtEl>
                                        <p:attrNameLst>
                                          <p:attrName>style.visibility</p:attrName>
                                        </p:attrNameLst>
                                      </p:cBhvr>
                                      <p:to>
                                        <p:strVal val="hidden"/>
                                      </p:to>
                                    </p:set>
                                  </p:childTnLst>
                                </p:cTn>
                              </p:par>
                            </p:childTnLst>
                          </p:cTn>
                        </p:par>
                        <p:par>
                          <p:cTn id="28" fill="hold">
                            <p:stCondLst>
                              <p:cond delay="0"/>
                            </p:stCondLst>
                            <p:childTnLst>
                              <p:par>
                                <p:cTn id="29" presetID="10"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1358</Words>
  <Application>Microsoft Office PowerPoint</Application>
  <PresentationFormat>Widescreen</PresentationFormat>
  <Paragraphs>82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Fabio Alves</dc:creator>
  <cp:lastModifiedBy>Fabio Alves</cp:lastModifiedBy>
  <cp:revision>50</cp:revision>
  <dcterms:created xsi:type="dcterms:W3CDTF">2019-04-14T14:09:05Z</dcterms:created>
  <dcterms:modified xsi:type="dcterms:W3CDTF">2019-04-21T17:31:09Z</dcterms:modified>
</cp:coreProperties>
</file>