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235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06-09T20:30:17"/>
    </inkml:context>
    <inkml:brush xml:id="br0">
      <inkml:brushProperty name="width" value="0.05292" units="cm"/>
      <inkml:brushProperty name="height" value="0.05292" units="cm"/>
      <inkml:brushProperty name="color" value="#F80600"/>
    </inkml:brush>
  </inkml:definitions>
  <inkml:trace contextRef="#ctx0" brushRef="#br0">12377 2980,'30'0,"-2"0,-28-30,0 2,30-30,-30 28,0 1,0-1,29 30,-29-58,30 30,-30-30,0 28,0 1,0-1,0 2,28 0,2-2,-2 30,-28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06-09T20:30:17"/>
    </inkml:context>
    <inkml:brush xml:id="br0">
      <inkml:brushProperty name="width" value="0.05292" units="cm"/>
      <inkml:brushProperty name="height" value="0.05292" units="cm"/>
      <inkml:brushProperty name="color" value="#F80600"/>
    </inkml:brush>
  </inkml:definitions>
  <inkml:trace contextRef="#ctx0" brushRef="#br0">12328 2736,'0'30,"0"-2,28 2,-28-1,30 1,-1-30,1 58,-30-30,0 2,0-2,0 2,0-1,0 1,0-2,0 2,0-2,0 2,0-2,0 2,0-1,0 1,0-2,0 2,0-2,0 2,0-2,0 2,0-1,0-1,0 2,0-2,0 2,0-2,0 2,0-1,0 1,0-2,0 2,0-2,0 2,0-2,0 2,0-1,0 1,0-2,0 2,0-2,0 2,0-2,28-28,-28 30,30-30,-30 29,0 1,28-30,-28 28,0 2,30-30,-30 28,28-28,2 0,-1 0,1 0,-2 0,2 0,-30-28,28-2,-28 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06-09T20:30:17"/>
    </inkml:context>
    <inkml:brush xml:id="br0">
      <inkml:brushProperty name="width" value="0.05292" units="cm"/>
      <inkml:brushProperty name="height" value="0.05292" units="cm"/>
      <inkml:brushProperty name="color" value="#F80600"/>
    </inkml:brush>
  </inkml:definitions>
  <inkml:trace contextRef="#ctx0" brushRef="#br0">14403 5468,'0'-30,"0"2,0-2,0 2,0-2,0 1,0-1,-31 2,31-2,0 2,0-2,0 1,0-1,0 2,0-2,0 2,0-2,0 2,0-2,0 1,0-1,0 2,0-2,0 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06-09T20:30:17"/>
    </inkml:context>
    <inkml:brush xml:id="br0">
      <inkml:brushProperty name="width" value="0.05292" units="cm"/>
      <inkml:brushProperty name="height" value="0.05292" units="cm"/>
      <inkml:brushProperty name="color" value="#F80600"/>
    </inkml:brush>
  </inkml:definitions>
  <inkml:trace contextRef="#ctx0" brushRef="#br0">14323 5160,'0'30,"28"-30,-28 28,31-28,-31 30,0-1,0 1,0-2,28 2,-28-2,0 2,0-2,0 2,0-1,0-1,0 2,0-2,0 2,0-1,0 1,0-2,0 2,0-2,-28 2,28-2,0 3,-31-31,31 28,0 2,-28-2,28 2,0-2,0 2,0-1,0 1,0-2,0 2,0-2,0-28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err="1"/>
              <a:t>GGM</a:t>
            </a:r>
            <a:r>
              <a:rPr lang="en-US" altLang="zh-CN" dirty="0"/>
              <a:t>:  </a:t>
            </a:r>
            <a:r>
              <a:rPr lang="zh-CN" altLang="en-US" dirty="0"/>
              <a:t>H </a:t>
            </a:r>
            <a:r>
              <a:rPr lang="en-US" altLang="zh-CN" dirty="0"/>
              <a:t>s </a:t>
            </a:r>
            <a:r>
              <a:rPr lang="en-US" altLang="zh-CN" dirty="0" err="1"/>
              <a:t>t+l-1</a:t>
            </a:r>
            <a:r>
              <a:rPr lang="en-US" altLang="zh-CN" dirty="0"/>
              <a:t> = [</a:t>
            </a:r>
            <a:r>
              <a:rPr lang="en-US" altLang="zh-CN" dirty="0" err="1"/>
              <a:t>s0</a:t>
            </a:r>
            <a:r>
              <a:rPr lang="en-US" altLang="zh-CN" dirty="0"/>
              <a:t>, </a:t>
            </a:r>
            <a:r>
              <a:rPr lang="en-US" altLang="zh-CN" dirty="0" err="1"/>
              <a:t>s1</a:t>
            </a:r>
            <a:r>
              <a:rPr lang="en-US" altLang="zh-CN" dirty="0"/>
              <a:t>, . . . , </a:t>
            </a:r>
            <a:r>
              <a:rPr lang="en-US" altLang="zh-CN" dirty="0" err="1"/>
              <a:t>st+l−1</a:t>
            </a:r>
            <a:r>
              <a:rPr lang="en-US" altLang="zh-CN" dirty="0"/>
              <a:t>]  </a:t>
            </a:r>
            <a:r>
              <a:rPr lang="zh-CN" altLang="en-US" dirty="0"/>
              <a:t>作为</a:t>
            </a:r>
            <a:r>
              <a:rPr lang="en-US" altLang="zh-CN" dirty="0"/>
              <a:t> Q        </a:t>
            </a:r>
            <a:r>
              <a:rPr lang="en-US" altLang="zh-CN" dirty="0" err="1">
                <a:sym typeface="+mn-ea"/>
              </a:rPr>
              <a:t>Hm</a:t>
            </a:r>
            <a:r>
              <a:rPr lang="en-US" altLang="zh-CN" dirty="0">
                <a:sym typeface="+mn-ea"/>
              </a:rPr>
              <a:t>  </a:t>
            </a:r>
            <a:r>
              <a:rPr lang="zh-CN" altLang="en-US" dirty="0">
                <a:sym typeface="+mn-ea"/>
              </a:rPr>
              <a:t>作为</a:t>
            </a:r>
            <a:r>
              <a:rPr lang="en-US" altLang="zh-CN" dirty="0">
                <a:sym typeface="+mn-ea"/>
              </a:rPr>
              <a:t>K V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token predict  : we feed </a:t>
            </a:r>
            <a:r>
              <a:rPr lang="en-US" altLang="zh-CN" b="1" dirty="0" err="1">
                <a:highlight>
                  <a:srgbClr val="FFFF00"/>
                </a:highlight>
              </a:rPr>
              <a:t>st</a:t>
            </a:r>
            <a:r>
              <a:rPr lang="en-US" altLang="zh-CN" dirty="0"/>
              <a:t> into a linear layer with </a:t>
            </a:r>
            <a:r>
              <a:rPr lang="en-US" altLang="zh-CN" dirty="0" err="1"/>
              <a:t>softmax</a:t>
            </a:r>
            <a:r>
              <a:rPr lang="en-US" altLang="zh-CN" dirty="0"/>
              <a:t> function to predict the distribution of next program token </a:t>
            </a:r>
            <a:r>
              <a:rPr lang="en-US" altLang="zh-CN" dirty="0">
                <a:highlight>
                  <a:srgbClr val="FFFF00"/>
                </a:highlight>
              </a:rPr>
              <a:t>Pt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 </a:t>
            </a:r>
            <a:r>
              <a:rPr lang="zh-CN" altLang="en-US"/>
              <a:t>几何问题推理步骤数</a:t>
            </a:r>
            <a:r>
              <a:rPr lang="en-US" altLang="zh-CN"/>
              <a:t>  N</a:t>
            </a:r>
            <a:r>
              <a:rPr lang="zh-CN" altLang="en-US"/>
              <a:t>是第</a:t>
            </a:r>
            <a:r>
              <a:rPr lang="en-US" altLang="zh-CN"/>
              <a:t>j</a:t>
            </a:r>
            <a:r>
              <a:rPr lang="zh-CN" altLang="en-US"/>
              <a:t>个知识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2.xm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customXml" Target="../ink/ink1.xml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5" y="1501140"/>
            <a:ext cx="9616440" cy="3421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4155" y="1409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IJCAI-24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15" y="396240"/>
            <a:ext cx="7795895" cy="54978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8445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685" y="502920"/>
            <a:ext cx="9377045" cy="5455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925" y="57150"/>
            <a:ext cx="3599815" cy="610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5945" y="564515"/>
            <a:ext cx="3919220" cy="830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9095" y="1290955"/>
            <a:ext cx="4116070" cy="11544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9075" y="2837815"/>
            <a:ext cx="3082925" cy="4679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6205" y="3429000"/>
            <a:ext cx="3233420" cy="3257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8445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Method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43125" y="310515"/>
            <a:ext cx="808355" cy="357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(D,P,C)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9215" y="6059805"/>
            <a:ext cx="1912620" cy="266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墨迹 11"/>
              <p14:cNvContentPartPr/>
              <p14:nvPr/>
            </p14:nvContentPartPr>
            <p14:xfrm>
              <a:off x="7860030" y="1560195"/>
              <a:ext cx="84455" cy="18923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1"/>
            </p:blipFill>
            <p:spPr>
              <a:xfrm>
                <a:off x="7860030" y="1560195"/>
                <a:ext cx="84455" cy="189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墨迹 12"/>
              <p14:cNvContentPartPr/>
              <p14:nvPr/>
            </p14:nvContentPartPr>
            <p14:xfrm>
              <a:off x="7828915" y="1737995"/>
              <a:ext cx="157480" cy="57658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3"/>
            </p:blipFill>
            <p:spPr>
              <a:xfrm>
                <a:off x="7828915" y="1737995"/>
                <a:ext cx="157480" cy="576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墨迹 13"/>
              <p14:cNvContentPartPr/>
              <p14:nvPr/>
            </p14:nvContentPartPr>
            <p14:xfrm>
              <a:off x="9126855" y="3046730"/>
              <a:ext cx="11430" cy="24193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5"/>
            </p:blipFill>
            <p:spPr>
              <a:xfrm>
                <a:off x="9126855" y="3046730"/>
                <a:ext cx="11430" cy="241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墨迹 14"/>
              <p14:cNvContentPartPr/>
              <p14:nvPr/>
            </p14:nvContentPartPr>
            <p14:xfrm>
              <a:off x="9095740" y="3277235"/>
              <a:ext cx="31750" cy="36703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7"/>
            </p:blipFill>
            <p:spPr>
              <a:xfrm>
                <a:off x="9095740" y="3277235"/>
                <a:ext cx="31750" cy="367030"/>
              </a:xfrm>
              <a:prstGeom prst="rect"/>
            </p:spPr>
          </p:pic>
        </mc:Fallback>
      </mc:AlternateContent>
      <p:sp>
        <p:nvSpPr>
          <p:cNvPr id="17" name="文本框 16"/>
          <p:cNvSpPr txBox="1"/>
          <p:nvPr/>
        </p:nvSpPr>
        <p:spPr>
          <a:xfrm>
            <a:off x="9718886" y="2468483"/>
            <a:ext cx="198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token predict</a:t>
            </a:r>
            <a:r>
              <a:rPr lang="en-US" altLang="zh-CN" dirty="0"/>
              <a:t>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382510" y="1659255"/>
            <a:ext cx="561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KIM</a:t>
            </a:r>
            <a:r>
              <a:rPr lang="en-US" altLang="zh-CN"/>
              <a:t> 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528560" y="803275"/>
            <a:ext cx="758825" cy="487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VSM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75" y="1012190"/>
            <a:ext cx="9357360" cy="14325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240" y="3429000"/>
            <a:ext cx="9113520" cy="1341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150" y="4983480"/>
            <a:ext cx="2415540" cy="4800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2445" y="3867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>
                <a:solidFill>
                  <a:srgbClr val="FF0000"/>
                </a:solidFill>
              </a:rPr>
              <a:t>1、Token Prediction Module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2445" y="2847340"/>
            <a:ext cx="4961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zh-CN" altLang="en-US" sz="2400">
                <a:solidFill>
                  <a:srgbClr val="FF0000"/>
                </a:solidFill>
              </a:rPr>
              <a:t>、</a:t>
            </a:r>
            <a:r>
              <a:rPr sz="2400">
                <a:solidFill>
                  <a:srgbClr val="FF0000"/>
                </a:solidFill>
              </a:rPr>
              <a:t>The multi-label classification loss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8445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Experiments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80" y="796290"/>
            <a:ext cx="9616440" cy="5265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1278890"/>
            <a:ext cx="6426835" cy="32334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8070"/>
            <a:ext cx="5852160" cy="1501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80" y="859155"/>
            <a:ext cx="6059170" cy="4959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05" y="2049780"/>
            <a:ext cx="4625340" cy="2552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2475230"/>
            <a:ext cx="4747260" cy="13792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6520" y="1320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/>
              <a:t>prompt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FmNTcwZDczMjg3YzI0ZWFiMThmYWRlODBmZTM5ODg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84</Words>
  <Application>Microsoft Office PowerPoint</Application>
  <PresentationFormat>宽屏</PresentationFormat>
  <Paragraphs>15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PC</cp:lastModifiedBy>
  <cp:revision>69</cp:revision>
  <dcterms:created xsi:type="dcterms:W3CDTF">2023-08-09T12:44:00Z</dcterms:created>
  <dcterms:modified xsi:type="dcterms:W3CDTF">2024-06-14T12:15:24Z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