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9" r:id="rId6"/>
    <p:sldId id="274" r:id="rId7"/>
    <p:sldId id="273" r:id="rId8"/>
    <p:sldId id="270" r:id="rId9"/>
    <p:sldId id="271" r:id="rId10"/>
    <p:sldId id="263" r:id="rId11"/>
    <p:sldId id="264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8" autoAdjust="0"/>
  </p:normalViewPr>
  <p:slideViewPr>
    <p:cSldViewPr>
      <p:cViewPr varScale="1">
        <p:scale>
          <a:sx n="119" d="100"/>
          <a:sy n="11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4570-6D62-4FA9-B335-2403B1DCE35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88B12-9410-49E9-87CE-FD961A8C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A8904-C8CF-47AD-A5CC-289E3FFFC97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D5345-5F55-41A1-B472-FD1312C2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 - hydrodynamics, acoustics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spread function (PSF) describes the response of an imaging system to a point source or point object.</a:t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you can see two nearby objects before they appear to be one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active optics controlled by genetic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type of optimization algorithm that grades potential solutions based on fitness and ability to survive in environment.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Fitness function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 environment entities are being tested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active optics controlled by genetic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type of optimization algorithm that grades potential solutions based on fitness and ability to survive in environment.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Fitness function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 environment entities are being tested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light modular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device used to modulate amplitude, phase, or polarization of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waves in space and time.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LED, series of crystals that orient themselves at an angle depending on voltage that is put through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Can be programmed to change the index of an image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Values of index within set S =  { x ∈ Z : x ≤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convergence and stability of the GA will then be investigated using optimization on several 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(laser size, profile similarity between planes, maximum of secondary peaks on the camera)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a single criterion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to be manipulated</a:t>
            </a:r>
            <a:r>
              <a:rPr lang="en-US" baseline="0" dirty="0" smtClean="0"/>
              <a:t> by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would require some hacking to get it to work</a:t>
            </a:r>
          </a:p>
          <a:p>
            <a:pPr lvl="1"/>
            <a:r>
              <a:rPr lang="en-US" dirty="0" smtClean="0"/>
              <a:t>In addition to this, it's likely that </a:t>
            </a:r>
            <a:r>
              <a:rPr lang="en-US" dirty="0" err="1" smtClean="0"/>
              <a:t>MatLab</a:t>
            </a:r>
            <a:r>
              <a:rPr lang="en-US" dirty="0" smtClean="0"/>
              <a:t> will be a better option because it is typically:</a:t>
            </a:r>
          </a:p>
          <a:p>
            <a:pPr lvl="1"/>
            <a:r>
              <a:rPr lang="en-US" dirty="0" smtClean="0"/>
              <a:t>more reliable, deterministic, and easily interfaced</a:t>
            </a:r>
            <a:r>
              <a:rPr lang="en-US" baseline="0" dirty="0" smtClean="0"/>
              <a:t> </a:t>
            </a:r>
            <a:r>
              <a:rPr lang="en-US" dirty="0" smtClean="0"/>
              <a:t>with LabVIEW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53D4-5490-42E2-89A5-CC087900500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ankoberlein.com/wp-content/uploads/aoscheme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tek.de/data/lehrstuehle/bnp/bilder_bio-nanophotonik/forschung/miserb_pen_dep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IMAGING BY USING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TO FIND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PROFILES OF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BESSEL BEAM LASER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 Hunter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Advisors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Tomasz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Smolinski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Thomas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Planchon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Approach; Hardware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Spatial light </a:t>
            </a:r>
            <a:r>
              <a:rPr lang="en-US" b="1" dirty="0" smtClean="0"/>
              <a:t>modulator </a:t>
            </a:r>
            <a:r>
              <a:rPr lang="en-US" dirty="0"/>
              <a:t>– device used to modulate amplitude, </a:t>
            </a:r>
            <a:r>
              <a:rPr lang="en-US" dirty="0">
                <a:solidFill>
                  <a:srgbClr val="FF0000"/>
                </a:solidFill>
              </a:rPr>
              <a:t>phase</a:t>
            </a:r>
            <a:r>
              <a:rPr lang="en-US" dirty="0"/>
              <a:t>, or polarization of light waves in space and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LCD with crystals capable of orienting themselves </a:t>
            </a:r>
            <a:r>
              <a:rPr lang="en-US" dirty="0"/>
              <a:t>at an angle </a:t>
            </a:r>
            <a:r>
              <a:rPr lang="en-US" dirty="0" smtClean="0"/>
              <a:t>signaled by voltage.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programmed to change </a:t>
            </a:r>
            <a:r>
              <a:rPr lang="en-US" dirty="0" smtClean="0"/>
              <a:t>index </a:t>
            </a:r>
            <a:r>
              <a:rPr lang="en-US" dirty="0"/>
              <a:t>of an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Values </a:t>
            </a:r>
            <a:r>
              <a:rPr lang="en-US" dirty="0"/>
              <a:t>of index within </a:t>
            </a:r>
            <a:r>
              <a:rPr lang="en-US" dirty="0" smtClean="0"/>
              <a:t>set  </a:t>
            </a:r>
            <a:r>
              <a:rPr lang="en-US" dirty="0"/>
              <a:t>{ x ∈ Z : 0 ≤ </a:t>
            </a:r>
            <a:r>
              <a:rPr lang="en-US" dirty="0" smtClean="0"/>
              <a:t>x </a:t>
            </a:r>
            <a:r>
              <a:rPr lang="en-US" dirty="0"/>
              <a:t>≤ 2</a:t>
            </a:r>
            <a:r>
              <a:rPr lang="en-US" baseline="30000" dirty="0"/>
              <a:t>16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Approach; Software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LabVIEW</a:t>
            </a:r>
            <a:r>
              <a:rPr lang="en-US" dirty="0" smtClean="0"/>
              <a:t> </a:t>
            </a:r>
            <a:r>
              <a:rPr lang="en-US" dirty="0"/>
              <a:t>- unified environment </a:t>
            </a:r>
            <a:r>
              <a:rPr lang="en-US" dirty="0" smtClean="0"/>
              <a:t>eliminates time otherwise used to build expertise </a:t>
            </a:r>
            <a:r>
              <a:rPr lang="en-US" dirty="0"/>
              <a:t>in a variety of tools to accomplish your goal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Suggested </a:t>
            </a:r>
            <a:r>
              <a:rPr lang="en-US" b="1" dirty="0" err="1" smtClean="0"/>
              <a:t>MatLab</a:t>
            </a:r>
            <a:r>
              <a:rPr lang="en-US" b="1" dirty="0" smtClean="0"/>
              <a:t> toolboxes </a:t>
            </a:r>
            <a:r>
              <a:rPr lang="en-US" dirty="0" smtClean="0"/>
              <a:t>for EAs</a:t>
            </a:r>
          </a:p>
          <a:p>
            <a:pPr lvl="1"/>
            <a:r>
              <a:rPr lang="en-US" sz="2400" dirty="0" smtClean="0"/>
              <a:t>Global Optimization Toolbox ($200.00)</a:t>
            </a:r>
          </a:p>
          <a:p>
            <a:pPr lvl="1"/>
            <a:r>
              <a:rPr lang="en-US" sz="2400" dirty="0" smtClean="0"/>
              <a:t>Statistics Toolbox </a:t>
            </a:r>
            <a:r>
              <a:rPr lang="en-US" sz="2400" dirty="0"/>
              <a:t>($200.00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Suggested </a:t>
            </a:r>
            <a:r>
              <a:rPr lang="en-US" b="1" dirty="0" smtClean="0"/>
              <a:t>Python modules </a:t>
            </a:r>
            <a:r>
              <a:rPr lang="en-US" dirty="0" smtClean="0"/>
              <a:t>for EAs</a:t>
            </a:r>
          </a:p>
          <a:p>
            <a:pPr lvl="1"/>
            <a:r>
              <a:rPr lang="en-US" sz="2400" dirty="0" smtClean="0"/>
              <a:t>Deap.py </a:t>
            </a:r>
            <a:r>
              <a:rPr lang="en-US" sz="2400" dirty="0"/>
              <a:t>- Distributed Evolutionary Algorithms </a:t>
            </a:r>
            <a:r>
              <a:rPr lang="en-US" sz="2400" dirty="0" smtClean="0"/>
              <a:t>(FREE)</a:t>
            </a:r>
            <a:endParaRPr lang="en-US" sz="2400" dirty="0"/>
          </a:p>
          <a:p>
            <a:pPr lvl="1"/>
            <a:r>
              <a:rPr lang="en-US" sz="2400" dirty="0" smtClean="0"/>
              <a:t>inspyred.py (FREE)</a:t>
            </a:r>
          </a:p>
        </p:txBody>
      </p:sp>
    </p:spTree>
    <p:extLst>
      <p:ext uri="{BB962C8B-B14F-4D97-AF65-F5344CB8AC3E}">
        <p14:creationId xmlns:p14="http://schemas.microsoft.com/office/powerpoint/2010/main" val="18535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solution to various fields of science who are faced with similar issues that can be solved by correcting wave front distortions.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u="sng" dirty="0" smtClean="0"/>
              <a:t/>
            </a:r>
            <a:br>
              <a:rPr lang="en-US" sz="9600" b="1" u="sng" dirty="0" smtClean="0"/>
            </a:br>
            <a:r>
              <a:rPr lang="en-US" sz="9600" b="1" u="sng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150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1"/>
            <a:ext cx="7886700" cy="609599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Overview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u="sng" dirty="0" smtClean="0"/>
              <a:t>Background</a:t>
            </a:r>
          </a:p>
          <a:p>
            <a:pPr lvl="1"/>
            <a:r>
              <a:rPr lang="en-US" b="1" dirty="0" smtClean="0"/>
              <a:t>Optics</a:t>
            </a:r>
            <a:endParaRPr lang="en-US" b="1" dirty="0" smtClean="0"/>
          </a:p>
          <a:p>
            <a:pPr lvl="2"/>
            <a:r>
              <a:rPr lang="en-US" dirty="0" smtClean="0"/>
              <a:t>Adaptive optics</a:t>
            </a:r>
          </a:p>
          <a:p>
            <a:pPr lvl="2"/>
            <a:r>
              <a:rPr lang="en-US" dirty="0" smtClean="0"/>
              <a:t>Active </a:t>
            </a:r>
            <a:r>
              <a:rPr lang="en-US" dirty="0" smtClean="0"/>
              <a:t>optic devices</a:t>
            </a:r>
            <a:endParaRPr lang="en-US" dirty="0" smtClean="0"/>
          </a:p>
          <a:p>
            <a:pPr lvl="2"/>
            <a:r>
              <a:rPr lang="en-US" dirty="0" smtClean="0"/>
              <a:t>Laser </a:t>
            </a:r>
            <a:r>
              <a:rPr lang="en-US" dirty="0" smtClean="0"/>
              <a:t>Shape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Genetic Algorithms</a:t>
            </a:r>
          </a:p>
          <a:p>
            <a:pPr lvl="2"/>
            <a:r>
              <a:rPr lang="en-US" dirty="0" smtClean="0"/>
              <a:t>Purpose &amp; Application</a:t>
            </a:r>
          </a:p>
          <a:p>
            <a:pPr lvl="2"/>
            <a:r>
              <a:rPr lang="en-US" dirty="0" smtClean="0"/>
              <a:t>Structure &amp; Components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Objective of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900" b="1" u="sng" dirty="0" smtClean="0"/>
          </a:p>
          <a:p>
            <a:r>
              <a:rPr lang="en-US" sz="2900" b="1" u="sng" dirty="0" smtClean="0"/>
              <a:t>Goal</a:t>
            </a:r>
          </a:p>
          <a:p>
            <a:pPr lvl="1"/>
            <a:r>
              <a:rPr lang="en-US" b="1" dirty="0"/>
              <a:t>Without Toolbox</a:t>
            </a:r>
          </a:p>
          <a:p>
            <a:pPr lvl="2"/>
            <a:r>
              <a:rPr lang="en-US" dirty="0"/>
              <a:t>Write rough Genetic Algorithm script</a:t>
            </a:r>
          </a:p>
          <a:p>
            <a:pPr lvl="2"/>
            <a:r>
              <a:rPr lang="en-US" dirty="0"/>
              <a:t>Write Laser Propagation script</a:t>
            </a:r>
          </a:p>
          <a:p>
            <a:pPr lvl="2"/>
            <a:r>
              <a:rPr lang="en-US" dirty="0"/>
              <a:t>Write Fitness Function to evaluate similarity between </a:t>
            </a:r>
            <a:r>
              <a:rPr lang="en-US" dirty="0" smtClean="0"/>
              <a:t>planes</a:t>
            </a:r>
          </a:p>
          <a:p>
            <a:pPr lvl="2"/>
            <a:r>
              <a:rPr lang="en-US" dirty="0" smtClean="0"/>
              <a:t>Write appropriate output function to document results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/>
              <a:t>With Toolbox</a:t>
            </a:r>
          </a:p>
          <a:p>
            <a:pPr lvl="2"/>
            <a:r>
              <a:rPr lang="en-US" dirty="0"/>
              <a:t>Rewrite equivalent Genetic Algorithm script</a:t>
            </a:r>
          </a:p>
          <a:p>
            <a:pPr lvl="2"/>
            <a:r>
              <a:rPr lang="en-US" dirty="0"/>
              <a:t>Rewrite equivalent Fitness Function script</a:t>
            </a:r>
          </a:p>
          <a:p>
            <a:pPr lvl="2"/>
            <a:r>
              <a:rPr lang="en-US" dirty="0" smtClean="0"/>
              <a:t>Set appropriate option values</a:t>
            </a:r>
          </a:p>
          <a:p>
            <a:pPr lvl="2"/>
            <a:r>
              <a:rPr lang="en-US" dirty="0"/>
              <a:t>Write appropriate output function to document </a:t>
            </a:r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b="1" dirty="0" smtClean="0"/>
              <a:t>Find best parameter values for convergence</a:t>
            </a:r>
          </a:p>
          <a:p>
            <a:pPr lvl="2"/>
            <a:r>
              <a:rPr lang="en-US" dirty="0" smtClean="0"/>
              <a:t>Plug in found values to original (no toolbox) script</a:t>
            </a:r>
          </a:p>
          <a:p>
            <a:pPr lvl="2"/>
            <a:r>
              <a:rPr lang="en-US" dirty="0" smtClean="0"/>
              <a:t>Compare convergence from script without toolbox to script with toolbox</a:t>
            </a:r>
            <a:br>
              <a:rPr lang="en-US" dirty="0" smtClean="0"/>
            </a:br>
            <a:endParaRPr lang="en-US" sz="2900" b="1" u="sng" dirty="0" smtClean="0"/>
          </a:p>
          <a:p>
            <a:r>
              <a:rPr lang="en-US" sz="2900" b="1" u="sng" dirty="0" smtClean="0"/>
              <a:t>Approach</a:t>
            </a:r>
          </a:p>
          <a:p>
            <a:pPr lvl="1"/>
            <a:r>
              <a:rPr lang="en-US" dirty="0" smtClean="0"/>
              <a:t>Hardware</a:t>
            </a:r>
            <a:endParaRPr lang="en-US" dirty="0" smtClean="0"/>
          </a:p>
          <a:p>
            <a:pPr lvl="1"/>
            <a:r>
              <a:rPr lang="en-US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0169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Background; Adaptive Optics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8" y="1828800"/>
            <a:ext cx="4038600" cy="4114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Process </a:t>
            </a:r>
            <a:r>
              <a:rPr lang="en-US" sz="2400" b="1" dirty="0"/>
              <a:t>to enhance </a:t>
            </a:r>
            <a:r>
              <a:rPr lang="en-US" sz="2400" dirty="0"/>
              <a:t>the performance of an optical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000" dirty="0" smtClean="0"/>
              <a:t>Reduces effect of wave front distortions using </a:t>
            </a:r>
            <a:r>
              <a:rPr lang="en-US" sz="2000" i="1" dirty="0" smtClean="0"/>
              <a:t>active optic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b="1" dirty="0" smtClean="0"/>
              <a:t>Active </a:t>
            </a:r>
            <a:r>
              <a:rPr lang="en-US" sz="2400" b="1" dirty="0"/>
              <a:t>optics</a:t>
            </a:r>
            <a:r>
              <a:rPr lang="en-US" sz="2400" dirty="0"/>
              <a:t> </a:t>
            </a:r>
            <a:r>
              <a:rPr lang="en-US" sz="2400" dirty="0" smtClean="0"/>
              <a:t>is an optical instrument with an adjustable reflective component; i.e. – spatial light modulator (SLM)</a:t>
            </a:r>
          </a:p>
          <a:p>
            <a:pPr lvl="1"/>
            <a:r>
              <a:rPr lang="en-US" sz="2000" dirty="0" smtClean="0"/>
              <a:t>actively </a:t>
            </a:r>
            <a:r>
              <a:rPr lang="en-US" sz="2000" dirty="0"/>
              <a:t>shapes </a:t>
            </a:r>
            <a:r>
              <a:rPr lang="en-US" sz="2000" dirty="0" smtClean="0"/>
              <a:t>reflective surface to </a:t>
            </a:r>
            <a:r>
              <a:rPr lang="en-US" sz="2000" dirty="0"/>
              <a:t>prevent deformation due to external </a:t>
            </a:r>
            <a:r>
              <a:rPr lang="en-US" sz="2000" dirty="0" smtClean="0"/>
              <a:t>influences.</a:t>
            </a:r>
          </a:p>
          <a:p>
            <a:endParaRPr lang="en-US" sz="2400" dirty="0"/>
          </a:p>
        </p:txBody>
      </p:sp>
      <p:pic>
        <p:nvPicPr>
          <p:cNvPr id="4" name="Picture 3" descr="https://briankoberlein.com/wp-content/uploads/aoscheme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891087" cy="481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Background; Laser Shape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Naturally</a:t>
            </a:r>
            <a:r>
              <a:rPr lang="en-US" sz="2400" dirty="0"/>
              <a:t>, the shape of laser follows Gaussian function</a:t>
            </a:r>
            <a:r>
              <a:rPr lang="en-US" sz="2400" dirty="0" smtClean="0"/>
              <a:t>. However, there </a:t>
            </a:r>
            <a:r>
              <a:rPr lang="en-US" sz="2400" dirty="0"/>
              <a:t>is </a:t>
            </a:r>
            <a:r>
              <a:rPr lang="en-US" sz="2400" dirty="0" smtClean="0"/>
              <a:t>interest </a:t>
            </a:r>
            <a:r>
              <a:rPr lang="en-US" sz="2400" dirty="0"/>
              <a:t>to use Bessel-shaped beams </a:t>
            </a:r>
            <a:r>
              <a:rPr lang="en-US" sz="2400" dirty="0" smtClean="0"/>
              <a:t>to improve measuring techniques.</a:t>
            </a:r>
          </a:p>
          <a:p>
            <a:pPr lvl="1"/>
            <a:r>
              <a:rPr lang="en-US" sz="1900" b="1" dirty="0" smtClean="0"/>
              <a:t>Gaussian</a:t>
            </a:r>
            <a:r>
              <a:rPr lang="en-US" sz="1900" dirty="0" smtClean="0"/>
              <a:t>: stays bounded </a:t>
            </a:r>
            <a:r>
              <a:rPr lang="en-US" sz="1900" dirty="0"/>
              <a:t>over propagation range, then </a:t>
            </a:r>
            <a:r>
              <a:rPr lang="en-US" sz="1900" dirty="0" smtClean="0"/>
              <a:t>diverges</a:t>
            </a:r>
          </a:p>
          <a:p>
            <a:pPr lvl="1"/>
            <a:r>
              <a:rPr lang="en-US" sz="1900" b="1" dirty="0" smtClean="0"/>
              <a:t>Bessel</a:t>
            </a:r>
            <a:r>
              <a:rPr lang="en-US" sz="1900" dirty="0" smtClean="0"/>
              <a:t>: </a:t>
            </a:r>
            <a:r>
              <a:rPr lang="en-US" sz="1900" dirty="0"/>
              <a:t>Ideally diffraction-free and </a:t>
            </a:r>
            <a:r>
              <a:rPr lang="en-US" sz="1900" dirty="0" smtClean="0"/>
              <a:t>does </a:t>
            </a:r>
            <a:r>
              <a:rPr lang="en-US" sz="1900" dirty="0"/>
              <a:t>not diverge when </a:t>
            </a:r>
            <a:r>
              <a:rPr lang="en-US" sz="1900" dirty="0" smtClean="0"/>
              <a:t>propagating</a:t>
            </a:r>
            <a:br>
              <a:rPr lang="en-US" sz="1900" dirty="0" smtClean="0"/>
            </a:br>
            <a:endParaRPr lang="en-US" sz="1900" dirty="0" smtClean="0"/>
          </a:p>
          <a:p>
            <a:r>
              <a:rPr lang="en-US" sz="2400" dirty="0" smtClean="0"/>
              <a:t>Notice the information-rich areas in the images below</a:t>
            </a:r>
          </a:p>
        </p:txBody>
      </p:sp>
      <p:pic>
        <p:nvPicPr>
          <p:cNvPr id="4" name="Picture 3" descr="http://www.imtek.de/data/lehrstuehle/bnp/bilder_bio-nanophotonik/forschung/miserb_pen_depth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267200"/>
            <a:ext cx="390525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1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Genetic Algorithm; Purpose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Genetic Algorithm; Structure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/>
              <a:t>Create basic structure of GA.</a:t>
            </a:r>
          </a:p>
          <a:p>
            <a:pPr lvl="1"/>
            <a:r>
              <a:rPr lang="en-US" dirty="0"/>
              <a:t>Components of Genetic Algorithms include </a:t>
            </a:r>
            <a:r>
              <a:rPr lang="en-US" i="1" dirty="0"/>
              <a:t>parents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i="1" dirty="0"/>
              <a:t>reproduction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i="1" dirty="0"/>
              <a:t>offspring</a:t>
            </a:r>
            <a:r>
              <a:rPr lang="en-US" baseline="30000" dirty="0"/>
              <a:t>3</a:t>
            </a:r>
            <a:r>
              <a:rPr lang="en-US" dirty="0"/>
              <a:t>, and </a:t>
            </a:r>
            <a:r>
              <a:rPr lang="en-US" i="1" dirty="0"/>
              <a:t>selection</a:t>
            </a:r>
            <a:r>
              <a:rPr lang="en-US" baseline="30000" dirty="0"/>
              <a:t>4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914400" lvl="2" indent="0">
              <a:buNone/>
            </a:pPr>
            <a:r>
              <a:rPr lang="en-US" dirty="0"/>
              <a:t>1. </a:t>
            </a:r>
            <a:r>
              <a:rPr lang="en-US" b="1" dirty="0"/>
              <a:t>Parents</a:t>
            </a:r>
            <a:r>
              <a:rPr lang="en-US" dirty="0"/>
              <a:t> - contain properties (DNA) </a:t>
            </a:r>
            <a:r>
              <a:rPr lang="en-US" dirty="0" smtClean="0"/>
              <a:t>to be reproduced </a:t>
            </a:r>
            <a:r>
              <a:rPr lang="en-US" dirty="0"/>
              <a:t>and passed to offspring who may or may not survive depending on fitness for environment.</a:t>
            </a:r>
          </a:p>
          <a:p>
            <a:pPr marL="914400" lvl="2" indent="0">
              <a:buNone/>
            </a:pPr>
            <a:r>
              <a:rPr lang="en-US" dirty="0"/>
              <a:t>2. </a:t>
            </a:r>
            <a:r>
              <a:rPr lang="en-US" b="1" dirty="0"/>
              <a:t>Reproduction </a:t>
            </a:r>
            <a:r>
              <a:rPr lang="en-US" dirty="0"/>
              <a:t>– </a:t>
            </a:r>
            <a:r>
              <a:rPr lang="en-US" dirty="0" smtClean="0"/>
              <a:t>process </a:t>
            </a:r>
            <a:r>
              <a:rPr lang="en-US" dirty="0"/>
              <a:t>of parents’ genetic information being copied, mixed, and mutated.</a:t>
            </a:r>
          </a:p>
          <a:p>
            <a:pPr marL="914400" lvl="2" indent="0">
              <a:buNone/>
            </a:pPr>
            <a:r>
              <a:rPr lang="en-US" dirty="0"/>
              <a:t>3. </a:t>
            </a:r>
            <a:r>
              <a:rPr lang="en-US" b="1" dirty="0"/>
              <a:t>Offspring </a:t>
            </a:r>
            <a:r>
              <a:rPr lang="en-US" dirty="0"/>
              <a:t>- resulting entities whose properties are yielded by reproduction</a:t>
            </a:r>
          </a:p>
          <a:p>
            <a:pPr marL="914400" lvl="2" indent="0">
              <a:buNone/>
            </a:pPr>
            <a:r>
              <a:rPr lang="en-US" dirty="0"/>
              <a:t>4. </a:t>
            </a:r>
            <a:r>
              <a:rPr lang="en-US" b="1" dirty="0"/>
              <a:t>Selection </a:t>
            </a:r>
            <a:r>
              <a:rPr lang="en-US" dirty="0"/>
              <a:t>- actions to decide which offspring is most suited for parenting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56710" cy="439229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618403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**Note: Evolution of the contending solution(s) occurs over many generations.</a:t>
            </a:r>
          </a:p>
        </p:txBody>
      </p:sp>
    </p:spTree>
    <p:extLst>
      <p:ext uri="{BB962C8B-B14F-4D97-AF65-F5344CB8AC3E}">
        <p14:creationId xmlns:p14="http://schemas.microsoft.com/office/powerpoint/2010/main" val="12605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419600" cy="2514600"/>
          </a:xfrm>
        </p:spPr>
        <p:txBody>
          <a:bodyPr>
            <a:normAutofit/>
          </a:bodyPr>
          <a:lstStyle/>
          <a:p>
            <a:r>
              <a:rPr lang="en-US" sz="1200" dirty="0"/>
              <a:t>Create basic structure of GA.</a:t>
            </a:r>
          </a:p>
          <a:p>
            <a:pPr lvl="1"/>
            <a:r>
              <a:rPr lang="en-US" sz="1200" dirty="0"/>
              <a:t>Components of Genetic Algorithms include </a:t>
            </a:r>
            <a:r>
              <a:rPr lang="en-US" sz="1200" i="1" dirty="0"/>
              <a:t>parents</a:t>
            </a:r>
            <a:r>
              <a:rPr lang="en-US" sz="1200" baseline="30000" dirty="0"/>
              <a:t>1</a:t>
            </a:r>
            <a:r>
              <a:rPr lang="en-US" sz="1200" dirty="0"/>
              <a:t>, </a:t>
            </a:r>
            <a:r>
              <a:rPr lang="en-US" sz="1200" i="1" dirty="0"/>
              <a:t>reproduction</a:t>
            </a:r>
            <a:r>
              <a:rPr lang="en-US" sz="1200" baseline="30000" dirty="0"/>
              <a:t>2</a:t>
            </a:r>
            <a:r>
              <a:rPr lang="en-US" sz="1200" dirty="0"/>
              <a:t>, </a:t>
            </a:r>
            <a:r>
              <a:rPr lang="en-US" sz="1200" i="1" dirty="0"/>
              <a:t>offspring</a:t>
            </a:r>
            <a:r>
              <a:rPr lang="en-US" sz="1200" baseline="30000" dirty="0"/>
              <a:t>3</a:t>
            </a:r>
            <a:r>
              <a:rPr lang="en-US" sz="1200" dirty="0"/>
              <a:t>, and </a:t>
            </a:r>
            <a:r>
              <a:rPr lang="en-US" sz="1200" i="1" dirty="0"/>
              <a:t>selection</a:t>
            </a:r>
            <a:r>
              <a:rPr lang="en-US" sz="1200" baseline="30000" dirty="0"/>
              <a:t>4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914400" lvl="2" indent="0">
              <a:buNone/>
            </a:pPr>
            <a:r>
              <a:rPr lang="en-US" sz="1200" dirty="0"/>
              <a:t>1. </a:t>
            </a:r>
            <a:r>
              <a:rPr lang="en-US" sz="1200" b="1" dirty="0"/>
              <a:t>Parents</a:t>
            </a:r>
            <a:r>
              <a:rPr lang="en-US" sz="1200" dirty="0"/>
              <a:t> - contain properties (DNA) </a:t>
            </a:r>
            <a:r>
              <a:rPr lang="en-US" sz="1200" dirty="0" smtClean="0"/>
              <a:t>to be reproduced </a:t>
            </a:r>
            <a:r>
              <a:rPr lang="en-US" sz="1200" dirty="0"/>
              <a:t>and passed to offspring who may or may not survive depending on fitness for environment.</a:t>
            </a:r>
          </a:p>
          <a:p>
            <a:pPr marL="914400" lvl="2" indent="0">
              <a:buNone/>
            </a:pPr>
            <a:r>
              <a:rPr lang="en-US" sz="1200" dirty="0"/>
              <a:t>2. </a:t>
            </a:r>
            <a:r>
              <a:rPr lang="en-US" sz="1200" b="1" dirty="0"/>
              <a:t>Reproduction </a:t>
            </a:r>
            <a:r>
              <a:rPr lang="en-US" sz="1200" dirty="0"/>
              <a:t>– </a:t>
            </a:r>
            <a:r>
              <a:rPr lang="en-US" sz="1200" dirty="0" smtClean="0"/>
              <a:t>process </a:t>
            </a:r>
            <a:r>
              <a:rPr lang="en-US" sz="1200" dirty="0"/>
              <a:t>of parents’ genetic information being copied, mixed, and mutated.</a:t>
            </a:r>
          </a:p>
          <a:p>
            <a:pPr marL="914400" lvl="2" indent="0">
              <a:buNone/>
            </a:pPr>
            <a:r>
              <a:rPr lang="en-US" sz="1200" dirty="0"/>
              <a:t>3. </a:t>
            </a:r>
            <a:r>
              <a:rPr lang="en-US" sz="1200" b="1" dirty="0"/>
              <a:t>Offspring </a:t>
            </a:r>
            <a:r>
              <a:rPr lang="en-US" sz="1200" dirty="0"/>
              <a:t>- resulting entities whose properties are yielded by reproduction</a:t>
            </a:r>
          </a:p>
          <a:p>
            <a:pPr marL="914400" lvl="2" indent="0">
              <a:buNone/>
            </a:pPr>
            <a:r>
              <a:rPr lang="en-US" sz="1200" dirty="0"/>
              <a:t>4. </a:t>
            </a:r>
            <a:r>
              <a:rPr lang="en-US" sz="1200" b="1" dirty="0"/>
              <a:t>Selection </a:t>
            </a:r>
            <a:r>
              <a:rPr lang="en-US" sz="1200" dirty="0"/>
              <a:t>- actions to decide which offspring is most suited for parenting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3621"/>
            <a:ext cx="4156710" cy="439229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1999" y="2895600"/>
            <a:ext cx="37986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different phase functions </a:t>
            </a:r>
            <a:r>
              <a:rPr lang="en-US" sz="1400" dirty="0" smtClean="0">
                <a:latin typeface="Symbol" panose="05050102010706020507" pitchFamily="18" charset="2"/>
              </a:rPr>
              <a:t>j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/>
              <a:t>)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Each </a:t>
            </a:r>
            <a:r>
              <a:rPr lang="en-US" sz="1400" dirty="0"/>
              <a:t>phase function </a:t>
            </a:r>
            <a:r>
              <a:rPr lang="en-US" sz="1400" dirty="0" smtClean="0"/>
              <a:t>(parent) will be sent to SLM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200400" y="3157210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Goal; Interface Algorithm to SLM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spatial light modulator </a:t>
            </a:r>
            <a:r>
              <a:rPr lang="en-US" dirty="0"/>
              <a:t>(SLM) used for shaping profile of laser </a:t>
            </a:r>
            <a:r>
              <a:rPr lang="en-US" dirty="0" smtClean="0"/>
              <a:t>beam</a:t>
            </a:r>
          </a:p>
          <a:p>
            <a:r>
              <a:rPr lang="en-US" b="1" dirty="0"/>
              <a:t>Measure result</a:t>
            </a:r>
            <a:r>
              <a:rPr lang="en-US" dirty="0"/>
              <a:t> of shaping with 2D camera.</a:t>
            </a:r>
          </a:p>
          <a:p>
            <a:endParaRPr lang="en-US" dirty="0"/>
          </a:p>
        </p:txBody>
      </p:sp>
      <p:pic>
        <p:nvPicPr>
          <p:cNvPr id="4" name="Picture 4" descr="http://nanolithography.spiedigitallibrary.org/data/Journals/MOEMS/934271/JM3_14_4_041311_f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87318"/>
            <a:ext cx="4953000" cy="29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Goal; Improve Results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Improve Bessel beam</a:t>
            </a:r>
            <a:r>
              <a:rPr lang="en-US" dirty="0"/>
              <a:t> by finding new (unknown) profiles. (Hence use of learning optimization 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GA by changing </a:t>
            </a:r>
            <a:r>
              <a:rPr lang="en-US" b="1" dirty="0" smtClean="0"/>
              <a:t>fitness </a:t>
            </a:r>
            <a:r>
              <a:rPr lang="en-US" b="1" dirty="0"/>
              <a:t>function</a:t>
            </a:r>
            <a:r>
              <a:rPr lang="en-US" dirty="0"/>
              <a:t> to optimize from one camera image to several (three to four) images taken at different </a:t>
            </a:r>
            <a:r>
              <a:rPr lang="en-US" dirty="0" smtClean="0"/>
              <a:t>planes.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Add additional parameters</a:t>
            </a:r>
            <a:r>
              <a:rPr lang="en-US" dirty="0"/>
              <a:t> to fitness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512</Words>
  <Application>Microsoft Office PowerPoint</Application>
  <PresentationFormat>On-screen Show (4:3)</PresentationFormat>
  <Paragraphs>107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Title IMPROVING IMAGING BY USING GENETIC ALGORITHMS TO FIND ARBITRARY PROFILES OF BESSEL BEAM LASER  by Leon Hunter  Project Advisors Dr. Tomasz Smolinski Dr. Thomas Planchon</vt:lpstr>
      <vt:lpstr>Overview</vt:lpstr>
      <vt:lpstr>Background; Adaptive Optics</vt:lpstr>
      <vt:lpstr>Background; Laser Shape</vt:lpstr>
      <vt:lpstr>Genetic Algorithm; Purpose</vt:lpstr>
      <vt:lpstr>Genetic Algorithm; Structure</vt:lpstr>
      <vt:lpstr>PowerPoint Presentation</vt:lpstr>
      <vt:lpstr>Goal; Interface Algorithm to SLM</vt:lpstr>
      <vt:lpstr>Goal; Improve Results</vt:lpstr>
      <vt:lpstr>Approach; Hardware</vt:lpstr>
      <vt:lpstr>Approach; Software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IMPROVING IMAGING BY USING GENETIC ALGORITHMS TO FIND ARBITRARY PROFILES OF BESSEL BEAM LASER  by Leon Hunter  Project Advisor Dr. Tomasz Smolinski Dr. Thomas Planchon</dc:title>
  <dc:creator>Leon</dc:creator>
  <cp:lastModifiedBy>Leon</cp:lastModifiedBy>
  <cp:revision>61</cp:revision>
  <cp:lastPrinted>2015-10-05T20:22:35Z</cp:lastPrinted>
  <dcterms:created xsi:type="dcterms:W3CDTF">2015-10-05T17:00:59Z</dcterms:created>
  <dcterms:modified xsi:type="dcterms:W3CDTF">2015-12-02T23:08:30Z</dcterms:modified>
</cp:coreProperties>
</file>