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1"/>
  </p:notesMasterIdLst>
  <p:handoutMasterIdLst>
    <p:handoutMasterId r:id="rId22"/>
  </p:handoutMasterIdLst>
  <p:sldIdLst>
    <p:sldId id="256" r:id="rId2"/>
    <p:sldId id="257" r:id="rId3"/>
    <p:sldId id="258" r:id="rId4"/>
    <p:sldId id="259" r:id="rId5"/>
    <p:sldId id="269" r:id="rId6"/>
    <p:sldId id="274" r:id="rId7"/>
    <p:sldId id="282" r:id="rId8"/>
    <p:sldId id="283" r:id="rId9"/>
    <p:sldId id="285" r:id="rId10"/>
    <p:sldId id="284" r:id="rId11"/>
    <p:sldId id="275" r:id="rId12"/>
    <p:sldId id="280" r:id="rId13"/>
    <p:sldId id="276" r:id="rId14"/>
    <p:sldId id="271" r:id="rId15"/>
    <p:sldId id="263" r:id="rId16"/>
    <p:sldId id="264" r:id="rId17"/>
    <p:sldId id="268" r:id="rId18"/>
    <p:sldId id="279"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68" autoAdjust="0"/>
  </p:normalViewPr>
  <p:slideViewPr>
    <p:cSldViewPr>
      <p:cViewPr varScale="1">
        <p:scale>
          <a:sx n="77" d="100"/>
          <a:sy n="77" d="100"/>
        </p:scale>
        <p:origin x="-102" y="-9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4424570-6D62-4FA9-B335-2403B1DCE351}" type="datetimeFigureOut">
              <a:rPr lang="en-US" smtClean="0"/>
              <a:t>12/2/2015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F88B12-9410-49E9-87CE-FD961A8C3464}" type="slidenum">
              <a:rPr lang="en-US" smtClean="0"/>
              <a:t>‹#›</a:t>
            </a:fld>
            <a:endParaRPr lang="en-US"/>
          </a:p>
        </p:txBody>
      </p:sp>
    </p:spTree>
    <p:extLst>
      <p:ext uri="{BB962C8B-B14F-4D97-AF65-F5344CB8AC3E}">
        <p14:creationId xmlns:p14="http://schemas.microsoft.com/office/powerpoint/2010/main" val="49385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22A8904-C8CF-47AD-A5CC-289E3FFFC97A}" type="datetimeFigureOut">
              <a:rPr lang="en-US" smtClean="0"/>
              <a:t>12/2/2015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D5345-5F55-41A1-B472-FD1312C27BA6}" type="slidenum">
              <a:rPr lang="en-US" smtClean="0"/>
              <a:t>‹#›</a:t>
            </a:fld>
            <a:endParaRPr lang="en-US"/>
          </a:p>
        </p:txBody>
      </p:sp>
    </p:spTree>
    <p:extLst>
      <p:ext uri="{BB962C8B-B14F-4D97-AF65-F5344CB8AC3E}">
        <p14:creationId xmlns:p14="http://schemas.microsoft.com/office/powerpoint/2010/main" val="258796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0D5345-5F55-41A1-B472-FD1312C27BA6}" type="slidenum">
              <a:rPr lang="en-US" smtClean="0"/>
              <a:t>3</a:t>
            </a:fld>
            <a:endParaRPr lang="en-US"/>
          </a:p>
        </p:txBody>
      </p:sp>
    </p:spTree>
    <p:extLst>
      <p:ext uri="{BB962C8B-B14F-4D97-AF65-F5344CB8AC3E}">
        <p14:creationId xmlns:p14="http://schemas.microsoft.com/office/powerpoint/2010/main" val="118727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Spatial light modular </a:t>
            </a:r>
            <a:r>
              <a:rPr lang="en-US" sz="1200" kern="1200" dirty="0" smtClean="0">
                <a:solidFill>
                  <a:schemeClr val="tx1"/>
                </a:solidFill>
                <a:effectLst/>
                <a:latin typeface="+mn-lt"/>
                <a:ea typeface="+mn-ea"/>
                <a:cs typeface="+mn-cs"/>
              </a:rPr>
              <a:t>– device used to modulate amplitude, phase, or polarization of </a:t>
            </a:r>
            <a:r>
              <a:rPr lang="en-US" sz="1200" b="0" kern="1200" dirty="0" smtClean="0">
                <a:solidFill>
                  <a:schemeClr val="tx1"/>
                </a:solidFill>
                <a:effectLst/>
                <a:latin typeface="+mn-lt"/>
                <a:ea typeface="+mn-ea"/>
                <a:cs typeface="+mn-cs"/>
              </a:rPr>
              <a:t>light</a:t>
            </a:r>
            <a:r>
              <a:rPr lang="en-US" sz="1200" kern="1200" dirty="0" smtClean="0">
                <a:solidFill>
                  <a:schemeClr val="tx1"/>
                </a:solidFill>
                <a:effectLst/>
                <a:latin typeface="+mn-lt"/>
                <a:ea typeface="+mn-ea"/>
                <a:cs typeface="+mn-cs"/>
              </a:rPr>
              <a:t> waves in space and time.</a:t>
            </a:r>
          </a:p>
          <a:p>
            <a:pPr lvl="0"/>
            <a:r>
              <a:rPr lang="en-US" sz="1200" kern="1200" dirty="0" smtClean="0">
                <a:solidFill>
                  <a:schemeClr val="tx1"/>
                </a:solidFill>
                <a:effectLst/>
                <a:latin typeface="+mn-lt"/>
                <a:ea typeface="+mn-ea"/>
                <a:cs typeface="+mn-cs"/>
              </a:rPr>
              <a:t>	LED, series of crystals that orient themselves at an angle depending on voltage that is put through</a:t>
            </a:r>
          </a:p>
          <a:p>
            <a:pPr lvl="0"/>
            <a:r>
              <a:rPr lang="en-US" sz="1200" kern="1200" dirty="0" smtClean="0">
                <a:solidFill>
                  <a:schemeClr val="tx1"/>
                </a:solidFill>
                <a:effectLst/>
                <a:latin typeface="+mn-lt"/>
                <a:ea typeface="+mn-ea"/>
                <a:cs typeface="+mn-cs"/>
              </a:rPr>
              <a:t>	Can be programmed to change the index of an image </a:t>
            </a:r>
          </a:p>
          <a:p>
            <a:r>
              <a:rPr lang="en-US" sz="1200" kern="1200" dirty="0" smtClean="0">
                <a:solidFill>
                  <a:schemeClr val="tx1"/>
                </a:solidFill>
                <a:effectLst/>
                <a:latin typeface="+mn-lt"/>
                <a:ea typeface="+mn-ea"/>
                <a:cs typeface="+mn-cs"/>
              </a:rPr>
              <a:t>	Values of index within set S =  { x ∈ Z : x ≤ 2</a:t>
            </a:r>
            <a:r>
              <a:rPr lang="en-US" sz="1200" kern="1200" baseline="30000" dirty="0" smtClean="0">
                <a:solidFill>
                  <a:schemeClr val="tx1"/>
                </a:solidFill>
                <a:effectLst/>
                <a:latin typeface="+mn-lt"/>
                <a:ea typeface="+mn-ea"/>
                <a:cs typeface="+mn-cs"/>
              </a:rPr>
              <a:t>16</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50D5345-5F55-41A1-B472-FD1312C27BA6}" type="slidenum">
              <a:rPr lang="en-US" smtClean="0"/>
              <a:t>18</a:t>
            </a:fld>
            <a:endParaRPr lang="en-US"/>
          </a:p>
        </p:txBody>
      </p:sp>
    </p:spTree>
    <p:extLst>
      <p:ext uri="{BB962C8B-B14F-4D97-AF65-F5344CB8AC3E}">
        <p14:creationId xmlns:p14="http://schemas.microsoft.com/office/powerpoint/2010/main" val="59788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spread function (PSF) describes the response of an imaging system to a point source or point object.</a:t>
            </a:r>
            <a:br>
              <a:rPr lang="en-US" dirty="0" smtClean="0"/>
            </a:br>
            <a:r>
              <a:rPr lang="en-US" dirty="0" smtClean="0"/>
              <a:t>	- </a:t>
            </a:r>
            <a:r>
              <a:rPr lang="en-US" sz="1200" kern="1200" dirty="0" smtClean="0">
                <a:solidFill>
                  <a:schemeClr val="tx1"/>
                </a:solidFill>
                <a:effectLst/>
                <a:latin typeface="+mn-lt"/>
                <a:ea typeface="+mn-ea"/>
                <a:cs typeface="+mn-cs"/>
              </a:rPr>
              <a:t>how well you can see two nearby objects before they appear to be one object</a:t>
            </a:r>
          </a:p>
          <a:p>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4</a:t>
            </a:fld>
            <a:endParaRPr lang="en-US"/>
          </a:p>
        </p:txBody>
      </p:sp>
    </p:spTree>
    <p:extLst>
      <p:ext uri="{BB962C8B-B14F-4D97-AF65-F5344CB8AC3E}">
        <p14:creationId xmlns:p14="http://schemas.microsoft.com/office/powerpoint/2010/main" val="416210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graph above displays</a:t>
            </a:r>
            <a:r>
              <a:rPr lang="en-US" sz="1200" kern="1200" baseline="0" dirty="0" smtClean="0">
                <a:solidFill>
                  <a:schemeClr val="tx1"/>
                </a:solidFill>
                <a:effectLst/>
                <a:latin typeface="+mn-lt"/>
                <a:ea typeface="+mn-ea"/>
                <a:cs typeface="+mn-cs"/>
              </a:rPr>
              <a:t> how a set of values for solutions may be scored (quantified) based on some arbitrary criteria.</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The two stars denote the two most optimal solutions found.</a:t>
            </a: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5</a:t>
            </a:fld>
            <a:endParaRPr lang="en-US"/>
          </a:p>
        </p:txBody>
      </p:sp>
    </p:spTree>
    <p:extLst>
      <p:ext uri="{BB962C8B-B14F-4D97-AF65-F5344CB8AC3E}">
        <p14:creationId xmlns:p14="http://schemas.microsoft.com/office/powerpoint/2010/main" val="265641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Optimization</a:t>
            </a:r>
            <a:r>
              <a:rPr lang="en-US" sz="1200" kern="1200" dirty="0" smtClean="0">
                <a:solidFill>
                  <a:schemeClr val="tx1"/>
                </a:solidFill>
                <a:effectLst/>
                <a:latin typeface="+mn-lt"/>
                <a:ea typeface="+mn-ea"/>
                <a:cs typeface="+mn-cs"/>
              </a:rPr>
              <a:t> of active optics controlled by genetic algorithms</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Genetic algorithms</a:t>
            </a:r>
            <a:r>
              <a:rPr lang="en-US" sz="1200" kern="1200" dirty="0" smtClean="0">
                <a:solidFill>
                  <a:schemeClr val="tx1"/>
                </a:solidFill>
                <a:effectLst/>
                <a:latin typeface="+mn-lt"/>
                <a:ea typeface="+mn-ea"/>
                <a:cs typeface="+mn-cs"/>
              </a:rPr>
              <a:t> - type of optimization algorithm that grades potential solutions based on fitness and ability to survive in environment.</a:t>
            </a:r>
          </a:p>
          <a:p>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Fitness function</a:t>
            </a:r>
            <a:r>
              <a:rPr lang="en-US" sz="1200" kern="1200" dirty="0" smtClean="0">
                <a:solidFill>
                  <a:schemeClr val="tx1"/>
                </a:solidFill>
                <a:effectLst/>
                <a:latin typeface="+mn-lt"/>
                <a:ea typeface="+mn-ea"/>
                <a:cs typeface="+mn-cs"/>
              </a:rPr>
              <a:t> - the environment entities are being tested against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6</a:t>
            </a:fld>
            <a:endParaRPr lang="en-US"/>
          </a:p>
        </p:txBody>
      </p:sp>
    </p:spTree>
    <p:extLst>
      <p:ext uri="{BB962C8B-B14F-4D97-AF65-F5344CB8AC3E}">
        <p14:creationId xmlns:p14="http://schemas.microsoft.com/office/powerpoint/2010/main" val="265641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11</a:t>
            </a:fld>
            <a:endParaRPr lang="en-US"/>
          </a:p>
        </p:txBody>
      </p:sp>
    </p:spTree>
    <p:extLst>
      <p:ext uri="{BB962C8B-B14F-4D97-AF65-F5344CB8AC3E}">
        <p14:creationId xmlns:p14="http://schemas.microsoft.com/office/powerpoint/2010/main" val="3321930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convergence and stability of the GA will then be investigated using optimization on several criteria</a:t>
            </a:r>
          </a:p>
          <a:p>
            <a:r>
              <a:rPr lang="en-US" sz="1200" kern="1200" dirty="0" smtClean="0">
                <a:solidFill>
                  <a:schemeClr val="tx1"/>
                </a:solidFill>
                <a:effectLst/>
                <a:latin typeface="+mn-lt"/>
                <a:ea typeface="+mn-ea"/>
                <a:cs typeface="+mn-cs"/>
              </a:rPr>
              <a:t>	(laser size, profile similarity between planes, maximum of secondary peaks on the camera)</a:t>
            </a:r>
          </a:p>
          <a:p>
            <a:r>
              <a:rPr lang="en-US" sz="1200" kern="1200" dirty="0" smtClean="0">
                <a:solidFill>
                  <a:schemeClr val="tx1"/>
                </a:solidFill>
                <a:effectLst/>
                <a:latin typeface="+mn-lt"/>
                <a:ea typeface="+mn-ea"/>
                <a:cs typeface="+mn-cs"/>
              </a:rPr>
              <a:t>instead of a single criterion for optimization</a:t>
            </a:r>
          </a:p>
        </p:txBody>
      </p:sp>
      <p:sp>
        <p:nvSpPr>
          <p:cNvPr id="4" name="Slide Number Placeholder 3"/>
          <p:cNvSpPr>
            <a:spLocks noGrp="1"/>
          </p:cNvSpPr>
          <p:nvPr>
            <p:ph type="sldNum" sz="quarter" idx="10"/>
          </p:nvPr>
        </p:nvSpPr>
        <p:spPr/>
        <p:txBody>
          <a:bodyPr/>
          <a:lstStyle/>
          <a:p>
            <a:fld id="{150D5345-5F55-41A1-B472-FD1312C27BA6}" type="slidenum">
              <a:rPr lang="en-US" smtClean="0"/>
              <a:t>14</a:t>
            </a:fld>
            <a:endParaRPr lang="en-US"/>
          </a:p>
        </p:txBody>
      </p:sp>
    </p:spTree>
    <p:extLst>
      <p:ext uri="{BB962C8B-B14F-4D97-AF65-F5344CB8AC3E}">
        <p14:creationId xmlns:p14="http://schemas.microsoft.com/office/powerpoint/2010/main" val="262492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 to be manipulated</a:t>
            </a:r>
            <a:r>
              <a:rPr lang="en-US" baseline="0" dirty="0" smtClean="0"/>
              <a:t> by algorithm</a:t>
            </a: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15</a:t>
            </a:fld>
            <a:endParaRPr lang="en-US"/>
          </a:p>
        </p:txBody>
      </p:sp>
    </p:spTree>
    <p:extLst>
      <p:ext uri="{BB962C8B-B14F-4D97-AF65-F5344CB8AC3E}">
        <p14:creationId xmlns:p14="http://schemas.microsoft.com/office/powerpoint/2010/main" val="323530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would require some hacking to get it to work</a:t>
            </a:r>
          </a:p>
          <a:p>
            <a:pPr lvl="1"/>
            <a:r>
              <a:rPr lang="en-US" dirty="0" smtClean="0"/>
              <a:t>In addition to this, it's likely that </a:t>
            </a:r>
            <a:r>
              <a:rPr lang="en-US" dirty="0" err="1" smtClean="0"/>
              <a:t>MatLab</a:t>
            </a:r>
            <a:r>
              <a:rPr lang="en-US" dirty="0" smtClean="0"/>
              <a:t> will be a better option because it is typically:</a:t>
            </a:r>
          </a:p>
          <a:p>
            <a:pPr lvl="1"/>
            <a:r>
              <a:rPr lang="en-US" dirty="0" smtClean="0"/>
              <a:t>more reliable, deterministic, and easily interfaced</a:t>
            </a:r>
            <a:r>
              <a:rPr lang="en-US" baseline="0" dirty="0" smtClean="0"/>
              <a:t> </a:t>
            </a:r>
            <a:r>
              <a:rPr lang="en-US" dirty="0" smtClean="0"/>
              <a:t>with LabVIEW</a:t>
            </a: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16</a:t>
            </a:fld>
            <a:endParaRPr lang="en-US"/>
          </a:p>
        </p:txBody>
      </p:sp>
    </p:spTree>
    <p:extLst>
      <p:ext uri="{BB962C8B-B14F-4D97-AF65-F5344CB8AC3E}">
        <p14:creationId xmlns:p14="http://schemas.microsoft.com/office/powerpoint/2010/main" val="109374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 hydrodynamics, acoustics</a:t>
            </a: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17</a:t>
            </a:fld>
            <a:endParaRPr lang="en-US"/>
          </a:p>
        </p:txBody>
      </p:sp>
    </p:spTree>
    <p:extLst>
      <p:ext uri="{BB962C8B-B14F-4D97-AF65-F5344CB8AC3E}">
        <p14:creationId xmlns:p14="http://schemas.microsoft.com/office/powerpoint/2010/main" val="195791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2C288C-9674-43D9-8586-A06B3D173341}"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3973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4D6EAD-7BAF-449C-B16A-17B37E58036A}"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16334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B6CDB-75B4-4CAD-A75E-06679ECDD7BB}"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72223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8D6DE-1F01-49DD-A1E2-8FB58732F513}"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22749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9A575-110F-4E56-816E-3CD836018841}"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42692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51ED1-59B1-441E-B02B-C3085028DBF0}"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48638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6FF69B-6697-4797-8FE8-512E2CF9CF6B}" type="datetime1">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5414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955E5-F8A4-4908-875A-049373747824}" type="datetime1">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95854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8E6E3-9AE7-4C05-AD86-7D04E5737A15}" type="datetime1">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56050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EA39E-249E-47BB-AE89-24BBBA1D7275}"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243011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0E77A-C877-4B15-ACA9-3F85BAEBD792}"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39756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563839-F050-4126-B170-29CB0BA19A4C}" type="datetime1">
              <a:rPr lang="en-US" smtClean="0"/>
              <a:t>12/2/2015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C17ED7-03DB-465F-B3D4-CCE7706AB241}" type="slidenum">
              <a:rPr lang="en-US" smtClean="0"/>
              <a:t>‹#›</a:t>
            </a:fld>
            <a:endParaRPr lang="en-US"/>
          </a:p>
        </p:txBody>
      </p:sp>
    </p:spTree>
    <p:extLst>
      <p:ext uri="{BB962C8B-B14F-4D97-AF65-F5344CB8AC3E}">
        <p14:creationId xmlns:p14="http://schemas.microsoft.com/office/powerpoint/2010/main" val="2244701122"/>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riankoberlein.com/wp-content/uploads/aoscheme.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www.imtek.de/data/lehrstuehle/bnp/bilder_bio-nanophotonik/forschung/miserb_pen_dept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katrinaeg.com/images/sim_anneal/sol-space2.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0"/>
            <a:ext cx="7772400" cy="1470025"/>
          </a:xfrm>
        </p:spPr>
        <p:txBody>
          <a:bodyPr>
            <a:noAutofit/>
          </a:bodyPr>
          <a:lstStyle/>
          <a:p>
            <a:r>
              <a:rPr lang="en-US" sz="3200" b="1" u="sng" dirty="0" smtClean="0">
                <a:latin typeface="Times New Roman" panose="02020603050405020304" pitchFamily="18" charset="0"/>
                <a:cs typeface="Times New Roman" panose="02020603050405020304" pitchFamily="18" charset="0"/>
              </a:rPr>
              <a:t>Title</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IMPROVING IMAGING BY USING</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GENETIC ALGORITHMS TO FIND</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ARBITRARY PROFILES OF</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BESSEL BEAM LASER</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u="sng" dirty="0" smtClean="0">
                <a:latin typeface="Times New Roman" panose="02020603050405020304" pitchFamily="18" charset="0"/>
                <a:cs typeface="Times New Roman" panose="02020603050405020304" pitchFamily="18" charset="0"/>
              </a:rPr>
              <a:t>by</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Leon Hunter</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u="sng" dirty="0" smtClean="0">
                <a:latin typeface="Times New Roman" panose="02020603050405020304" pitchFamily="18" charset="0"/>
                <a:cs typeface="Times New Roman" panose="02020603050405020304" pitchFamily="18" charset="0"/>
              </a:rPr>
              <a:t>Project Advisors</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Dr. Tomasz </a:t>
            </a:r>
            <a:r>
              <a:rPr lang="en-US" sz="3200" dirty="0" err="1" smtClean="0">
                <a:latin typeface="Times New Roman" panose="02020603050405020304" pitchFamily="18" charset="0"/>
                <a:cs typeface="Times New Roman" panose="02020603050405020304" pitchFamily="18" charset="0"/>
              </a:rPr>
              <a:t>Smolinski</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Dr. Thomas </a:t>
            </a:r>
            <a:r>
              <a:rPr lang="en-US" sz="3200" dirty="0" err="1" smtClean="0">
                <a:latin typeface="Times New Roman" panose="02020603050405020304" pitchFamily="18" charset="0"/>
                <a:cs typeface="Times New Roman" panose="02020603050405020304" pitchFamily="18" charset="0"/>
              </a:rPr>
              <a:t>Planchon</a:t>
            </a:r>
            <a:endParaRPr lang="en-US"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2C17ED7-03DB-465F-B3D4-CCE7706AB241}" type="slidenum">
              <a:rPr lang="en-US" smtClean="0"/>
              <a:t>1</a:t>
            </a:fld>
            <a:endParaRPr lang="en-US"/>
          </a:p>
        </p:txBody>
      </p:sp>
    </p:spTree>
    <p:extLst>
      <p:ext uri="{BB962C8B-B14F-4D97-AF65-F5344CB8AC3E}">
        <p14:creationId xmlns:p14="http://schemas.microsoft.com/office/powerpoint/2010/main" val="3668273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Fitness Function</a:t>
            </a:r>
            <a:endParaRPr lang="en-US" b="1" u="sng" dirty="0"/>
          </a:p>
        </p:txBody>
      </p:sp>
      <p:sp>
        <p:nvSpPr>
          <p:cNvPr id="3" name="Content Placeholder 2"/>
          <p:cNvSpPr>
            <a:spLocks noGrp="1"/>
          </p:cNvSpPr>
          <p:nvPr>
            <p:ph idx="1"/>
          </p:nvPr>
        </p:nvSpPr>
        <p:spPr/>
        <p:txBody>
          <a:bodyPr/>
          <a:lstStyle/>
          <a:p>
            <a:r>
              <a:rPr lang="en-US" dirty="0"/>
              <a:t>After simulating the propagation, 3 planes of the light ray are evaluated. The evaluation determines the likeness of each plane. The similarity is determined by average absolute difference of each respective plane. Comparisons are as </a:t>
            </a:r>
            <a:r>
              <a:rPr lang="en-US" dirty="0" smtClean="0"/>
              <a:t>follows:</a:t>
            </a:r>
            <a:r>
              <a:rPr lang="en-US" dirty="0"/>
              <a:t/>
            </a:r>
            <a:br>
              <a:rPr lang="en-US" dirty="0"/>
            </a:br>
            <a:r>
              <a:rPr lang="en-US" dirty="0" smtClean="0"/>
              <a:t>	the </a:t>
            </a:r>
            <a:r>
              <a:rPr lang="en-US" dirty="0"/>
              <a:t>first plane to the second</a:t>
            </a:r>
            <a:r>
              <a:rPr lang="en-US" dirty="0" smtClean="0"/>
              <a:t>,</a:t>
            </a:r>
            <a:br>
              <a:rPr lang="en-US" dirty="0" smtClean="0"/>
            </a:br>
            <a:r>
              <a:rPr lang="en-US" dirty="0" smtClean="0"/>
              <a:t>	the first to the last, and</a:t>
            </a:r>
            <a:br>
              <a:rPr lang="en-US" dirty="0" smtClean="0"/>
            </a:br>
            <a:r>
              <a:rPr lang="en-US" dirty="0" smtClean="0"/>
              <a:t>	the second to the last.</a:t>
            </a:r>
          </a:p>
          <a:p>
            <a:r>
              <a:rPr lang="en-US" dirty="0"/>
              <a:t>The values of the vector represent the intensity of light or photon distribution at the given point. The index of the vector represents the spatial position of the specified point. Elements whose index is close to the median index of vector have greater values. As elements’ indices depart from the median, their values lessen; the photon distribution lessens</a:t>
            </a:r>
            <a:r>
              <a:rPr lang="en-US" dirty="0" smtClean="0"/>
              <a:t>.</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10</a:t>
            </a:fld>
            <a:endParaRPr lang="en-US"/>
          </a:p>
        </p:txBody>
      </p:sp>
    </p:spTree>
    <p:extLst>
      <p:ext uri="{BB962C8B-B14F-4D97-AF65-F5344CB8AC3E}">
        <p14:creationId xmlns:p14="http://schemas.microsoft.com/office/powerpoint/2010/main" val="131773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Objective</a:t>
            </a:r>
            <a:endParaRPr lang="en-US" b="1" u="sng" dirty="0"/>
          </a:p>
        </p:txBody>
      </p:sp>
      <p:sp>
        <p:nvSpPr>
          <p:cNvPr id="3" name="Content Placeholder 2"/>
          <p:cNvSpPr>
            <a:spLocks noGrp="1"/>
          </p:cNvSpPr>
          <p:nvPr>
            <p:ph idx="1"/>
          </p:nvPr>
        </p:nvSpPr>
        <p:spPr>
          <a:xfrm>
            <a:off x="628650" y="1447800"/>
            <a:ext cx="7886700" cy="4351338"/>
          </a:xfrm>
        </p:spPr>
        <p:txBody>
          <a:bodyPr>
            <a:normAutofit/>
          </a:bodyPr>
          <a:lstStyle/>
          <a:p>
            <a:r>
              <a:rPr lang="en-US" dirty="0" smtClean="0"/>
              <a:t>Imaging a specimen with this high intensity </a:t>
            </a:r>
            <a:r>
              <a:rPr lang="en-US" dirty="0" err="1" smtClean="0"/>
              <a:t>guassian</a:t>
            </a:r>
            <a:r>
              <a:rPr lang="en-US" dirty="0" smtClean="0"/>
              <a:t> emission can cause biological samples to be destroyed during an experiment.</a:t>
            </a:r>
          </a:p>
          <a:p>
            <a:r>
              <a:rPr lang="en-US" dirty="0" smtClean="0"/>
              <a:t>In Dr. </a:t>
            </a:r>
            <a:r>
              <a:rPr lang="en-US" dirty="0" err="1" smtClean="0"/>
              <a:t>Planchon’s</a:t>
            </a:r>
            <a:r>
              <a:rPr lang="en-US" dirty="0" smtClean="0"/>
              <a:t> Lab, </a:t>
            </a:r>
            <a:r>
              <a:rPr lang="en-US" dirty="0"/>
              <a:t>Caenorhabditis </a:t>
            </a:r>
            <a:r>
              <a:rPr lang="en-US" dirty="0" err="1"/>
              <a:t>elegans</a:t>
            </a:r>
            <a:r>
              <a:rPr lang="en-US" dirty="0"/>
              <a:t> (C. </a:t>
            </a:r>
            <a:r>
              <a:rPr lang="en-US" dirty="0" err="1"/>
              <a:t>elegans</a:t>
            </a:r>
            <a:r>
              <a:rPr lang="en-US" dirty="0"/>
              <a:t>) </a:t>
            </a:r>
            <a:r>
              <a:rPr lang="en-US" dirty="0" smtClean="0"/>
              <a:t> are imaged to analyze tissue samples, cells, etc.</a:t>
            </a:r>
          </a:p>
          <a:p>
            <a:r>
              <a:rPr lang="en-US" dirty="0" smtClean="0"/>
              <a:t>The </a:t>
            </a:r>
            <a:r>
              <a:rPr lang="en-US" dirty="0"/>
              <a:t>objective is </a:t>
            </a:r>
            <a:r>
              <a:rPr lang="en-US" dirty="0" smtClean="0"/>
              <a:t>to develop </a:t>
            </a:r>
            <a:r>
              <a:rPr lang="en-US" dirty="0"/>
              <a:t>an algorithm that </a:t>
            </a:r>
            <a:r>
              <a:rPr lang="en-US" dirty="0" smtClean="0"/>
              <a:t>will </a:t>
            </a:r>
            <a:r>
              <a:rPr lang="en-US" dirty="0"/>
              <a:t>be able to </a:t>
            </a:r>
            <a:r>
              <a:rPr lang="en-US" dirty="0" smtClean="0"/>
              <a:t>converge an </a:t>
            </a:r>
            <a:r>
              <a:rPr lang="en-US" dirty="0"/>
              <a:t>arbitrary profile of a phase from a spatial light </a:t>
            </a:r>
            <a:r>
              <a:rPr lang="en-US" dirty="0" smtClean="0"/>
              <a:t>modulator</a:t>
            </a:r>
            <a:r>
              <a:rPr lang="en-US" dirty="0"/>
              <a:t> </a:t>
            </a:r>
            <a:r>
              <a:rPr lang="en-US" dirty="0" smtClean="0"/>
              <a:t>such that the three planes (before focal point, at focal point, and after focal point) have very similar light intensity.</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11</a:t>
            </a:fld>
            <a:endParaRPr lang="en-US"/>
          </a:p>
        </p:txBody>
      </p:sp>
      <p:pic>
        <p:nvPicPr>
          <p:cNvPr id="6" name="Content Placeholder 4" descr="http://nanolithography.spiedigitallibrary.org/data/Journals/MOEMS/934271/JM3_14_4_041311_f0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81" y="4041350"/>
            <a:ext cx="4715374" cy="28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88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Sample result</a:t>
            </a:r>
            <a:endParaRPr lang="en-US" b="1" u="sng" dirty="0"/>
          </a:p>
        </p:txBody>
      </p:sp>
      <p:sp>
        <p:nvSpPr>
          <p:cNvPr id="4" name="Slide Number Placeholder 3"/>
          <p:cNvSpPr>
            <a:spLocks noGrp="1"/>
          </p:cNvSpPr>
          <p:nvPr>
            <p:ph type="sldNum" sz="quarter" idx="12"/>
          </p:nvPr>
        </p:nvSpPr>
        <p:spPr/>
        <p:txBody>
          <a:bodyPr/>
          <a:lstStyle/>
          <a:p>
            <a:fld id="{32C17ED7-03DB-465F-B3D4-CCE7706AB241}" type="slidenum">
              <a:rPr lang="en-US" smtClean="0"/>
              <a:t>12</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8884" y="1825625"/>
            <a:ext cx="2506232"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98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Goal; Understand Original GA</a:t>
            </a:r>
            <a:endParaRPr lang="en-US" b="1" u="sng" dirty="0"/>
          </a:p>
        </p:txBody>
      </p:sp>
      <p:sp>
        <p:nvSpPr>
          <p:cNvPr id="4" name="Slide Number Placeholder 3"/>
          <p:cNvSpPr>
            <a:spLocks noGrp="1"/>
          </p:cNvSpPr>
          <p:nvPr>
            <p:ph type="sldNum" sz="quarter" idx="12"/>
          </p:nvPr>
        </p:nvSpPr>
        <p:spPr/>
        <p:txBody>
          <a:bodyPr/>
          <a:lstStyle/>
          <a:p>
            <a:fld id="{32C17ED7-03DB-465F-B3D4-CCE7706AB241}" type="slidenum">
              <a:rPr lang="en-US" smtClean="0"/>
              <a:t>13</a:t>
            </a:fld>
            <a:endParaRPr lang="en-US"/>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478556" cy="4200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000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Goal; Improve Results</a:t>
            </a:r>
            <a:endParaRPr lang="en-US" b="1" u="sng" dirty="0"/>
          </a:p>
        </p:txBody>
      </p:sp>
      <p:sp>
        <p:nvSpPr>
          <p:cNvPr id="6" name="Content Placeholder 5"/>
          <p:cNvSpPr>
            <a:spLocks noGrp="1"/>
          </p:cNvSpPr>
          <p:nvPr>
            <p:ph idx="1"/>
          </p:nvPr>
        </p:nvSpPr>
        <p:spPr/>
        <p:txBody>
          <a:bodyPr/>
          <a:lstStyle/>
          <a:p>
            <a:r>
              <a:rPr lang="en-US" dirty="0"/>
              <a:t> </a:t>
            </a:r>
            <a:r>
              <a:rPr lang="en-US" b="1" dirty="0"/>
              <a:t>Improve Bessel beam</a:t>
            </a:r>
            <a:r>
              <a:rPr lang="en-US" dirty="0"/>
              <a:t> by finding new (unknown) profiles. (Hence use of learning optimization method</a:t>
            </a:r>
            <a:r>
              <a:rPr lang="en-US" dirty="0" smtClean="0"/>
              <a:t>)</a:t>
            </a:r>
          </a:p>
          <a:p>
            <a:pPr lvl="1"/>
            <a:r>
              <a:rPr lang="en-US" dirty="0" smtClean="0"/>
              <a:t>Improve </a:t>
            </a:r>
            <a:r>
              <a:rPr lang="en-US" dirty="0"/>
              <a:t>GA by changing </a:t>
            </a:r>
            <a:r>
              <a:rPr lang="en-US" b="1" dirty="0" smtClean="0"/>
              <a:t>fitness </a:t>
            </a:r>
            <a:r>
              <a:rPr lang="en-US" b="1" dirty="0"/>
              <a:t>function</a:t>
            </a:r>
            <a:r>
              <a:rPr lang="en-US" dirty="0"/>
              <a:t> to optimize from one camera image to several (three to four) images taken at different </a:t>
            </a:r>
            <a:r>
              <a:rPr lang="en-US" dirty="0" smtClean="0"/>
              <a:t>planes.</a:t>
            </a:r>
            <a:br>
              <a:rPr lang="en-US" dirty="0" smtClean="0"/>
            </a:br>
            <a:endParaRPr lang="en-US" dirty="0"/>
          </a:p>
          <a:p>
            <a:r>
              <a:rPr lang="en-US" b="1" dirty="0"/>
              <a:t>Add additional parameters</a:t>
            </a:r>
            <a:r>
              <a:rPr lang="en-US" dirty="0"/>
              <a:t> to fitness function</a:t>
            </a:r>
            <a:r>
              <a:rPr lang="en-US" dirty="0" smtClean="0"/>
              <a:t>.</a:t>
            </a:r>
            <a:endParaRPr lang="en-US" dirty="0"/>
          </a:p>
        </p:txBody>
      </p:sp>
      <p:sp>
        <p:nvSpPr>
          <p:cNvPr id="3" name="Slide Number Placeholder 2"/>
          <p:cNvSpPr>
            <a:spLocks noGrp="1"/>
          </p:cNvSpPr>
          <p:nvPr>
            <p:ph type="sldNum" sz="quarter" idx="12"/>
          </p:nvPr>
        </p:nvSpPr>
        <p:spPr/>
        <p:txBody>
          <a:bodyPr/>
          <a:lstStyle/>
          <a:p>
            <a:fld id="{32C17ED7-03DB-465F-B3D4-CCE7706AB241}" type="slidenum">
              <a:rPr lang="en-US" smtClean="0"/>
              <a:t>14</a:t>
            </a:fld>
            <a:endParaRPr lang="en-US"/>
          </a:p>
        </p:txBody>
      </p:sp>
    </p:spTree>
    <p:extLst>
      <p:ext uri="{BB962C8B-B14F-4D97-AF65-F5344CB8AC3E}">
        <p14:creationId xmlns:p14="http://schemas.microsoft.com/office/powerpoint/2010/main" val="1901590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Approach; Hardware</a:t>
            </a:r>
            <a:endParaRPr lang="en-US" b="1" u="sng" dirty="0"/>
          </a:p>
        </p:txBody>
      </p:sp>
      <p:sp>
        <p:nvSpPr>
          <p:cNvPr id="3" name="Content Placeholder 2"/>
          <p:cNvSpPr>
            <a:spLocks noGrp="1"/>
          </p:cNvSpPr>
          <p:nvPr>
            <p:ph idx="1"/>
          </p:nvPr>
        </p:nvSpPr>
        <p:spPr/>
        <p:txBody>
          <a:bodyPr>
            <a:normAutofit/>
          </a:bodyPr>
          <a:lstStyle/>
          <a:p>
            <a:r>
              <a:rPr lang="en-US" b="1" dirty="0" smtClean="0"/>
              <a:t>Spatial light modulator </a:t>
            </a:r>
            <a:r>
              <a:rPr lang="en-US" dirty="0" smtClean="0"/>
              <a:t>– device used to modulate amplitude, </a:t>
            </a:r>
            <a:r>
              <a:rPr lang="en-US" dirty="0" smtClean="0">
                <a:solidFill>
                  <a:srgbClr val="FF0000"/>
                </a:solidFill>
              </a:rPr>
              <a:t>phase</a:t>
            </a:r>
            <a:r>
              <a:rPr lang="en-US" dirty="0" smtClean="0"/>
              <a:t>, or polarization of light waves in space and time.</a:t>
            </a:r>
          </a:p>
          <a:p>
            <a:pPr lvl="1"/>
            <a:r>
              <a:rPr lang="en-US" dirty="0" smtClean="0"/>
              <a:t>LCD with crystals capable of orienting themselves at an angle signaled by voltage.</a:t>
            </a:r>
          </a:p>
          <a:p>
            <a:pPr lvl="1"/>
            <a:r>
              <a:rPr lang="en-US" dirty="0" smtClean="0"/>
              <a:t>Can be programmed to change index of an image</a:t>
            </a:r>
          </a:p>
          <a:p>
            <a:pPr lvl="1"/>
            <a:r>
              <a:rPr lang="en-US" dirty="0" smtClean="0"/>
              <a:t>Values of index within set  { x ∈ Z : 0 ≤ x ≤ 2</a:t>
            </a:r>
            <a:r>
              <a:rPr lang="en-US" baseline="30000" dirty="0" smtClean="0"/>
              <a:t>16</a:t>
            </a:r>
            <a:r>
              <a:rPr lang="en-US" dirty="0" smtClean="0"/>
              <a:t> }</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15</a:t>
            </a:fld>
            <a:endParaRPr lang="en-US"/>
          </a:p>
        </p:txBody>
      </p:sp>
    </p:spTree>
    <p:extLst>
      <p:ext uri="{BB962C8B-B14F-4D97-AF65-F5344CB8AC3E}">
        <p14:creationId xmlns:p14="http://schemas.microsoft.com/office/powerpoint/2010/main" val="123754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Approach; Software</a:t>
            </a:r>
            <a:endParaRPr lang="en-US" b="1" u="sng" dirty="0"/>
          </a:p>
        </p:txBody>
      </p:sp>
      <p:sp>
        <p:nvSpPr>
          <p:cNvPr id="3" name="Content Placeholder 2"/>
          <p:cNvSpPr>
            <a:spLocks noGrp="1"/>
          </p:cNvSpPr>
          <p:nvPr>
            <p:ph idx="1"/>
          </p:nvPr>
        </p:nvSpPr>
        <p:spPr/>
        <p:txBody>
          <a:bodyPr>
            <a:normAutofit/>
          </a:bodyPr>
          <a:lstStyle/>
          <a:p>
            <a:r>
              <a:rPr lang="en-US" b="1" dirty="0" smtClean="0"/>
              <a:t>LabVIEW</a:t>
            </a:r>
            <a:r>
              <a:rPr lang="en-US" dirty="0" smtClean="0"/>
              <a:t> </a:t>
            </a:r>
            <a:r>
              <a:rPr lang="en-US" dirty="0"/>
              <a:t>- unified environment </a:t>
            </a:r>
            <a:r>
              <a:rPr lang="en-US" dirty="0" smtClean="0"/>
              <a:t>eliminates time otherwise used to build expertise </a:t>
            </a:r>
            <a:r>
              <a:rPr lang="en-US" dirty="0"/>
              <a:t>in a variety of tools to accomplish your goal</a:t>
            </a:r>
            <a:r>
              <a:rPr lang="en-US" dirty="0" smtClean="0"/>
              <a:t>.</a:t>
            </a:r>
          </a:p>
          <a:p>
            <a:r>
              <a:rPr lang="en-US" dirty="0" smtClean="0"/>
              <a:t>Suggested </a:t>
            </a:r>
            <a:r>
              <a:rPr lang="en-US" b="1" dirty="0" err="1" smtClean="0"/>
              <a:t>MatLab</a:t>
            </a:r>
            <a:r>
              <a:rPr lang="en-US" b="1" dirty="0" smtClean="0"/>
              <a:t> toolboxes </a:t>
            </a:r>
            <a:r>
              <a:rPr lang="en-US" dirty="0" smtClean="0"/>
              <a:t>for EAs</a:t>
            </a:r>
          </a:p>
          <a:p>
            <a:pPr lvl="1"/>
            <a:r>
              <a:rPr lang="en-US" sz="2400" dirty="0" smtClean="0"/>
              <a:t>Global Optimization Toolbox ($200.00)</a:t>
            </a:r>
          </a:p>
          <a:p>
            <a:pPr lvl="1"/>
            <a:r>
              <a:rPr lang="en-US" sz="2400" dirty="0" smtClean="0"/>
              <a:t>Statistics Toolbox </a:t>
            </a:r>
            <a:r>
              <a:rPr lang="en-US" sz="2400" dirty="0"/>
              <a:t>($200.00</a:t>
            </a:r>
            <a:r>
              <a:rPr lang="en-US" sz="2400" dirty="0" smtClean="0"/>
              <a:t>)</a:t>
            </a:r>
            <a:br>
              <a:rPr lang="en-US" sz="2400" dirty="0" smtClean="0"/>
            </a:br>
            <a:endParaRPr lang="en-US" sz="2400" dirty="0" smtClean="0"/>
          </a:p>
          <a:p>
            <a:r>
              <a:rPr lang="en-US" dirty="0" smtClean="0"/>
              <a:t>Suggested </a:t>
            </a:r>
            <a:r>
              <a:rPr lang="en-US" b="1" dirty="0" smtClean="0"/>
              <a:t>Python modules </a:t>
            </a:r>
            <a:r>
              <a:rPr lang="en-US" dirty="0" smtClean="0"/>
              <a:t>for EAs</a:t>
            </a:r>
          </a:p>
          <a:p>
            <a:pPr lvl="1"/>
            <a:r>
              <a:rPr lang="en-US" sz="2400" dirty="0" smtClean="0"/>
              <a:t>Deap.py </a:t>
            </a:r>
            <a:r>
              <a:rPr lang="en-US" sz="2400" dirty="0"/>
              <a:t>- Distributed Evolutionary Algorithms </a:t>
            </a:r>
            <a:r>
              <a:rPr lang="en-US" sz="2400" dirty="0" smtClean="0"/>
              <a:t>(FREE)</a:t>
            </a:r>
            <a:endParaRPr lang="en-US" sz="2400" dirty="0"/>
          </a:p>
          <a:p>
            <a:pPr lvl="1"/>
            <a:r>
              <a:rPr lang="en-US" sz="2400" dirty="0" smtClean="0"/>
              <a:t>inspyred.py (FREE)</a:t>
            </a:r>
          </a:p>
        </p:txBody>
      </p:sp>
      <p:sp>
        <p:nvSpPr>
          <p:cNvPr id="4" name="Slide Number Placeholder 3"/>
          <p:cNvSpPr>
            <a:spLocks noGrp="1"/>
          </p:cNvSpPr>
          <p:nvPr>
            <p:ph type="sldNum" sz="quarter" idx="12"/>
          </p:nvPr>
        </p:nvSpPr>
        <p:spPr/>
        <p:txBody>
          <a:bodyPr/>
          <a:lstStyle/>
          <a:p>
            <a:fld id="{32C17ED7-03DB-465F-B3D4-CCE7706AB241}" type="slidenum">
              <a:rPr lang="en-US" smtClean="0"/>
              <a:t>16</a:t>
            </a:fld>
            <a:endParaRPr lang="en-US"/>
          </a:p>
        </p:txBody>
      </p:sp>
    </p:spTree>
    <p:extLst>
      <p:ext uri="{BB962C8B-B14F-4D97-AF65-F5344CB8AC3E}">
        <p14:creationId xmlns:p14="http://schemas.microsoft.com/office/powerpoint/2010/main" val="1853595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a:t>
            </a:r>
            <a:r>
              <a:rPr lang="en-US" b="1" u="sng" dirty="0" smtClean="0"/>
              <a:t>Work; Interface Algorithm to SLM</a:t>
            </a:r>
            <a:endParaRPr lang="en-US" b="1" u="sng" dirty="0"/>
          </a:p>
        </p:txBody>
      </p:sp>
      <p:sp>
        <p:nvSpPr>
          <p:cNvPr id="3" name="Content Placeholder 2"/>
          <p:cNvSpPr>
            <a:spLocks noGrp="1"/>
          </p:cNvSpPr>
          <p:nvPr>
            <p:ph idx="1"/>
          </p:nvPr>
        </p:nvSpPr>
        <p:spPr/>
        <p:txBody>
          <a:bodyPr/>
          <a:lstStyle/>
          <a:p>
            <a:r>
              <a:rPr lang="en-US" sz="2000" b="1" dirty="0"/>
              <a:t>Control spatial light modulator </a:t>
            </a:r>
            <a:r>
              <a:rPr lang="en-US" sz="2000" dirty="0"/>
              <a:t>(SLM) used for shaping profile of laser beam</a:t>
            </a:r>
          </a:p>
          <a:p>
            <a:r>
              <a:rPr lang="en-US" sz="2000" b="1" dirty="0"/>
              <a:t>Measure result</a:t>
            </a:r>
            <a:r>
              <a:rPr lang="en-US" sz="2000" dirty="0"/>
              <a:t> of shaping with 2D camera.</a:t>
            </a:r>
          </a:p>
          <a:p>
            <a:r>
              <a:rPr lang="en-US" sz="2000" b="1" dirty="0"/>
              <a:t>Spatial light modulator </a:t>
            </a:r>
            <a:r>
              <a:rPr lang="en-US" sz="2000" dirty="0"/>
              <a:t>– device used to modulate amplitude, </a:t>
            </a:r>
            <a:r>
              <a:rPr lang="en-US" sz="2000" dirty="0">
                <a:solidFill>
                  <a:srgbClr val="FF0000"/>
                </a:solidFill>
              </a:rPr>
              <a:t>phase</a:t>
            </a:r>
            <a:r>
              <a:rPr lang="en-US" sz="2000" dirty="0"/>
              <a:t>, or polarization of light waves in space and time.</a:t>
            </a:r>
          </a:p>
          <a:p>
            <a:pPr lvl="1"/>
            <a:r>
              <a:rPr lang="en-US" sz="1600" dirty="0"/>
              <a:t>LCD with crystals capable of orienting themselves at an angle signaled by voltage.</a:t>
            </a:r>
          </a:p>
          <a:p>
            <a:pPr lvl="1"/>
            <a:r>
              <a:rPr lang="en-US" sz="1600" dirty="0"/>
              <a:t>Can be programmed to change index of an image</a:t>
            </a:r>
          </a:p>
          <a:p>
            <a:pPr lvl="1"/>
            <a:r>
              <a:rPr lang="en-US" sz="1600" dirty="0"/>
              <a:t>Values of index within set  { x ∈ Z : 0 ≤ x ≤ 2</a:t>
            </a:r>
            <a:r>
              <a:rPr lang="en-US" sz="1600" baseline="30000" dirty="0"/>
              <a:t>16</a:t>
            </a:r>
            <a:r>
              <a:rPr lang="en-US" sz="1600" dirty="0"/>
              <a:t> </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32C17ED7-03DB-465F-B3D4-CCE7706AB241}" type="slidenum">
              <a:rPr lang="en-US" smtClean="0"/>
              <a:t>17</a:t>
            </a:fld>
            <a:endParaRPr lang="en-US"/>
          </a:p>
        </p:txBody>
      </p:sp>
    </p:spTree>
    <p:extLst>
      <p:ext uri="{BB962C8B-B14F-4D97-AF65-F5344CB8AC3E}">
        <p14:creationId xmlns:p14="http://schemas.microsoft.com/office/powerpoint/2010/main" val="3688147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Future Work</a:t>
            </a:r>
            <a:endParaRPr lang="en-US" b="1" u="sng" dirty="0"/>
          </a:p>
        </p:txBody>
      </p:sp>
      <p:sp>
        <p:nvSpPr>
          <p:cNvPr id="3" name="Content Placeholder 2"/>
          <p:cNvSpPr>
            <a:spLocks noGrp="1"/>
          </p:cNvSpPr>
          <p:nvPr>
            <p:ph idx="1"/>
          </p:nvPr>
        </p:nvSpPr>
        <p:spPr>
          <a:xfrm>
            <a:off x="628650" y="1462507"/>
            <a:ext cx="7886700" cy="4351338"/>
          </a:xfrm>
        </p:spPr>
        <p:txBody>
          <a:bodyPr>
            <a:normAutofit/>
          </a:bodyPr>
          <a:lstStyle/>
          <a:p>
            <a:r>
              <a:rPr lang="en-US" sz="2000" dirty="0" smtClean="0"/>
              <a:t>Apply </a:t>
            </a:r>
            <a:r>
              <a:rPr lang="en-US" sz="2000" dirty="0"/>
              <a:t>solution to various fields of science who are faced with similar issues that can be solved by correcting wave front distortions</a:t>
            </a:r>
            <a:r>
              <a:rPr lang="en-US" sz="2000" dirty="0" smtClean="0"/>
              <a:t>.</a:t>
            </a:r>
            <a:endParaRPr lang="en-US" sz="2000" dirty="0"/>
          </a:p>
        </p:txBody>
      </p:sp>
      <p:sp>
        <p:nvSpPr>
          <p:cNvPr id="5" name="Slide Number Placeholder 4"/>
          <p:cNvSpPr>
            <a:spLocks noGrp="1"/>
          </p:cNvSpPr>
          <p:nvPr>
            <p:ph type="sldNum" sz="quarter" idx="12"/>
          </p:nvPr>
        </p:nvSpPr>
        <p:spPr/>
        <p:txBody>
          <a:bodyPr/>
          <a:lstStyle/>
          <a:p>
            <a:fld id="{32C17ED7-03DB-465F-B3D4-CCE7706AB241}" type="slidenum">
              <a:rPr lang="en-US" smtClean="0"/>
              <a:t>18</a:t>
            </a:fld>
            <a:endParaRPr lang="en-US"/>
          </a:p>
        </p:txBody>
      </p:sp>
    </p:spTree>
    <p:extLst>
      <p:ext uri="{BB962C8B-B14F-4D97-AF65-F5344CB8AC3E}">
        <p14:creationId xmlns:p14="http://schemas.microsoft.com/office/powerpoint/2010/main" val="690790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Thank you!</a:t>
            </a:r>
            <a:endParaRPr lang="en-US" sz="6600" dirty="0"/>
          </a:p>
        </p:txBody>
      </p:sp>
      <p:sp>
        <p:nvSpPr>
          <p:cNvPr id="3" name="Content Placeholder 2"/>
          <p:cNvSpPr>
            <a:spLocks noGrp="1"/>
          </p:cNvSpPr>
          <p:nvPr>
            <p:ph idx="1"/>
          </p:nvPr>
        </p:nvSpPr>
        <p:spPr/>
        <p:txBody>
          <a:bodyPr>
            <a:normAutofit/>
          </a:bodyPr>
          <a:lstStyle/>
          <a:p>
            <a:pPr marL="0" indent="0" algn="ctr">
              <a:buNone/>
            </a:pPr>
            <a:r>
              <a:rPr lang="en-US" sz="9600" b="1" u="sng" dirty="0" smtClean="0"/>
              <a:t/>
            </a:r>
            <a:br>
              <a:rPr lang="en-US" sz="9600" b="1" u="sng" dirty="0" smtClean="0"/>
            </a:br>
            <a:r>
              <a:rPr lang="en-US" sz="9600" b="1" u="sng" dirty="0" smtClean="0"/>
              <a:t>Questions?</a:t>
            </a:r>
            <a:endParaRPr lang="en-US" sz="8800" dirty="0"/>
          </a:p>
        </p:txBody>
      </p:sp>
      <p:sp>
        <p:nvSpPr>
          <p:cNvPr id="4" name="Slide Number Placeholder 3"/>
          <p:cNvSpPr>
            <a:spLocks noGrp="1"/>
          </p:cNvSpPr>
          <p:nvPr>
            <p:ph type="sldNum" sz="quarter" idx="12"/>
          </p:nvPr>
        </p:nvSpPr>
        <p:spPr/>
        <p:txBody>
          <a:bodyPr/>
          <a:lstStyle/>
          <a:p>
            <a:fld id="{32C17ED7-03DB-465F-B3D4-CCE7706AB241}" type="slidenum">
              <a:rPr lang="en-US" smtClean="0"/>
              <a:t>19</a:t>
            </a:fld>
            <a:endParaRPr lang="en-US"/>
          </a:p>
        </p:txBody>
      </p:sp>
    </p:spTree>
    <p:extLst>
      <p:ext uri="{BB962C8B-B14F-4D97-AF65-F5344CB8AC3E}">
        <p14:creationId xmlns:p14="http://schemas.microsoft.com/office/powerpoint/2010/main" val="291502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609599"/>
          </a:xfrm>
        </p:spPr>
        <p:txBody>
          <a:bodyPr>
            <a:noAutofit/>
          </a:bodyPr>
          <a:lstStyle/>
          <a:p>
            <a:r>
              <a:rPr lang="en-US" sz="4000" b="1" u="sng" dirty="0" smtClean="0"/>
              <a:t>Overview</a:t>
            </a:r>
            <a:endParaRPr lang="en-US" sz="4000" b="1" u="sng" dirty="0"/>
          </a:p>
        </p:txBody>
      </p:sp>
      <p:sp>
        <p:nvSpPr>
          <p:cNvPr id="3" name="Content Placeholder 2"/>
          <p:cNvSpPr>
            <a:spLocks noGrp="1"/>
          </p:cNvSpPr>
          <p:nvPr>
            <p:ph idx="1"/>
          </p:nvPr>
        </p:nvSpPr>
        <p:spPr>
          <a:xfrm>
            <a:off x="628650" y="762000"/>
            <a:ext cx="7886700" cy="5791200"/>
          </a:xfrm>
        </p:spPr>
        <p:txBody>
          <a:bodyPr>
            <a:normAutofit fontScale="62500" lnSpcReduction="20000"/>
          </a:bodyPr>
          <a:lstStyle/>
          <a:p>
            <a:r>
              <a:rPr lang="en-US" sz="2900" b="1" u="sng" dirty="0" smtClean="0"/>
              <a:t>Background</a:t>
            </a:r>
          </a:p>
          <a:p>
            <a:pPr lvl="1"/>
            <a:r>
              <a:rPr lang="en-US" b="1" dirty="0" smtClean="0"/>
              <a:t>Optics</a:t>
            </a:r>
            <a:endParaRPr lang="en-US" b="1" dirty="0" smtClean="0"/>
          </a:p>
          <a:p>
            <a:pPr lvl="2"/>
            <a:r>
              <a:rPr lang="en-US" dirty="0" smtClean="0"/>
              <a:t>Adaptive optics</a:t>
            </a:r>
          </a:p>
          <a:p>
            <a:pPr lvl="2"/>
            <a:r>
              <a:rPr lang="en-US" dirty="0" smtClean="0"/>
              <a:t>Active optic devices</a:t>
            </a:r>
          </a:p>
          <a:p>
            <a:pPr lvl="2"/>
            <a:r>
              <a:rPr lang="en-US" dirty="0" smtClean="0"/>
              <a:t>Laser Shape</a:t>
            </a:r>
            <a:br>
              <a:rPr lang="en-US" dirty="0" smtClean="0"/>
            </a:br>
            <a:endParaRPr lang="en-US" dirty="0" smtClean="0"/>
          </a:p>
          <a:p>
            <a:pPr lvl="1"/>
            <a:r>
              <a:rPr lang="en-US" b="1" dirty="0" smtClean="0"/>
              <a:t>Genetic Algorithms</a:t>
            </a:r>
          </a:p>
          <a:p>
            <a:pPr lvl="2"/>
            <a:r>
              <a:rPr lang="en-US" dirty="0" smtClean="0"/>
              <a:t>What is?</a:t>
            </a:r>
          </a:p>
          <a:p>
            <a:pPr lvl="2"/>
            <a:r>
              <a:rPr lang="en-US" dirty="0" smtClean="0"/>
              <a:t>Structure</a:t>
            </a:r>
          </a:p>
          <a:p>
            <a:pPr lvl="2"/>
            <a:r>
              <a:rPr lang="en-US" dirty="0" smtClean="0"/>
              <a:t>Components</a:t>
            </a:r>
            <a:br>
              <a:rPr lang="en-US" dirty="0" smtClean="0"/>
            </a:br>
            <a:endParaRPr lang="en-US" dirty="0" smtClean="0"/>
          </a:p>
          <a:p>
            <a:pPr lvl="1"/>
            <a:r>
              <a:rPr lang="en-US" b="1" dirty="0" smtClean="0"/>
              <a:t>Objective of Project</a:t>
            </a:r>
            <a:r>
              <a:rPr lang="en-US" dirty="0" smtClean="0"/>
              <a:t/>
            </a:r>
            <a:br>
              <a:rPr lang="en-US" dirty="0" smtClean="0"/>
            </a:br>
            <a:endParaRPr lang="en-US" sz="2900" b="1" u="sng" dirty="0" smtClean="0"/>
          </a:p>
          <a:p>
            <a:r>
              <a:rPr lang="en-US" sz="2900" b="1" u="sng" dirty="0" smtClean="0"/>
              <a:t>Experiment</a:t>
            </a:r>
          </a:p>
          <a:p>
            <a:pPr lvl="1"/>
            <a:r>
              <a:rPr lang="en-US" b="1" dirty="0"/>
              <a:t>Without Toolbox</a:t>
            </a:r>
          </a:p>
          <a:p>
            <a:pPr lvl="2"/>
            <a:r>
              <a:rPr lang="en-US" dirty="0" smtClean="0"/>
              <a:t>Write rough Genetic Algorithm script</a:t>
            </a:r>
          </a:p>
          <a:p>
            <a:pPr lvl="2"/>
            <a:r>
              <a:rPr lang="en-US" dirty="0" smtClean="0"/>
              <a:t>Write </a:t>
            </a:r>
            <a:r>
              <a:rPr lang="en-US" dirty="0"/>
              <a:t>Laser Propagation script</a:t>
            </a:r>
          </a:p>
          <a:p>
            <a:pPr lvl="2"/>
            <a:r>
              <a:rPr lang="en-US" dirty="0"/>
              <a:t>Write Fitness Function to evaluate similarity between </a:t>
            </a:r>
            <a:r>
              <a:rPr lang="en-US" dirty="0" smtClean="0"/>
              <a:t>planes</a:t>
            </a:r>
          </a:p>
          <a:p>
            <a:pPr lvl="2"/>
            <a:r>
              <a:rPr lang="en-US" dirty="0" smtClean="0"/>
              <a:t>Write appropriate output function to document results</a:t>
            </a:r>
            <a:br>
              <a:rPr lang="en-US" dirty="0" smtClean="0"/>
            </a:br>
            <a:endParaRPr lang="en-US" dirty="0" smtClean="0"/>
          </a:p>
          <a:p>
            <a:pPr lvl="1"/>
            <a:r>
              <a:rPr lang="en-US" b="1" dirty="0"/>
              <a:t>With Toolbox</a:t>
            </a:r>
          </a:p>
          <a:p>
            <a:pPr lvl="2"/>
            <a:r>
              <a:rPr lang="en-US" dirty="0"/>
              <a:t>Rewrite equivalent Genetic Algorithm script</a:t>
            </a:r>
          </a:p>
          <a:p>
            <a:pPr lvl="2"/>
            <a:r>
              <a:rPr lang="en-US" dirty="0"/>
              <a:t>Rewrite equivalent Fitness Function script</a:t>
            </a:r>
          </a:p>
          <a:p>
            <a:pPr lvl="2"/>
            <a:r>
              <a:rPr lang="en-US" dirty="0" smtClean="0"/>
              <a:t>Set appropriate option values</a:t>
            </a:r>
          </a:p>
          <a:p>
            <a:pPr lvl="2"/>
            <a:r>
              <a:rPr lang="en-US" dirty="0"/>
              <a:t>Write appropriate output function to document </a:t>
            </a:r>
            <a:r>
              <a:rPr lang="en-US" dirty="0" smtClean="0"/>
              <a:t>results</a:t>
            </a:r>
            <a:br>
              <a:rPr lang="en-US" dirty="0" smtClean="0"/>
            </a:br>
            <a:endParaRPr lang="en-US" dirty="0"/>
          </a:p>
          <a:p>
            <a:pPr lvl="1"/>
            <a:r>
              <a:rPr lang="en-US" b="1" dirty="0" smtClean="0"/>
              <a:t>Find best parameter values for convergence</a:t>
            </a:r>
          </a:p>
          <a:p>
            <a:pPr lvl="2"/>
            <a:r>
              <a:rPr lang="en-US" dirty="0" smtClean="0"/>
              <a:t>Plug in found values to original (no toolbox) script</a:t>
            </a:r>
          </a:p>
          <a:p>
            <a:pPr lvl="2"/>
            <a:r>
              <a:rPr lang="en-US" dirty="0" smtClean="0"/>
              <a:t>Compare convergence from script without toolbox to script with toolbox</a:t>
            </a:r>
            <a:br>
              <a:rPr lang="en-US" dirty="0" smtClean="0"/>
            </a:br>
            <a:endParaRPr lang="en-US" sz="2900" b="1" u="sng" dirty="0" smtClean="0"/>
          </a:p>
          <a:p>
            <a:r>
              <a:rPr lang="en-US" sz="2900" b="1" u="sng" dirty="0" smtClean="0"/>
              <a:t>Results</a:t>
            </a:r>
          </a:p>
          <a:p>
            <a:pPr lvl="1"/>
            <a:r>
              <a:rPr lang="en-US" dirty="0" smtClean="0"/>
              <a:t>Hardware</a:t>
            </a:r>
            <a:endParaRPr lang="en-US" dirty="0" smtClean="0"/>
          </a:p>
          <a:p>
            <a:pPr lvl="1"/>
            <a:r>
              <a:rPr lang="en-US" dirty="0" smtClean="0"/>
              <a:t>Software</a:t>
            </a:r>
          </a:p>
        </p:txBody>
      </p:sp>
      <p:sp>
        <p:nvSpPr>
          <p:cNvPr id="4" name="Slide Number Placeholder 3"/>
          <p:cNvSpPr>
            <a:spLocks noGrp="1"/>
          </p:cNvSpPr>
          <p:nvPr>
            <p:ph type="sldNum" sz="quarter" idx="12"/>
          </p:nvPr>
        </p:nvSpPr>
        <p:spPr/>
        <p:txBody>
          <a:bodyPr/>
          <a:lstStyle/>
          <a:p>
            <a:fld id="{32C17ED7-03DB-465F-B3D4-CCE7706AB241}" type="slidenum">
              <a:rPr lang="en-US" smtClean="0"/>
              <a:t>2</a:t>
            </a:fld>
            <a:endParaRPr lang="en-US"/>
          </a:p>
        </p:txBody>
      </p:sp>
    </p:spTree>
    <p:extLst>
      <p:ext uri="{BB962C8B-B14F-4D97-AF65-F5344CB8AC3E}">
        <p14:creationId xmlns:p14="http://schemas.microsoft.com/office/powerpoint/2010/main" val="4016976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 Adaptive Optics</a:t>
            </a:r>
            <a:endParaRPr lang="en-US" b="1" u="sng" dirty="0"/>
          </a:p>
        </p:txBody>
      </p:sp>
      <p:sp>
        <p:nvSpPr>
          <p:cNvPr id="3" name="Content Placeholder 2"/>
          <p:cNvSpPr>
            <a:spLocks noGrp="1"/>
          </p:cNvSpPr>
          <p:nvPr>
            <p:ph idx="1"/>
          </p:nvPr>
        </p:nvSpPr>
        <p:spPr>
          <a:xfrm>
            <a:off x="81868" y="1828800"/>
            <a:ext cx="4038600" cy="4114800"/>
          </a:xfrm>
        </p:spPr>
        <p:txBody>
          <a:bodyPr>
            <a:normAutofit lnSpcReduction="10000"/>
          </a:bodyPr>
          <a:lstStyle/>
          <a:p>
            <a:r>
              <a:rPr lang="en-US" sz="2400" b="1" dirty="0" smtClean="0"/>
              <a:t>Process </a:t>
            </a:r>
            <a:r>
              <a:rPr lang="en-US" sz="2400" b="1" dirty="0"/>
              <a:t>to enhance </a:t>
            </a:r>
            <a:r>
              <a:rPr lang="en-US" sz="2400" dirty="0"/>
              <a:t>the performance of an optical </a:t>
            </a:r>
            <a:r>
              <a:rPr lang="en-US" sz="2400" dirty="0" smtClean="0"/>
              <a:t>system</a:t>
            </a:r>
          </a:p>
          <a:p>
            <a:pPr lvl="1"/>
            <a:r>
              <a:rPr lang="en-US" sz="2000" dirty="0" smtClean="0"/>
              <a:t>Reduces effect of wave front distortions using </a:t>
            </a:r>
            <a:r>
              <a:rPr lang="en-US" sz="2000" i="1" dirty="0" smtClean="0"/>
              <a:t>active optic</a:t>
            </a:r>
            <a:r>
              <a:rPr lang="en-US" sz="2000" dirty="0" smtClean="0"/>
              <a:t/>
            </a:r>
            <a:br>
              <a:rPr lang="en-US" sz="2000" dirty="0" smtClean="0"/>
            </a:br>
            <a:endParaRPr lang="en-US" sz="2000" dirty="0" smtClean="0"/>
          </a:p>
          <a:p>
            <a:r>
              <a:rPr lang="en-US" sz="2400" b="1" dirty="0" smtClean="0"/>
              <a:t>Active </a:t>
            </a:r>
            <a:r>
              <a:rPr lang="en-US" sz="2400" b="1" dirty="0"/>
              <a:t>optics</a:t>
            </a:r>
            <a:r>
              <a:rPr lang="en-US" sz="2400" dirty="0"/>
              <a:t> </a:t>
            </a:r>
            <a:r>
              <a:rPr lang="en-US" sz="2400" dirty="0" smtClean="0"/>
              <a:t>is an optical instrument with an adjustable reflective component; i.e. – spatial light modulator (SLM)</a:t>
            </a:r>
          </a:p>
          <a:p>
            <a:pPr lvl="1"/>
            <a:r>
              <a:rPr lang="en-US" sz="2000" dirty="0" smtClean="0"/>
              <a:t>actively </a:t>
            </a:r>
            <a:r>
              <a:rPr lang="en-US" sz="2000" dirty="0"/>
              <a:t>shapes </a:t>
            </a:r>
            <a:r>
              <a:rPr lang="en-US" sz="2000" dirty="0" smtClean="0"/>
              <a:t>reflective surface to </a:t>
            </a:r>
            <a:r>
              <a:rPr lang="en-US" sz="2000" dirty="0"/>
              <a:t>prevent deformation due to external </a:t>
            </a:r>
            <a:r>
              <a:rPr lang="en-US" sz="2000" dirty="0" smtClean="0"/>
              <a:t>influences.</a:t>
            </a:r>
          </a:p>
          <a:p>
            <a:endParaRPr lang="en-US" sz="2400" dirty="0"/>
          </a:p>
        </p:txBody>
      </p:sp>
      <p:pic>
        <p:nvPicPr>
          <p:cNvPr id="4" name="Picture 3" descr="https://briankoberlein.com/wp-content/uploads/aoscheme.jp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150895" y="1524000"/>
            <a:ext cx="4891087" cy="4815020"/>
          </a:xfrm>
          <a:prstGeom prst="rect">
            <a:avLst/>
          </a:prstGeom>
          <a:noFill/>
          <a:ln>
            <a:noFill/>
          </a:ln>
        </p:spPr>
      </p:pic>
      <p:sp>
        <p:nvSpPr>
          <p:cNvPr id="5" name="Slide Number Placeholder 4"/>
          <p:cNvSpPr>
            <a:spLocks noGrp="1"/>
          </p:cNvSpPr>
          <p:nvPr>
            <p:ph type="sldNum" sz="quarter" idx="12"/>
          </p:nvPr>
        </p:nvSpPr>
        <p:spPr/>
        <p:txBody>
          <a:bodyPr/>
          <a:lstStyle/>
          <a:p>
            <a:fld id="{32C17ED7-03DB-465F-B3D4-CCE7706AB241}" type="slidenum">
              <a:rPr lang="en-US" smtClean="0"/>
              <a:t>3</a:t>
            </a:fld>
            <a:endParaRPr lang="en-US"/>
          </a:p>
        </p:txBody>
      </p:sp>
    </p:spTree>
    <p:extLst>
      <p:ext uri="{BB962C8B-B14F-4D97-AF65-F5344CB8AC3E}">
        <p14:creationId xmlns:p14="http://schemas.microsoft.com/office/powerpoint/2010/main" val="67456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 Laser Shape</a:t>
            </a:r>
            <a:endParaRPr lang="en-US" b="1" u="sng" dirty="0"/>
          </a:p>
        </p:txBody>
      </p:sp>
      <p:sp>
        <p:nvSpPr>
          <p:cNvPr id="3" name="Content Placeholder 2"/>
          <p:cNvSpPr>
            <a:spLocks noGrp="1"/>
          </p:cNvSpPr>
          <p:nvPr>
            <p:ph idx="1"/>
          </p:nvPr>
        </p:nvSpPr>
        <p:spPr/>
        <p:txBody>
          <a:bodyPr>
            <a:normAutofit/>
          </a:bodyPr>
          <a:lstStyle/>
          <a:p>
            <a:r>
              <a:rPr lang="en-US" sz="2400" dirty="0" smtClean="0"/>
              <a:t>Naturally</a:t>
            </a:r>
            <a:r>
              <a:rPr lang="en-US" sz="2400" dirty="0"/>
              <a:t>, the shape of laser follows Gaussian function</a:t>
            </a:r>
            <a:r>
              <a:rPr lang="en-US" sz="2400" dirty="0" smtClean="0"/>
              <a:t>. However, there </a:t>
            </a:r>
            <a:r>
              <a:rPr lang="en-US" sz="2400" dirty="0"/>
              <a:t>is </a:t>
            </a:r>
            <a:r>
              <a:rPr lang="en-US" sz="2400" dirty="0" smtClean="0"/>
              <a:t>interest </a:t>
            </a:r>
            <a:r>
              <a:rPr lang="en-US" sz="2400" dirty="0"/>
              <a:t>to use Bessel-shaped beams </a:t>
            </a:r>
            <a:r>
              <a:rPr lang="en-US" sz="2400" dirty="0" smtClean="0"/>
              <a:t>to improve measuring techniques.</a:t>
            </a:r>
          </a:p>
          <a:p>
            <a:pPr lvl="1"/>
            <a:r>
              <a:rPr lang="en-US" sz="1900" b="1" dirty="0" smtClean="0"/>
              <a:t>Gaussian</a:t>
            </a:r>
            <a:r>
              <a:rPr lang="en-US" sz="1900" dirty="0" smtClean="0"/>
              <a:t>: stays bounded </a:t>
            </a:r>
            <a:r>
              <a:rPr lang="en-US" sz="1900" dirty="0"/>
              <a:t>over propagation range, then </a:t>
            </a:r>
            <a:r>
              <a:rPr lang="en-US" sz="1900" dirty="0" smtClean="0"/>
              <a:t>diverges</a:t>
            </a:r>
          </a:p>
          <a:p>
            <a:pPr lvl="1"/>
            <a:r>
              <a:rPr lang="en-US" sz="1900" b="1" dirty="0" smtClean="0"/>
              <a:t>Bessel</a:t>
            </a:r>
            <a:r>
              <a:rPr lang="en-US" sz="1900" dirty="0" smtClean="0"/>
              <a:t>: </a:t>
            </a:r>
            <a:r>
              <a:rPr lang="en-US" sz="1900" dirty="0"/>
              <a:t>Ideally diffraction-free and </a:t>
            </a:r>
            <a:r>
              <a:rPr lang="en-US" sz="1900" dirty="0" smtClean="0"/>
              <a:t>does </a:t>
            </a:r>
            <a:r>
              <a:rPr lang="en-US" sz="1900" dirty="0"/>
              <a:t>not diverge when </a:t>
            </a:r>
            <a:r>
              <a:rPr lang="en-US" sz="1900" dirty="0" smtClean="0"/>
              <a:t>propagating</a:t>
            </a:r>
            <a:br>
              <a:rPr lang="en-US" sz="1900" dirty="0" smtClean="0"/>
            </a:br>
            <a:endParaRPr lang="en-US" sz="1900" dirty="0" smtClean="0"/>
          </a:p>
          <a:p>
            <a:r>
              <a:rPr lang="en-US" sz="2400" dirty="0" smtClean="0"/>
              <a:t>Notice the information-rich areas in the images below</a:t>
            </a:r>
          </a:p>
        </p:txBody>
      </p:sp>
      <p:pic>
        <p:nvPicPr>
          <p:cNvPr id="4" name="Picture 3" descr="http://www.imtek.de/data/lehrstuehle/bnp/bilder_bio-nanophotonik/forschung/miserb_pen_dept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619375" y="4267200"/>
            <a:ext cx="3905250" cy="2371725"/>
          </a:xfrm>
          <a:prstGeom prst="rect">
            <a:avLst/>
          </a:prstGeom>
          <a:noFill/>
          <a:ln>
            <a:noFill/>
          </a:ln>
        </p:spPr>
      </p:pic>
      <p:sp>
        <p:nvSpPr>
          <p:cNvPr id="5" name="Slide Number Placeholder 4"/>
          <p:cNvSpPr>
            <a:spLocks noGrp="1"/>
          </p:cNvSpPr>
          <p:nvPr>
            <p:ph type="sldNum" sz="quarter" idx="12"/>
          </p:nvPr>
        </p:nvSpPr>
        <p:spPr/>
        <p:txBody>
          <a:bodyPr/>
          <a:lstStyle/>
          <a:p>
            <a:fld id="{32C17ED7-03DB-465F-B3D4-CCE7706AB241}" type="slidenum">
              <a:rPr lang="en-US" smtClean="0"/>
              <a:t>4</a:t>
            </a:fld>
            <a:endParaRPr lang="en-US"/>
          </a:p>
        </p:txBody>
      </p:sp>
    </p:spTree>
    <p:extLst>
      <p:ext uri="{BB962C8B-B14F-4D97-AF65-F5344CB8AC3E}">
        <p14:creationId xmlns:p14="http://schemas.microsoft.com/office/powerpoint/2010/main" val="52511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Background; Genetic Algorithm</a:t>
            </a:r>
            <a:endParaRPr lang="en-US" b="1" u="sng" dirty="0"/>
          </a:p>
        </p:txBody>
      </p:sp>
      <p:sp>
        <p:nvSpPr>
          <p:cNvPr id="6" name="Content Placeholder 5"/>
          <p:cNvSpPr>
            <a:spLocks noGrp="1"/>
          </p:cNvSpPr>
          <p:nvPr>
            <p:ph idx="1"/>
          </p:nvPr>
        </p:nvSpPr>
        <p:spPr/>
        <p:txBody>
          <a:bodyPr/>
          <a:lstStyle/>
          <a:p>
            <a:r>
              <a:rPr lang="en-US" dirty="0"/>
              <a:t>A genetic algorithm (GA) is a search technique used in computing to find exact or approximate solutions to optimization and search problems.</a:t>
            </a:r>
          </a:p>
          <a:p>
            <a:endParaRPr lang="en-US" dirty="0"/>
          </a:p>
          <a:p>
            <a:r>
              <a:rPr lang="en-US" dirty="0"/>
              <a:t>If you can quantify the worth of a solution, it is useful to use a genetic algorithm as it can perform a search of the solution space.</a:t>
            </a:r>
          </a:p>
          <a:p>
            <a:endParaRPr lang="en-US" dirty="0"/>
          </a:p>
        </p:txBody>
      </p:sp>
      <p:pic>
        <p:nvPicPr>
          <p:cNvPr id="12" name="Picture 2" descr="http://katrinaeg.com/images/sim_anneal/sol-space2.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70684"/>
            <a:ext cx="5543550" cy="238331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32C17ED7-03DB-465F-B3D4-CCE7706AB241}" type="slidenum">
              <a:rPr lang="en-US" smtClean="0"/>
              <a:t>5</a:t>
            </a:fld>
            <a:endParaRPr lang="en-US"/>
          </a:p>
        </p:txBody>
      </p:sp>
    </p:spTree>
    <p:extLst>
      <p:ext uri="{BB962C8B-B14F-4D97-AF65-F5344CB8AC3E}">
        <p14:creationId xmlns:p14="http://schemas.microsoft.com/office/powerpoint/2010/main" val="54164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Background; Genetic Algorithm</a:t>
            </a:r>
            <a:endParaRPr lang="en-US" b="1" u="sng" dirty="0"/>
          </a:p>
        </p:txBody>
      </p:sp>
      <p:sp>
        <p:nvSpPr>
          <p:cNvPr id="3" name="Content Placeholder 2"/>
          <p:cNvSpPr>
            <a:spLocks noGrp="1"/>
          </p:cNvSpPr>
          <p:nvPr>
            <p:ph idx="1"/>
          </p:nvPr>
        </p:nvSpPr>
        <p:spPr>
          <a:xfrm>
            <a:off x="0" y="1600200"/>
            <a:ext cx="4419600" cy="4525963"/>
          </a:xfrm>
        </p:spPr>
        <p:txBody>
          <a:bodyPr>
            <a:normAutofit/>
          </a:bodyPr>
          <a:lstStyle/>
          <a:p>
            <a:pPr lvl="1"/>
            <a:r>
              <a:rPr lang="en-US" dirty="0" smtClean="0"/>
              <a:t>Makings of </a:t>
            </a:r>
            <a:r>
              <a:rPr lang="en-US" dirty="0"/>
              <a:t>Genetic Algorithms </a:t>
            </a:r>
            <a:r>
              <a:rPr lang="en-US" dirty="0" smtClean="0"/>
              <a:t>include </a:t>
            </a:r>
            <a:r>
              <a:rPr lang="en-US" i="1" dirty="0"/>
              <a:t>parents</a:t>
            </a:r>
            <a:r>
              <a:rPr lang="en-US" baseline="30000" dirty="0"/>
              <a:t>1</a:t>
            </a:r>
            <a:r>
              <a:rPr lang="en-US" dirty="0"/>
              <a:t>, </a:t>
            </a:r>
            <a:r>
              <a:rPr lang="en-US" i="1" dirty="0"/>
              <a:t>reproduction</a:t>
            </a:r>
            <a:r>
              <a:rPr lang="en-US" baseline="30000" dirty="0"/>
              <a:t>2</a:t>
            </a:r>
            <a:r>
              <a:rPr lang="en-US" dirty="0"/>
              <a:t>, </a:t>
            </a:r>
            <a:r>
              <a:rPr lang="en-US" i="1" dirty="0"/>
              <a:t>offspring</a:t>
            </a:r>
            <a:r>
              <a:rPr lang="en-US" baseline="30000" dirty="0"/>
              <a:t>3</a:t>
            </a:r>
            <a:r>
              <a:rPr lang="en-US" dirty="0"/>
              <a:t>, and </a:t>
            </a:r>
            <a:r>
              <a:rPr lang="en-US" i="1" dirty="0"/>
              <a:t>selection</a:t>
            </a:r>
            <a:r>
              <a:rPr lang="en-US" baseline="30000" dirty="0"/>
              <a:t>4</a:t>
            </a:r>
            <a:r>
              <a:rPr lang="en-US" dirty="0" smtClean="0"/>
              <a:t>.</a:t>
            </a:r>
            <a:br>
              <a:rPr lang="en-US" dirty="0" smtClean="0"/>
            </a:br>
            <a:endParaRPr lang="en-US" dirty="0"/>
          </a:p>
          <a:p>
            <a:pPr marL="914400" lvl="2" indent="0">
              <a:buNone/>
            </a:pPr>
            <a:r>
              <a:rPr lang="en-US" dirty="0"/>
              <a:t>1. </a:t>
            </a:r>
            <a:r>
              <a:rPr lang="en-US" b="1" dirty="0"/>
              <a:t>Parents</a:t>
            </a:r>
            <a:r>
              <a:rPr lang="en-US" dirty="0"/>
              <a:t> - contain properties (DNA) </a:t>
            </a:r>
            <a:r>
              <a:rPr lang="en-US" dirty="0" smtClean="0"/>
              <a:t>to be reproduced </a:t>
            </a:r>
            <a:r>
              <a:rPr lang="en-US" dirty="0"/>
              <a:t>and passed to offspring who may or may not survive depending on fitness for environment.</a:t>
            </a:r>
          </a:p>
          <a:p>
            <a:pPr marL="914400" lvl="2" indent="0">
              <a:buNone/>
            </a:pPr>
            <a:r>
              <a:rPr lang="en-US" dirty="0"/>
              <a:t>2. </a:t>
            </a:r>
            <a:r>
              <a:rPr lang="en-US" b="1" dirty="0"/>
              <a:t>Reproduction </a:t>
            </a:r>
            <a:r>
              <a:rPr lang="en-US" dirty="0"/>
              <a:t>– </a:t>
            </a:r>
            <a:r>
              <a:rPr lang="en-US" dirty="0" smtClean="0"/>
              <a:t>process </a:t>
            </a:r>
            <a:r>
              <a:rPr lang="en-US" dirty="0"/>
              <a:t>of parents’ genetic information being copied, mixed, and mutated.</a:t>
            </a:r>
          </a:p>
          <a:p>
            <a:pPr marL="914400" lvl="2" indent="0">
              <a:buNone/>
            </a:pPr>
            <a:r>
              <a:rPr lang="en-US" dirty="0"/>
              <a:t>3. </a:t>
            </a:r>
            <a:r>
              <a:rPr lang="en-US" b="1" dirty="0"/>
              <a:t>Offspring </a:t>
            </a:r>
            <a:r>
              <a:rPr lang="en-US" dirty="0"/>
              <a:t>- resulting entities whose properties are yielded by reproduction</a:t>
            </a:r>
          </a:p>
          <a:p>
            <a:pPr marL="914400" lvl="2" indent="0">
              <a:buNone/>
            </a:pPr>
            <a:r>
              <a:rPr lang="en-US" dirty="0"/>
              <a:t>4. </a:t>
            </a:r>
            <a:r>
              <a:rPr lang="en-US" b="1" dirty="0"/>
              <a:t>Selection </a:t>
            </a:r>
            <a:r>
              <a:rPr lang="en-US" dirty="0"/>
              <a:t>- actions to decide which offspring is most suited for parenting</a:t>
            </a:r>
            <a:r>
              <a:rPr lang="en-US" dirty="0" smtClean="0"/>
              <a:t>.</a:t>
            </a:r>
            <a:endParaRPr lang="en-US"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00200"/>
            <a:ext cx="4156710" cy="4392295"/>
          </a:xfrm>
          <a:prstGeom prst="rect">
            <a:avLst/>
          </a:prstGeom>
          <a:noFill/>
        </p:spPr>
      </p:pic>
      <p:sp>
        <p:nvSpPr>
          <p:cNvPr id="9" name="Rectangle 8"/>
          <p:cNvSpPr/>
          <p:nvPr/>
        </p:nvSpPr>
        <p:spPr>
          <a:xfrm>
            <a:off x="2286000" y="6184035"/>
            <a:ext cx="4572000" cy="584775"/>
          </a:xfrm>
          <a:prstGeom prst="rect">
            <a:avLst/>
          </a:prstGeom>
        </p:spPr>
        <p:txBody>
          <a:bodyPr>
            <a:spAutoFit/>
          </a:bodyPr>
          <a:lstStyle/>
          <a:p>
            <a:r>
              <a:rPr lang="en-US" sz="1600" dirty="0"/>
              <a:t>**Note: Evolution of the contending solution(s) occurs over many generations.</a:t>
            </a:r>
          </a:p>
        </p:txBody>
      </p:sp>
      <p:sp>
        <p:nvSpPr>
          <p:cNvPr id="7" name="TextBox 6"/>
          <p:cNvSpPr txBox="1"/>
          <p:nvPr/>
        </p:nvSpPr>
        <p:spPr>
          <a:xfrm>
            <a:off x="9753600" y="685800"/>
            <a:ext cx="3798669" cy="523220"/>
          </a:xfrm>
          <a:prstGeom prst="rect">
            <a:avLst/>
          </a:prstGeom>
          <a:noFill/>
          <a:ln>
            <a:solidFill>
              <a:schemeClr val="tx1"/>
            </a:solidFill>
          </a:ln>
        </p:spPr>
        <p:txBody>
          <a:bodyPr wrap="none" rtlCol="0">
            <a:spAutoFit/>
          </a:bodyPr>
          <a:lstStyle/>
          <a:p>
            <a:r>
              <a:rPr lang="en-US" sz="1400" dirty="0" smtClean="0"/>
              <a:t>10 different phase functions </a:t>
            </a:r>
            <a:r>
              <a:rPr lang="en-US" sz="1400" dirty="0" smtClean="0">
                <a:latin typeface="Symbol" panose="05050102010706020507" pitchFamily="18" charset="2"/>
              </a:rPr>
              <a:t>j</a:t>
            </a:r>
            <a:r>
              <a:rPr lang="en-US" sz="1400" dirty="0" smtClean="0"/>
              <a:t>(</a:t>
            </a:r>
            <a:r>
              <a:rPr lang="en-US" sz="1400" dirty="0" err="1" smtClean="0"/>
              <a:t>x,y</a:t>
            </a:r>
            <a:r>
              <a:rPr lang="en-US" sz="1400" dirty="0"/>
              <a:t>) </a:t>
            </a:r>
            <a:r>
              <a:rPr lang="en-US" sz="1400" dirty="0" smtClean="0"/>
              <a:t/>
            </a:r>
            <a:br>
              <a:rPr lang="en-US" sz="1400" dirty="0" smtClean="0"/>
            </a:br>
            <a:r>
              <a:rPr lang="en-US" sz="1400" dirty="0" smtClean="0"/>
              <a:t>- Each </a:t>
            </a:r>
            <a:r>
              <a:rPr lang="en-US" sz="1400" dirty="0"/>
              <a:t>phase function </a:t>
            </a:r>
            <a:r>
              <a:rPr lang="en-US" sz="1400" dirty="0" smtClean="0"/>
              <a:t>(parent) will be sent to SLM</a:t>
            </a:r>
            <a:endParaRPr lang="en-US" sz="1400" dirty="0"/>
          </a:p>
        </p:txBody>
      </p:sp>
      <p:sp>
        <p:nvSpPr>
          <p:cNvPr id="5" name="Slide Number Placeholder 4"/>
          <p:cNvSpPr>
            <a:spLocks noGrp="1"/>
          </p:cNvSpPr>
          <p:nvPr>
            <p:ph type="sldNum" sz="quarter" idx="12"/>
          </p:nvPr>
        </p:nvSpPr>
        <p:spPr/>
        <p:txBody>
          <a:bodyPr/>
          <a:lstStyle/>
          <a:p>
            <a:fld id="{32C17ED7-03DB-465F-B3D4-CCE7706AB241}" type="slidenum">
              <a:rPr lang="en-US" smtClean="0"/>
              <a:t>6</a:t>
            </a:fld>
            <a:endParaRPr lang="en-US"/>
          </a:p>
        </p:txBody>
      </p:sp>
    </p:spTree>
    <p:extLst>
      <p:ext uri="{BB962C8B-B14F-4D97-AF65-F5344CB8AC3E}">
        <p14:creationId xmlns:p14="http://schemas.microsoft.com/office/powerpoint/2010/main" val="126054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Background; Genetic Algorithm</a:t>
            </a:r>
            <a:endParaRPr lang="en-US" dirty="0"/>
          </a:p>
        </p:txBody>
      </p:sp>
      <p:sp>
        <p:nvSpPr>
          <p:cNvPr id="3" name="Content Placeholder 2"/>
          <p:cNvSpPr>
            <a:spLocks noGrp="1"/>
          </p:cNvSpPr>
          <p:nvPr>
            <p:ph idx="1"/>
          </p:nvPr>
        </p:nvSpPr>
        <p:spPr/>
        <p:txBody>
          <a:bodyPr/>
          <a:lstStyle/>
          <a:p>
            <a:r>
              <a:rPr lang="en-US" b="1" dirty="0" smtClean="0"/>
              <a:t>Chromosomes </a:t>
            </a:r>
            <a:r>
              <a:rPr lang="en-US" dirty="0"/>
              <a:t>are potential </a:t>
            </a:r>
            <a:r>
              <a:rPr lang="en-US" b="1" dirty="0"/>
              <a:t>genetic </a:t>
            </a:r>
            <a:r>
              <a:rPr lang="en-US" b="1" dirty="0" smtClean="0"/>
              <a:t>solutions</a:t>
            </a:r>
            <a:r>
              <a:rPr lang="en-US" dirty="0" smtClean="0"/>
              <a:t>; they are the “parents” of the genetic algorithm.</a:t>
            </a:r>
          </a:p>
          <a:p>
            <a:r>
              <a:rPr lang="en-US" dirty="0" smtClean="0"/>
              <a:t>Genetic </a:t>
            </a:r>
            <a:r>
              <a:rPr lang="en-US" dirty="0"/>
              <a:t>solutions are the value sets that satisfy a genetic algorithm</a:t>
            </a:r>
            <a:r>
              <a:rPr lang="en-US" dirty="0" smtClean="0"/>
              <a:t>.</a:t>
            </a:r>
          </a:p>
          <a:p>
            <a:r>
              <a:rPr lang="en-US" dirty="0"/>
              <a:t>In genetic algorithms , a </a:t>
            </a:r>
            <a:r>
              <a:rPr lang="en-US" b="1" dirty="0"/>
              <a:t>gene</a:t>
            </a:r>
            <a:r>
              <a:rPr lang="en-US" dirty="0"/>
              <a:t> is a single variant in a chromosome. </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7</a:t>
            </a:fld>
            <a:endParaRPr lang="en-US"/>
          </a:p>
        </p:txBody>
      </p:sp>
    </p:spTree>
    <p:extLst>
      <p:ext uri="{BB962C8B-B14F-4D97-AF65-F5344CB8AC3E}">
        <p14:creationId xmlns:p14="http://schemas.microsoft.com/office/powerpoint/2010/main" val="231905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Chromosomes</a:t>
            </a:r>
            <a:endParaRPr lang="en-US" b="1" u="sng" dirty="0"/>
          </a:p>
        </p:txBody>
      </p:sp>
      <p:sp>
        <p:nvSpPr>
          <p:cNvPr id="3" name="Content Placeholder 2"/>
          <p:cNvSpPr>
            <a:spLocks noGrp="1"/>
          </p:cNvSpPr>
          <p:nvPr>
            <p:ph idx="1"/>
          </p:nvPr>
        </p:nvSpPr>
        <p:spPr/>
        <p:txBody>
          <a:bodyPr/>
          <a:lstStyle/>
          <a:p>
            <a:r>
              <a:rPr lang="en-US" dirty="0"/>
              <a:t>For the experiment at hand, we simulate the data using a </a:t>
            </a:r>
            <a:r>
              <a:rPr lang="en-US" dirty="0" smtClean="0"/>
              <a:t>script to simulate the propagation of a light wave reflected off a  by passing a random </a:t>
            </a:r>
            <a:r>
              <a:rPr lang="en-US" dirty="0"/>
              <a:t>polynomial </a:t>
            </a:r>
            <a:r>
              <a:rPr lang="en-US" dirty="0" smtClean="0"/>
              <a:t>function to the SLM.</a:t>
            </a:r>
          </a:p>
          <a:p>
            <a:r>
              <a:rPr lang="en-US" dirty="0"/>
              <a:t>The function </a:t>
            </a:r>
            <a:r>
              <a:rPr lang="en-US" dirty="0" smtClean="0"/>
              <a:t>values are treated </a:t>
            </a:r>
            <a:r>
              <a:rPr lang="en-US" dirty="0"/>
              <a:t>as a single chromosome of the genetic algorithm</a:t>
            </a:r>
            <a:r>
              <a:rPr lang="en-US" dirty="0" smtClean="0"/>
              <a:t>.</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8</a:t>
            </a:fld>
            <a:endParaRPr lang="en-US"/>
          </a:p>
        </p:txBody>
      </p:sp>
    </p:spTree>
    <p:extLst>
      <p:ext uri="{BB962C8B-B14F-4D97-AF65-F5344CB8AC3E}">
        <p14:creationId xmlns:p14="http://schemas.microsoft.com/office/powerpoint/2010/main" val="256121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Genes</a:t>
            </a:r>
            <a:endParaRPr lang="en-US" b="1" u="sng" dirty="0"/>
          </a:p>
        </p:txBody>
      </p:sp>
      <p:sp>
        <p:nvSpPr>
          <p:cNvPr id="3" name="Content Placeholder 2"/>
          <p:cNvSpPr>
            <a:spLocks noGrp="1"/>
          </p:cNvSpPr>
          <p:nvPr>
            <p:ph idx="1"/>
          </p:nvPr>
        </p:nvSpPr>
        <p:spPr/>
        <p:txBody>
          <a:bodyPr/>
          <a:lstStyle/>
          <a:p>
            <a:r>
              <a:rPr lang="en-US" dirty="0"/>
              <a:t>Each plane is represented by a vector of length N. (Where N is the degree of the polynomial function). Each term in the polynomial function corresponds to a value in the vector. </a:t>
            </a:r>
            <a:r>
              <a:rPr lang="en-US" dirty="0"/>
              <a:t>In the experiment, each of these terms is considered a </a:t>
            </a:r>
            <a:r>
              <a:rPr lang="en-US" dirty="0" smtClean="0"/>
              <a:t>gene. </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9</a:t>
            </a:fld>
            <a:endParaRPr lang="en-US"/>
          </a:p>
        </p:txBody>
      </p:sp>
    </p:spTree>
    <p:extLst>
      <p:ext uri="{BB962C8B-B14F-4D97-AF65-F5344CB8AC3E}">
        <p14:creationId xmlns:p14="http://schemas.microsoft.com/office/powerpoint/2010/main" val="3318514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884</TotalTime>
  <Words>851</Words>
  <Application>Microsoft Office PowerPoint</Application>
  <PresentationFormat>On-screen Show (4:3)</PresentationFormat>
  <Paragraphs>143</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Title IMPROVING IMAGING BY USING GENETIC ALGORITHMS TO FIND ARBITRARY PROFILES OF BESSEL BEAM LASER  by Leon Hunter  Project Advisors Dr. Tomasz Smolinski Dr. Thomas Planchon</vt:lpstr>
      <vt:lpstr>Overview</vt:lpstr>
      <vt:lpstr>Background; Adaptive Optics</vt:lpstr>
      <vt:lpstr>Background; Laser Shape</vt:lpstr>
      <vt:lpstr>Background; Genetic Algorithm</vt:lpstr>
      <vt:lpstr>Background; Genetic Algorithm</vt:lpstr>
      <vt:lpstr>Background; Genetic Algorithm</vt:lpstr>
      <vt:lpstr>Experiment; Chromosomes</vt:lpstr>
      <vt:lpstr>Experiment; Genes</vt:lpstr>
      <vt:lpstr>Experiment; Fitness Function</vt:lpstr>
      <vt:lpstr>Objective</vt:lpstr>
      <vt:lpstr>Sample result</vt:lpstr>
      <vt:lpstr>Goal; Understand Original GA</vt:lpstr>
      <vt:lpstr>Goal; Improve Results</vt:lpstr>
      <vt:lpstr>Approach; Hardware</vt:lpstr>
      <vt:lpstr>Approach; Software</vt:lpstr>
      <vt:lpstr>Future Work; Interface Algorithm to SLM</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IMPROVING IMAGING BY USING GENETIC ALGORITHMS TO FIND ARBITRARY PROFILES OF BESSEL BEAM LASER  by Leon Hunter  Project Advisor Dr. Tomasz Smolinski Dr. Thomas Planchon</dc:title>
  <dc:creator>Leon</dc:creator>
  <cp:lastModifiedBy>Leon</cp:lastModifiedBy>
  <cp:revision>77</cp:revision>
  <cp:lastPrinted>2015-10-05T20:22:35Z</cp:lastPrinted>
  <dcterms:created xsi:type="dcterms:W3CDTF">2015-10-05T17:00:59Z</dcterms:created>
  <dcterms:modified xsi:type="dcterms:W3CDTF">2015-12-03T03:55:00Z</dcterms:modified>
</cp:coreProperties>
</file>