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2BB5"/>
    <a:srgbClr val="64F115"/>
    <a:srgbClr val="E9EE18"/>
    <a:srgbClr val="A8E32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C138B-B598-4B6D-9E5B-850F88746B1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1DA73-2020-4985-B169-D0647FB7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3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87000">
              <a:schemeClr val="accent4"/>
            </a:gs>
            <a:gs pos="16830">
              <a:srgbClr val="64F115"/>
            </a:gs>
            <a:gs pos="84956">
              <a:schemeClr val="accent6"/>
            </a:gs>
            <a:gs pos="48662">
              <a:schemeClr val="accent5">
                <a:lumMod val="75000"/>
              </a:schemeClr>
            </a:gs>
            <a:gs pos="33000">
              <a:schemeClr val="accent6"/>
            </a:gs>
            <a:gs pos="74000">
              <a:srgbClr val="92D05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glow rad="228600">
              <a:schemeClr val="accent1">
                <a:lumMod val="60000"/>
                <a:lumOff val="40000"/>
                <a:alpha val="40000"/>
              </a:schemeClr>
            </a:glow>
            <a:reflection blurRad="901700" stA="65000" endPos="65000" dist="698500" dir="5400000" sy="-100000" algn="bl" rotWithShape="0"/>
          </a:effectLst>
          <a:scene3d>
            <a:camera prst="orthographicFront">
              <a:rot lat="0" lon="0" rev="0"/>
            </a:camera>
            <a:lightRig rig="brightRoom" dir="t"/>
          </a:scene3d>
          <a:sp3d extrusionH="76200" contourW="12700" prstMaterial="metal">
            <a:bevelT prst="angle"/>
            <a:bevelB prst="slope"/>
            <a:extrusionClr>
              <a:srgbClr val="FF0000"/>
            </a:extrusionClr>
            <a:contourClr>
              <a:schemeClr val="accent2">
                <a:lumMod val="40000"/>
                <a:lumOff val="60000"/>
              </a:schemeClr>
            </a:contourClr>
          </a:sp3d>
        </p:spPr>
        <p:txBody>
          <a:bodyPr/>
          <a:lstStyle/>
          <a:p>
            <a:pPr algn="ctr"/>
            <a:r>
              <a:rPr lang="en-US" sz="5400" i="1" u="sng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MC Assignment</a:t>
            </a:r>
            <a:endParaRPr lang="en-US" sz="5400" i="1" u="sng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7777" y="2082018"/>
            <a:ext cx="6302327" cy="46142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Topic</a:t>
            </a:r>
            <a:r>
              <a:rPr lang="en-US" sz="2800" u="sng" dirty="0" err="1" smtClean="0">
                <a:solidFill>
                  <a:schemeClr val="tx1"/>
                </a:solidFill>
              </a:rPr>
              <a:t>:</a:t>
            </a:r>
            <a:r>
              <a:rPr lang="en-US" sz="2800" i="1" u="sng" dirty="0" err="1" smtClean="0">
                <a:solidFill>
                  <a:srgbClr val="FFFF00"/>
                </a:solidFill>
              </a:rPr>
              <a:t>System</a:t>
            </a:r>
            <a:r>
              <a:rPr lang="en-US" sz="2800" i="1" u="sng" dirty="0" smtClean="0">
                <a:solidFill>
                  <a:srgbClr val="FFFF00"/>
                </a:solidFill>
              </a:rPr>
              <a:t> of linear Equations</a:t>
            </a:r>
          </a:p>
          <a:p>
            <a:pPr algn="ctr"/>
            <a:r>
              <a:rPr lang="en-US" sz="24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Batch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2023-2027</a:t>
            </a:r>
          </a:p>
          <a:p>
            <a:pPr algn="ctr"/>
            <a:r>
              <a:rPr lang="en-US" sz="24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Year</a:t>
            </a:r>
            <a:r>
              <a:rPr lang="en-US" sz="2400" u="sng" dirty="0" smtClean="0">
                <a:solidFill>
                  <a:schemeClr val="tx1"/>
                </a:solidFill>
              </a:rPr>
              <a:t>: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I</a:t>
            </a:r>
          </a:p>
          <a:p>
            <a:pPr algn="ctr"/>
            <a:r>
              <a:rPr lang="en-US" sz="24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Semester</a:t>
            </a:r>
            <a:r>
              <a:rPr lang="en-US" sz="2400" u="sng" dirty="0" smtClean="0">
                <a:solidFill>
                  <a:schemeClr val="tx1"/>
                </a:solidFill>
              </a:rPr>
              <a:t>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I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600" i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Done by:-</a:t>
            </a:r>
          </a:p>
          <a:p>
            <a:pPr algn="ctr"/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Name</a:t>
            </a:r>
            <a:r>
              <a:rPr lang="en-US" sz="2400" dirty="0" err="1" smtClean="0">
                <a:solidFill>
                  <a:schemeClr val="tx1"/>
                </a:solidFill>
              </a:rPr>
              <a:t>:</a:t>
            </a:r>
            <a:r>
              <a:rPr lang="en-US" sz="2400" u="sng" dirty="0" err="1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. Sai Pranav</a:t>
            </a:r>
          </a:p>
          <a:p>
            <a:pPr algn="ctr"/>
            <a:r>
              <a:rPr lang="en-US" sz="2400" u="sng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Branch</a:t>
            </a:r>
            <a:r>
              <a:rPr lang="en-US" sz="2400" u="sng" dirty="0" err="1" smtClean="0">
                <a:solidFill>
                  <a:schemeClr val="tx1"/>
                </a:solidFill>
              </a:rPr>
              <a:t>:</a:t>
            </a:r>
            <a:r>
              <a:rPr lang="en-US" sz="2400" dirty="0" err="1" smtClean="0">
                <a:solidFill>
                  <a:srgbClr val="FFFF00"/>
                </a:solidFill>
              </a:rPr>
              <a:t>CSE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u="sng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Section</a:t>
            </a:r>
            <a:r>
              <a:rPr lang="en-US" sz="2400" dirty="0" err="1" smtClean="0"/>
              <a:t>:</a:t>
            </a:r>
            <a:r>
              <a:rPr lang="en-US" sz="2400" i="1" dirty="0" err="1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endParaRPr lang="en-US" sz="2400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400" i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University/</a:t>
            </a:r>
            <a:r>
              <a:rPr lang="en-US" sz="2400" i="1" u="sng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College</a:t>
            </a:r>
            <a:r>
              <a:rPr lang="en-US" sz="2400" dirty="0" err="1" smtClean="0"/>
              <a:t>:</a:t>
            </a:r>
            <a:r>
              <a:rPr lang="en-US" sz="2400" i="1" dirty="0" err="1" smtClean="0">
                <a:solidFill>
                  <a:srgbClr val="FFFF00"/>
                </a:solidFill>
              </a:rPr>
              <a:t>Keshav</a:t>
            </a:r>
            <a:r>
              <a:rPr lang="en-US" sz="2400" i="1" dirty="0" smtClean="0">
                <a:solidFill>
                  <a:srgbClr val="FFFF00"/>
                </a:solidFill>
              </a:rPr>
              <a:t> Memorial Institute Of Technology</a:t>
            </a:r>
            <a:r>
              <a:rPr lang="en-US" sz="2200" i="1" dirty="0" smtClean="0">
                <a:solidFill>
                  <a:srgbClr val="FFFF00"/>
                </a:solidFill>
              </a:rPr>
              <a:t>(</a:t>
            </a:r>
            <a:r>
              <a:rPr lang="en-US" sz="2200" i="1" dirty="0" err="1" smtClean="0">
                <a:solidFill>
                  <a:schemeClr val="accent5">
                    <a:lumMod val="75000"/>
                  </a:schemeClr>
                </a:solidFill>
              </a:rPr>
              <a:t>Narayanaguda</a:t>
            </a:r>
            <a:r>
              <a:rPr lang="en-US" sz="2200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rgbClr val="92D05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50000">
              <a:srgbClr val="00B0F0"/>
            </a:gs>
            <a:gs pos="44000">
              <a:srgbClr val="FFFF0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5651" y="66262"/>
            <a:ext cx="3856383" cy="9806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Basic Notations 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19273" y="1033670"/>
            <a:ext cx="3445565" cy="234563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/>
              <a:t>System of equations:-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 </a:t>
            </a:r>
            <a:r>
              <a:rPr lang="en-US" sz="2400" dirty="0" err="1" smtClean="0"/>
              <a:t>ax+by+cz</a:t>
            </a:r>
            <a:r>
              <a:rPr lang="en-US" sz="2400" dirty="0" smtClean="0"/>
              <a:t>=p;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 err="1" smtClean="0"/>
              <a:t>dx+ey+fz</a:t>
            </a:r>
            <a:r>
              <a:rPr lang="en-US" sz="2400" dirty="0" smtClean="0"/>
              <a:t>=q;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 err="1" smtClean="0"/>
              <a:t>gx+hy+iz</a:t>
            </a:r>
            <a:r>
              <a:rPr lang="en-US" sz="2400" dirty="0" smtClean="0"/>
              <a:t>=r;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59149" y="1421328"/>
            <a:ext cx="2604053" cy="22470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2400" dirty="0" smtClean="0"/>
              <a:t>a     b     c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/>
              <a:t>A</a:t>
            </a:r>
            <a:r>
              <a:rPr lang="en-US" sz="2800" dirty="0" smtClean="0"/>
              <a:t>= </a:t>
            </a:r>
            <a:r>
              <a:rPr lang="en-US" sz="2400" dirty="0" smtClean="0"/>
              <a:t>   d     e     f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        g     h    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22716" y="4330142"/>
            <a:ext cx="1484243" cy="23903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sz="2400" dirty="0" smtClean="0"/>
              <a:t>x</a:t>
            </a:r>
          </a:p>
          <a:p>
            <a:pPr algn="ctr"/>
            <a:endParaRPr lang="en-US" sz="2400" dirty="0"/>
          </a:p>
          <a:p>
            <a:pPr algn="ctr"/>
            <a:r>
              <a:rPr lang="en-US" sz="3000" dirty="0" smtClean="0"/>
              <a:t>X=  </a:t>
            </a:r>
            <a:r>
              <a:rPr lang="en-US" sz="2400" dirty="0" smtClean="0"/>
              <a:t>y</a:t>
            </a:r>
            <a:r>
              <a:rPr lang="en-US" sz="3000" dirty="0" smtClean="0"/>
              <a:t> 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       z</a:t>
            </a:r>
            <a:endParaRPr lang="en-US" sz="2400" dirty="0"/>
          </a:p>
          <a:p>
            <a:pPr algn="ctr"/>
            <a:endParaRPr lang="en-US" dirty="0"/>
          </a:p>
        </p:txBody>
      </p:sp>
      <p:sp>
        <p:nvSpPr>
          <p:cNvPr id="11" name="Left Bracket 10"/>
          <p:cNvSpPr/>
          <p:nvPr/>
        </p:nvSpPr>
        <p:spPr>
          <a:xfrm>
            <a:off x="5168345" y="1475153"/>
            <a:ext cx="318053" cy="1995286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 rot="10800000">
            <a:off x="3929265" y="4442785"/>
            <a:ext cx="172278" cy="206402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3617843" y="4442786"/>
            <a:ext cx="172279" cy="206402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 rot="10800000">
            <a:off x="6546566" y="1475153"/>
            <a:ext cx="318053" cy="1995286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4" y="4330142"/>
            <a:ext cx="1553814" cy="23903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sz="2400" dirty="0" smtClean="0"/>
              <a:t>p</a:t>
            </a:r>
          </a:p>
          <a:p>
            <a:pPr algn="ctr"/>
            <a:endParaRPr lang="en-US" sz="2400" dirty="0"/>
          </a:p>
          <a:p>
            <a:pPr algn="ctr"/>
            <a:r>
              <a:rPr lang="en-US" sz="3000" dirty="0"/>
              <a:t>B</a:t>
            </a:r>
            <a:r>
              <a:rPr lang="en-US" sz="3000" dirty="0" smtClean="0"/>
              <a:t>=  </a:t>
            </a:r>
            <a:r>
              <a:rPr lang="en-US" sz="2400" dirty="0" smtClean="0"/>
              <a:t>q</a:t>
            </a:r>
            <a:r>
              <a:rPr lang="en-US" sz="3000" dirty="0" smtClean="0"/>
              <a:t> 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       r</a:t>
            </a:r>
            <a:endParaRPr lang="en-US" sz="2400" dirty="0"/>
          </a:p>
          <a:p>
            <a:pPr algn="ctr"/>
            <a:endParaRPr lang="en-US" dirty="0"/>
          </a:p>
        </p:txBody>
      </p:sp>
      <p:sp>
        <p:nvSpPr>
          <p:cNvPr id="18" name="Left Bracket 17"/>
          <p:cNvSpPr/>
          <p:nvPr/>
        </p:nvSpPr>
        <p:spPr>
          <a:xfrm>
            <a:off x="1252333" y="4409654"/>
            <a:ext cx="172279" cy="206402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 rot="10800000">
            <a:off x="1563759" y="4409653"/>
            <a:ext cx="172278" cy="206402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83286" y="1993622"/>
            <a:ext cx="5068952" cy="4824621"/>
          </a:xfrm>
          <a:prstGeom prst="rect">
            <a:avLst/>
          </a:prstGeom>
          <a:gradFill>
            <a:gsLst>
              <a:gs pos="56000">
                <a:schemeClr val="accent5">
                  <a:lumMod val="48000"/>
                </a:schemeClr>
              </a:gs>
              <a:gs pos="58000">
                <a:srgbClr val="00B0F0">
                  <a:lumMod val="79000"/>
                </a:srgbClr>
              </a:gs>
            </a:gsLst>
            <a:lin ang="2520000" scaled="0"/>
          </a:gradFill>
          <a:ln>
            <a:solidFill>
              <a:srgbClr val="00B0F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AX=B</a:t>
            </a:r>
            <a:r>
              <a:rPr lang="en-US" dirty="0" smtClean="0"/>
              <a:t> </a:t>
            </a:r>
            <a:r>
              <a:rPr lang="en-US" sz="2400" dirty="0" smtClean="0"/>
              <a:t>r</a:t>
            </a:r>
            <a:r>
              <a:rPr lang="en-US" sz="2200" dirty="0" smtClean="0"/>
              <a:t>epresents the system of equations.</a:t>
            </a:r>
          </a:p>
          <a:p>
            <a:pPr algn="ctr"/>
            <a:endParaRPr lang="en-US" sz="2200" dirty="0" smtClean="0"/>
          </a:p>
          <a:p>
            <a:pPr algn="ctr"/>
            <a:r>
              <a:rPr lang="en-US" sz="2000" dirty="0" smtClean="0"/>
              <a:t>1.</a:t>
            </a:r>
            <a:r>
              <a:rPr lang="en-US" sz="2700" dirty="0" smtClean="0"/>
              <a:t>r-&gt;</a:t>
            </a:r>
            <a:r>
              <a:rPr lang="en-US" sz="2200" dirty="0" smtClean="0"/>
              <a:t>Rank of matrix</a:t>
            </a:r>
            <a:endParaRPr lang="en-US" sz="2700" dirty="0" smtClean="0"/>
          </a:p>
          <a:p>
            <a:pPr algn="ctr"/>
            <a:r>
              <a:rPr lang="en-US" sz="2700" dirty="0" smtClean="0"/>
              <a:t>2.n-&gt;</a:t>
            </a:r>
            <a:r>
              <a:rPr lang="en-US" sz="2200" dirty="0" smtClean="0"/>
              <a:t>N</a:t>
            </a:r>
            <a:r>
              <a:rPr lang="en-US" sz="2700" dirty="0" smtClean="0"/>
              <a:t>o</a:t>
            </a:r>
            <a:r>
              <a:rPr lang="en-US" sz="2200" dirty="0" smtClean="0"/>
              <a:t>. of </a:t>
            </a:r>
            <a:r>
              <a:rPr lang="en-US" sz="2200" dirty="0" err="1" smtClean="0"/>
              <a:t>unknows</a:t>
            </a:r>
            <a:r>
              <a:rPr lang="en-US" sz="2200" dirty="0" smtClean="0"/>
              <a:t> in X</a:t>
            </a:r>
          </a:p>
          <a:p>
            <a:pPr algn="ctr"/>
            <a:r>
              <a:rPr lang="en-US" sz="2000" dirty="0" smtClean="0"/>
              <a:t>3.</a:t>
            </a:r>
            <a:r>
              <a:rPr lang="en-US" sz="2700" dirty="0" smtClean="0"/>
              <a:t>A|B-&gt;</a:t>
            </a:r>
            <a:r>
              <a:rPr lang="en-US" sz="2200" dirty="0" smtClean="0"/>
              <a:t>Augmented matrix</a:t>
            </a:r>
          </a:p>
          <a:p>
            <a:pPr algn="ctr"/>
            <a:endParaRPr lang="en-US" sz="2200" dirty="0"/>
          </a:p>
          <a:p>
            <a:pPr lvl="2" algn="ctr"/>
            <a:r>
              <a:rPr lang="en-US" sz="2400" dirty="0" smtClean="0"/>
              <a:t>             </a:t>
            </a:r>
            <a:r>
              <a:rPr lang="en-US" sz="2200" dirty="0" smtClean="0"/>
              <a:t>a     </a:t>
            </a:r>
            <a:r>
              <a:rPr lang="en-US" sz="2200" dirty="0"/>
              <a:t>b     </a:t>
            </a:r>
            <a:r>
              <a:rPr lang="en-US" sz="2200" dirty="0" smtClean="0"/>
              <a:t>c     p</a:t>
            </a:r>
            <a:endParaRPr lang="en-US" sz="2200" dirty="0"/>
          </a:p>
          <a:p>
            <a:pPr lvl="2" algn="ctr"/>
            <a:endParaRPr lang="en-US" sz="2200" dirty="0"/>
          </a:p>
          <a:p>
            <a:pPr lvl="2" algn="ctr"/>
            <a:r>
              <a:rPr lang="en-US" sz="2900" dirty="0" smtClean="0"/>
              <a:t>A|B=    </a:t>
            </a:r>
            <a:r>
              <a:rPr lang="en-US" sz="2200" dirty="0" smtClean="0"/>
              <a:t>d      </a:t>
            </a:r>
            <a:r>
              <a:rPr lang="en-US" sz="2200" dirty="0"/>
              <a:t>e     </a:t>
            </a:r>
            <a:r>
              <a:rPr lang="en-US" sz="2200" dirty="0" smtClean="0"/>
              <a:t>f    q</a:t>
            </a:r>
            <a:endParaRPr lang="en-US" sz="2200" dirty="0"/>
          </a:p>
          <a:p>
            <a:pPr lvl="2" algn="ctr"/>
            <a:endParaRPr lang="en-US" sz="2200" dirty="0"/>
          </a:p>
          <a:p>
            <a:pPr lvl="2" algn="ctr"/>
            <a:r>
              <a:rPr lang="en-US" sz="2200" dirty="0"/>
              <a:t>      </a:t>
            </a:r>
            <a:r>
              <a:rPr lang="en-US" sz="2200" dirty="0" smtClean="0"/>
              <a:t>         g      </a:t>
            </a:r>
            <a:r>
              <a:rPr lang="en-US" sz="2200" dirty="0"/>
              <a:t>h   </a:t>
            </a:r>
            <a:r>
              <a:rPr lang="en-US" sz="2200" dirty="0" smtClean="0"/>
              <a:t>  </a:t>
            </a:r>
            <a:r>
              <a:rPr lang="en-US" sz="2200" dirty="0" err="1" smtClean="0"/>
              <a:t>i</a:t>
            </a:r>
            <a:r>
              <a:rPr lang="en-US" sz="2200" dirty="0" smtClean="0"/>
              <a:t>     r</a:t>
            </a:r>
            <a:endParaRPr lang="en-US" sz="2200" dirty="0"/>
          </a:p>
        </p:txBody>
      </p:sp>
      <p:sp>
        <p:nvSpPr>
          <p:cNvPr id="22" name="Rectangle 21"/>
          <p:cNvSpPr/>
          <p:nvPr/>
        </p:nvSpPr>
        <p:spPr>
          <a:xfrm>
            <a:off x="10575235" y="583096"/>
            <a:ext cx="1616759" cy="1391478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chemeClr val="tx1"/>
                </a:solidFill>
              </a:rPr>
              <a:t>AX=B</a:t>
            </a:r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23" name="Left Bracket 22"/>
          <p:cNvSpPr/>
          <p:nvPr/>
        </p:nvSpPr>
        <p:spPr>
          <a:xfrm rot="10800000">
            <a:off x="11439949" y="4780711"/>
            <a:ext cx="318053" cy="1995286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/>
          <p:cNvSpPr/>
          <p:nvPr/>
        </p:nvSpPr>
        <p:spPr>
          <a:xfrm>
            <a:off x="9591250" y="4767458"/>
            <a:ext cx="318053" cy="1995286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1211339" y="4780710"/>
            <a:ext cx="13252" cy="19778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640417" y="4545496"/>
            <a:ext cx="834887" cy="490330"/>
          </a:xfrm>
          <a:prstGeom prst="straightConnector1">
            <a:avLst/>
          </a:prstGeom>
          <a:ln>
            <a:solidFill>
              <a:srgbClr val="FFFF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564838" y="2206488"/>
            <a:ext cx="794311" cy="33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0"/>
          </p:cNvCxnSpPr>
          <p:nvPr/>
        </p:nvCxnSpPr>
        <p:spPr>
          <a:xfrm flipH="1">
            <a:off x="1157911" y="3419510"/>
            <a:ext cx="538789" cy="9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17231" y="3346402"/>
            <a:ext cx="146590" cy="97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6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5000">
              <a:schemeClr val="accent4">
                <a:lumMod val="75000"/>
              </a:schemeClr>
            </a:gs>
            <a:gs pos="55000">
              <a:srgbClr val="FF000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60652" y="106018"/>
            <a:ext cx="4874965" cy="1097280"/>
          </a:xfrm>
          <a:prstGeom prst="rect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00" u="sng" dirty="0" smtClean="0"/>
              <a:t>AX=B</a:t>
            </a:r>
            <a:endParaRPr lang="en-US" sz="3700" u="sng" dirty="0"/>
          </a:p>
        </p:txBody>
      </p:sp>
      <p:sp>
        <p:nvSpPr>
          <p:cNvPr id="6" name="Rectangle 5"/>
          <p:cNvSpPr/>
          <p:nvPr/>
        </p:nvSpPr>
        <p:spPr>
          <a:xfrm>
            <a:off x="556590" y="2285999"/>
            <a:ext cx="2690191" cy="386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 smtClean="0"/>
              <a:t>AX=0</a:t>
            </a:r>
          </a:p>
          <a:p>
            <a:pPr algn="ctr"/>
            <a:endParaRPr lang="en-US" sz="3200" dirty="0"/>
          </a:p>
          <a:p>
            <a:pPr algn="ctr"/>
            <a:r>
              <a:rPr lang="en-US" sz="2400" dirty="0" smtClean="0"/>
              <a:t>(Homogeneous System Of Equations.)</a:t>
            </a:r>
            <a:endParaRPr lang="en-US" sz="24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8786191" y="2285999"/>
            <a:ext cx="2623930" cy="386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/>
          </a:p>
          <a:p>
            <a:pPr algn="ctr"/>
            <a:r>
              <a:rPr lang="en-US" sz="3600" u="sng" dirty="0" smtClean="0"/>
              <a:t>AX=0</a:t>
            </a:r>
          </a:p>
          <a:p>
            <a:pPr algn="ctr"/>
            <a:endParaRPr lang="en-US" sz="3600" dirty="0"/>
          </a:p>
          <a:p>
            <a:pPr algn="ctr"/>
            <a:r>
              <a:rPr lang="en-US" sz="2400" dirty="0" smtClean="0"/>
              <a:t>(Non-Homogeneous </a:t>
            </a:r>
            <a:r>
              <a:rPr lang="en-US" sz="2400" dirty="0"/>
              <a:t>System Of Equations</a:t>
            </a:r>
            <a:r>
              <a:rPr lang="en-US" sz="2400" dirty="0" smtClean="0"/>
              <a:t>.)</a:t>
            </a:r>
          </a:p>
          <a:p>
            <a:pPr algn="ctr"/>
            <a:endParaRPr lang="en-US" sz="3600" dirty="0"/>
          </a:p>
          <a:p>
            <a:pPr algn="ctr"/>
            <a:endParaRPr lang="en-US" sz="3600" dirty="0" smtClean="0"/>
          </a:p>
          <a:p>
            <a:pPr algn="ctr"/>
            <a:endParaRPr lang="en-US" sz="3600" dirty="0"/>
          </a:p>
        </p:txBody>
      </p:sp>
      <p:cxnSp>
        <p:nvCxnSpPr>
          <p:cNvPr id="16" name="Elbow Connector 15"/>
          <p:cNvCxnSpPr>
            <a:stCxn id="5" idx="2"/>
          </p:cNvCxnSpPr>
          <p:nvPr/>
        </p:nvCxnSpPr>
        <p:spPr>
          <a:xfrm rot="5400000">
            <a:off x="3616978" y="833103"/>
            <a:ext cx="1910963" cy="2651352"/>
          </a:xfrm>
          <a:prstGeom prst="bentConnector2">
            <a:avLst/>
          </a:prstGeom>
          <a:ln>
            <a:solidFill>
              <a:srgbClr val="FFFF00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0204175" y="2426676"/>
            <a:ext cx="92764" cy="523460"/>
          </a:xfrm>
          <a:prstGeom prst="line">
            <a:avLst/>
          </a:prstGeom>
          <a:ln w="2159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917096" y="3128329"/>
            <a:ext cx="2869095" cy="0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8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chemeClr val="bg2">
                <a:lumMod val="60000"/>
                <a:lumOff val="40000"/>
              </a:schemeClr>
            </a:gs>
            <a:gs pos="70000">
              <a:srgbClr val="92D05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0033" y="39758"/>
            <a:ext cx="4187687" cy="11926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 smtClean="0"/>
              <a:t>AX=0</a:t>
            </a:r>
          </a:p>
          <a:p>
            <a:pPr algn="ctr"/>
            <a:r>
              <a:rPr lang="en-US" sz="2800" dirty="0" smtClean="0"/>
              <a:t>(Homogeneous)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92765" y="1311966"/>
            <a:ext cx="3670852" cy="29287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/>
              <a:t>X=0</a:t>
            </a:r>
            <a:endParaRPr lang="en-US" u="sng" dirty="0"/>
          </a:p>
          <a:p>
            <a:pPr algn="ctr"/>
            <a:endParaRPr lang="en-US" dirty="0" smtClean="0"/>
          </a:p>
          <a:p>
            <a:pPr algn="ctr"/>
            <a:r>
              <a:rPr lang="en-US" sz="2800" dirty="0"/>
              <a:t>{</a:t>
            </a:r>
            <a:r>
              <a:rPr lang="en-US" sz="2800" dirty="0" smtClean="0"/>
              <a:t>Unique/Trivial/Zero solution}</a:t>
            </a:r>
            <a:endParaRPr lang="en-US" sz="2800" dirty="0"/>
          </a:p>
          <a:p>
            <a:pPr algn="ctr"/>
            <a:r>
              <a:rPr lang="en-US" dirty="0" smtClean="0"/>
              <a:t>(</a:t>
            </a:r>
            <a:r>
              <a:rPr lang="en-US" sz="2400" dirty="0" smtClean="0"/>
              <a:t>0,0,0</a:t>
            </a:r>
            <a:r>
              <a:rPr lang="en-US" dirty="0" smtClean="0"/>
              <a:t>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6944135" y="1126436"/>
            <a:ext cx="3485323" cy="29287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/>
              <a:t>X=0</a:t>
            </a:r>
          </a:p>
          <a:p>
            <a:pPr algn="ctr"/>
            <a:endParaRPr lang="en-US" sz="3200" dirty="0"/>
          </a:p>
          <a:p>
            <a:pPr algn="ctr"/>
            <a:r>
              <a:rPr lang="en-US" sz="2800" dirty="0" smtClean="0"/>
              <a:t>{Non-Trivial Solution}</a:t>
            </a:r>
          </a:p>
          <a:p>
            <a:pPr algn="ctr"/>
            <a:endParaRPr lang="en-US" sz="3200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70852" y="4399722"/>
            <a:ext cx="4041913" cy="236551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u="sng" dirty="0" smtClean="0"/>
              <a:t>r(A)=n</a:t>
            </a:r>
          </a:p>
          <a:p>
            <a:pPr algn="ctr"/>
            <a:endParaRPr lang="en-US" dirty="0"/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200" dirty="0" smtClean="0"/>
              <a:t>Only Zero </a:t>
            </a:r>
            <a:r>
              <a:rPr lang="en-US" sz="2200" dirty="0" smtClean="0"/>
              <a:t>Solution</a:t>
            </a:r>
          </a:p>
          <a:p>
            <a:pPr algn="ctr"/>
            <a:r>
              <a:rPr lang="en-US" sz="2200" dirty="0"/>
              <a:t>(</a:t>
            </a:r>
            <a:r>
              <a:rPr lang="en-US" sz="2200" dirty="0" smtClean="0"/>
              <a:t>0,0,0)</a:t>
            </a:r>
            <a:endParaRPr lang="en-US" sz="2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44472" y="4240697"/>
            <a:ext cx="4240696" cy="25245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/>
              <a:t>r(A)&lt;</a:t>
            </a:r>
            <a:r>
              <a:rPr lang="en-US" sz="2400" u="sng" dirty="0" smtClean="0"/>
              <a:t>n</a:t>
            </a:r>
            <a:endParaRPr lang="en-US" sz="1500" u="sng" dirty="0"/>
          </a:p>
          <a:p>
            <a:pPr algn="ctr"/>
            <a:endParaRPr lang="en-US" sz="11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Infinite </a:t>
            </a:r>
            <a:r>
              <a:rPr lang="en-US" sz="2200" dirty="0" smtClean="0"/>
              <a:t>No. of Solutions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No. of Independent Variables=(n-r(A</a:t>
            </a:r>
            <a:r>
              <a:rPr lang="en-US" sz="2200" dirty="0" smtClean="0"/>
              <a:t>))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</a:t>
            </a:r>
            <a:r>
              <a:rPr lang="en-US" sz="2400" dirty="0" smtClean="0"/>
              <a:t>(p, </a:t>
            </a:r>
            <a:r>
              <a:rPr lang="en-US" sz="2400" dirty="0" err="1" smtClean="0"/>
              <a:t>p+q</a:t>
            </a:r>
            <a:r>
              <a:rPr lang="en-US" sz="2400" dirty="0" smtClean="0"/>
              <a:t>, q)</a:t>
            </a:r>
            <a:endParaRPr lang="en-US" sz="2400" dirty="0" smtClean="0"/>
          </a:p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8686798" y="1311966"/>
            <a:ext cx="53009" cy="463826"/>
          </a:xfrm>
          <a:prstGeom prst="line">
            <a:avLst/>
          </a:prstGeom>
          <a:ln w="20955">
            <a:solidFill>
              <a:schemeClr val="bg1">
                <a:lumMod val="95000"/>
                <a:lumOff val="5000"/>
              </a:schemeClr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1"/>
          </p:cNvCxnSpPr>
          <p:nvPr/>
        </p:nvCxnSpPr>
        <p:spPr>
          <a:xfrm flipH="1" flipV="1">
            <a:off x="1928191" y="629482"/>
            <a:ext cx="1331842" cy="662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447720" y="629482"/>
            <a:ext cx="126558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0429458" y="2763079"/>
            <a:ext cx="46382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526157" y="2776331"/>
            <a:ext cx="141797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" idx="0"/>
          </p:cNvCxnSpPr>
          <p:nvPr/>
        </p:nvCxnSpPr>
        <p:spPr>
          <a:xfrm>
            <a:off x="1928191" y="636106"/>
            <a:ext cx="0" cy="675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0846905" y="2763079"/>
            <a:ext cx="46378" cy="173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512904" y="2776331"/>
            <a:ext cx="13253" cy="1623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5" idx="0"/>
          </p:cNvCxnSpPr>
          <p:nvPr/>
        </p:nvCxnSpPr>
        <p:spPr>
          <a:xfrm>
            <a:off x="8686796" y="629482"/>
            <a:ext cx="1" cy="496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7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5000">
              <a:schemeClr val="bg1">
                <a:lumMod val="95000"/>
                <a:lumOff val="5000"/>
              </a:schemeClr>
            </a:gs>
            <a:gs pos="45000">
              <a:srgbClr val="FFCC0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98573" y="0"/>
            <a:ext cx="3856383" cy="94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u="sng" dirty="0" smtClean="0"/>
              <a:t>AX=B</a:t>
            </a:r>
            <a:endParaRPr lang="en-US" sz="3500" u="sng" dirty="0"/>
          </a:p>
        </p:txBody>
      </p:sp>
      <p:sp>
        <p:nvSpPr>
          <p:cNvPr id="3" name="Rounded Rectangle 2"/>
          <p:cNvSpPr/>
          <p:nvPr/>
        </p:nvSpPr>
        <p:spPr>
          <a:xfrm rot="10800000" flipV="1">
            <a:off x="6599583" y="4187687"/>
            <a:ext cx="5459894" cy="1815548"/>
          </a:xfrm>
          <a:prstGeom prst="roundRect">
            <a:avLst/>
          </a:prstGeom>
          <a:gradFill>
            <a:gsLst>
              <a:gs pos="66000">
                <a:schemeClr val="bg1">
                  <a:alpha val="86000"/>
                  <a:lumMod val="98000"/>
                  <a:lumOff val="2000"/>
                </a:schemeClr>
              </a:gs>
              <a:gs pos="67000">
                <a:srgbClr val="FFCC00">
                  <a:alpha val="97000"/>
                  <a:lumMod val="83000"/>
                </a:srgb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u="sng" dirty="0" smtClean="0"/>
              <a:t>r&lt;n</a:t>
            </a:r>
          </a:p>
          <a:p>
            <a:pPr algn="ctr"/>
            <a:endParaRPr lang="en-US" sz="2700" dirty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 smtClean="0"/>
              <a:t>Infinite Solutions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 smtClean="0"/>
              <a:t>No. of Independent variables=(n-r)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353893" y="4193497"/>
            <a:ext cx="3293166" cy="1795671"/>
          </a:xfrm>
          <a:prstGeom prst="roundRect">
            <a:avLst/>
          </a:prstGeom>
          <a:gradFill>
            <a:gsLst>
              <a:gs pos="45000">
                <a:schemeClr val="bg1">
                  <a:lumMod val="94000"/>
                  <a:lumOff val="6000"/>
                </a:schemeClr>
              </a:gs>
              <a:gs pos="44000">
                <a:srgbClr val="FFCC00">
                  <a:alpha val="92000"/>
                  <a:lumMod val="96000"/>
                </a:srgbClr>
              </a:gs>
            </a:gsLst>
            <a:lin ang="252000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 smtClean="0"/>
          </a:p>
          <a:p>
            <a:pPr algn="ctr"/>
            <a:r>
              <a:rPr lang="en-US" sz="2700" u="sng" dirty="0" smtClean="0"/>
              <a:t>r=n</a:t>
            </a:r>
          </a:p>
          <a:p>
            <a:pPr algn="ctr"/>
            <a:endParaRPr lang="en-US" sz="2600" dirty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 smtClean="0"/>
              <a:t>Unique Solution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975536" y="1452769"/>
            <a:ext cx="3538330" cy="1792357"/>
          </a:xfrm>
          <a:prstGeom prst="roundRect">
            <a:avLst/>
          </a:prstGeom>
          <a:gradFill>
            <a:gsLst>
              <a:gs pos="45000">
                <a:schemeClr val="bg1">
                  <a:lumMod val="95000"/>
                  <a:lumOff val="5000"/>
                </a:schemeClr>
              </a:gs>
              <a:gs pos="46000">
                <a:srgbClr val="FFCC00">
                  <a:lumMod val="91000"/>
                </a:srgbClr>
              </a:gs>
            </a:gsLst>
            <a:lin ang="252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r(A)=r(A|B</a:t>
            </a:r>
            <a:r>
              <a:rPr lang="en-US" sz="2800" u="sng" dirty="0" smtClean="0"/>
              <a:t>)=r</a:t>
            </a:r>
          </a:p>
          <a:p>
            <a:pPr algn="ctr"/>
            <a:endParaRPr lang="en-US" sz="2800" dirty="0"/>
          </a:p>
          <a:p>
            <a:pPr algn="ctr"/>
            <a:r>
              <a:rPr lang="en-US" sz="2700" dirty="0" smtClean="0"/>
              <a:t>{Consistent </a:t>
            </a:r>
          </a:p>
          <a:p>
            <a:pPr algn="ctr"/>
            <a:r>
              <a:rPr lang="en-US" sz="2700" dirty="0"/>
              <a:t>S</a:t>
            </a:r>
            <a:r>
              <a:rPr lang="en-US" sz="2700" dirty="0" smtClean="0"/>
              <a:t>olution}</a:t>
            </a:r>
            <a:endParaRPr lang="en-US" sz="2700" dirty="0"/>
          </a:p>
        </p:txBody>
      </p:sp>
      <p:sp>
        <p:nvSpPr>
          <p:cNvPr id="6" name="Rounded Rectangle 5"/>
          <p:cNvSpPr/>
          <p:nvPr/>
        </p:nvSpPr>
        <p:spPr>
          <a:xfrm>
            <a:off x="28136" y="1679713"/>
            <a:ext cx="3200399" cy="1719469"/>
          </a:xfrm>
          <a:prstGeom prst="roundRect">
            <a:avLst/>
          </a:prstGeom>
          <a:gradFill>
            <a:gsLst>
              <a:gs pos="45000">
                <a:schemeClr val="bg1">
                  <a:lumMod val="95000"/>
                  <a:lumOff val="5000"/>
                </a:schemeClr>
              </a:gs>
              <a:gs pos="45000">
                <a:srgbClr val="FFCC00">
                  <a:lumMod val="83000"/>
                </a:srgb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/>
              <a:t>r(A)=r(A|B)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400" dirty="0" smtClean="0"/>
              <a:t>{Inconsistent/No Solution}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371701" y="1706572"/>
            <a:ext cx="132520" cy="503583"/>
          </a:xfrm>
          <a:prstGeom prst="line">
            <a:avLst/>
          </a:prstGeom>
          <a:ln w="34925">
            <a:solidFill>
              <a:schemeClr val="tx1">
                <a:alpha val="8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665695" y="3245126"/>
            <a:ext cx="14069" cy="412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72340" y="3644348"/>
            <a:ext cx="5893903" cy="13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0"/>
          </p:cNvCxnSpPr>
          <p:nvPr/>
        </p:nvCxnSpPr>
        <p:spPr>
          <a:xfrm>
            <a:off x="4000476" y="3630280"/>
            <a:ext cx="0" cy="563217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66243" y="3644348"/>
            <a:ext cx="0" cy="563217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2"/>
          </p:cNvCxnSpPr>
          <p:nvPr/>
        </p:nvCxnSpPr>
        <p:spPr>
          <a:xfrm flipH="1">
            <a:off x="5426764" y="940905"/>
            <a:ext cx="1" cy="184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452029" y="1125414"/>
            <a:ext cx="7424684" cy="9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876713" y="1116496"/>
            <a:ext cx="0" cy="336273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66097" y="1116496"/>
            <a:ext cx="0" cy="563217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8400">
              <a:srgbClr val="43544A"/>
            </a:gs>
            <a:gs pos="100000">
              <a:schemeClr val="bg2">
                <a:lumMod val="40000"/>
                <a:lumOff val="60000"/>
              </a:schemeClr>
            </a:gs>
            <a:gs pos="0">
              <a:srgbClr val="92D050"/>
            </a:gs>
            <a:gs pos="0">
              <a:schemeClr val="accent3">
                <a:lumMod val="60000"/>
                <a:lumOff val="40000"/>
              </a:schemeClr>
            </a:gs>
            <a:gs pos="45000">
              <a:schemeClr val="bg1">
                <a:lumMod val="85000"/>
                <a:lumOff val="15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519113"/>
            <a:ext cx="12077700" cy="61134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Solve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x+y+2z=4, 2x-y+3z=9, 3x-y-z=2 and discuss about the type of solution you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using the rank.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Discuss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 what values of a and </a:t>
            </a: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b,the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system of equations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x+y+z=6,x+2y+3z=10,x+2y+az=b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have:-</a:t>
            </a:r>
            <a:b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1.No Solution</a:t>
            </a:r>
            <a:b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2.Unique Solution</a:t>
            </a:r>
            <a:b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3.Infinite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Solutions</a:t>
            </a:r>
          </a:p>
          <a:p>
            <a:pPr marL="0" indent="0">
              <a:buNone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Show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that the only real number p for which the                                                                                 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system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equations:- x+2y+3z=px,3x+y+2z=py,2x+3y+z=</a:t>
            </a: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pz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has Non-zero solution and </a:t>
            </a: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then,solve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them for p=6.</a:t>
            </a:r>
          </a:p>
        </p:txBody>
      </p:sp>
      <p:sp>
        <p:nvSpPr>
          <p:cNvPr id="5" name="Flowchart: Predefined Process 4"/>
          <p:cNvSpPr/>
          <p:nvPr/>
        </p:nvSpPr>
        <p:spPr>
          <a:xfrm>
            <a:off x="2146300" y="27426"/>
            <a:ext cx="5892800" cy="998537"/>
          </a:xfrm>
          <a:prstGeom prst="flowChartPredefinedProcess">
            <a:avLst/>
          </a:prstGeom>
          <a:solidFill>
            <a:srgbClr val="C0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FFFF00"/>
                </a:solidFill>
              </a:rPr>
              <a:t>Questions based on the topic</a:t>
            </a:r>
            <a:endParaRPr lang="en-US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6396">
              <a:schemeClr val="bg2">
                <a:lumMod val="40000"/>
                <a:lumOff val="60000"/>
              </a:schemeClr>
            </a:gs>
            <a:gs pos="87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7785" y="576775"/>
            <a:ext cx="8707901" cy="613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00" b="1" i="1" u="sng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THANK YOU</a:t>
            </a:r>
          </a:p>
          <a:p>
            <a:pPr algn="ctr"/>
            <a:endParaRPr lang="en-US" sz="1500" b="1" i="1" u="sng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000" b="1" i="1" u="sng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2800" b="1" i="1" u="sng" dirty="0" smtClean="0">
                <a:solidFill>
                  <a:srgbClr val="FFFF00"/>
                </a:solidFill>
              </a:rPr>
              <a:t>Mr.NL </a:t>
            </a:r>
            <a:r>
              <a:rPr lang="en-US" sz="2800" b="1" i="1" u="sng" dirty="0" err="1" smtClean="0">
                <a:solidFill>
                  <a:srgbClr val="FFFF00"/>
                </a:solidFill>
              </a:rPr>
              <a:t>Bhikshu</a:t>
            </a:r>
            <a:r>
              <a:rPr lang="en-US" sz="2800" b="1" i="1" u="sng" dirty="0" smtClean="0">
                <a:solidFill>
                  <a:srgbClr val="FFFF00"/>
                </a:solidFill>
              </a:rPr>
              <a:t> </a:t>
            </a:r>
            <a:r>
              <a:rPr lang="en-US" sz="2500" dirty="0" smtClean="0"/>
              <a:t>for giving me this opportunity and also </a:t>
            </a:r>
          </a:p>
          <a:p>
            <a:pPr algn="ctr"/>
            <a:r>
              <a:rPr lang="en-US" sz="2500" dirty="0" smtClean="0"/>
              <a:t>the </a:t>
            </a:r>
            <a:r>
              <a:rPr lang="en-US" sz="2800" b="1" i="1" u="sng" dirty="0" smtClean="0">
                <a:solidFill>
                  <a:srgbClr val="FFFF00"/>
                </a:solidFill>
              </a:rPr>
              <a:t>entire CSE-C </a:t>
            </a:r>
            <a:r>
              <a:rPr lang="en-US" sz="2500" dirty="0" smtClean="0"/>
              <a:t>for giving me your time.</a:t>
            </a:r>
            <a:endParaRPr lang="en-US" sz="2500" dirty="0"/>
          </a:p>
          <a:p>
            <a:pPr algn="ctr"/>
            <a:endParaRPr lang="en-US" sz="2500" dirty="0" smtClean="0"/>
          </a:p>
          <a:p>
            <a:pPr algn="ctr"/>
            <a:endParaRPr lang="en-US" sz="2500" dirty="0" smtClean="0"/>
          </a:p>
          <a:p>
            <a:pPr algn="ctr"/>
            <a:endParaRPr lang="en-US" sz="2500" dirty="0"/>
          </a:p>
          <a:p>
            <a:pPr algn="ctr"/>
            <a:endParaRPr lang="en-US" sz="2500" dirty="0" smtClean="0"/>
          </a:p>
          <a:p>
            <a:pPr algn="ctr"/>
            <a:endParaRPr lang="en-US" sz="2500" dirty="0"/>
          </a:p>
          <a:p>
            <a:pPr algn="ctr"/>
            <a:endParaRPr lang="en-US" sz="2500" dirty="0" smtClean="0"/>
          </a:p>
          <a:p>
            <a:pPr algn="ctr"/>
            <a:endParaRPr lang="en-US" sz="2500" dirty="0"/>
          </a:p>
          <a:p>
            <a:pPr algn="r"/>
            <a:r>
              <a:rPr lang="en-US" sz="2500" dirty="0" smtClean="0"/>
              <a:t>                   						</a:t>
            </a:r>
            <a:r>
              <a:rPr lang="en-US" sz="2500" smtClean="0"/>
              <a:t>	</a:t>
            </a:r>
            <a:r>
              <a:rPr lang="en-US" sz="2700" i="1" u="sng" smtClean="0">
                <a:solidFill>
                  <a:srgbClr val="FFFF00"/>
                </a:solidFill>
              </a:rPr>
              <a:t>-</a:t>
            </a:r>
            <a:r>
              <a:rPr lang="en-US" sz="2700" i="1" u="sng" dirty="0" smtClean="0">
                <a:solidFill>
                  <a:srgbClr val="FFFF00"/>
                </a:solidFill>
              </a:rPr>
              <a:t>By </a:t>
            </a:r>
            <a:r>
              <a:rPr lang="en-US" sz="2700" i="1" u="sng" dirty="0" err="1" smtClean="0">
                <a:solidFill>
                  <a:srgbClr val="FFFF00"/>
                </a:solidFill>
              </a:rPr>
              <a:t>N.Sai</a:t>
            </a:r>
            <a:r>
              <a:rPr lang="en-US" sz="2700" i="1" u="sng" dirty="0" smtClean="0">
                <a:solidFill>
                  <a:srgbClr val="FFFF00"/>
                </a:solidFill>
              </a:rPr>
              <a:t> Pranav  </a:t>
            </a:r>
            <a:endParaRPr lang="en-US" sz="2700" i="1" u="sng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16" y="3460650"/>
            <a:ext cx="3402037" cy="317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540</TotalTime>
  <Words>267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Berlin</vt:lpstr>
      <vt:lpstr>MC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71</cp:revision>
  <dcterms:created xsi:type="dcterms:W3CDTF">2023-12-26T02:58:52Z</dcterms:created>
  <dcterms:modified xsi:type="dcterms:W3CDTF">2023-12-28T02:32:13Z</dcterms:modified>
</cp:coreProperties>
</file>