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6" r:id="rId9"/>
    <p:sldId id="267" r:id="rId10"/>
    <p:sldId id="268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regression" TargetMode="External"/><Relationship Id="rId2" Type="http://schemas.openxmlformats.org/officeDocument/2006/relationships/hyperlink" Target="https://scikit-learn.org/stable/modules/tree.html#tree-classifica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Disease Diagnosis Analysis.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-- </a:t>
            </a:r>
            <a:r>
              <a:rPr lang="en-US" sz="2400" b="1" dirty="0" smtClean="0"/>
              <a:t>Pooja </a:t>
            </a:r>
            <a:r>
              <a:rPr lang="en-US" sz="2400" b="1" dirty="0" smtClean="0"/>
              <a:t>A </a:t>
            </a:r>
            <a:r>
              <a:rPr lang="en-US" sz="2400" b="1" dirty="0" err="1" smtClean="0"/>
              <a:t>Bahirat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252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213" y="981634"/>
            <a:ext cx="103811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5</a:t>
            </a:r>
            <a:r>
              <a:rPr lang="en-US" sz="2400" b="1" dirty="0"/>
              <a:t>. Support Vector Machine </a:t>
            </a:r>
            <a:r>
              <a:rPr lang="en-US" sz="2400" b="1" dirty="0" smtClean="0"/>
              <a:t>(</a:t>
            </a:r>
            <a:r>
              <a:rPr lang="en-US" sz="2400" b="1" dirty="0"/>
              <a:t>Linear</a:t>
            </a:r>
            <a:r>
              <a:rPr lang="en-US" sz="2400" b="1" dirty="0" smtClean="0"/>
              <a:t>)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dirty="0"/>
              <a:t> Linear SVM is used for linearly separable data, which means if a dataset can be classified into two classes by using a single straight line, then such data is termed as linearly separable data, and classifier is used called as Linear SVM classifier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 Accuracy Score = 0.8312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496" y="954157"/>
            <a:ext cx="79961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Result Notations :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Predictions – </a:t>
            </a:r>
          </a:p>
          <a:p>
            <a:endParaRPr lang="en-US" sz="2400" b="1" dirty="0"/>
          </a:p>
          <a:p>
            <a:r>
              <a:rPr lang="en-US" sz="2400" dirty="0" smtClean="0"/>
              <a:t>[0] : means patient has a healthy heart 💛</a:t>
            </a:r>
          </a:p>
          <a:p>
            <a:endParaRPr lang="en-US" sz="2400" dirty="0"/>
          </a:p>
          <a:p>
            <a:r>
              <a:rPr lang="en-US" sz="2400" dirty="0" smtClean="0"/>
              <a:t>[1] : means patient has a unhealthy heart  </a:t>
            </a:r>
            <a:r>
              <a:rPr lang="en-US" sz="2400" dirty="0"/>
              <a:t>💔</a:t>
            </a:r>
            <a:endParaRPr lang="en-US" sz="2400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01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043" y="1126435"/>
            <a:ext cx="5923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 smtClean="0">
              <a:latin typeface="Franklin Gothic Heavy" panose="020B0903020102020204" pitchFamily="34" charset="0"/>
            </a:endParaRPr>
          </a:p>
          <a:p>
            <a:endParaRPr lang="en-US" sz="4800" dirty="0" smtClean="0">
              <a:latin typeface="Franklin Gothic Heavy" panose="020B0903020102020204" pitchFamily="34" charset="0"/>
            </a:endParaRPr>
          </a:p>
          <a:p>
            <a:r>
              <a:rPr lang="en-US" sz="4800" dirty="0">
                <a:latin typeface="Franklin Gothic Heavy" panose="020B0903020102020204" pitchFamily="34" charset="0"/>
              </a:rPr>
              <a:t> </a:t>
            </a:r>
            <a:r>
              <a:rPr lang="en-US" sz="4800" dirty="0" smtClean="0">
                <a:latin typeface="Franklin Gothic Heavy" panose="020B0903020102020204" pitchFamily="34" charset="0"/>
              </a:rPr>
              <a:t>     Thank  You</a:t>
            </a:r>
            <a:endParaRPr lang="en-US" sz="48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7739" y="2796209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000" y="2093844"/>
            <a:ext cx="93676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Heart-Disease-Prediction</a:t>
            </a:r>
          </a:p>
          <a:p>
            <a:endParaRPr lang="en-US" sz="2800" b="1" dirty="0" smtClean="0"/>
          </a:p>
          <a:p>
            <a:r>
              <a:rPr lang="en-US" dirty="0" smtClean="0"/>
              <a:t>This </a:t>
            </a:r>
            <a:r>
              <a:rPr lang="en-US" dirty="0"/>
              <a:t>dataset provides information on the risk factors for heart disease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Heart disease analysis is done by analyzing the various factors or parameters.</a:t>
            </a:r>
          </a:p>
          <a:p>
            <a:r>
              <a:rPr lang="en-US" dirty="0" smtClean="0"/>
              <a:t>And with respect to that decision Is predicted.</a:t>
            </a:r>
          </a:p>
          <a:p>
            <a:endParaRPr lang="en-US" dirty="0"/>
          </a:p>
          <a:p>
            <a:r>
              <a:rPr lang="en-US" dirty="0"/>
              <a:t>The system uses 15 medical parameters such as age, sex, blood pressure, cholesterol, and obesity for prediction.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6" y="4954693"/>
            <a:ext cx="3016941" cy="17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2052" y="1557794"/>
            <a:ext cx="6917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Steps to take :-  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842051" y="4651513"/>
            <a:ext cx="8825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Definition: </a:t>
            </a:r>
          </a:p>
          <a:p>
            <a:endParaRPr lang="en-US" b="1" dirty="0" smtClean="0"/>
          </a:p>
          <a:p>
            <a:r>
              <a:rPr lang="en-US" dirty="0"/>
              <a:t>Given clinical parameters about a particular patient, can we predict whether or not they have heart </a:t>
            </a:r>
            <a:r>
              <a:rPr lang="en-US" dirty="0" smtClean="0"/>
              <a:t>disease.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3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104" y="556591"/>
            <a:ext cx="110655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features : </a:t>
            </a:r>
          </a:p>
          <a:p>
            <a:endParaRPr lang="en-US" dirty="0"/>
          </a:p>
          <a:p>
            <a:r>
              <a:rPr lang="en-US" dirty="0" smtClean="0"/>
              <a:t>age:</a:t>
            </a:r>
          </a:p>
          <a:p>
            <a:r>
              <a:rPr lang="en-US" dirty="0" smtClean="0"/>
              <a:t>  The </a:t>
            </a:r>
            <a:r>
              <a:rPr lang="en-US" dirty="0"/>
              <a:t>person's age in </a:t>
            </a:r>
            <a:r>
              <a:rPr lang="en-US" dirty="0" smtClean="0"/>
              <a:t>years</a:t>
            </a:r>
          </a:p>
          <a:p>
            <a:endParaRPr lang="en-US" dirty="0"/>
          </a:p>
          <a:p>
            <a:r>
              <a:rPr lang="en-US" dirty="0"/>
              <a:t>sex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/>
              <a:t>The person's sex (1 = male, 0 = female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/>
              <a:t>chest pain experienced (Value 1: typical angina, Value 2: atypical angina, Value 3: non-</a:t>
            </a:r>
            <a:r>
              <a:rPr lang="en-US" dirty="0" err="1"/>
              <a:t>anginal</a:t>
            </a:r>
            <a:r>
              <a:rPr lang="en-US" dirty="0"/>
              <a:t> pain, Value 4: asymptomatic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trestbps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</a:t>
            </a:r>
            <a:r>
              <a:rPr lang="en-US" dirty="0"/>
              <a:t>The person's resting blood pressure (mm Hg on admission to the hospital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chol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The </a:t>
            </a:r>
            <a:r>
              <a:rPr lang="en-US" dirty="0"/>
              <a:t>person's cholesterol measurement in </a:t>
            </a:r>
            <a:r>
              <a:rPr lang="en-US" dirty="0" smtClean="0"/>
              <a:t>mg/dl</a:t>
            </a:r>
          </a:p>
          <a:p>
            <a:endParaRPr lang="en-US" dirty="0"/>
          </a:p>
          <a:p>
            <a:r>
              <a:rPr lang="en-US" dirty="0" err="1"/>
              <a:t>fbs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The </a:t>
            </a:r>
            <a:r>
              <a:rPr lang="en-US" dirty="0"/>
              <a:t>person's fasting blood sugar (&gt; 120 mg/dl, 1 = true; 0 =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775" y="0"/>
            <a:ext cx="11569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restecg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/>
              <a:t>Resting electrocardiographic measurement (0 = normal, 1 = having ST-T wave abnormality, 2 </a:t>
            </a:r>
            <a:r>
              <a:rPr lang="en-US" dirty="0" smtClean="0"/>
              <a:t> = </a:t>
            </a:r>
            <a:r>
              <a:rPr lang="en-US" dirty="0"/>
              <a:t>showing probable or definite left ventricular hypertrophy by Estes' criteria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thalach</a:t>
            </a:r>
            <a:r>
              <a:rPr lang="en-US" dirty="0"/>
              <a:t>: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person's maximum heart rate </a:t>
            </a:r>
            <a:r>
              <a:rPr lang="en-US" dirty="0" smtClean="0"/>
              <a:t>achieved</a:t>
            </a:r>
          </a:p>
          <a:p>
            <a:endParaRPr lang="en-US" dirty="0"/>
          </a:p>
          <a:p>
            <a:r>
              <a:rPr lang="en-US" dirty="0" err="1"/>
              <a:t>exang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Exercise induced angina (1 = yes; 0 = no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oldpeak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ST </a:t>
            </a:r>
            <a:r>
              <a:rPr lang="en-US" dirty="0"/>
              <a:t>depression induced by exercise relative to rest ('ST' relates to positions on the ECG plot. See more here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slope: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slope of the peak exercise ST segment (Value 1: </a:t>
            </a:r>
            <a:r>
              <a:rPr lang="en-US" dirty="0" err="1"/>
              <a:t>upsloping</a:t>
            </a:r>
            <a:r>
              <a:rPr lang="en-US" dirty="0"/>
              <a:t>, Value 2: flat, Value 3: </a:t>
            </a:r>
            <a:r>
              <a:rPr lang="en-US" dirty="0" err="1"/>
              <a:t>downsloping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/>
              <a:t>The number of major vessels (0-3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thal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/>
              <a:t>A blood disorder called thalassemia (3 = normal; 6 = fixed defect; 7 = </a:t>
            </a:r>
            <a:r>
              <a:rPr lang="en-US" dirty="0" err="1"/>
              <a:t>reversable</a:t>
            </a:r>
            <a:r>
              <a:rPr lang="en-US" dirty="0"/>
              <a:t> defect)</a:t>
            </a:r>
          </a:p>
          <a:p>
            <a:r>
              <a:rPr lang="en-US" dirty="0"/>
              <a:t>target: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Heart disease (0 = no, 1 = yes)</a:t>
            </a:r>
          </a:p>
        </p:txBody>
      </p:sp>
    </p:spTree>
    <p:extLst>
      <p:ext uri="{BB962C8B-B14F-4D97-AF65-F5344CB8AC3E}">
        <p14:creationId xmlns:p14="http://schemas.microsoft.com/office/powerpoint/2010/main" val="26069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626" y="636104"/>
            <a:ext cx="9448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Model Training -</a:t>
            </a:r>
            <a:endParaRPr lang="en-US" sz="3200" b="1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/>
              <a:t>1. </a:t>
            </a:r>
            <a:r>
              <a:rPr lang="en-US" sz="2400" b="1" dirty="0" smtClean="0"/>
              <a:t>Logistic</a:t>
            </a:r>
            <a:r>
              <a:rPr lang="en-US" sz="2400" dirty="0" smtClean="0"/>
              <a:t> </a:t>
            </a:r>
            <a:r>
              <a:rPr lang="en-US" sz="2400" b="1" dirty="0" smtClean="0"/>
              <a:t>Regression</a:t>
            </a:r>
          </a:p>
          <a:p>
            <a:endParaRPr lang="en-US" sz="2400" b="1" dirty="0" smtClean="0"/>
          </a:p>
          <a:p>
            <a:r>
              <a:rPr lang="en-US" dirty="0" smtClean="0"/>
              <a:t>Logistic </a:t>
            </a:r>
            <a:r>
              <a:rPr lang="en-US" dirty="0"/>
              <a:t>regression estimates the probability of an event occurring, such as voted or didn't vote, based on a given dataset of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the outcome is a probability, the dependent variable is bounded between 0 and </a:t>
            </a:r>
            <a:r>
              <a:rPr lang="en-US" dirty="0" smtClean="0"/>
              <a:t>1</a:t>
            </a:r>
          </a:p>
          <a:p>
            <a:endParaRPr lang="en-US" sz="2400" b="1" dirty="0"/>
          </a:p>
          <a:p>
            <a:r>
              <a:rPr lang="en-US" dirty="0"/>
              <a:t>Logistic regression is a statistical algorithm which analyze the relationship between two data </a:t>
            </a:r>
            <a:r>
              <a:rPr lang="en-US" dirty="0" smtClean="0"/>
              <a:t>factors</a:t>
            </a:r>
          </a:p>
          <a:p>
            <a:endParaRPr lang="en-US" sz="2400" b="1" dirty="0"/>
          </a:p>
          <a:p>
            <a:r>
              <a:rPr lang="en-US" sz="2000" dirty="0" smtClean="0"/>
              <a:t>Accuracy score of the model = 0.8377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1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554" y="605118"/>
            <a:ext cx="99104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2</a:t>
            </a:r>
            <a:r>
              <a:rPr lang="en-US" sz="2800" b="1" dirty="0"/>
              <a:t>. Naive Bayes </a:t>
            </a:r>
            <a:r>
              <a:rPr lang="en-US" sz="2800" b="1" dirty="0" smtClean="0"/>
              <a:t>Classifier</a:t>
            </a:r>
          </a:p>
          <a:p>
            <a:endParaRPr lang="en-US" sz="2800" b="1" dirty="0" smtClean="0"/>
          </a:p>
          <a:p>
            <a:r>
              <a:rPr lang="en-US" dirty="0"/>
              <a:t>The Naïve Bayes classifier is a supervised machine learning algorithm, which is used for classification </a:t>
            </a:r>
            <a:r>
              <a:rPr lang="en-US" dirty="0" smtClean="0"/>
              <a:t>tasks.</a:t>
            </a:r>
          </a:p>
          <a:p>
            <a:endParaRPr lang="en-US" sz="2800" b="1" dirty="0"/>
          </a:p>
          <a:p>
            <a:r>
              <a:rPr lang="en-US" dirty="0"/>
              <a:t> It is also part of a family of generative learning algorithms, meaning that it seeks to model the distribution of inputs of a given class or category.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800" b="1" dirty="0"/>
          </a:p>
          <a:p>
            <a:r>
              <a:rPr lang="en-US" dirty="0" smtClean="0"/>
              <a:t>Model Accuracy Score = 0.7792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506" y="1102659"/>
            <a:ext cx="104214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 K-Nearest Neighbor (KNN</a:t>
            </a:r>
            <a:r>
              <a:rPr lang="en-US" sz="2800" b="1" dirty="0" smtClean="0"/>
              <a:t>)</a:t>
            </a:r>
          </a:p>
          <a:p>
            <a:endParaRPr lang="en-US" sz="2800" b="1" dirty="0"/>
          </a:p>
          <a:p>
            <a:r>
              <a:rPr lang="en-US" dirty="0"/>
              <a:t>The K-Nearest Neighbors (KNN) algorithm is a supervised machine learning method employed to tackle classification and regression problems.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K-Nearest </a:t>
            </a:r>
            <a:r>
              <a:rPr lang="en-US" dirty="0" smtClean="0"/>
              <a:t>Neighbor </a:t>
            </a:r>
            <a:r>
              <a:rPr lang="en-US" dirty="0"/>
              <a:t>is one of the simplest Machine Learning algorithms based on Supervised Learning technique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K-NN algorithm assumes the similarity between the new case/data and available cases and put the new case into the category that is most similar to the available categories.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 neighbors = 7</a:t>
            </a:r>
          </a:p>
          <a:p>
            <a:endParaRPr lang="en-US" dirty="0"/>
          </a:p>
          <a:p>
            <a:r>
              <a:rPr lang="en-US" dirty="0" smtClean="0"/>
              <a:t>Model Accuracy  Score =  0.7532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3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788" y="954741"/>
            <a:ext cx="945328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en-US" sz="2400" b="1" dirty="0" smtClean="0"/>
              <a:t>Decision </a:t>
            </a:r>
            <a:r>
              <a:rPr lang="en-US" sz="2400" b="1" dirty="0"/>
              <a:t>Tree </a:t>
            </a:r>
            <a:r>
              <a:rPr lang="en-US" sz="2400" b="1" dirty="0" smtClean="0"/>
              <a:t>Classifier</a:t>
            </a:r>
          </a:p>
          <a:p>
            <a:endParaRPr lang="en-US" sz="2400" b="1" dirty="0" smtClean="0"/>
          </a:p>
          <a:p>
            <a:r>
              <a:rPr lang="en-US" b="1" dirty="0" smtClean="0"/>
              <a:t>Decision </a:t>
            </a:r>
            <a:r>
              <a:rPr lang="en-US" b="1" dirty="0"/>
              <a:t>Trees (DTs)</a:t>
            </a:r>
            <a:r>
              <a:rPr lang="en-US" dirty="0"/>
              <a:t> are a non-parametric supervised learning method used for </a:t>
            </a:r>
            <a:r>
              <a:rPr lang="en-US" b="1" dirty="0">
                <a:hlinkClick r:id="rId2"/>
              </a:rPr>
              <a:t>classification</a:t>
            </a:r>
            <a:r>
              <a:rPr lang="en-US" dirty="0"/>
              <a:t> and </a:t>
            </a:r>
            <a:r>
              <a:rPr lang="en-US" b="1" dirty="0">
                <a:hlinkClick r:id="rId3"/>
              </a:rPr>
              <a:t>regression</a:t>
            </a:r>
            <a:r>
              <a:rPr lang="en-US" dirty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 is a machine learning algorithm that uses a decision tree to make predictions</a:t>
            </a:r>
            <a:endParaRPr lang="en-US" sz="2400" b="1" dirty="0"/>
          </a:p>
          <a:p>
            <a:endParaRPr lang="en-US" sz="2400" b="1" dirty="0"/>
          </a:p>
          <a:p>
            <a:r>
              <a:rPr lang="en-US" dirty="0" smtClean="0"/>
              <a:t>The </a:t>
            </a:r>
            <a:r>
              <a:rPr lang="en-US" dirty="0"/>
              <a:t>algorithm works by recursively splitting the data into subsets based on the most significant feature at each node of the tree</a:t>
            </a:r>
            <a:r>
              <a:rPr lang="en-US" dirty="0" smtClean="0"/>
              <a:t>.</a:t>
            </a:r>
          </a:p>
          <a:p>
            <a:endParaRPr lang="en-US" sz="2400" b="1" dirty="0" smtClean="0"/>
          </a:p>
          <a:p>
            <a:r>
              <a:rPr lang="en-US" sz="2000" dirty="0" smtClean="0"/>
              <a:t>Model Accuracy Score = 1.0000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2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4949</TotalTime>
  <Words>433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Century Gothic</vt:lpstr>
      <vt:lpstr>Franklin Gothic Heavy</vt:lpstr>
      <vt:lpstr>Wingdings 2</vt:lpstr>
      <vt:lpstr>Quotable</vt:lpstr>
      <vt:lpstr>Heart Disease Diagnosis Analysis.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Diagnosis Analysis.</dc:title>
  <dc:creator>Pooja</dc:creator>
  <cp:lastModifiedBy>Pooja</cp:lastModifiedBy>
  <cp:revision>18</cp:revision>
  <dcterms:created xsi:type="dcterms:W3CDTF">2024-01-25T14:43:43Z</dcterms:created>
  <dcterms:modified xsi:type="dcterms:W3CDTF">2024-02-05T05:08:11Z</dcterms:modified>
</cp:coreProperties>
</file>