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8" r:id="rId3"/>
    <p:sldId id="259" r:id="rId4"/>
    <p:sldId id="260" r:id="rId5"/>
    <p:sldId id="261" r:id="rId6"/>
    <p:sldId id="262" r:id="rId7"/>
    <p:sldId id="265" r:id="rId8"/>
    <p:sldId id="289" r:id="rId9"/>
    <p:sldId id="266" r:id="rId10"/>
    <p:sldId id="288" r:id="rId11"/>
    <p:sldId id="292" r:id="rId12"/>
    <p:sldId id="267" r:id="rId13"/>
    <p:sldId id="290" r:id="rId14"/>
    <p:sldId id="291" r:id="rId15"/>
    <p:sldId id="281" r:id="rId16"/>
    <p:sldId id="268" r:id="rId17"/>
    <p:sldId id="269" r:id="rId18"/>
    <p:sldId id="270" r:id="rId19"/>
    <p:sldId id="271" r:id="rId20"/>
    <p:sldId id="272" r:id="rId21"/>
    <p:sldId id="273" r:id="rId22"/>
    <p:sldId id="280" r:id="rId23"/>
    <p:sldId id="274" r:id="rId24"/>
    <p:sldId id="275" r:id="rId25"/>
    <p:sldId id="277" r:id="rId26"/>
    <p:sldId id="279" r:id="rId27"/>
    <p:sldId id="282" r:id="rId28"/>
    <p:sldId id="283" r:id="rId29"/>
    <p:sldId id="284" r:id="rId30"/>
    <p:sldId id="285" r:id="rId31"/>
    <p:sldId id="286" r:id="rId32"/>
    <p:sldId id="287" r:id="rId33"/>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05" autoAdjust="0"/>
  </p:normalViewPr>
  <p:slideViewPr>
    <p:cSldViewPr>
      <p:cViewPr varScale="1">
        <p:scale>
          <a:sx n="58" d="100"/>
          <a:sy n="58" d="100"/>
        </p:scale>
        <p:origin x="-8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160521" cy="366137"/>
          </a:xfrm>
          <a:prstGeom prst="rect">
            <a:avLst/>
          </a:prstGeom>
        </p:spPr>
        <p:txBody>
          <a:bodyPr vert="horz" lIns="95299" tIns="47649" rIns="95299" bIns="47649" rtlCol="0"/>
          <a:lstStyle>
            <a:lvl1pPr algn="l">
              <a:defRPr sz="1300"/>
            </a:lvl1pPr>
          </a:lstStyle>
          <a:p>
            <a:endParaRPr lang="en-US"/>
          </a:p>
        </p:txBody>
      </p:sp>
      <p:sp>
        <p:nvSpPr>
          <p:cNvPr id="3" name="Date Placeholder 2"/>
          <p:cNvSpPr>
            <a:spLocks noGrp="1"/>
          </p:cNvSpPr>
          <p:nvPr>
            <p:ph type="dt" sz="quarter" idx="1"/>
          </p:nvPr>
        </p:nvSpPr>
        <p:spPr>
          <a:xfrm>
            <a:off x="5438503" y="2"/>
            <a:ext cx="4160521" cy="366137"/>
          </a:xfrm>
          <a:prstGeom prst="rect">
            <a:avLst/>
          </a:prstGeom>
        </p:spPr>
        <p:txBody>
          <a:bodyPr vert="horz" lIns="95299" tIns="47649" rIns="95299" bIns="47649" rtlCol="0"/>
          <a:lstStyle>
            <a:lvl1pPr algn="r">
              <a:defRPr sz="1300"/>
            </a:lvl1pPr>
          </a:lstStyle>
          <a:p>
            <a:fld id="{192D050E-68A7-4BF6-AD9D-1C7A44A395DD}" type="datetimeFigureOut">
              <a:rPr lang="en-US" smtClean="0"/>
              <a:t>3/5/2013</a:t>
            </a:fld>
            <a:endParaRPr lang="en-US"/>
          </a:p>
        </p:txBody>
      </p:sp>
      <p:sp>
        <p:nvSpPr>
          <p:cNvPr id="4" name="Footer Placeholder 3"/>
          <p:cNvSpPr>
            <a:spLocks noGrp="1"/>
          </p:cNvSpPr>
          <p:nvPr>
            <p:ph type="ftr" sz="quarter" idx="2"/>
          </p:nvPr>
        </p:nvSpPr>
        <p:spPr>
          <a:xfrm>
            <a:off x="1" y="6947805"/>
            <a:ext cx="4160521" cy="366137"/>
          </a:xfrm>
          <a:prstGeom prst="rect">
            <a:avLst/>
          </a:prstGeom>
        </p:spPr>
        <p:txBody>
          <a:bodyPr vert="horz" lIns="95299" tIns="47649" rIns="95299" bIns="47649" rtlCol="0" anchor="b"/>
          <a:lstStyle>
            <a:lvl1pPr algn="l">
              <a:defRPr sz="1300"/>
            </a:lvl1pPr>
          </a:lstStyle>
          <a:p>
            <a:endParaRPr lang="en-US"/>
          </a:p>
        </p:txBody>
      </p:sp>
      <p:sp>
        <p:nvSpPr>
          <p:cNvPr id="5" name="Slide Number Placeholder 4"/>
          <p:cNvSpPr>
            <a:spLocks noGrp="1"/>
          </p:cNvSpPr>
          <p:nvPr>
            <p:ph type="sldNum" sz="quarter" idx="3"/>
          </p:nvPr>
        </p:nvSpPr>
        <p:spPr>
          <a:xfrm>
            <a:off x="5438503" y="6947805"/>
            <a:ext cx="4160521" cy="366137"/>
          </a:xfrm>
          <a:prstGeom prst="rect">
            <a:avLst/>
          </a:prstGeom>
        </p:spPr>
        <p:txBody>
          <a:bodyPr vert="horz" lIns="95299" tIns="47649" rIns="95299" bIns="47649" rtlCol="0" anchor="b"/>
          <a:lstStyle>
            <a:lvl1pPr algn="r">
              <a:defRPr sz="13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160521" cy="365760"/>
          </a:xfrm>
          <a:prstGeom prst="rect">
            <a:avLst/>
          </a:prstGeom>
        </p:spPr>
        <p:txBody>
          <a:bodyPr vert="horz" lIns="96652" tIns="48326" rIns="96652" bIns="48326" rtlCol="0"/>
          <a:lstStyle>
            <a:lvl1pPr algn="l">
              <a:defRPr sz="1300"/>
            </a:lvl1pPr>
          </a:lstStyle>
          <a:p>
            <a:endParaRPr lang="en-US"/>
          </a:p>
        </p:txBody>
      </p:sp>
      <p:sp>
        <p:nvSpPr>
          <p:cNvPr id="3" name="Date Placeholder 2"/>
          <p:cNvSpPr>
            <a:spLocks noGrp="1"/>
          </p:cNvSpPr>
          <p:nvPr>
            <p:ph type="dt" idx="1"/>
          </p:nvPr>
        </p:nvSpPr>
        <p:spPr>
          <a:xfrm>
            <a:off x="5438458" y="0"/>
            <a:ext cx="4160521" cy="365760"/>
          </a:xfrm>
          <a:prstGeom prst="rect">
            <a:avLst/>
          </a:prstGeom>
        </p:spPr>
        <p:txBody>
          <a:bodyPr vert="horz" lIns="96652" tIns="48326" rIns="96652" bIns="48326" rtlCol="0"/>
          <a:lstStyle>
            <a:lvl1pPr algn="r">
              <a:defRPr sz="1300"/>
            </a:lvl1pPr>
          </a:lstStyle>
          <a:p>
            <a:fld id="{346C757F-8E6F-4388-B04F-98E120A4A3FC}" type="datetimeFigureOut">
              <a:rPr lang="en-US" smtClean="0"/>
              <a:t>3/5/2013</a:t>
            </a:fld>
            <a:endParaRPr lang="en-US"/>
          </a:p>
        </p:txBody>
      </p:sp>
      <p:sp>
        <p:nvSpPr>
          <p:cNvPr id="4" name="Slide Image Placeholder 3"/>
          <p:cNvSpPr>
            <a:spLocks noGrp="1" noRot="1" noChangeAspect="1"/>
          </p:cNvSpPr>
          <p:nvPr>
            <p:ph type="sldImg" idx="2"/>
          </p:nvPr>
        </p:nvSpPr>
        <p:spPr>
          <a:xfrm>
            <a:off x="2973388" y="549275"/>
            <a:ext cx="3654425" cy="2741613"/>
          </a:xfrm>
          <a:prstGeom prst="rect">
            <a:avLst/>
          </a:prstGeom>
          <a:noFill/>
          <a:ln w="12700">
            <a:solidFill>
              <a:prstClr val="black"/>
            </a:solidFill>
          </a:ln>
        </p:spPr>
        <p:txBody>
          <a:bodyPr vert="horz" lIns="96652" tIns="48326" rIns="96652" bIns="48326" rtlCol="0" anchor="ctr"/>
          <a:lstStyle/>
          <a:p>
            <a:endParaRPr lang="en-US"/>
          </a:p>
        </p:txBody>
      </p:sp>
      <p:sp>
        <p:nvSpPr>
          <p:cNvPr id="5" name="Notes Placeholder 4"/>
          <p:cNvSpPr>
            <a:spLocks noGrp="1"/>
          </p:cNvSpPr>
          <p:nvPr>
            <p:ph type="body" sz="quarter" idx="3"/>
          </p:nvPr>
        </p:nvSpPr>
        <p:spPr>
          <a:xfrm>
            <a:off x="960121" y="3474721"/>
            <a:ext cx="7680960" cy="3291840"/>
          </a:xfrm>
          <a:prstGeom prst="rect">
            <a:avLst/>
          </a:prstGeom>
        </p:spPr>
        <p:txBody>
          <a:bodyPr vert="horz" lIns="96652" tIns="48326" rIns="96652" bIns="4832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948170"/>
            <a:ext cx="4160521" cy="365760"/>
          </a:xfrm>
          <a:prstGeom prst="rect">
            <a:avLst/>
          </a:prstGeom>
        </p:spPr>
        <p:txBody>
          <a:bodyPr vert="horz" lIns="96652" tIns="48326" rIns="96652"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0"/>
            <a:ext cx="4160521" cy="365760"/>
          </a:xfrm>
          <a:prstGeom prst="rect">
            <a:avLst/>
          </a:prstGeom>
        </p:spPr>
        <p:txBody>
          <a:bodyPr vert="horz" lIns="96652" tIns="48326" rIns="96652" bIns="48326" rtlCol="0" anchor="b"/>
          <a:lstStyle>
            <a:lvl1pPr algn="r">
              <a:defRPr sz="13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developer.android.com/reference/android/app/Instrumentation.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10</a:t>
            </a:fld>
            <a:endParaRPr lang="en-US"/>
          </a:p>
        </p:txBody>
      </p:sp>
    </p:spTree>
    <p:extLst>
      <p:ext uri="{BB962C8B-B14F-4D97-AF65-F5344CB8AC3E}">
        <p14:creationId xmlns:p14="http://schemas.microsoft.com/office/powerpoint/2010/main" val="422549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12</a:t>
            </a:fld>
            <a:endParaRPr lang="en-US"/>
          </a:p>
        </p:txBody>
      </p:sp>
    </p:spTree>
    <p:extLst>
      <p:ext uri="{BB962C8B-B14F-4D97-AF65-F5344CB8AC3E}">
        <p14:creationId xmlns:p14="http://schemas.microsoft.com/office/powerpoint/2010/main" val="306946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Every application must have an AndroidManifest.xml file (with precisely that name) in its root directory. The manifest presents essential information about the application to the Android system, information the system must have before it can run any of the application's code. Among other things, the manifest does the following:</a:t>
            </a:r>
          </a:p>
          <a:p>
            <a:r>
              <a:rPr lang="en-US" dirty="0"/>
              <a:t>It names the Java package for the application. The package name serves as a unique identifier for the application.</a:t>
            </a:r>
          </a:p>
          <a:p>
            <a:r>
              <a:rPr lang="en-US" dirty="0"/>
              <a:t>It describes the components of the application — the activities, services, broadcast receivers, and content providers that the application is composed of. It names the classes that implement each of the components and publishes their capabilities (for example, which </a:t>
            </a:r>
            <a:r>
              <a:rPr lang="en-US" dirty="0">
                <a:hlinkClick r:id="rId3" action="ppaction://hlinkfile"/>
              </a:rPr>
              <a:t>Intent</a:t>
            </a:r>
            <a:r>
              <a:rPr lang="en-US" dirty="0"/>
              <a:t> messages they can handle). These declarations let the Android system know what the components are and under what conditions they can be launched.</a:t>
            </a:r>
          </a:p>
          <a:p>
            <a:r>
              <a:rPr lang="en-US" dirty="0"/>
              <a:t>It determines which processes will host application components.</a:t>
            </a:r>
          </a:p>
          <a:p>
            <a:r>
              <a:rPr lang="en-US" dirty="0"/>
              <a:t>It declares which permissions the application must have in order to access protected parts of the API and interact with other applications.</a:t>
            </a:r>
          </a:p>
          <a:p>
            <a:r>
              <a:rPr lang="en-US" dirty="0"/>
              <a:t>It also declares the permissions that others are required to have in order to interact with the application's components.</a:t>
            </a:r>
          </a:p>
          <a:p>
            <a:r>
              <a:rPr lang="en-US" dirty="0"/>
              <a:t>It lists the </a:t>
            </a:r>
            <a:r>
              <a:rPr lang="en-US" dirty="0">
                <a:hlinkClick r:id="rId4" action="ppaction://hlinkfile"/>
              </a:rPr>
              <a:t>Instrumentation</a:t>
            </a:r>
            <a:r>
              <a:rPr lang="en-US" dirty="0"/>
              <a:t> classes that provide profiling and other information as the application is running. These declarations are present in the manifest only while the application is being developed and tested; they're removed before the application is published.</a:t>
            </a:r>
          </a:p>
          <a:p>
            <a:r>
              <a:rPr lang="en-US" dirty="0"/>
              <a:t>It declares the minimum level of the Android API that the application requires.</a:t>
            </a:r>
          </a:p>
          <a:p>
            <a:r>
              <a:rPr lang="en-US" dirty="0"/>
              <a:t>It lists the libraries that the application must be linked against.</a:t>
            </a:r>
          </a:p>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977337CF-463D-4AC2-A30B-9D90A59E8CD0}" type="datetimeFigureOut">
              <a:rPr lang="en-US" smtClean="0"/>
              <a:pPr/>
              <a:t>3/5/2013</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337CF-463D-4AC2-A30B-9D90A59E8CD0}"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337CF-463D-4AC2-A30B-9D90A59E8CD0}" type="datetimeFigureOut">
              <a:rPr lang="en-US" smtClean="0"/>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337CF-463D-4AC2-A30B-9D90A59E8CD0}" type="datetimeFigureOut">
              <a:rPr lang="en-US" smtClean="0"/>
              <a:t>3/5/2013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337CF-463D-4AC2-A30B-9D90A59E8CD0}" type="datetimeFigureOut">
              <a:rPr lang="en-US" smtClean="0"/>
              <a:t>3/5/2013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t>3/5/2013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977337CF-463D-4AC2-A30B-9D90A59E8CD0}" type="datetimeFigureOut">
              <a:rPr lang="en-US" smtClean="0"/>
              <a:pPr/>
              <a:t>3/5/2013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hyperlink" Target="http://developer.android.com/sdk/installing.html" TargetMode="Externa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5.png"/><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hyperlink" Target="http://developer.android.com/guide/developing/devices/emulator.html" TargetMode="Externa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hyperlink" Target="http://developer.android.com/guide/developing/devices/managing-avds-cmdline.html" TargetMode="Externa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hyperlink" Target="http://developer.android.com/reference/packages.html" TargetMode="Externa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hyperlink" Target="http://developer.android.com/guide/developing/devices/managing-avds-cmdline.html" TargetMode="Externa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s/_rels/slide2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tags" Target="../tags/tag71.xml"/><Relationship Id="rId26" Type="http://schemas.openxmlformats.org/officeDocument/2006/relationships/tags" Target="../tags/tag79.xml"/><Relationship Id="rId3" Type="http://schemas.openxmlformats.org/officeDocument/2006/relationships/tags" Target="../tags/tag56.xml"/><Relationship Id="rId21" Type="http://schemas.openxmlformats.org/officeDocument/2006/relationships/tags" Target="../tags/tag74.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5" Type="http://schemas.openxmlformats.org/officeDocument/2006/relationships/tags" Target="../tags/tag78.xml"/><Relationship Id="rId2" Type="http://schemas.openxmlformats.org/officeDocument/2006/relationships/tags" Target="../tags/tag55.xml"/><Relationship Id="rId16" Type="http://schemas.openxmlformats.org/officeDocument/2006/relationships/tags" Target="../tags/tag69.xml"/><Relationship Id="rId20" Type="http://schemas.openxmlformats.org/officeDocument/2006/relationships/tags" Target="../tags/tag73.xml"/><Relationship Id="rId29" Type="http://schemas.openxmlformats.org/officeDocument/2006/relationships/slideLayout" Target="../slideLayouts/slideLayout6.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24" Type="http://schemas.openxmlformats.org/officeDocument/2006/relationships/tags" Target="../tags/tag77.xml"/><Relationship Id="rId32" Type="http://schemas.openxmlformats.org/officeDocument/2006/relationships/image" Target="../media/image20.wmf"/><Relationship Id="rId5" Type="http://schemas.openxmlformats.org/officeDocument/2006/relationships/tags" Target="../tags/tag58.xml"/><Relationship Id="rId15" Type="http://schemas.openxmlformats.org/officeDocument/2006/relationships/tags" Target="../tags/tag68.xml"/><Relationship Id="rId23" Type="http://schemas.openxmlformats.org/officeDocument/2006/relationships/tags" Target="../tags/tag76.xml"/><Relationship Id="rId28" Type="http://schemas.openxmlformats.org/officeDocument/2006/relationships/tags" Target="../tags/tag81.xml"/><Relationship Id="rId10" Type="http://schemas.openxmlformats.org/officeDocument/2006/relationships/tags" Target="../tags/tag63.xml"/><Relationship Id="rId19" Type="http://schemas.openxmlformats.org/officeDocument/2006/relationships/tags" Target="../tags/tag72.xml"/><Relationship Id="rId31" Type="http://schemas.openxmlformats.org/officeDocument/2006/relationships/image" Target="../media/image19.pn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tags" Target="../tags/tag75.xml"/><Relationship Id="rId27" Type="http://schemas.openxmlformats.org/officeDocument/2006/relationships/tags" Target="../tags/tag80.xml"/><Relationship Id="rId30"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developer.android.com/guide/basics/what-is-android.html" TargetMode="External"/><Relationship Id="rId5" Type="http://schemas.openxmlformats.org/officeDocument/2006/relationships/image" Target="../media/image1.jpe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eveloper.android.com/guide/developing/tools/adb.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ebki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CS378 - Mobile Computing</a:t>
            </a:r>
            <a:endParaRPr lang="en-US" dirty="0"/>
          </a:p>
        </p:txBody>
      </p:sp>
      <p:sp>
        <p:nvSpPr>
          <p:cNvPr id="3" name="Subtitle 2"/>
          <p:cNvSpPr>
            <a:spLocks noGrp="1"/>
          </p:cNvSpPr>
          <p:nvPr>
            <p:ph type="subTitle" idx="1"/>
          </p:nvPr>
        </p:nvSpPr>
        <p:spPr/>
        <p:txBody>
          <a:bodyPr/>
          <a:lstStyle/>
          <a:p>
            <a:r>
              <a:rPr lang="en-US" dirty="0">
                <a:solidFill>
                  <a:schemeClr val="tx1"/>
                </a:solidFill>
              </a:rPr>
              <a:t>Android Overview and Android Development Environment</a:t>
            </a:r>
          </a:p>
        </p:txBody>
      </p:sp>
    </p:spTree>
    <p:extLst>
      <p:ext uri="{BB962C8B-B14F-4D97-AF65-F5344CB8AC3E}">
        <p14:creationId xmlns:p14="http://schemas.microsoft.com/office/powerpoint/2010/main" val="48101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Distribution July 2012</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04" y="1112767"/>
            <a:ext cx="8736496" cy="546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15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 1, 2012</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52" y="914400"/>
            <a:ext cx="8915400" cy="5782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18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Devices and Apps</a:t>
            </a:r>
            <a:endParaRPr lang="en-US" dirty="0"/>
          </a:p>
        </p:txBody>
      </p:sp>
      <p:sp>
        <p:nvSpPr>
          <p:cNvPr id="3" name="Content Placeholder 2"/>
          <p:cNvSpPr>
            <a:spLocks noGrp="1"/>
          </p:cNvSpPr>
          <p:nvPr>
            <p:ph idx="1"/>
          </p:nvPr>
        </p:nvSpPr>
        <p:spPr/>
        <p:txBody>
          <a:bodyPr>
            <a:normAutofit lnSpcReduction="10000"/>
          </a:bodyPr>
          <a:lstStyle/>
          <a:p>
            <a:r>
              <a:rPr lang="en-US" dirty="0" smtClean="0"/>
              <a:t>Estimated 400M activated devices (100M a year ago)</a:t>
            </a:r>
          </a:p>
          <a:p>
            <a:r>
              <a:rPr lang="en-US" dirty="0" smtClean="0"/>
              <a:t>1M new activations per day</a:t>
            </a:r>
          </a:p>
          <a:p>
            <a:r>
              <a:rPr lang="en-US" dirty="0" smtClean="0"/>
              <a:t>Google Play (formerly Android Market)</a:t>
            </a:r>
          </a:p>
          <a:p>
            <a:pPr lvl="1"/>
            <a:r>
              <a:rPr lang="en-US" dirty="0" smtClean="0"/>
              <a:t>~600,000 apps, June 2012</a:t>
            </a:r>
          </a:p>
          <a:p>
            <a:pPr lvl="1"/>
            <a:r>
              <a:rPr lang="en-US" dirty="0" smtClean="0"/>
              <a:t>2/3 free, 1/3 paid</a:t>
            </a:r>
          </a:p>
          <a:p>
            <a:pPr lvl="1"/>
            <a:r>
              <a:rPr lang="en-US" dirty="0" smtClean="0"/>
              <a:t>Apple App Store, ~650,000 apps June 2012</a:t>
            </a:r>
          </a:p>
          <a:p>
            <a:r>
              <a:rPr lang="en-US" dirty="0" smtClean="0"/>
              <a:t>What's old is new - Mac vs. PC </a:t>
            </a:r>
            <a:br>
              <a:rPr lang="en-US" dirty="0" smtClean="0"/>
            </a:br>
            <a:r>
              <a:rPr lang="en-US" dirty="0" smtClean="0"/>
              <a:t>	iPhone vs. Android???</a:t>
            </a:r>
            <a:endParaRPr lang="en-US" dirty="0"/>
          </a:p>
        </p:txBody>
      </p:sp>
    </p:spTree>
    <p:extLst>
      <p:ext uri="{BB962C8B-B14F-4D97-AF65-F5344CB8AC3E}">
        <p14:creationId xmlns:p14="http://schemas.microsoft.com/office/powerpoint/2010/main" val="316252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iPhone vs. Android</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3" y="1219200"/>
            <a:ext cx="8229600" cy="511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66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Revenues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199"/>
            <a:ext cx="433387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76801" y="1524000"/>
            <a:ext cx="4267200" cy="2677656"/>
          </a:xfrm>
          <a:prstGeom prst="rect">
            <a:avLst/>
          </a:prstGeom>
          <a:noFill/>
        </p:spPr>
        <p:txBody>
          <a:bodyPr wrap="square" rtlCol="0">
            <a:spAutoFit/>
          </a:bodyPr>
          <a:lstStyle/>
          <a:p>
            <a:pPr marL="285750" indent="-285750">
              <a:buFont typeface="Arial" pitchFamily="34" charset="0"/>
              <a:buChar char="•"/>
            </a:pPr>
            <a:r>
              <a:rPr lang="en-US" sz="2800" dirty="0" smtClean="0"/>
              <a:t>Business Strategy:</a:t>
            </a:r>
            <a:br>
              <a:rPr lang="en-US" sz="2800" dirty="0" smtClean="0"/>
            </a:br>
            <a:r>
              <a:rPr lang="en-US" sz="2800" dirty="0" smtClean="0"/>
              <a:t>attract developers with comparison of revenue generated by</a:t>
            </a:r>
            <a:r>
              <a:rPr lang="en-US" sz="2800" dirty="0"/>
              <a:t> </a:t>
            </a:r>
            <a:r>
              <a:rPr lang="en-US" sz="2800" dirty="0" smtClean="0"/>
              <a:t>applications, average revenue per user, etc.</a:t>
            </a:r>
          </a:p>
        </p:txBody>
      </p:sp>
    </p:spTree>
    <p:extLst>
      <p:ext uri="{BB962C8B-B14F-4D97-AF65-F5344CB8AC3E}">
        <p14:creationId xmlns:p14="http://schemas.microsoft.com/office/powerpoint/2010/main" val="367812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Trends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08" y="1219200"/>
            <a:ext cx="894649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15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Setup Development Environment</a:t>
            </a:r>
            <a:endParaRPr lang="en-US" dirty="0"/>
          </a:p>
        </p:txBody>
      </p:sp>
      <p:sp>
        <p:nvSpPr>
          <p:cNvPr id="3" name="Content Placeholder 2"/>
          <p:cNvSpPr>
            <a:spLocks noGrp="1"/>
          </p:cNvSpPr>
          <p:nvPr>
            <p:ph idx="1"/>
            <p:custDataLst>
              <p:tags r:id="rId3"/>
            </p:custDataLst>
          </p:nvPr>
        </p:nvSpPr>
        <p:spPr/>
        <p:txBody>
          <a:bodyPr>
            <a:normAutofit lnSpcReduction="10000"/>
          </a:bodyPr>
          <a:lstStyle/>
          <a:p>
            <a:r>
              <a:rPr lang="en-US" dirty="0" smtClean="0"/>
              <a:t>Install JDK 5, 6, or 7</a:t>
            </a:r>
          </a:p>
          <a:p>
            <a:r>
              <a:rPr lang="en-US" dirty="0" smtClean="0"/>
              <a:t>Install </a:t>
            </a:r>
            <a:r>
              <a:rPr lang="en-US" dirty="0"/>
              <a:t>Eclipse IDE </a:t>
            </a:r>
            <a:r>
              <a:rPr lang="en-US" dirty="0" smtClean="0"/>
              <a:t>(version 3.7 </a:t>
            </a:r>
            <a:r>
              <a:rPr lang="en-US" dirty="0"/>
              <a:t>- </a:t>
            </a:r>
            <a:r>
              <a:rPr lang="en-US" dirty="0" smtClean="0"/>
              <a:t>Indigo)</a:t>
            </a:r>
          </a:p>
          <a:p>
            <a:pPr lvl="1"/>
            <a:r>
              <a:rPr lang="en-US" dirty="0" smtClean="0"/>
              <a:t>recommended "Eclipse Classic"</a:t>
            </a:r>
          </a:p>
          <a:p>
            <a:r>
              <a:rPr lang="en-US" dirty="0" smtClean="0"/>
              <a:t>Download and unpack the Android </a:t>
            </a:r>
            <a:r>
              <a:rPr lang="en-US" dirty="0"/>
              <a:t>SDK </a:t>
            </a:r>
            <a:endParaRPr lang="en-US" dirty="0" smtClean="0"/>
          </a:p>
          <a:p>
            <a:r>
              <a:rPr lang="en-US" dirty="0" smtClean="0"/>
              <a:t>Install </a:t>
            </a:r>
            <a:r>
              <a:rPr lang="en-US" dirty="0"/>
              <a:t>Android Development Tools (ADT</a:t>
            </a:r>
            <a:r>
              <a:rPr lang="en-US" dirty="0" smtClean="0"/>
              <a:t>) </a:t>
            </a:r>
            <a:r>
              <a:rPr lang="en-US" dirty="0" err="1" smtClean="0"/>
              <a:t>plugin</a:t>
            </a:r>
            <a:r>
              <a:rPr lang="en-US" dirty="0" smtClean="0"/>
              <a:t> for Eclipse</a:t>
            </a:r>
          </a:p>
          <a:p>
            <a:r>
              <a:rPr lang="en-US" dirty="0" smtClean="0"/>
              <a:t>Detailed install instructions available on Android site</a:t>
            </a:r>
            <a:br>
              <a:rPr lang="en-US" dirty="0" smtClean="0"/>
            </a:br>
            <a:r>
              <a:rPr lang="en-US" sz="3000" dirty="0" smtClean="0">
                <a:hlinkClick r:id="rId5"/>
              </a:rPr>
              <a:t>http://developer.android.com/sdk/installing.html</a:t>
            </a:r>
            <a:endParaRPr lang="en-US" sz="3000" dirty="0"/>
          </a:p>
        </p:txBody>
      </p:sp>
    </p:spTree>
    <p:custDataLst>
      <p:tags r:id="rId1"/>
    </p:custDataLst>
    <p:extLst>
      <p:ext uri="{BB962C8B-B14F-4D97-AF65-F5344CB8AC3E}">
        <p14:creationId xmlns:p14="http://schemas.microsoft.com/office/powerpoint/2010/main" val="36040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1511754"/>
            <a:ext cx="608647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1524000" y="1828800"/>
            <a:ext cx="6096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676400" y="990600"/>
            <a:ext cx="152400" cy="838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0571" y="507164"/>
            <a:ext cx="1866858" cy="461665"/>
          </a:xfrm>
          <a:prstGeom prst="rect">
            <a:avLst/>
          </a:prstGeom>
          <a:noFill/>
        </p:spPr>
        <p:txBody>
          <a:bodyPr wrap="none" rtlCol="0">
            <a:spAutoFit/>
          </a:bodyPr>
          <a:lstStyle/>
          <a:p>
            <a:r>
              <a:rPr lang="en-US" sz="2400" dirty="0" smtClean="0"/>
              <a:t>SDK Manager</a:t>
            </a:r>
            <a:endParaRPr lang="en-US" sz="2400"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143000"/>
            <a:ext cx="39433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p:cNvSpPr/>
          <p:nvPr/>
        </p:nvSpPr>
        <p:spPr>
          <a:xfrm>
            <a:off x="5562600" y="1409700"/>
            <a:ext cx="6096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85657" y="276331"/>
            <a:ext cx="1904752" cy="461665"/>
          </a:xfrm>
          <a:prstGeom prst="rect">
            <a:avLst/>
          </a:prstGeom>
          <a:noFill/>
        </p:spPr>
        <p:txBody>
          <a:bodyPr wrap="none" rtlCol="0">
            <a:spAutoFit/>
          </a:bodyPr>
          <a:lstStyle/>
          <a:p>
            <a:r>
              <a:rPr lang="en-US" sz="2400" dirty="0" smtClean="0"/>
              <a:t>AVD Manager</a:t>
            </a:r>
            <a:endParaRPr lang="en-US" sz="2400" dirty="0"/>
          </a:p>
        </p:txBody>
      </p:sp>
      <p:cxnSp>
        <p:nvCxnSpPr>
          <p:cNvPr id="16" name="Straight Arrow Connector 15"/>
          <p:cNvCxnSpPr>
            <a:stCxn id="15" idx="2"/>
          </p:cNvCxnSpPr>
          <p:nvPr/>
        </p:nvCxnSpPr>
        <p:spPr>
          <a:xfrm flipH="1">
            <a:off x="5867400" y="737996"/>
            <a:ext cx="70633" cy="6499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47091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Android Emulator or AVD</a:t>
            </a:r>
            <a:endParaRPr lang="en-US" dirty="0"/>
          </a:p>
        </p:txBody>
      </p:sp>
      <p:sp>
        <p:nvSpPr>
          <p:cNvPr id="3" name="Content Placeholder 2"/>
          <p:cNvSpPr>
            <a:spLocks noGrp="1"/>
          </p:cNvSpPr>
          <p:nvPr>
            <p:ph idx="1"/>
            <p:custDataLst>
              <p:tags r:id="rId3"/>
            </p:custDataLst>
          </p:nvPr>
        </p:nvSpPr>
        <p:spPr/>
        <p:txBody>
          <a:bodyPr>
            <a:normAutofit lnSpcReduction="10000"/>
          </a:bodyPr>
          <a:lstStyle/>
          <a:p>
            <a:r>
              <a:rPr lang="en-US" dirty="0" smtClean="0"/>
              <a:t>Emulator is essential to testing app but is not a substitute for a real device</a:t>
            </a:r>
          </a:p>
          <a:p>
            <a:r>
              <a:rPr lang="en-US" dirty="0" smtClean="0"/>
              <a:t>Emulators are called </a:t>
            </a:r>
            <a:r>
              <a:rPr lang="en-US" b="1" dirty="0" smtClean="0"/>
              <a:t>Android Virtual Devices </a:t>
            </a:r>
            <a:r>
              <a:rPr lang="en-US" dirty="0" smtClean="0"/>
              <a:t>(AVDs)</a:t>
            </a:r>
          </a:p>
          <a:p>
            <a:r>
              <a:rPr lang="en-US" dirty="0" smtClean="0"/>
              <a:t>Android SDK and AVD Manager allows you to create AVDs that target any Android API level</a:t>
            </a:r>
          </a:p>
          <a:p>
            <a:r>
              <a:rPr lang="en-US" dirty="0" smtClean="0"/>
              <a:t>AVD have configurable resolutions, RAM, SD cards, skins, and other hardware </a:t>
            </a:r>
          </a:p>
        </p:txBody>
      </p:sp>
    </p:spTree>
    <p:custDataLst>
      <p:tags r:id="rId1"/>
    </p:custDataLst>
    <p:extLst>
      <p:ext uri="{BB962C8B-B14F-4D97-AF65-F5344CB8AC3E}">
        <p14:creationId xmlns:p14="http://schemas.microsoft.com/office/powerpoint/2010/main" val="2685432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0"/>
            <a:ext cx="8229600" cy="1143000"/>
          </a:xfrm>
        </p:spPr>
        <p:txBody>
          <a:bodyPr/>
          <a:lstStyle/>
          <a:p>
            <a:r>
              <a:rPr lang="en-US" dirty="0" smtClean="0"/>
              <a:t>Android Emulator: 1.6</a:t>
            </a:r>
            <a:endParaRPr lang="en-US" dirty="0"/>
          </a:p>
        </p:txBody>
      </p:sp>
      <p:pic>
        <p:nvPicPr>
          <p:cNvPr id="18434" name="Picture 2"/>
          <p:cNvPicPr>
            <a:picLocks noChangeAspect="1" noChangeArrowheads="1"/>
          </p:cNvPicPr>
          <p:nvPr>
            <p:custDataLst>
              <p:tags r:id="rId3"/>
            </p:custDataLst>
          </p:nvPr>
        </p:nvPicPr>
        <p:blipFill>
          <a:blip r:embed="rId5" cstate="print"/>
          <a:srcRect/>
          <a:stretch>
            <a:fillRect/>
          </a:stretch>
        </p:blipFill>
        <p:spPr bwMode="auto">
          <a:xfrm>
            <a:off x="1295400" y="1143000"/>
            <a:ext cx="6543676" cy="54864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973634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1143000"/>
          </a:xfrm>
        </p:spPr>
        <p:txBody>
          <a:bodyPr/>
          <a:lstStyle/>
          <a:p>
            <a:r>
              <a:rPr lang="en-US" dirty="0" smtClean="0"/>
              <a:t>What is Android?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software stack for mobile devices that includes</a:t>
            </a:r>
          </a:p>
          <a:p>
            <a:pPr lvl="1"/>
            <a:r>
              <a:rPr lang="en-US" dirty="0"/>
              <a:t>An operating system</a:t>
            </a:r>
          </a:p>
          <a:p>
            <a:pPr lvl="1"/>
            <a:r>
              <a:rPr lang="en-US" dirty="0"/>
              <a:t>Middleware</a:t>
            </a:r>
          </a:p>
          <a:p>
            <a:pPr lvl="1"/>
            <a:r>
              <a:rPr lang="en-US" dirty="0"/>
              <a:t>Key Applications</a:t>
            </a:r>
          </a:p>
          <a:p>
            <a:r>
              <a:rPr lang="en-US" dirty="0"/>
              <a:t>Uses Linux to provide core system services</a:t>
            </a:r>
          </a:p>
          <a:p>
            <a:pPr lvl="1"/>
            <a:r>
              <a:rPr lang="en-US" dirty="0"/>
              <a:t>Security</a:t>
            </a:r>
          </a:p>
          <a:p>
            <a:pPr lvl="1"/>
            <a:r>
              <a:rPr lang="en-US" dirty="0"/>
              <a:t>Memory management</a:t>
            </a:r>
          </a:p>
          <a:p>
            <a:pPr lvl="1"/>
            <a:r>
              <a:rPr lang="en-US" dirty="0"/>
              <a:t>Process management</a:t>
            </a:r>
          </a:p>
          <a:p>
            <a:pPr lvl="1"/>
            <a:r>
              <a:rPr lang="en-US" dirty="0"/>
              <a:t>Power management</a:t>
            </a:r>
          </a:p>
          <a:p>
            <a:pPr lvl="1"/>
            <a:r>
              <a:rPr lang="en-US" dirty="0"/>
              <a:t>Hardware drivers</a:t>
            </a:r>
          </a:p>
          <a:p>
            <a:pPr lvl="1"/>
            <a:endParaRPr lang="en-US" dirty="0"/>
          </a:p>
        </p:txBody>
      </p:sp>
    </p:spTree>
    <p:extLst>
      <p:ext uri="{BB962C8B-B14F-4D97-AF65-F5344CB8AC3E}">
        <p14:creationId xmlns:p14="http://schemas.microsoft.com/office/powerpoint/2010/main" val="50513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0"/>
            <a:ext cx="8229600" cy="1143000"/>
          </a:xfrm>
        </p:spPr>
        <p:txBody>
          <a:bodyPr/>
          <a:lstStyle/>
          <a:p>
            <a:r>
              <a:rPr lang="en-US" dirty="0" smtClean="0"/>
              <a:t>Android Emulator: 2.2</a:t>
            </a:r>
            <a:endParaRPr lang="en-US" dirty="0"/>
          </a:p>
        </p:txBody>
      </p:sp>
      <p:pic>
        <p:nvPicPr>
          <p:cNvPr id="70659" name="Picture 3"/>
          <p:cNvPicPr>
            <a:picLocks noChangeAspect="1" noChangeArrowheads="1"/>
          </p:cNvPicPr>
          <p:nvPr>
            <p:custDataLst>
              <p:tags r:id="rId3"/>
            </p:custDataLst>
          </p:nvPr>
        </p:nvPicPr>
        <p:blipFill>
          <a:blip r:embed="rId5" cstate="print"/>
          <a:srcRect/>
          <a:stretch>
            <a:fillRect/>
          </a:stretch>
        </p:blipFill>
        <p:spPr bwMode="auto">
          <a:xfrm>
            <a:off x="762000" y="1143000"/>
            <a:ext cx="7686675" cy="54483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3497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a:xfrm>
            <a:off x="457200" y="0"/>
            <a:ext cx="8229600" cy="1143000"/>
          </a:xfrm>
        </p:spPr>
        <p:txBody>
          <a:bodyPr/>
          <a:lstStyle/>
          <a:p>
            <a:r>
              <a:rPr lang="en-US" dirty="0" smtClean="0"/>
              <a:t>Android Emulator: 3.0</a:t>
            </a:r>
            <a:endParaRPr lang="en-US" dirty="0"/>
          </a:p>
        </p:txBody>
      </p:sp>
      <p:pic>
        <p:nvPicPr>
          <p:cNvPr id="71682" name="Picture 2"/>
          <p:cNvPicPr>
            <a:picLocks noChangeAspect="1" noChangeArrowheads="1"/>
          </p:cNvPicPr>
          <p:nvPr>
            <p:custDataLst>
              <p:tags r:id="rId3"/>
            </p:custDataLst>
          </p:nvPr>
        </p:nvPicPr>
        <p:blipFill>
          <a:blip r:embed="rId5" cstate="print"/>
          <a:srcRect/>
          <a:stretch>
            <a:fillRect/>
          </a:stretch>
        </p:blipFill>
        <p:spPr bwMode="auto">
          <a:xfrm>
            <a:off x="609600" y="1219200"/>
            <a:ext cx="7848600" cy="526269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363352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Emulator: </a:t>
            </a:r>
            <a:r>
              <a:rPr lang="en-US" dirty="0" smtClean="0"/>
              <a:t>4.0</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27760"/>
            <a:ext cx="5803095"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57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Emulator Basics</a:t>
            </a:r>
            <a:endParaRPr lang="en-US" dirty="0"/>
          </a:p>
        </p:txBody>
      </p:sp>
      <p:sp>
        <p:nvSpPr>
          <p:cNvPr id="3" name="Content Placeholder 2"/>
          <p:cNvSpPr>
            <a:spLocks noGrp="1"/>
          </p:cNvSpPr>
          <p:nvPr>
            <p:ph idx="1"/>
            <p:custDataLst>
              <p:tags r:id="rId3"/>
            </p:custDataLst>
          </p:nvPr>
        </p:nvSpPr>
        <p:spPr/>
        <p:txBody>
          <a:bodyPr>
            <a:normAutofit lnSpcReduction="10000"/>
          </a:bodyPr>
          <a:lstStyle/>
          <a:p>
            <a:r>
              <a:rPr lang="en-US" dirty="0" smtClean="0"/>
              <a:t>Host computer’s keyboard works</a:t>
            </a:r>
          </a:p>
          <a:p>
            <a:r>
              <a:rPr lang="en-US" dirty="0" smtClean="0"/>
              <a:t>Host’s mouse works like finger</a:t>
            </a:r>
          </a:p>
          <a:p>
            <a:r>
              <a:rPr lang="en-US" dirty="0" smtClean="0"/>
              <a:t>Uses host’s Internet connection</a:t>
            </a:r>
          </a:p>
          <a:p>
            <a:r>
              <a:rPr lang="en-US" dirty="0" smtClean="0"/>
              <a:t>Other buttons work: Home, Menu, Back, Search, volume up and down, etc. </a:t>
            </a:r>
            <a:endParaRPr lang="en-US" dirty="0"/>
          </a:p>
          <a:p>
            <a:r>
              <a:rPr lang="en-US" dirty="0" smtClean="0"/>
              <a:t>Ctrl-F11 toggle landscape </a:t>
            </a:r>
            <a:r>
              <a:rPr lang="en-US" dirty="0" smtClean="0">
                <a:sym typeface="Wingdings" pitchFamily="2" charset="2"/>
              </a:rPr>
              <a:t> portrait</a:t>
            </a:r>
          </a:p>
          <a:p>
            <a:r>
              <a:rPr lang="en-US" dirty="0" smtClean="0">
                <a:sym typeface="Wingdings" pitchFamily="2" charset="2"/>
              </a:rPr>
              <a:t>Alt-Enter toggle full-screen mode</a:t>
            </a:r>
            <a:endParaRPr lang="en-US" dirty="0" smtClean="0"/>
          </a:p>
          <a:p>
            <a:r>
              <a:rPr lang="en-US" dirty="0" smtClean="0"/>
              <a:t>More info at </a:t>
            </a:r>
            <a:r>
              <a:rPr lang="en-US" sz="2000" dirty="0" smtClean="0">
                <a:hlinkClick r:id="rId5"/>
              </a:rPr>
              <a:t>http://developer.android.com/guide/developing/devices/emulator.html</a:t>
            </a:r>
            <a:endParaRPr lang="en-US" dirty="0"/>
          </a:p>
        </p:txBody>
      </p:sp>
    </p:spTree>
    <p:custDataLst>
      <p:tags r:id="rId1"/>
    </p:custDataLst>
    <p:extLst>
      <p:ext uri="{BB962C8B-B14F-4D97-AF65-F5344CB8AC3E}">
        <p14:creationId xmlns:p14="http://schemas.microsoft.com/office/powerpoint/2010/main" val="2932363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Emulator Limitations</a:t>
            </a:r>
            <a:endParaRPr lang="en-US" dirty="0"/>
          </a:p>
        </p:txBody>
      </p:sp>
      <p:sp>
        <p:nvSpPr>
          <p:cNvPr id="3" name="Content Placeholder 2"/>
          <p:cNvSpPr>
            <a:spLocks noGrp="1"/>
          </p:cNvSpPr>
          <p:nvPr>
            <p:ph idx="1"/>
            <p:custDataLst>
              <p:tags r:id="rId3"/>
            </p:custDataLst>
          </p:nvPr>
        </p:nvSpPr>
        <p:spPr/>
        <p:txBody>
          <a:bodyPr>
            <a:normAutofit fontScale="77500" lnSpcReduction="20000"/>
          </a:bodyPr>
          <a:lstStyle/>
          <a:p>
            <a:r>
              <a:rPr lang="en-US" sz="3300" dirty="0"/>
              <a:t>No support for placing or receiving actual phone </a:t>
            </a:r>
            <a:r>
              <a:rPr lang="en-US" sz="3300" dirty="0" smtClean="0"/>
              <a:t>calls</a:t>
            </a:r>
          </a:p>
          <a:p>
            <a:pPr lvl="1"/>
            <a:r>
              <a:rPr lang="en-US" sz="3000" dirty="0" smtClean="0"/>
              <a:t>Simulate phone calls (placed and received) through the emulator console</a:t>
            </a:r>
            <a:endParaRPr lang="en-US" sz="3000" dirty="0"/>
          </a:p>
          <a:p>
            <a:r>
              <a:rPr lang="en-US" sz="3300" dirty="0"/>
              <a:t>No support for USB connections</a:t>
            </a:r>
          </a:p>
          <a:p>
            <a:r>
              <a:rPr lang="en-US" sz="3300" dirty="0"/>
              <a:t>No support for camera/video capture (input</a:t>
            </a:r>
            <a:r>
              <a:rPr lang="en-US" sz="3300" dirty="0" smtClean="0"/>
              <a:t>)</a:t>
            </a:r>
            <a:endParaRPr lang="en-US" sz="3300" dirty="0"/>
          </a:p>
          <a:p>
            <a:r>
              <a:rPr lang="en-US" sz="3300" dirty="0"/>
              <a:t>No support for device-attached headphones</a:t>
            </a:r>
          </a:p>
          <a:p>
            <a:r>
              <a:rPr lang="en-US" sz="3300" dirty="0"/>
              <a:t>No support for determining connected state</a:t>
            </a:r>
          </a:p>
          <a:p>
            <a:r>
              <a:rPr lang="en-US" sz="3300" dirty="0"/>
              <a:t>No support for determining battery charge level and AC charging state</a:t>
            </a:r>
          </a:p>
          <a:p>
            <a:r>
              <a:rPr lang="en-US" sz="3300" dirty="0"/>
              <a:t>No support for determining SD card insert/eject</a:t>
            </a:r>
          </a:p>
          <a:p>
            <a:r>
              <a:rPr lang="en-US" sz="3300" dirty="0"/>
              <a:t>No support for </a:t>
            </a:r>
            <a:r>
              <a:rPr lang="en-US" sz="3300" dirty="0" smtClean="0"/>
              <a:t>Bluetooth</a:t>
            </a:r>
          </a:p>
          <a:p>
            <a:r>
              <a:rPr lang="en-US" sz="3300" dirty="0" smtClean="0"/>
              <a:t>No support for simulating the accelerometer</a:t>
            </a:r>
          </a:p>
          <a:p>
            <a:pPr lvl="1"/>
            <a:r>
              <a:rPr lang="en-US" sz="3000" dirty="0" smtClean="0"/>
              <a:t>Use </a:t>
            </a:r>
            <a:r>
              <a:rPr lang="en-US" sz="3000" dirty="0" err="1" smtClean="0"/>
              <a:t>OpenIntents’s</a:t>
            </a:r>
            <a:r>
              <a:rPr lang="en-US" sz="3000" dirty="0" smtClean="0"/>
              <a:t> Sensor Simulator</a:t>
            </a:r>
            <a:endParaRPr lang="en-US" sz="3000" dirty="0"/>
          </a:p>
        </p:txBody>
      </p:sp>
      <p:sp>
        <p:nvSpPr>
          <p:cNvPr id="4" name="TextBox 3"/>
          <p:cNvSpPr txBox="1"/>
          <p:nvPr/>
        </p:nvSpPr>
        <p:spPr>
          <a:xfrm>
            <a:off x="609600" y="6248400"/>
            <a:ext cx="5520614" cy="523220"/>
          </a:xfrm>
          <a:prstGeom prst="rect">
            <a:avLst/>
          </a:prstGeom>
          <a:noFill/>
        </p:spPr>
        <p:txBody>
          <a:bodyPr wrap="none" rtlCol="0">
            <a:spAutoFit/>
          </a:bodyPr>
          <a:lstStyle/>
          <a:p>
            <a:r>
              <a:rPr lang="en-US" sz="2800" dirty="0" smtClean="0"/>
              <a:t>That's why we need the </a:t>
            </a:r>
            <a:r>
              <a:rPr lang="en-US" sz="2800" dirty="0" err="1" smtClean="0"/>
              <a:t>dev</a:t>
            </a:r>
            <a:r>
              <a:rPr lang="en-US" sz="2800" dirty="0" smtClean="0"/>
              <a:t> phone!</a:t>
            </a:r>
            <a:endParaRPr lang="en-US" sz="2800" dirty="0"/>
          </a:p>
        </p:txBody>
      </p:sp>
    </p:spTree>
    <p:custDataLst>
      <p:tags r:id="rId1"/>
    </p:custDataLst>
    <p:extLst>
      <p:ext uri="{BB962C8B-B14F-4D97-AF65-F5344CB8AC3E}">
        <p14:creationId xmlns:p14="http://schemas.microsoft.com/office/powerpoint/2010/main" val="31919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Create an AVD using </a:t>
            </a:r>
            <a:br>
              <a:rPr lang="en-US" dirty="0" smtClean="0"/>
            </a:br>
            <a:r>
              <a:rPr lang="en-US" dirty="0" smtClean="0"/>
              <a:t>AVD Manager</a:t>
            </a: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143000"/>
            <a:ext cx="351618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2711" y="1371600"/>
            <a:ext cx="5433946" cy="391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custDataLst>
              <p:tags r:id="rId3"/>
            </p:custDataLst>
          </p:nvPr>
        </p:nvSpPr>
        <p:spPr>
          <a:xfrm>
            <a:off x="664029" y="6046504"/>
            <a:ext cx="7772400" cy="615553"/>
          </a:xfrm>
          <a:prstGeom prst="rect">
            <a:avLst/>
          </a:prstGeom>
          <a:noFill/>
        </p:spPr>
        <p:txBody>
          <a:bodyPr wrap="square" rtlCol="0">
            <a:spAutoFit/>
          </a:bodyPr>
          <a:lstStyle/>
          <a:p>
            <a:pPr algn="ctr"/>
            <a:r>
              <a:rPr lang="en-US" dirty="0" smtClean="0"/>
              <a:t>or use the command line</a:t>
            </a:r>
            <a:br>
              <a:rPr lang="en-US" dirty="0" smtClean="0"/>
            </a:br>
            <a:r>
              <a:rPr lang="en-US" sz="1600" dirty="0" smtClean="0">
                <a:hlinkClick r:id="rId7"/>
              </a:rPr>
              <a:t>http://developer.android.com/guide/developing/devices/managing-avds-cmdline.html</a:t>
            </a:r>
            <a:endParaRPr lang="en-US" dirty="0"/>
          </a:p>
        </p:txBody>
      </p:sp>
    </p:spTree>
    <p:custDataLst>
      <p:tags r:id="rId1"/>
    </p:custDataLst>
    <p:extLst>
      <p:ext uri="{BB962C8B-B14F-4D97-AF65-F5344CB8AC3E}">
        <p14:creationId xmlns:p14="http://schemas.microsoft.com/office/powerpoint/2010/main" val="3626722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Android Runtime: </a:t>
            </a:r>
            <a:r>
              <a:rPr lang="en-US" dirty="0" err="1" smtClean="0"/>
              <a:t>Dalvik</a:t>
            </a:r>
            <a:r>
              <a:rPr lang="en-US" dirty="0" smtClean="0"/>
              <a:t> VM</a:t>
            </a:r>
            <a:endParaRPr lang="en-US" dirty="0"/>
          </a:p>
        </p:txBody>
      </p:sp>
      <p:sp>
        <p:nvSpPr>
          <p:cNvPr id="3" name="Content Placeholder 2"/>
          <p:cNvSpPr>
            <a:spLocks noGrp="1"/>
          </p:cNvSpPr>
          <p:nvPr>
            <p:ph idx="1"/>
            <p:custDataLst>
              <p:tags r:id="rId3"/>
            </p:custDataLst>
          </p:nvPr>
        </p:nvSpPr>
        <p:spPr/>
        <p:txBody>
          <a:bodyPr>
            <a:normAutofit fontScale="92500" lnSpcReduction="10000"/>
          </a:bodyPr>
          <a:lstStyle/>
          <a:p>
            <a:r>
              <a:rPr lang="en-US" dirty="0" smtClean="0"/>
              <a:t>Subset of Java developed by Google</a:t>
            </a:r>
          </a:p>
          <a:p>
            <a:r>
              <a:rPr lang="en-US" dirty="0" smtClean="0"/>
              <a:t>Optimized for mobile devices (better memory management, battery utilization, etc.)</a:t>
            </a:r>
          </a:p>
          <a:p>
            <a:r>
              <a:rPr lang="en-US" dirty="0" err="1" smtClean="0"/>
              <a:t>Dalvik</a:t>
            </a:r>
            <a:r>
              <a:rPr lang="en-US" dirty="0" smtClean="0"/>
              <a:t> runs .</a:t>
            </a:r>
            <a:r>
              <a:rPr lang="en-US" dirty="0" err="1" smtClean="0"/>
              <a:t>dex</a:t>
            </a:r>
            <a:r>
              <a:rPr lang="en-US" dirty="0" smtClean="0"/>
              <a:t> files that are compiled from .class files</a:t>
            </a:r>
          </a:p>
          <a:p>
            <a:r>
              <a:rPr lang="en-US" dirty="0" smtClean="0"/>
              <a:t>Introduces new libraries</a:t>
            </a:r>
          </a:p>
          <a:p>
            <a:r>
              <a:rPr lang="en-US" dirty="0" smtClean="0"/>
              <a:t>Does not support some Java libraries like AWT, Swing</a:t>
            </a:r>
          </a:p>
          <a:p>
            <a:r>
              <a:rPr lang="en-US" sz="2600" dirty="0">
                <a:hlinkClick r:id="rId5"/>
              </a:rPr>
              <a:t>http://developer.android.com/reference/packages.html</a:t>
            </a:r>
            <a:endParaRPr lang="en-US" sz="2600" dirty="0" smtClean="0"/>
          </a:p>
          <a:p>
            <a:pPr lvl="1"/>
            <a:endParaRPr lang="en-US" dirty="0" smtClean="0"/>
          </a:p>
          <a:p>
            <a:endParaRPr lang="en-US" dirty="0"/>
          </a:p>
        </p:txBody>
      </p:sp>
    </p:spTree>
    <p:custDataLst>
      <p:tags r:id="rId1"/>
    </p:custDataLst>
    <p:extLst>
      <p:ext uri="{BB962C8B-B14F-4D97-AF65-F5344CB8AC3E}">
        <p14:creationId xmlns:p14="http://schemas.microsoft.com/office/powerpoint/2010/main" val="336488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Or From the Command Line</a:t>
            </a:r>
            <a:endParaRPr lang="en-US" dirty="0"/>
          </a:p>
        </p:txBody>
      </p:sp>
      <p:sp>
        <p:nvSpPr>
          <p:cNvPr id="4" name="Slide Number Placeholder 3"/>
          <p:cNvSpPr>
            <a:spLocks noGrp="1"/>
          </p:cNvSpPr>
          <p:nvPr>
            <p:ph type="sldNum" sz="quarter" idx="12"/>
            <p:custDataLst>
              <p:tags r:id="rId3"/>
            </p:custDataLst>
          </p:nvPr>
        </p:nvSpPr>
        <p:spPr/>
        <p:txBody>
          <a:bodyPr/>
          <a:lstStyle/>
          <a:p>
            <a:fld id="{374E9322-ADF7-42DC-A84A-F7705813E879}" type="slidenum">
              <a:rPr lang="en-US" smtClean="0"/>
              <a:pPr/>
              <a:t>27</a:t>
            </a:fld>
            <a:endParaRPr lang="en-US"/>
          </a:p>
        </p:txBody>
      </p:sp>
      <p:sp>
        <p:nvSpPr>
          <p:cNvPr id="5" name="TextBox 4"/>
          <p:cNvSpPr txBox="1"/>
          <p:nvPr>
            <p:custDataLst>
              <p:tags r:id="rId4"/>
            </p:custDataLst>
          </p:nvPr>
        </p:nvSpPr>
        <p:spPr>
          <a:xfrm>
            <a:off x="381000" y="2057400"/>
            <a:ext cx="8458200" cy="2862322"/>
          </a:xfrm>
          <a:prstGeom prst="rect">
            <a:avLst/>
          </a:prstGeom>
          <a:noFill/>
        </p:spPr>
        <p:txBody>
          <a:bodyPr wrap="square" rtlCol="0">
            <a:spAutoFit/>
          </a:bodyPr>
          <a:lstStyle/>
          <a:p>
            <a:r>
              <a:rPr lang="en-US" sz="2000" dirty="0" smtClean="0">
                <a:cs typeface="Courier New" pitchFamily="49" charset="0"/>
              </a:rPr>
              <a:t>C:\android-sdk-windows\tools&gt;</a:t>
            </a:r>
            <a:r>
              <a:rPr lang="en-US" sz="2000" b="1" dirty="0" smtClean="0">
                <a:cs typeface="Courier New" pitchFamily="49" charset="0"/>
              </a:rPr>
              <a:t>android</a:t>
            </a:r>
            <a:r>
              <a:rPr lang="en-US" sz="2000" dirty="0" smtClean="0">
                <a:cs typeface="Courier New" pitchFamily="49" charset="0"/>
              </a:rPr>
              <a:t> </a:t>
            </a:r>
            <a:r>
              <a:rPr lang="en-US" sz="2000" b="1" dirty="0" smtClean="0">
                <a:cs typeface="Courier New" pitchFamily="49" charset="0"/>
              </a:rPr>
              <a:t>create </a:t>
            </a:r>
            <a:r>
              <a:rPr lang="en-US" sz="2000" b="1" dirty="0" err="1" smtClean="0">
                <a:cs typeface="Courier New" pitchFamily="49" charset="0"/>
              </a:rPr>
              <a:t>avd</a:t>
            </a:r>
            <a:r>
              <a:rPr lang="en-US" sz="2000" b="1" dirty="0" smtClean="0">
                <a:cs typeface="Courier New" pitchFamily="49" charset="0"/>
              </a:rPr>
              <a:t> -n </a:t>
            </a:r>
            <a:r>
              <a:rPr lang="en-US" sz="2000" b="1" dirty="0" err="1" smtClean="0">
                <a:cs typeface="Courier New" pitchFamily="49" charset="0"/>
              </a:rPr>
              <a:t>MyDevice</a:t>
            </a:r>
            <a:r>
              <a:rPr lang="en-US" sz="2000" b="1" dirty="0" smtClean="0">
                <a:cs typeface="Courier New" pitchFamily="49" charset="0"/>
              </a:rPr>
              <a:t> -t android-8</a:t>
            </a:r>
          </a:p>
          <a:p>
            <a:r>
              <a:rPr lang="en-US" sz="2000" dirty="0" smtClean="0">
                <a:cs typeface="Courier New" pitchFamily="49" charset="0"/>
              </a:rPr>
              <a:t>Android 2.2 is a basic Android platform.</a:t>
            </a:r>
          </a:p>
          <a:p>
            <a:r>
              <a:rPr lang="en-US" sz="2000" dirty="0" smtClean="0">
                <a:cs typeface="Courier New" pitchFamily="49" charset="0"/>
              </a:rPr>
              <a:t>Do you wish to create a custom hardware profile [no]</a:t>
            </a:r>
          </a:p>
          <a:p>
            <a:r>
              <a:rPr lang="en-US" sz="2000" dirty="0" smtClean="0">
                <a:cs typeface="Courier New" pitchFamily="49" charset="0"/>
              </a:rPr>
              <a:t>Created AVD 'MyDevice2' based on Android 2.2,</a:t>
            </a:r>
          </a:p>
          <a:p>
            <a:r>
              <a:rPr lang="en-US" sz="2000" dirty="0" smtClean="0">
                <a:cs typeface="Courier New" pitchFamily="49" charset="0"/>
              </a:rPr>
              <a:t>with the following hardware </a:t>
            </a:r>
            <a:r>
              <a:rPr lang="en-US" sz="2000" dirty="0" err="1" smtClean="0">
                <a:cs typeface="Courier New" pitchFamily="49" charset="0"/>
              </a:rPr>
              <a:t>config</a:t>
            </a:r>
            <a:r>
              <a:rPr lang="en-US" sz="2000" dirty="0" smtClean="0">
                <a:cs typeface="Courier New" pitchFamily="49" charset="0"/>
              </a:rPr>
              <a:t>:</a:t>
            </a:r>
          </a:p>
          <a:p>
            <a:r>
              <a:rPr lang="en-US" sz="2000" dirty="0" err="1" smtClean="0">
                <a:cs typeface="Courier New" pitchFamily="49" charset="0"/>
              </a:rPr>
              <a:t>hw.lcd.density</a:t>
            </a:r>
            <a:r>
              <a:rPr lang="en-US" sz="2000" dirty="0" smtClean="0">
                <a:cs typeface="Courier New" pitchFamily="49" charset="0"/>
              </a:rPr>
              <a:t>=240</a:t>
            </a:r>
          </a:p>
          <a:p>
            <a:r>
              <a:rPr lang="en-US" sz="2000" dirty="0" err="1" smtClean="0">
                <a:cs typeface="Courier New" pitchFamily="49" charset="0"/>
              </a:rPr>
              <a:t>vm.heapSize</a:t>
            </a:r>
            <a:r>
              <a:rPr lang="en-US" sz="2000" dirty="0" smtClean="0">
                <a:cs typeface="Courier New" pitchFamily="49" charset="0"/>
              </a:rPr>
              <a:t>=24</a:t>
            </a:r>
          </a:p>
          <a:p>
            <a:endParaRPr lang="en-US" sz="2000" dirty="0" smtClean="0">
              <a:cs typeface="Courier New" pitchFamily="49" charset="0"/>
            </a:endParaRPr>
          </a:p>
          <a:p>
            <a:r>
              <a:rPr lang="en-US" sz="2000" dirty="0" smtClean="0">
                <a:cs typeface="Courier New" pitchFamily="49" charset="0"/>
              </a:rPr>
              <a:t>C:\android-sdk-windows\tools&gt;</a:t>
            </a:r>
            <a:r>
              <a:rPr lang="en-US" sz="2000" b="1" dirty="0" smtClean="0">
                <a:cs typeface="Courier New" pitchFamily="49" charset="0"/>
              </a:rPr>
              <a:t>emulator -</a:t>
            </a:r>
            <a:r>
              <a:rPr lang="en-US" sz="2000" b="1" dirty="0" err="1" smtClean="0">
                <a:cs typeface="Courier New" pitchFamily="49" charset="0"/>
              </a:rPr>
              <a:t>avd</a:t>
            </a:r>
            <a:r>
              <a:rPr lang="en-US" sz="2000" b="1" dirty="0" smtClean="0">
                <a:cs typeface="Courier New" pitchFamily="49" charset="0"/>
              </a:rPr>
              <a:t> </a:t>
            </a:r>
            <a:r>
              <a:rPr lang="en-US" sz="2000" b="1" dirty="0" err="1" smtClean="0">
                <a:cs typeface="Courier New" pitchFamily="49" charset="0"/>
              </a:rPr>
              <a:t>MyDevice</a:t>
            </a:r>
            <a:endParaRPr lang="en-US" sz="2000" b="1" dirty="0">
              <a:cs typeface="Courier New" pitchFamily="49" charset="0"/>
            </a:endParaRPr>
          </a:p>
        </p:txBody>
      </p:sp>
      <p:cxnSp>
        <p:nvCxnSpPr>
          <p:cNvPr id="7" name="Straight Arrow Connector 6"/>
          <p:cNvCxnSpPr/>
          <p:nvPr>
            <p:custDataLst>
              <p:tags r:id="rId5"/>
            </p:custDataLst>
          </p:nvPr>
        </p:nvCxnSpPr>
        <p:spPr>
          <a:xfrm rot="16200000" flipV="1">
            <a:off x="6438900" y="2628900"/>
            <a:ext cx="381000" cy="1524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6"/>
            </p:custDataLst>
          </p:nvPr>
        </p:nvSpPr>
        <p:spPr>
          <a:xfrm>
            <a:off x="6019800" y="2971800"/>
            <a:ext cx="1676400" cy="369332"/>
          </a:xfrm>
          <a:prstGeom prst="rect">
            <a:avLst/>
          </a:prstGeom>
          <a:noFill/>
        </p:spPr>
        <p:txBody>
          <a:bodyPr wrap="square" rtlCol="0">
            <a:spAutoFit/>
          </a:bodyPr>
          <a:lstStyle/>
          <a:p>
            <a:pPr algn="ctr"/>
            <a:r>
              <a:rPr lang="en-US" dirty="0" smtClean="0">
                <a:solidFill>
                  <a:srgbClr val="FF0000"/>
                </a:solidFill>
              </a:rPr>
              <a:t>Device name</a:t>
            </a:r>
            <a:endParaRPr lang="en-US" dirty="0">
              <a:solidFill>
                <a:srgbClr val="FF0000"/>
              </a:solidFill>
            </a:endParaRPr>
          </a:p>
        </p:txBody>
      </p:sp>
      <p:cxnSp>
        <p:nvCxnSpPr>
          <p:cNvPr id="11" name="Straight Arrow Connector 10"/>
          <p:cNvCxnSpPr/>
          <p:nvPr>
            <p:custDataLst>
              <p:tags r:id="rId7"/>
            </p:custDataLst>
          </p:nvPr>
        </p:nvCxnSpPr>
        <p:spPr>
          <a:xfrm rot="5400000" flipH="1" flipV="1">
            <a:off x="7353300" y="2857500"/>
            <a:ext cx="914400" cy="762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custDataLst>
              <p:tags r:id="rId8"/>
            </p:custDataLst>
          </p:nvPr>
        </p:nvSpPr>
        <p:spPr>
          <a:xfrm>
            <a:off x="6934200" y="3429000"/>
            <a:ext cx="1676400" cy="369332"/>
          </a:xfrm>
          <a:prstGeom prst="rect">
            <a:avLst/>
          </a:prstGeom>
          <a:noFill/>
        </p:spPr>
        <p:txBody>
          <a:bodyPr wrap="square" rtlCol="0">
            <a:spAutoFit/>
          </a:bodyPr>
          <a:lstStyle/>
          <a:p>
            <a:pPr algn="ctr"/>
            <a:r>
              <a:rPr lang="en-US" dirty="0" smtClean="0">
                <a:solidFill>
                  <a:srgbClr val="FF0000"/>
                </a:solidFill>
              </a:rPr>
              <a:t>Target platform</a:t>
            </a:r>
            <a:endParaRPr lang="en-US" dirty="0">
              <a:solidFill>
                <a:srgbClr val="FF0000"/>
              </a:solidFill>
            </a:endParaRPr>
          </a:p>
        </p:txBody>
      </p:sp>
      <p:sp>
        <p:nvSpPr>
          <p:cNvPr id="14" name="TextBox 13"/>
          <p:cNvSpPr txBox="1"/>
          <p:nvPr>
            <p:custDataLst>
              <p:tags r:id="rId9"/>
            </p:custDataLst>
          </p:nvPr>
        </p:nvSpPr>
        <p:spPr>
          <a:xfrm>
            <a:off x="685800" y="5632847"/>
            <a:ext cx="7772400" cy="615553"/>
          </a:xfrm>
          <a:prstGeom prst="rect">
            <a:avLst/>
          </a:prstGeom>
          <a:noFill/>
        </p:spPr>
        <p:txBody>
          <a:bodyPr wrap="square" rtlCol="0">
            <a:spAutoFit/>
          </a:bodyPr>
          <a:lstStyle/>
          <a:p>
            <a:pPr algn="ctr"/>
            <a:r>
              <a:rPr lang="en-US" dirty="0" smtClean="0"/>
              <a:t>More info: </a:t>
            </a:r>
            <a:br>
              <a:rPr lang="en-US" dirty="0" smtClean="0"/>
            </a:br>
            <a:r>
              <a:rPr lang="en-US" sz="1600" dirty="0" smtClean="0">
                <a:hlinkClick r:id="rId13"/>
              </a:rPr>
              <a:t>http://developer.android.com/guide/developing/devices/managing-avds-cmdline.html</a:t>
            </a:r>
            <a:endParaRPr lang="en-US" dirty="0"/>
          </a:p>
        </p:txBody>
      </p:sp>
      <p:cxnSp>
        <p:nvCxnSpPr>
          <p:cNvPr id="15" name="Straight Arrow Connector 14"/>
          <p:cNvCxnSpPr/>
          <p:nvPr>
            <p:custDataLst>
              <p:tags r:id="rId10"/>
            </p:custDataLst>
          </p:nvPr>
        </p:nvCxnSpPr>
        <p:spPr>
          <a:xfrm rot="10800000">
            <a:off x="5867400" y="4953000"/>
            <a:ext cx="533400" cy="3048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custDataLst>
              <p:tags r:id="rId11"/>
            </p:custDataLst>
          </p:nvPr>
        </p:nvSpPr>
        <p:spPr>
          <a:xfrm>
            <a:off x="6248400" y="5105400"/>
            <a:ext cx="2057400" cy="369332"/>
          </a:xfrm>
          <a:prstGeom prst="rect">
            <a:avLst/>
          </a:prstGeom>
          <a:noFill/>
        </p:spPr>
        <p:txBody>
          <a:bodyPr wrap="square" rtlCol="0">
            <a:spAutoFit/>
          </a:bodyPr>
          <a:lstStyle/>
          <a:p>
            <a:pPr algn="ctr"/>
            <a:r>
              <a:rPr lang="en-US" dirty="0" smtClean="0">
                <a:solidFill>
                  <a:srgbClr val="FF0000"/>
                </a:solidFill>
              </a:rPr>
              <a:t>Launch device</a:t>
            </a:r>
            <a:endParaRPr lang="en-US" dirty="0">
              <a:solidFill>
                <a:srgbClr val="FF0000"/>
              </a:solidFill>
            </a:endParaRPr>
          </a:p>
        </p:txBody>
      </p:sp>
    </p:spTree>
    <p:custDataLst>
      <p:tags r:id="rId1"/>
    </p:custDataLst>
    <p:extLst>
      <p:ext uri="{BB962C8B-B14F-4D97-AF65-F5344CB8AC3E}">
        <p14:creationId xmlns:p14="http://schemas.microsoft.com/office/powerpoint/2010/main" val="2574345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Applications Are Boxed</a:t>
            </a:r>
            <a:endParaRPr lang="en-US" dirty="0"/>
          </a:p>
        </p:txBody>
      </p:sp>
      <p:sp>
        <p:nvSpPr>
          <p:cNvPr id="3" name="Content Placeholder 2"/>
          <p:cNvSpPr>
            <a:spLocks noGrp="1"/>
          </p:cNvSpPr>
          <p:nvPr>
            <p:ph idx="1"/>
            <p:custDataLst>
              <p:tags r:id="rId3"/>
            </p:custDataLst>
          </p:nvPr>
        </p:nvSpPr>
        <p:spPr/>
        <p:txBody>
          <a:bodyPr>
            <a:normAutofit fontScale="92500" lnSpcReduction="20000"/>
          </a:bodyPr>
          <a:lstStyle/>
          <a:p>
            <a:r>
              <a:rPr lang="en-US" dirty="0" smtClean="0"/>
              <a:t>By default, each app is run in its own Linux process</a:t>
            </a:r>
          </a:p>
          <a:p>
            <a:pPr lvl="1"/>
            <a:r>
              <a:rPr lang="en-US" dirty="0" smtClean="0"/>
              <a:t>Process started when app’s code needs to be executed</a:t>
            </a:r>
          </a:p>
          <a:p>
            <a:pPr lvl="1"/>
            <a:r>
              <a:rPr lang="en-US" dirty="0" smtClean="0"/>
              <a:t>Threads can be started to handle time-consuming operations</a:t>
            </a:r>
          </a:p>
          <a:p>
            <a:r>
              <a:rPr lang="en-US" dirty="0" smtClean="0"/>
              <a:t>Each process has its own </a:t>
            </a:r>
            <a:r>
              <a:rPr lang="en-US" dirty="0" err="1" smtClean="0"/>
              <a:t>Dalvik</a:t>
            </a:r>
            <a:r>
              <a:rPr lang="en-US" dirty="0" smtClean="0"/>
              <a:t> VM</a:t>
            </a:r>
          </a:p>
          <a:p>
            <a:r>
              <a:rPr lang="en-US" dirty="0" smtClean="0"/>
              <a:t>By default, each app is assigned unique Linux ID</a:t>
            </a:r>
          </a:p>
          <a:p>
            <a:pPr lvl="1"/>
            <a:r>
              <a:rPr lang="en-US" dirty="0" smtClean="0"/>
              <a:t>Permissions are set so app’s files are only visible to that app</a:t>
            </a:r>
            <a:endParaRPr lang="en-US" dirty="0"/>
          </a:p>
        </p:txBody>
      </p:sp>
    </p:spTree>
    <p:custDataLst>
      <p:tags r:id="rId1"/>
    </p:custDataLst>
    <p:extLst>
      <p:ext uri="{BB962C8B-B14F-4D97-AF65-F5344CB8AC3E}">
        <p14:creationId xmlns:p14="http://schemas.microsoft.com/office/powerpoint/2010/main" val="2879994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Producing an Android App</a:t>
            </a:r>
            <a:endParaRPr lang="en-US" dirty="0"/>
          </a:p>
        </p:txBody>
      </p:sp>
      <p:sp>
        <p:nvSpPr>
          <p:cNvPr id="3" name="Rectangle 2"/>
          <p:cNvSpPr/>
          <p:nvPr>
            <p:custDataLst>
              <p:tags r:id="rId3"/>
            </p:custDataLst>
          </p:nvPr>
        </p:nvSpPr>
        <p:spPr>
          <a:xfrm>
            <a:off x="762000" y="15240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Java code</a:t>
            </a:r>
            <a:endParaRPr lang="en-US" dirty="0">
              <a:solidFill>
                <a:schemeClr val="tx2"/>
              </a:solidFill>
            </a:endParaRPr>
          </a:p>
        </p:txBody>
      </p:sp>
      <p:sp>
        <p:nvSpPr>
          <p:cNvPr id="4" name="Rectangle 3"/>
          <p:cNvSpPr/>
          <p:nvPr>
            <p:custDataLst>
              <p:tags r:id="rId4"/>
            </p:custDataLst>
          </p:nvPr>
        </p:nvSpPr>
        <p:spPr>
          <a:xfrm>
            <a:off x="2895600" y="15240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Byte code</a:t>
            </a:r>
            <a:endParaRPr lang="en-US" dirty="0">
              <a:solidFill>
                <a:schemeClr val="tx2"/>
              </a:solidFill>
            </a:endParaRPr>
          </a:p>
        </p:txBody>
      </p:sp>
      <p:sp>
        <p:nvSpPr>
          <p:cNvPr id="5" name="Rectangle 4"/>
          <p:cNvSpPr/>
          <p:nvPr>
            <p:custDataLst>
              <p:tags r:id="rId5"/>
            </p:custDataLst>
          </p:nvPr>
        </p:nvSpPr>
        <p:spPr>
          <a:xfrm>
            <a:off x="5334000" y="2209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solidFill>
              </a:rPr>
              <a:t>Dalvik</a:t>
            </a:r>
            <a:r>
              <a:rPr lang="en-US" dirty="0" smtClean="0">
                <a:solidFill>
                  <a:schemeClr val="tx2"/>
                </a:solidFill>
              </a:rPr>
              <a:t> exe</a:t>
            </a:r>
            <a:endParaRPr lang="en-US" dirty="0">
              <a:solidFill>
                <a:schemeClr val="tx2"/>
              </a:solidFill>
            </a:endParaRPr>
          </a:p>
        </p:txBody>
      </p:sp>
      <p:sp>
        <p:nvSpPr>
          <p:cNvPr id="6" name="Rectangle 5"/>
          <p:cNvSpPr/>
          <p:nvPr>
            <p:custDataLst>
              <p:tags r:id="rId6"/>
            </p:custDataLst>
          </p:nvPr>
        </p:nvSpPr>
        <p:spPr>
          <a:xfrm>
            <a:off x="2667000" y="32120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Rectangle 9"/>
          <p:cNvSpPr/>
          <p:nvPr>
            <p:custDataLst>
              <p:tags r:id="rId7"/>
            </p:custDataLst>
          </p:nvPr>
        </p:nvSpPr>
        <p:spPr>
          <a:xfrm>
            <a:off x="2819400" y="33644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Rectangle 10"/>
          <p:cNvSpPr/>
          <p:nvPr>
            <p:custDataLst>
              <p:tags r:id="rId8"/>
            </p:custDataLst>
          </p:nvPr>
        </p:nvSpPr>
        <p:spPr>
          <a:xfrm>
            <a:off x="2971800" y="35168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 name="Rectangle 11"/>
          <p:cNvSpPr/>
          <p:nvPr>
            <p:custDataLst>
              <p:tags r:id="rId9"/>
            </p:custDataLst>
          </p:nvPr>
        </p:nvSpPr>
        <p:spPr>
          <a:xfrm>
            <a:off x="3124200" y="36692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Byte code</a:t>
            </a:r>
            <a:endParaRPr lang="en-US" dirty="0">
              <a:solidFill>
                <a:schemeClr val="tx2"/>
              </a:solidFill>
            </a:endParaRPr>
          </a:p>
        </p:txBody>
      </p:sp>
      <p:sp>
        <p:nvSpPr>
          <p:cNvPr id="13" name="Rectangle 12"/>
          <p:cNvSpPr/>
          <p:nvPr>
            <p:custDataLst>
              <p:tags r:id="rId10"/>
            </p:custDataLst>
          </p:nvPr>
        </p:nvSpPr>
        <p:spPr>
          <a:xfrm>
            <a:off x="5334000" y="3733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&lt;xml&gt;</a:t>
            </a:r>
            <a:endParaRPr lang="en-US" dirty="0">
              <a:solidFill>
                <a:schemeClr val="tx2"/>
              </a:solidFill>
            </a:endParaRPr>
          </a:p>
        </p:txBody>
      </p:sp>
      <p:grpSp>
        <p:nvGrpSpPr>
          <p:cNvPr id="26" name="Group 25"/>
          <p:cNvGrpSpPr/>
          <p:nvPr>
            <p:custDataLst>
              <p:tags r:id="rId11"/>
            </p:custDataLst>
          </p:nvPr>
        </p:nvGrpSpPr>
        <p:grpSpPr>
          <a:xfrm>
            <a:off x="7620000" y="3733800"/>
            <a:ext cx="1143000" cy="990600"/>
            <a:chOff x="7467600" y="3200400"/>
            <a:chExt cx="1143000" cy="990600"/>
          </a:xfrm>
        </p:grpSpPr>
        <p:sp>
          <p:nvSpPr>
            <p:cNvPr id="19" name="Rectangle 18"/>
            <p:cNvSpPr/>
            <p:nvPr/>
          </p:nvSpPr>
          <p:spPr>
            <a:xfrm>
              <a:off x="7467600" y="3200400"/>
              <a:ext cx="1143000" cy="990600"/>
            </a:xfrm>
            <a:prstGeom prst="rect">
              <a:avLst/>
            </a:prstGeom>
            <a:solidFill>
              <a:srgbClr val="3058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9154" name="Picture 2"/>
            <p:cNvPicPr>
              <a:picLocks noChangeAspect="1" noChangeArrowheads="1"/>
            </p:cNvPicPr>
            <p:nvPr/>
          </p:nvPicPr>
          <p:blipFill>
            <a:blip r:embed="rId31" cstate="print"/>
            <a:srcRect/>
            <a:stretch>
              <a:fillRect/>
            </a:stretch>
          </p:blipFill>
          <p:spPr bwMode="auto">
            <a:xfrm>
              <a:off x="7589520" y="3200400"/>
              <a:ext cx="914400" cy="953588"/>
            </a:xfrm>
            <a:prstGeom prst="rect">
              <a:avLst/>
            </a:prstGeom>
            <a:noFill/>
            <a:ln w="9525">
              <a:noFill/>
              <a:miter lim="800000"/>
              <a:headEnd/>
              <a:tailEnd/>
            </a:ln>
          </p:spPr>
        </p:pic>
      </p:grpSp>
      <p:sp>
        <p:nvSpPr>
          <p:cNvPr id="49155" name="Music"/>
          <p:cNvSpPr>
            <a:spLocks noEditPoints="1" noChangeArrowheads="1"/>
          </p:cNvSpPr>
          <p:nvPr>
            <p:custDataLst>
              <p:tags r:id="rId12"/>
            </p:custDataLst>
          </p:nvPr>
        </p:nvSpPr>
        <p:spPr bwMode="auto">
          <a:xfrm>
            <a:off x="5410200" y="5334000"/>
            <a:ext cx="371475" cy="3714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sx="1000" sy="1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custDataLst>
              <p:tags r:id="rId13"/>
            </p:custDataLst>
          </p:nvPr>
        </p:nvSpPr>
        <p:spPr>
          <a:xfrm>
            <a:off x="5334000" y="5257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9156" name="Picture 4" descr="C:\Users\fmccown\AppData\Local\Microsoft\Windows\Temporary Internet Files\Content.IE5\BSJPH8Q7\MCj03125660000[1].wmf"/>
          <p:cNvPicPr>
            <a:picLocks noChangeAspect="1" noChangeArrowheads="1"/>
          </p:cNvPicPr>
          <p:nvPr>
            <p:custDataLst>
              <p:tags r:id="rId14"/>
            </p:custDataLst>
          </p:nvPr>
        </p:nvPicPr>
        <p:blipFill>
          <a:blip r:embed="rId32" cstate="print"/>
          <a:srcRect/>
          <a:stretch>
            <a:fillRect/>
          </a:stretch>
        </p:blipFill>
        <p:spPr bwMode="auto">
          <a:xfrm>
            <a:off x="5715000" y="5791200"/>
            <a:ext cx="762000" cy="416857"/>
          </a:xfrm>
          <a:prstGeom prst="rect">
            <a:avLst/>
          </a:prstGeom>
          <a:noFill/>
        </p:spPr>
      </p:pic>
      <p:sp>
        <p:nvSpPr>
          <p:cNvPr id="18" name="TextBox 17"/>
          <p:cNvSpPr txBox="1"/>
          <p:nvPr>
            <p:custDataLst>
              <p:tags r:id="rId15"/>
            </p:custDataLst>
          </p:nvPr>
        </p:nvSpPr>
        <p:spPr>
          <a:xfrm>
            <a:off x="5867400" y="5334000"/>
            <a:ext cx="609600" cy="338554"/>
          </a:xfrm>
          <a:prstGeom prst="rect">
            <a:avLst/>
          </a:prstGeom>
          <a:noFill/>
        </p:spPr>
        <p:txBody>
          <a:bodyPr wrap="square" rtlCol="0">
            <a:spAutoFit/>
          </a:bodyPr>
          <a:lstStyle/>
          <a:p>
            <a:r>
              <a:rPr lang="en-US" sz="1600" dirty="0" smtClean="0"/>
              <a:t>&lt;</a:t>
            </a:r>
            <a:r>
              <a:rPr lang="en-US" sz="1600" dirty="0" err="1" smtClean="0"/>
              <a:t>str</a:t>
            </a:r>
            <a:r>
              <a:rPr lang="en-US" sz="1600" dirty="0" smtClean="0"/>
              <a:t>&gt;</a:t>
            </a:r>
            <a:endParaRPr lang="en-US" sz="1600" dirty="0"/>
          </a:p>
        </p:txBody>
      </p:sp>
      <p:sp>
        <p:nvSpPr>
          <p:cNvPr id="20" name="TextBox 19"/>
          <p:cNvSpPr txBox="1"/>
          <p:nvPr>
            <p:custDataLst>
              <p:tags r:id="rId16"/>
            </p:custDataLst>
          </p:nvPr>
        </p:nvSpPr>
        <p:spPr>
          <a:xfrm>
            <a:off x="381000" y="2514600"/>
            <a:ext cx="1905000" cy="369332"/>
          </a:xfrm>
          <a:prstGeom prst="rect">
            <a:avLst/>
          </a:prstGeom>
          <a:noFill/>
        </p:spPr>
        <p:txBody>
          <a:bodyPr wrap="square" rtlCol="0">
            <a:spAutoFit/>
          </a:bodyPr>
          <a:lstStyle/>
          <a:p>
            <a:pPr algn="ctr"/>
            <a:r>
              <a:rPr lang="en-US" dirty="0" smtClean="0"/>
              <a:t>.java</a:t>
            </a:r>
            <a:endParaRPr lang="en-US" dirty="0"/>
          </a:p>
        </p:txBody>
      </p:sp>
      <p:sp>
        <p:nvSpPr>
          <p:cNvPr id="21" name="TextBox 20"/>
          <p:cNvSpPr txBox="1"/>
          <p:nvPr>
            <p:custDataLst>
              <p:tags r:id="rId17"/>
            </p:custDataLst>
          </p:nvPr>
        </p:nvSpPr>
        <p:spPr>
          <a:xfrm>
            <a:off x="2514600" y="2514600"/>
            <a:ext cx="1905000" cy="369332"/>
          </a:xfrm>
          <a:prstGeom prst="rect">
            <a:avLst/>
          </a:prstGeom>
          <a:noFill/>
        </p:spPr>
        <p:txBody>
          <a:bodyPr wrap="square" rtlCol="0">
            <a:spAutoFit/>
          </a:bodyPr>
          <a:lstStyle/>
          <a:p>
            <a:pPr algn="ctr"/>
            <a:r>
              <a:rPr lang="en-US" dirty="0" smtClean="0"/>
              <a:t>.class</a:t>
            </a:r>
            <a:endParaRPr lang="en-US" dirty="0"/>
          </a:p>
        </p:txBody>
      </p:sp>
      <p:sp>
        <p:nvSpPr>
          <p:cNvPr id="22" name="TextBox 21"/>
          <p:cNvSpPr txBox="1"/>
          <p:nvPr>
            <p:custDataLst>
              <p:tags r:id="rId18"/>
            </p:custDataLst>
          </p:nvPr>
        </p:nvSpPr>
        <p:spPr>
          <a:xfrm>
            <a:off x="2590800" y="4648200"/>
            <a:ext cx="1905000" cy="369332"/>
          </a:xfrm>
          <a:prstGeom prst="rect">
            <a:avLst/>
          </a:prstGeom>
          <a:noFill/>
        </p:spPr>
        <p:txBody>
          <a:bodyPr wrap="square" rtlCol="0">
            <a:spAutoFit/>
          </a:bodyPr>
          <a:lstStyle/>
          <a:p>
            <a:pPr algn="ctr"/>
            <a:r>
              <a:rPr lang="en-US" dirty="0" smtClean="0"/>
              <a:t>Other .class files</a:t>
            </a:r>
            <a:endParaRPr lang="en-US" dirty="0"/>
          </a:p>
        </p:txBody>
      </p:sp>
      <p:cxnSp>
        <p:nvCxnSpPr>
          <p:cNvPr id="24" name="Straight Arrow Connector 23"/>
          <p:cNvCxnSpPr>
            <a:stCxn id="3" idx="3"/>
            <a:endCxn id="4" idx="1"/>
          </p:cNvCxnSpPr>
          <p:nvPr>
            <p:custDataLst>
              <p:tags r:id="rId19"/>
            </p:custDataLst>
          </p:nvPr>
        </p:nvCxnSpPr>
        <p:spPr>
          <a:xfrm>
            <a:off x="1905000" y="2019300"/>
            <a:ext cx="990600" cy="158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custDataLst>
              <p:tags r:id="rId20"/>
            </p:custDataLst>
          </p:nvPr>
        </p:nvSpPr>
        <p:spPr>
          <a:xfrm>
            <a:off x="1447800" y="1611868"/>
            <a:ext cx="1905000" cy="369332"/>
          </a:xfrm>
          <a:prstGeom prst="rect">
            <a:avLst/>
          </a:prstGeom>
          <a:noFill/>
        </p:spPr>
        <p:txBody>
          <a:bodyPr wrap="square" rtlCol="0">
            <a:spAutoFit/>
          </a:bodyPr>
          <a:lstStyle/>
          <a:p>
            <a:pPr algn="ctr"/>
            <a:r>
              <a:rPr lang="en-US" b="1" dirty="0" err="1" smtClean="0"/>
              <a:t>javac</a:t>
            </a:r>
            <a:endParaRPr lang="en-US" b="1" dirty="0"/>
          </a:p>
        </p:txBody>
      </p:sp>
      <p:sp>
        <p:nvSpPr>
          <p:cNvPr id="27" name="Right Brace 26"/>
          <p:cNvSpPr/>
          <p:nvPr>
            <p:custDataLst>
              <p:tags r:id="rId21"/>
            </p:custDataLst>
          </p:nvPr>
        </p:nvSpPr>
        <p:spPr>
          <a:xfrm>
            <a:off x="4419600" y="2133600"/>
            <a:ext cx="457200" cy="2286000"/>
          </a:xfrm>
          <a:prstGeom prst="rightBrace">
            <a:avLst>
              <a:gd name="adj1" fmla="val 8333"/>
              <a:gd name="adj2" fmla="val 287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custDataLst>
              <p:tags r:id="rId22"/>
            </p:custDataLst>
          </p:nvPr>
        </p:nvSpPr>
        <p:spPr>
          <a:xfrm>
            <a:off x="4419600" y="2362200"/>
            <a:ext cx="914400" cy="369332"/>
          </a:xfrm>
          <a:prstGeom prst="rect">
            <a:avLst/>
          </a:prstGeom>
          <a:noFill/>
        </p:spPr>
        <p:txBody>
          <a:bodyPr wrap="square" rtlCol="0">
            <a:spAutoFit/>
          </a:bodyPr>
          <a:lstStyle/>
          <a:p>
            <a:pPr algn="ctr"/>
            <a:r>
              <a:rPr lang="en-US" b="1" dirty="0" err="1" smtClean="0"/>
              <a:t>dx</a:t>
            </a:r>
            <a:endParaRPr lang="en-US" b="1" dirty="0"/>
          </a:p>
        </p:txBody>
      </p:sp>
      <p:sp>
        <p:nvSpPr>
          <p:cNvPr id="29" name="TextBox 28"/>
          <p:cNvSpPr txBox="1"/>
          <p:nvPr>
            <p:custDataLst>
              <p:tags r:id="rId23"/>
            </p:custDataLst>
          </p:nvPr>
        </p:nvSpPr>
        <p:spPr>
          <a:xfrm>
            <a:off x="4953000" y="3200400"/>
            <a:ext cx="1905000" cy="369332"/>
          </a:xfrm>
          <a:prstGeom prst="rect">
            <a:avLst/>
          </a:prstGeom>
          <a:noFill/>
        </p:spPr>
        <p:txBody>
          <a:bodyPr wrap="square" rtlCol="0">
            <a:spAutoFit/>
          </a:bodyPr>
          <a:lstStyle/>
          <a:p>
            <a:pPr algn="ctr"/>
            <a:r>
              <a:rPr lang="en-US" dirty="0" smtClean="0"/>
              <a:t>classes.dex</a:t>
            </a:r>
            <a:endParaRPr lang="en-US" dirty="0"/>
          </a:p>
        </p:txBody>
      </p:sp>
      <p:sp>
        <p:nvSpPr>
          <p:cNvPr id="30" name="TextBox 29"/>
          <p:cNvSpPr txBox="1"/>
          <p:nvPr>
            <p:custDataLst>
              <p:tags r:id="rId24"/>
            </p:custDataLst>
          </p:nvPr>
        </p:nvSpPr>
        <p:spPr>
          <a:xfrm>
            <a:off x="4800600" y="4724400"/>
            <a:ext cx="2209800" cy="369332"/>
          </a:xfrm>
          <a:prstGeom prst="rect">
            <a:avLst/>
          </a:prstGeom>
          <a:noFill/>
        </p:spPr>
        <p:txBody>
          <a:bodyPr wrap="square" rtlCol="0">
            <a:spAutoFit/>
          </a:bodyPr>
          <a:lstStyle/>
          <a:p>
            <a:pPr algn="ctr"/>
            <a:r>
              <a:rPr lang="en-US" dirty="0" smtClean="0"/>
              <a:t>AndroidManifest.xml</a:t>
            </a:r>
            <a:endParaRPr lang="en-US" dirty="0"/>
          </a:p>
        </p:txBody>
      </p:sp>
      <p:sp>
        <p:nvSpPr>
          <p:cNvPr id="31" name="TextBox 30"/>
          <p:cNvSpPr txBox="1"/>
          <p:nvPr>
            <p:custDataLst>
              <p:tags r:id="rId25"/>
            </p:custDataLst>
          </p:nvPr>
        </p:nvSpPr>
        <p:spPr>
          <a:xfrm>
            <a:off x="4800600" y="6248400"/>
            <a:ext cx="2209800" cy="369332"/>
          </a:xfrm>
          <a:prstGeom prst="rect">
            <a:avLst/>
          </a:prstGeom>
          <a:noFill/>
        </p:spPr>
        <p:txBody>
          <a:bodyPr wrap="square" rtlCol="0">
            <a:spAutoFit/>
          </a:bodyPr>
          <a:lstStyle/>
          <a:p>
            <a:pPr algn="ctr"/>
            <a:r>
              <a:rPr lang="en-US" dirty="0" smtClean="0"/>
              <a:t>Resources</a:t>
            </a:r>
            <a:endParaRPr lang="en-US" dirty="0"/>
          </a:p>
        </p:txBody>
      </p:sp>
      <p:sp>
        <p:nvSpPr>
          <p:cNvPr id="32" name="Right Brace 31"/>
          <p:cNvSpPr/>
          <p:nvPr>
            <p:custDataLst>
              <p:tags r:id="rId26"/>
            </p:custDataLst>
          </p:nvPr>
        </p:nvSpPr>
        <p:spPr>
          <a:xfrm>
            <a:off x="6781800" y="2895600"/>
            <a:ext cx="457200" cy="2971800"/>
          </a:xfrm>
          <a:prstGeom prst="rightBrace">
            <a:avLst>
              <a:gd name="adj1" fmla="val 8333"/>
              <a:gd name="adj2" fmla="val 44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custDataLst>
              <p:tags r:id="rId27"/>
            </p:custDataLst>
          </p:nvPr>
        </p:nvSpPr>
        <p:spPr>
          <a:xfrm>
            <a:off x="7239000" y="4724400"/>
            <a:ext cx="1905000" cy="369332"/>
          </a:xfrm>
          <a:prstGeom prst="rect">
            <a:avLst/>
          </a:prstGeom>
          <a:noFill/>
        </p:spPr>
        <p:txBody>
          <a:bodyPr wrap="square" rtlCol="0">
            <a:spAutoFit/>
          </a:bodyPr>
          <a:lstStyle/>
          <a:p>
            <a:pPr algn="ctr"/>
            <a:r>
              <a:rPr lang="en-US" dirty="0" smtClean="0"/>
              <a:t>.</a:t>
            </a:r>
            <a:r>
              <a:rPr lang="en-US" dirty="0" err="1" smtClean="0"/>
              <a:t>apk</a:t>
            </a:r>
            <a:endParaRPr lang="en-US" dirty="0"/>
          </a:p>
        </p:txBody>
      </p:sp>
      <p:sp>
        <p:nvSpPr>
          <p:cNvPr id="34" name="TextBox 33"/>
          <p:cNvSpPr txBox="1"/>
          <p:nvPr>
            <p:custDataLst>
              <p:tags r:id="rId28"/>
            </p:custDataLst>
          </p:nvPr>
        </p:nvSpPr>
        <p:spPr>
          <a:xfrm>
            <a:off x="6934200" y="3124200"/>
            <a:ext cx="914400" cy="369332"/>
          </a:xfrm>
          <a:prstGeom prst="rect">
            <a:avLst/>
          </a:prstGeom>
          <a:noFill/>
        </p:spPr>
        <p:txBody>
          <a:bodyPr wrap="square" rtlCol="0">
            <a:spAutoFit/>
          </a:bodyPr>
          <a:lstStyle/>
          <a:p>
            <a:pPr algn="ctr"/>
            <a:r>
              <a:rPr lang="en-US" b="1" dirty="0" err="1" smtClean="0"/>
              <a:t>aapt</a:t>
            </a:r>
            <a:endParaRPr lang="en-US" b="1" dirty="0"/>
          </a:p>
        </p:txBody>
      </p:sp>
    </p:spTree>
    <p:custDataLst>
      <p:tags r:id="rId1"/>
    </p:custDataLst>
    <p:extLst>
      <p:ext uri="{BB962C8B-B14F-4D97-AF65-F5344CB8AC3E}">
        <p14:creationId xmlns:p14="http://schemas.microsoft.com/office/powerpoint/2010/main" val="96036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droid System Architecture"/>
          <p:cNvPicPr>
            <a:picLocks noChangeAspect="1" noChangeArrowheads="1"/>
          </p:cNvPicPr>
          <p:nvPr>
            <p:custDataLst>
              <p:tags r:id="rId2"/>
            </p:custDataLst>
          </p:nvPr>
        </p:nvPicPr>
        <p:blipFill>
          <a:blip r:embed="rId5" cstate="print"/>
          <a:srcRect/>
          <a:stretch>
            <a:fillRect/>
          </a:stretch>
        </p:blipFill>
        <p:spPr bwMode="auto">
          <a:xfrm>
            <a:off x="762000" y="381000"/>
            <a:ext cx="7848600" cy="5636022"/>
          </a:xfrm>
          <a:prstGeom prst="rect">
            <a:avLst/>
          </a:prstGeom>
          <a:noFill/>
        </p:spPr>
      </p:pic>
      <p:sp>
        <p:nvSpPr>
          <p:cNvPr id="5" name="TextBox 4"/>
          <p:cNvSpPr txBox="1"/>
          <p:nvPr>
            <p:custDataLst>
              <p:tags r:id="rId3"/>
            </p:custDataLst>
          </p:nvPr>
        </p:nvSpPr>
        <p:spPr>
          <a:xfrm>
            <a:off x="1219200" y="6324600"/>
            <a:ext cx="7086600" cy="369332"/>
          </a:xfrm>
          <a:prstGeom prst="rect">
            <a:avLst/>
          </a:prstGeom>
          <a:noFill/>
        </p:spPr>
        <p:txBody>
          <a:bodyPr wrap="square" rtlCol="0">
            <a:spAutoFit/>
          </a:bodyPr>
          <a:lstStyle/>
          <a:p>
            <a:pPr algn="ctr"/>
            <a:r>
              <a:rPr lang="en-US" dirty="0" smtClean="0">
                <a:hlinkClick r:id="rId6"/>
              </a:rPr>
              <a:t>http://developer.android.com/guide/basics/what-is-android.html</a:t>
            </a:r>
            <a:endParaRPr lang="en-US" dirty="0"/>
          </a:p>
        </p:txBody>
      </p:sp>
    </p:spTree>
    <p:custDataLst>
      <p:tags r:id="rId1"/>
    </p:custDataLst>
    <p:extLst>
      <p:ext uri="{BB962C8B-B14F-4D97-AF65-F5344CB8AC3E}">
        <p14:creationId xmlns:p14="http://schemas.microsoft.com/office/powerpoint/2010/main" val="236404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err="1" smtClean="0"/>
              <a:t>Dev</a:t>
            </a:r>
            <a:r>
              <a:rPr lang="en-US" dirty="0" smtClean="0"/>
              <a:t> Tools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Android Debug Bridge</a:t>
            </a:r>
          </a:p>
          <a:p>
            <a:r>
              <a:rPr lang="en-US" dirty="0" smtClean="0"/>
              <a:t>Part of SDK</a:t>
            </a:r>
          </a:p>
          <a:p>
            <a:r>
              <a:rPr lang="en-US" dirty="0" smtClean="0"/>
              <a:t>command line tool to communicate with an emulator or connected Android device</a:t>
            </a:r>
          </a:p>
          <a:p>
            <a:pPr lvl="1"/>
            <a:r>
              <a:rPr lang="en-US" dirty="0" smtClean="0"/>
              <a:t>check devices attached / running</a:t>
            </a:r>
          </a:p>
          <a:p>
            <a:pPr lvl="1"/>
            <a:r>
              <a:rPr lang="en-US" dirty="0" smtClean="0"/>
              <a:t>install </a:t>
            </a:r>
            <a:r>
              <a:rPr lang="en-US" dirty="0" err="1" smtClean="0"/>
              <a:t>apk's</a:t>
            </a:r>
            <a:r>
              <a:rPr lang="en-US" dirty="0" smtClean="0"/>
              <a:t>, </a:t>
            </a:r>
            <a:r>
              <a:rPr lang="en-US" b="1" dirty="0" smtClean="0"/>
              <a:t>A</a:t>
            </a:r>
            <a:r>
              <a:rPr lang="en-US" dirty="0" smtClean="0"/>
              <a:t>ndroid </a:t>
            </a:r>
            <a:r>
              <a:rPr lang="en-US" b="1" dirty="0" err="1" smtClean="0"/>
              <a:t>P</a:t>
            </a:r>
            <a:r>
              <a:rPr lang="en-US" dirty="0" err="1" smtClean="0"/>
              <a:t>ac</a:t>
            </a:r>
            <a:r>
              <a:rPr lang="en-US" b="1" dirty="0" err="1" smtClean="0"/>
              <a:t>K</a:t>
            </a:r>
            <a:r>
              <a:rPr lang="en-US" dirty="0" err="1" smtClean="0"/>
              <a:t>age</a:t>
            </a:r>
            <a:r>
              <a:rPr lang="en-US" dirty="0" smtClean="0"/>
              <a:t> files, "</a:t>
            </a:r>
            <a:r>
              <a:rPr lang="en-US" dirty="0" err="1" smtClean="0"/>
              <a:t>executables</a:t>
            </a:r>
            <a:r>
              <a:rPr lang="en-US" dirty="0" smtClean="0"/>
              <a:t>", can find samples on places besides Android Market (security?)</a:t>
            </a:r>
          </a:p>
          <a:p>
            <a:pPr lvl="1"/>
            <a:r>
              <a:rPr lang="en-US" dirty="0" smtClean="0"/>
              <a:t>and more!</a:t>
            </a:r>
          </a:p>
          <a:p>
            <a:pPr marL="457200" lvl="1" indent="0">
              <a:buNone/>
            </a:pPr>
            <a:r>
              <a:rPr lang="en-US" sz="2200" dirty="0" smtClean="0">
                <a:hlinkClick r:id="rId2"/>
              </a:rPr>
              <a:t>http</a:t>
            </a:r>
            <a:r>
              <a:rPr lang="en-US" sz="2200" dirty="0">
                <a:hlinkClick r:id="rId2"/>
              </a:rPr>
              <a:t>://developer.android.com/guide/developing/tools/adb.html</a:t>
            </a:r>
            <a:endParaRPr lang="en-US" sz="2200" dirty="0" smtClean="0"/>
          </a:p>
        </p:txBody>
      </p:sp>
    </p:spTree>
    <p:extLst>
      <p:ext uri="{BB962C8B-B14F-4D97-AF65-F5344CB8AC3E}">
        <p14:creationId xmlns:p14="http://schemas.microsoft.com/office/powerpoint/2010/main" val="1948798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Dalvik</a:t>
            </a:r>
            <a:r>
              <a:rPr lang="en-US" dirty="0" smtClean="0"/>
              <a:t> Debug Monitor Server</a:t>
            </a:r>
            <a:endParaRPr lang="en-US" dirty="0"/>
          </a:p>
        </p:txBody>
      </p:sp>
      <p:sp>
        <p:nvSpPr>
          <p:cNvPr id="3" name="Content Placeholder 2"/>
          <p:cNvSpPr>
            <a:spLocks noGrp="1"/>
          </p:cNvSpPr>
          <p:nvPr>
            <p:ph idx="1"/>
          </p:nvPr>
        </p:nvSpPr>
        <p:spPr/>
        <p:txBody>
          <a:bodyPr>
            <a:normAutofit fontScale="92500"/>
          </a:bodyPr>
          <a:lstStyle/>
          <a:p>
            <a:r>
              <a:rPr lang="en-US" dirty="0" smtClean="0"/>
              <a:t>DDMS</a:t>
            </a:r>
          </a:p>
          <a:p>
            <a:r>
              <a:rPr lang="en-US" dirty="0" smtClean="0"/>
              <a:t>debugging tool</a:t>
            </a:r>
          </a:p>
          <a:p>
            <a:r>
              <a:rPr lang="en-US" dirty="0" smtClean="0"/>
              <a:t>"provides, </a:t>
            </a:r>
            <a:r>
              <a:rPr lang="en-US" dirty="0"/>
              <a:t>screen capture on the device, thread and heap information on the device, </a:t>
            </a:r>
            <a:r>
              <a:rPr lang="en-US" dirty="0" err="1"/>
              <a:t>logcat</a:t>
            </a:r>
            <a:r>
              <a:rPr lang="en-US" dirty="0"/>
              <a:t>, process, and radio state information, incoming call and SMS spoofing, location data spoofing, and more</a:t>
            </a:r>
            <a:r>
              <a:rPr lang="en-US" dirty="0" smtClean="0"/>
              <a:t>."</a:t>
            </a:r>
          </a:p>
          <a:p>
            <a:r>
              <a:rPr lang="en-US" dirty="0" smtClean="0"/>
              <a:t>can interact with DDMS via Eclipse plugin, another view in Eclipse</a:t>
            </a:r>
            <a:endParaRPr lang="en-US" dirty="0"/>
          </a:p>
        </p:txBody>
      </p:sp>
    </p:spTree>
    <p:extLst>
      <p:ext uri="{BB962C8B-B14F-4D97-AF65-F5344CB8AC3E}">
        <p14:creationId xmlns:p14="http://schemas.microsoft.com/office/powerpoint/2010/main" val="1711310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DDMS</a:t>
            </a: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898126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86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Features</a:t>
            </a:r>
            <a:endParaRPr lang="en-US" dirty="0"/>
          </a:p>
        </p:txBody>
      </p:sp>
      <p:sp>
        <p:nvSpPr>
          <p:cNvPr id="3" name="Content Placeholder 2"/>
          <p:cNvSpPr>
            <a:spLocks noGrp="1"/>
          </p:cNvSpPr>
          <p:nvPr>
            <p:ph idx="1"/>
          </p:nvPr>
        </p:nvSpPr>
        <p:spPr>
          <a:xfrm>
            <a:off x="457200" y="1112837"/>
            <a:ext cx="8610600" cy="5668963"/>
          </a:xfrm>
        </p:spPr>
        <p:txBody>
          <a:bodyPr>
            <a:noAutofit/>
          </a:bodyPr>
          <a:lstStyle/>
          <a:p>
            <a:r>
              <a:rPr lang="en-US" sz="2100" b="1" dirty="0" smtClean="0"/>
              <a:t>Application </a:t>
            </a:r>
            <a:r>
              <a:rPr lang="en-US" sz="2100" b="1" dirty="0"/>
              <a:t>framework</a:t>
            </a:r>
            <a:r>
              <a:rPr lang="en-US" sz="2100" dirty="0"/>
              <a:t> enabling reuse and replacement of components</a:t>
            </a:r>
          </a:p>
          <a:p>
            <a:r>
              <a:rPr lang="en-US" sz="2100" b="1" dirty="0" err="1"/>
              <a:t>Dalvik</a:t>
            </a:r>
            <a:r>
              <a:rPr lang="en-US" sz="2100" b="1" dirty="0"/>
              <a:t> virtual machine</a:t>
            </a:r>
            <a:r>
              <a:rPr lang="en-US" sz="2100" dirty="0"/>
              <a:t> optimized for mobile devices</a:t>
            </a:r>
          </a:p>
          <a:p>
            <a:r>
              <a:rPr lang="en-US" sz="2100" b="1" dirty="0"/>
              <a:t>Integrated browser</a:t>
            </a:r>
            <a:r>
              <a:rPr lang="en-US" sz="2100" dirty="0"/>
              <a:t> based on the open source </a:t>
            </a:r>
            <a:r>
              <a:rPr lang="en-US" sz="2100" dirty="0" err="1">
                <a:hlinkClick r:id="rId2"/>
              </a:rPr>
              <a:t>WebKit</a:t>
            </a:r>
            <a:r>
              <a:rPr lang="en-US" sz="2100" dirty="0"/>
              <a:t> engine </a:t>
            </a:r>
          </a:p>
          <a:p>
            <a:r>
              <a:rPr lang="en-US" sz="2100" b="1" dirty="0"/>
              <a:t>Optimized graphics</a:t>
            </a:r>
            <a:r>
              <a:rPr lang="en-US" sz="2100" dirty="0"/>
              <a:t> powered by a custom 2D graphics library; 3D graphics based on the OpenGL ES 1.0 specification (hardware acceleration optional)</a:t>
            </a:r>
          </a:p>
          <a:p>
            <a:r>
              <a:rPr lang="en-US" sz="2100" b="1" dirty="0"/>
              <a:t>SQLite</a:t>
            </a:r>
            <a:r>
              <a:rPr lang="en-US" sz="2100" dirty="0"/>
              <a:t> for structured data storage</a:t>
            </a:r>
          </a:p>
          <a:p>
            <a:r>
              <a:rPr lang="en-US" sz="2100" b="1" dirty="0"/>
              <a:t>Media support</a:t>
            </a:r>
            <a:r>
              <a:rPr lang="en-US" sz="2100" dirty="0"/>
              <a:t> for common audio, video, and still image formats (MPEG4, H.264, MP3, AAC, AMR, JPG, PNG, GIF)</a:t>
            </a:r>
          </a:p>
          <a:p>
            <a:r>
              <a:rPr lang="en-US" sz="2100" b="1" dirty="0"/>
              <a:t>GSM Telephony</a:t>
            </a:r>
            <a:r>
              <a:rPr lang="en-US" sz="2100" dirty="0"/>
              <a:t> (hardware dependent)</a:t>
            </a:r>
          </a:p>
          <a:p>
            <a:r>
              <a:rPr lang="en-US" sz="2100" b="1" dirty="0"/>
              <a:t>Bluetooth, EDGE, 3G, and </a:t>
            </a:r>
            <a:r>
              <a:rPr lang="en-US" sz="2100" b="1" dirty="0" err="1"/>
              <a:t>WiFi</a:t>
            </a:r>
            <a:r>
              <a:rPr lang="en-US" sz="2100" dirty="0"/>
              <a:t> (hardware dependent)</a:t>
            </a:r>
          </a:p>
          <a:p>
            <a:r>
              <a:rPr lang="en-US" sz="2100" b="1" dirty="0"/>
              <a:t>Camera, GPS, compass, and accelerometer</a:t>
            </a:r>
            <a:r>
              <a:rPr lang="en-US" sz="2100" dirty="0"/>
              <a:t> (hardware dependent)</a:t>
            </a:r>
          </a:p>
          <a:p>
            <a:r>
              <a:rPr lang="en-US" sz="2100" b="1" dirty="0"/>
              <a:t>Rich development environment</a:t>
            </a:r>
            <a:r>
              <a:rPr lang="en-US" sz="2100" dirty="0"/>
              <a:t> including a device emulator, tools for debugging, memory and performance profiling, and a plugin for the Eclipse </a:t>
            </a:r>
            <a:r>
              <a:rPr lang="en-US" sz="2100" dirty="0" smtClean="0"/>
              <a:t>IDE</a:t>
            </a:r>
          </a:p>
          <a:p>
            <a:pPr marL="0" indent="0">
              <a:buNone/>
            </a:pPr>
            <a:r>
              <a:rPr lang="en-US" sz="2400" dirty="0"/>
              <a:t>http://developer.android.com/guide/basics/what-is-android.html</a:t>
            </a:r>
          </a:p>
          <a:p>
            <a:pPr marL="0" indent="0">
              <a:buNone/>
            </a:pPr>
            <a:endParaRPr lang="en-US" sz="2100" dirty="0"/>
          </a:p>
        </p:txBody>
      </p:sp>
    </p:spTree>
    <p:extLst>
      <p:ext uri="{BB962C8B-B14F-4D97-AF65-F5344CB8AC3E}">
        <p14:creationId xmlns:p14="http://schemas.microsoft.com/office/powerpoint/2010/main" val="311763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History Of Android</a:t>
            </a:r>
            <a:endParaRPr lang="en-US" dirty="0"/>
          </a:p>
        </p:txBody>
      </p:sp>
      <p:sp>
        <p:nvSpPr>
          <p:cNvPr id="3" name="Content Placeholder 2"/>
          <p:cNvSpPr>
            <a:spLocks noGrp="1"/>
          </p:cNvSpPr>
          <p:nvPr>
            <p:ph idx="1"/>
          </p:nvPr>
        </p:nvSpPr>
        <p:spPr>
          <a:xfrm>
            <a:off x="457200" y="1112837"/>
            <a:ext cx="8229600" cy="5745163"/>
          </a:xfrm>
        </p:spPr>
        <p:txBody>
          <a:bodyPr>
            <a:normAutofit fontScale="70000" lnSpcReduction="20000"/>
          </a:bodyPr>
          <a:lstStyle/>
          <a:p>
            <a:r>
              <a:rPr lang="en-US" dirty="0"/>
              <a:t>2001 Palm Kyocera </a:t>
            </a:r>
            <a:r>
              <a:rPr lang="en-US" dirty="0" smtClean="0"/>
              <a:t>6035, combing PDA and phone</a:t>
            </a:r>
            <a:endParaRPr lang="en-US" dirty="0"/>
          </a:p>
          <a:p>
            <a:r>
              <a:rPr lang="en-US" dirty="0" smtClean="0"/>
              <a:t>2003 - Blackberry smartphone released</a:t>
            </a:r>
          </a:p>
          <a:p>
            <a:r>
              <a:rPr lang="en-US" dirty="0" smtClean="0"/>
              <a:t>2005</a:t>
            </a:r>
            <a:endParaRPr lang="en-US" dirty="0"/>
          </a:p>
          <a:p>
            <a:pPr lvl="1"/>
            <a:r>
              <a:rPr lang="en-US" dirty="0"/>
              <a:t>Google acquires startup Android Inc. to start Android </a:t>
            </a:r>
            <a:r>
              <a:rPr lang="en-US" dirty="0" smtClean="0"/>
              <a:t>platform.</a:t>
            </a:r>
          </a:p>
          <a:p>
            <a:pPr lvl="1"/>
            <a:r>
              <a:rPr lang="en-US" dirty="0" smtClean="0"/>
              <a:t> Work </a:t>
            </a:r>
            <a:r>
              <a:rPr lang="en-US" dirty="0"/>
              <a:t>on </a:t>
            </a:r>
            <a:r>
              <a:rPr lang="en-US" dirty="0" err="1"/>
              <a:t>Dalvik</a:t>
            </a:r>
            <a:r>
              <a:rPr lang="en-US" dirty="0"/>
              <a:t> VM begins</a:t>
            </a:r>
          </a:p>
          <a:p>
            <a:r>
              <a:rPr lang="en-US" dirty="0"/>
              <a:t>2007</a:t>
            </a:r>
          </a:p>
          <a:p>
            <a:pPr lvl="1"/>
            <a:r>
              <a:rPr lang="en-US" dirty="0"/>
              <a:t>Open Handset Alliance announced</a:t>
            </a:r>
          </a:p>
          <a:p>
            <a:pPr lvl="1"/>
            <a:r>
              <a:rPr lang="en-US" dirty="0"/>
              <a:t>Early look at </a:t>
            </a:r>
            <a:r>
              <a:rPr lang="en-US" dirty="0" smtClean="0"/>
              <a:t>SDK</a:t>
            </a:r>
          </a:p>
          <a:p>
            <a:pPr lvl="1"/>
            <a:r>
              <a:rPr lang="en-US" dirty="0" smtClean="0"/>
              <a:t>June, iPhone released</a:t>
            </a:r>
            <a:endParaRPr lang="en-US" dirty="0"/>
          </a:p>
          <a:p>
            <a:r>
              <a:rPr lang="en-US" dirty="0"/>
              <a:t>2008</a:t>
            </a:r>
          </a:p>
          <a:p>
            <a:pPr lvl="1"/>
            <a:r>
              <a:rPr lang="en-US" dirty="0"/>
              <a:t>Google sponsors 1</a:t>
            </a:r>
            <a:r>
              <a:rPr lang="en-US" baseline="30000" dirty="0"/>
              <a:t>st</a:t>
            </a:r>
            <a:r>
              <a:rPr lang="en-US" dirty="0"/>
              <a:t>  Android Developer Challenge</a:t>
            </a:r>
          </a:p>
          <a:p>
            <a:pPr lvl="1"/>
            <a:r>
              <a:rPr lang="en-US" dirty="0"/>
              <a:t>T-Mobile G1 </a:t>
            </a:r>
            <a:r>
              <a:rPr lang="en-US" dirty="0" smtClean="0"/>
              <a:t>announced, released fall</a:t>
            </a:r>
            <a:endParaRPr lang="en-US" dirty="0"/>
          </a:p>
          <a:p>
            <a:pPr lvl="1"/>
            <a:r>
              <a:rPr lang="en-US" dirty="0"/>
              <a:t>SDK 1.0 released</a:t>
            </a:r>
          </a:p>
          <a:p>
            <a:pPr lvl="1"/>
            <a:r>
              <a:rPr lang="en-US" dirty="0"/>
              <a:t>Android released open source (Apache License)</a:t>
            </a:r>
          </a:p>
          <a:p>
            <a:pPr lvl="1"/>
            <a:r>
              <a:rPr lang="en-US" dirty="0"/>
              <a:t>Android </a:t>
            </a:r>
            <a:r>
              <a:rPr lang="en-US" dirty="0" err="1"/>
              <a:t>Dev</a:t>
            </a:r>
            <a:r>
              <a:rPr lang="en-US" dirty="0"/>
              <a:t> Phone 1 </a:t>
            </a:r>
            <a:r>
              <a:rPr lang="en-US" dirty="0" smtClean="0"/>
              <a:t>released</a:t>
            </a:r>
          </a:p>
          <a:p>
            <a:pPr lvl="1"/>
            <a:endParaRPr lang="en-US" dirty="0"/>
          </a:p>
        </p:txBody>
      </p:sp>
      <p:sp>
        <p:nvSpPr>
          <p:cNvPr id="4" name="Rectangle 3"/>
          <p:cNvSpPr/>
          <p:nvPr/>
        </p:nvSpPr>
        <p:spPr>
          <a:xfrm>
            <a:off x="4724626" y="6473428"/>
            <a:ext cx="4388894" cy="369332"/>
          </a:xfrm>
          <a:prstGeom prst="rect">
            <a:avLst/>
          </a:prstGeom>
        </p:spPr>
        <p:txBody>
          <a:bodyPr wrap="none">
            <a:spAutoFit/>
          </a:bodyPr>
          <a:lstStyle/>
          <a:p>
            <a:pPr algn="ctr"/>
            <a:r>
              <a:rPr lang="en-US" dirty="0"/>
              <a:t>Pro Android by </a:t>
            </a:r>
            <a:r>
              <a:rPr lang="en-US" dirty="0" err="1"/>
              <a:t>Hashimi</a:t>
            </a:r>
            <a:r>
              <a:rPr lang="en-US" dirty="0"/>
              <a:t> &amp; </a:t>
            </a:r>
            <a:r>
              <a:rPr lang="en-US" dirty="0" err="1"/>
              <a:t>Komatineni</a:t>
            </a:r>
            <a:r>
              <a:rPr lang="en-US" dirty="0"/>
              <a:t> (2009)</a:t>
            </a:r>
          </a:p>
        </p:txBody>
      </p:sp>
    </p:spTree>
    <p:extLst>
      <p:ext uri="{BB962C8B-B14F-4D97-AF65-F5344CB8AC3E}">
        <p14:creationId xmlns:p14="http://schemas.microsoft.com/office/powerpoint/2010/main" val="221318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Short History cont.</a:t>
            </a:r>
            <a:endParaRPr lang="en-US" dirty="0"/>
          </a:p>
        </p:txBody>
      </p:sp>
      <p:sp>
        <p:nvSpPr>
          <p:cNvPr id="3" name="Content Placeholder 2"/>
          <p:cNvSpPr>
            <a:spLocks noGrp="1"/>
          </p:cNvSpPr>
          <p:nvPr>
            <p:ph idx="1"/>
            <p:custDataLst>
              <p:tags r:id="rId3"/>
            </p:custDataLst>
          </p:nvPr>
        </p:nvSpPr>
        <p:spPr/>
        <p:txBody>
          <a:bodyPr>
            <a:normAutofit fontScale="77500" lnSpcReduction="20000"/>
          </a:bodyPr>
          <a:lstStyle/>
          <a:p>
            <a:r>
              <a:rPr lang="en-US" dirty="0" smtClean="0"/>
              <a:t>2009</a:t>
            </a:r>
          </a:p>
          <a:p>
            <a:pPr lvl="1"/>
            <a:r>
              <a:rPr lang="en-US" dirty="0" smtClean="0"/>
              <a:t>SDK 1.5 (Cupcake)</a:t>
            </a:r>
          </a:p>
          <a:p>
            <a:pPr lvl="2"/>
            <a:r>
              <a:rPr lang="en-US" dirty="0" smtClean="0"/>
              <a:t>New </a:t>
            </a:r>
            <a:r>
              <a:rPr lang="en-US" dirty="0"/>
              <a:t>soft keyboard with </a:t>
            </a:r>
            <a:r>
              <a:rPr lang="en-US" dirty="0" smtClean="0"/>
              <a:t>“</a:t>
            </a:r>
            <a:r>
              <a:rPr lang="en-US" dirty="0" err="1" smtClean="0"/>
              <a:t>autocomplete</a:t>
            </a:r>
            <a:r>
              <a:rPr lang="en-US" dirty="0" smtClean="0"/>
              <a:t>” </a:t>
            </a:r>
            <a:r>
              <a:rPr lang="en-US" dirty="0"/>
              <a:t>feature</a:t>
            </a:r>
            <a:endParaRPr lang="en-US" dirty="0" smtClean="0"/>
          </a:p>
          <a:p>
            <a:pPr lvl="1"/>
            <a:r>
              <a:rPr lang="en-US" dirty="0" smtClean="0"/>
              <a:t>SDK 1.6 (Donut)</a:t>
            </a:r>
          </a:p>
          <a:p>
            <a:pPr lvl="2"/>
            <a:r>
              <a:rPr lang="en-US" dirty="0" smtClean="0"/>
              <a:t>Support Wide VGA </a:t>
            </a:r>
          </a:p>
          <a:p>
            <a:pPr lvl="1"/>
            <a:r>
              <a:rPr lang="en-US" dirty="0" smtClean="0"/>
              <a:t>SDK 2.0/2.0.1/2.1 (</a:t>
            </a:r>
            <a:r>
              <a:rPr lang="en-US" dirty="0" err="1" smtClean="0"/>
              <a:t>Eclair</a:t>
            </a:r>
            <a:r>
              <a:rPr lang="en-US" dirty="0" smtClean="0"/>
              <a:t>)</a:t>
            </a:r>
          </a:p>
          <a:p>
            <a:pPr lvl="2"/>
            <a:r>
              <a:rPr lang="en-US" dirty="0" smtClean="0"/>
              <a:t>Revamped UI, browser</a:t>
            </a:r>
          </a:p>
          <a:p>
            <a:r>
              <a:rPr lang="en-US" dirty="0" smtClean="0"/>
              <a:t>2010</a:t>
            </a:r>
          </a:p>
          <a:p>
            <a:pPr lvl="1"/>
            <a:r>
              <a:rPr lang="en-US" dirty="0" smtClean="0"/>
              <a:t>Nexus One released to the public</a:t>
            </a:r>
          </a:p>
          <a:p>
            <a:pPr lvl="1"/>
            <a:r>
              <a:rPr lang="en-US" dirty="0" smtClean="0"/>
              <a:t>SDK 2.2 (</a:t>
            </a:r>
            <a:r>
              <a:rPr lang="en-US" dirty="0" err="1" smtClean="0"/>
              <a:t>Froyo</a:t>
            </a:r>
            <a:r>
              <a:rPr lang="en-US" dirty="0" smtClean="0"/>
              <a:t>)</a:t>
            </a:r>
          </a:p>
          <a:p>
            <a:pPr lvl="2"/>
            <a:r>
              <a:rPr lang="en-US" dirty="0" smtClean="0"/>
              <a:t>Flash support, tethering</a:t>
            </a:r>
          </a:p>
          <a:p>
            <a:pPr lvl="1"/>
            <a:r>
              <a:rPr lang="en-US" dirty="0" smtClean="0"/>
              <a:t>SDK 2.3 (Gingerbread)</a:t>
            </a:r>
          </a:p>
          <a:p>
            <a:pPr lvl="2"/>
            <a:r>
              <a:rPr lang="en-US" dirty="0" smtClean="0"/>
              <a:t>UI update, system-wide copy-paste</a:t>
            </a:r>
          </a:p>
          <a:p>
            <a:pPr lvl="1"/>
            <a:endParaRPr lang="en-US" dirty="0" smtClean="0"/>
          </a:p>
          <a:p>
            <a:endParaRPr 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886200"/>
            <a:ext cx="31623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53926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Short History cont.</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2011</a:t>
            </a:r>
          </a:p>
          <a:p>
            <a:pPr lvl="1"/>
            <a:r>
              <a:rPr lang="en-US" dirty="0" smtClean="0"/>
              <a:t>SDK 3.0 (Honeycomb) for tablets only</a:t>
            </a:r>
          </a:p>
          <a:p>
            <a:pPr lvl="2"/>
            <a:r>
              <a:rPr lang="en-US" dirty="0" smtClean="0"/>
              <a:t>New UI for tablets, support multi-core processors, fragments</a:t>
            </a:r>
          </a:p>
          <a:p>
            <a:pPr lvl="1"/>
            <a:r>
              <a:rPr lang="en-US" dirty="0" smtClean="0"/>
              <a:t>SDK 3.1 and 3.2 </a:t>
            </a:r>
          </a:p>
          <a:p>
            <a:pPr lvl="2"/>
            <a:r>
              <a:rPr lang="en-US" dirty="0" smtClean="0"/>
              <a:t>Hardware support and UI improvements</a:t>
            </a:r>
          </a:p>
          <a:p>
            <a:pPr lvl="1"/>
            <a:r>
              <a:rPr lang="en-US" dirty="0" smtClean="0"/>
              <a:t>SDK 4.0 (Ice Cream Sandwich) </a:t>
            </a:r>
          </a:p>
          <a:p>
            <a:pPr lvl="2"/>
            <a:r>
              <a:rPr lang="en-US" dirty="0" smtClean="0"/>
              <a:t>For Q4, combination </a:t>
            </a:r>
            <a:r>
              <a:rPr lang="en-US" dirty="0"/>
              <a:t>of Gingerbread and Honeycomb</a:t>
            </a:r>
            <a:endParaRPr lang="en-US" dirty="0" smtClean="0"/>
          </a:p>
          <a:p>
            <a:endParaRPr lang="en-US" dirty="0"/>
          </a:p>
        </p:txBody>
      </p:sp>
      <p:sp>
        <p:nvSpPr>
          <p:cNvPr id="5" name="Slide Number Placeholder 4"/>
          <p:cNvSpPr>
            <a:spLocks noGrp="1"/>
          </p:cNvSpPr>
          <p:nvPr>
            <p:ph type="sldNum" sz="quarter" idx="12"/>
            <p:custDataLst>
              <p:tags r:id="rId4"/>
            </p:custDataLst>
          </p:nvPr>
        </p:nvSpPr>
        <p:spPr/>
        <p:txBody>
          <a:bodyPr/>
          <a:lstStyle/>
          <a:p>
            <a:fld id="{374E9322-ADF7-42DC-A84A-F7705813E879}" type="slidenum">
              <a:rPr lang="en-US" smtClean="0"/>
              <a:pPr/>
              <a:t>7</a:t>
            </a:fld>
            <a:endParaRPr lang="en-US"/>
          </a:p>
        </p:txBody>
      </p:sp>
      <p:pic>
        <p:nvPicPr>
          <p:cNvPr id="1026" name="Picture 2" descr="http://upload.wikimedia.org/wikipedia/en/thumb/a/ae/Ice_Cream_Sandwich_Logo.jpg/220px-Ice_Cream_Sandwich_Logo.jpg"/>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934200" y="5105400"/>
            <a:ext cx="2095500" cy="15716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07632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History cont</a:t>
            </a:r>
            <a:r>
              <a:rPr lang="en-US" dirty="0"/>
              <a:t>.</a:t>
            </a:r>
          </a:p>
        </p:txBody>
      </p:sp>
      <p:sp>
        <p:nvSpPr>
          <p:cNvPr id="3" name="Content Placeholder 2"/>
          <p:cNvSpPr>
            <a:spLocks noGrp="1"/>
          </p:cNvSpPr>
          <p:nvPr>
            <p:ph idx="1"/>
          </p:nvPr>
        </p:nvSpPr>
        <p:spPr>
          <a:xfrm>
            <a:off x="76200" y="1112837"/>
            <a:ext cx="4114800" cy="5211763"/>
          </a:xfrm>
        </p:spPr>
        <p:txBody>
          <a:bodyPr/>
          <a:lstStyle/>
          <a:p>
            <a:r>
              <a:rPr lang="en-US" dirty="0" smtClean="0"/>
              <a:t>2012</a:t>
            </a:r>
          </a:p>
          <a:p>
            <a:pPr lvl="1"/>
            <a:r>
              <a:rPr lang="en-US" dirty="0" smtClean="0"/>
              <a:t>Android 4.1, "Jelly Bean" announced late June 2012</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173" y="954156"/>
            <a:ext cx="5210175" cy="579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16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Distribution Jan 2012</a:t>
            </a:r>
            <a:endParaRPr lang="en-US" dirty="0"/>
          </a:p>
        </p:txBody>
      </p:sp>
      <p:sp>
        <p:nvSpPr>
          <p:cNvPr id="3" name="Content Placeholder 2"/>
          <p:cNvSpPr>
            <a:spLocks noGrp="1"/>
          </p:cNvSpPr>
          <p:nvPr>
            <p:ph idx="1"/>
          </p:nvPr>
        </p:nvSpPr>
        <p:spPr>
          <a:xfrm>
            <a:off x="457200" y="1112837"/>
            <a:ext cx="8229600" cy="5537161"/>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sz="3300" dirty="0" smtClean="0"/>
          </a:p>
          <a:p>
            <a:r>
              <a:rPr lang="en-US" sz="3300" dirty="0" smtClean="0"/>
              <a:t>Based on active devices</a:t>
            </a:r>
            <a:endParaRPr lang="en-US" sz="3300" dirty="0"/>
          </a:p>
          <a:p>
            <a:r>
              <a:rPr lang="en-US" sz="3300" dirty="0" smtClean="0"/>
              <a:t>Forward compatible</a:t>
            </a:r>
          </a:p>
          <a:p>
            <a:r>
              <a:rPr lang="en-US" sz="3300" dirty="0" smtClean="0"/>
              <a:t>Not </a:t>
            </a:r>
            <a:r>
              <a:rPr lang="en-US" sz="3300" dirty="0"/>
              <a:t>necessarily </a:t>
            </a:r>
            <a:r>
              <a:rPr lang="en-US" sz="3300" dirty="0" smtClean="0"/>
              <a:t/>
            </a:r>
            <a:br>
              <a:rPr lang="en-US" sz="3300" dirty="0" smtClean="0"/>
            </a:br>
            <a:r>
              <a:rPr lang="en-US" sz="3300" dirty="0" smtClean="0"/>
              <a:t>backward </a:t>
            </a:r>
            <a:r>
              <a:rPr lang="en-US" sz="3300" dirty="0"/>
              <a:t>compatible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399"/>
            <a:ext cx="6324600" cy="3437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6465332"/>
            <a:ext cx="8534400" cy="369332"/>
          </a:xfrm>
          <a:prstGeom prst="rect">
            <a:avLst/>
          </a:prstGeom>
        </p:spPr>
        <p:txBody>
          <a:bodyPr wrap="square">
            <a:spAutoFit/>
          </a:bodyPr>
          <a:lstStyle/>
          <a:p>
            <a:r>
              <a:rPr lang="en-US" dirty="0"/>
              <a:t>http://developer.android.com/resources/dashboard/platform-versions.html</a:t>
            </a:r>
          </a:p>
        </p:txBody>
      </p:sp>
      <p:sp>
        <p:nvSpPr>
          <p:cNvPr id="6" name="TextBox 5"/>
          <p:cNvSpPr txBox="1"/>
          <p:nvPr/>
        </p:nvSpPr>
        <p:spPr>
          <a:xfrm>
            <a:off x="5638800" y="3596640"/>
            <a:ext cx="3296865" cy="2677656"/>
          </a:xfrm>
          <a:prstGeom prst="rect">
            <a:avLst/>
          </a:prstGeom>
          <a:noFill/>
        </p:spPr>
        <p:txBody>
          <a:bodyPr wrap="none" rtlCol="0">
            <a:spAutoFit/>
          </a:bodyPr>
          <a:lstStyle/>
          <a:p>
            <a:r>
              <a:rPr lang="en-US" sz="2400" dirty="0" smtClean="0"/>
              <a:t>1.5 Cupcake: 0.6%</a:t>
            </a:r>
          </a:p>
          <a:p>
            <a:r>
              <a:rPr lang="en-US" sz="2400" dirty="0" smtClean="0"/>
              <a:t>1.6 Donut: 1.1%</a:t>
            </a:r>
          </a:p>
          <a:p>
            <a:r>
              <a:rPr lang="en-US" sz="2400" dirty="0" smtClean="0"/>
              <a:t>2.1 </a:t>
            </a:r>
            <a:r>
              <a:rPr lang="en-US" sz="2400" dirty="0" err="1" smtClean="0"/>
              <a:t>Ecliar</a:t>
            </a:r>
            <a:r>
              <a:rPr lang="en-US" sz="2400" dirty="0" smtClean="0"/>
              <a:t> 8.5%</a:t>
            </a:r>
          </a:p>
          <a:p>
            <a:r>
              <a:rPr lang="en-US" sz="2400" dirty="0" smtClean="0"/>
              <a:t>2.2 </a:t>
            </a:r>
            <a:r>
              <a:rPr lang="en-US" sz="2400" dirty="0" err="1" smtClean="0"/>
              <a:t>Froyo</a:t>
            </a:r>
            <a:r>
              <a:rPr lang="en-US" sz="2400" dirty="0" smtClean="0"/>
              <a:t> 30.4%</a:t>
            </a:r>
          </a:p>
          <a:p>
            <a:r>
              <a:rPr lang="en-US" sz="2400" dirty="0" smtClean="0"/>
              <a:t>2.3 Gingerbread: 56%</a:t>
            </a:r>
          </a:p>
          <a:p>
            <a:r>
              <a:rPr lang="en-US" sz="2400" dirty="0" smtClean="0"/>
              <a:t>3.X Honeycomb 3.3%</a:t>
            </a:r>
          </a:p>
          <a:p>
            <a:r>
              <a:rPr lang="en-US" sz="2400" dirty="0" smtClean="0"/>
              <a:t>4.x Ice Cream Sand. 0.6%</a:t>
            </a:r>
            <a:endParaRPr lang="en-US" sz="2400" dirty="0"/>
          </a:p>
        </p:txBody>
      </p:sp>
    </p:spTree>
    <p:extLst>
      <p:ext uri="{BB962C8B-B14F-4D97-AF65-F5344CB8AC3E}">
        <p14:creationId xmlns:p14="http://schemas.microsoft.com/office/powerpoint/2010/main" val="29121406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QLemMsXBUbzyRJb9zWN0by"/>
</p:tagLst>
</file>

<file path=ppt/tags/tag10.xml><?xml version="1.0" encoding="utf-8"?>
<p:tagLst xmlns:a="http://schemas.openxmlformats.org/drawingml/2006/main" xmlns:r="http://schemas.openxmlformats.org/officeDocument/2006/relationships" xmlns:p="http://schemas.openxmlformats.org/presentationml/2006/main">
  <p:tag name="DVSHAPEID" val="WRqRzC1jNoH7iXBjhz0Nmb"/>
</p:tagLst>
</file>

<file path=ppt/tags/tag11.xml><?xml version="1.0" encoding="utf-8"?>
<p:tagLst xmlns:a="http://schemas.openxmlformats.org/drawingml/2006/main" xmlns:r="http://schemas.openxmlformats.org/officeDocument/2006/relationships" xmlns:p="http://schemas.openxmlformats.org/presentationml/2006/main">
  <p:tag name="DVSHAPEID" val="CO4oXH1ZhNJbY5zwFuLmJD"/>
</p:tagLst>
</file>

<file path=ppt/tags/tag12.xml><?xml version="1.0" encoding="utf-8"?>
<p:tagLst xmlns:a="http://schemas.openxmlformats.org/drawingml/2006/main" xmlns:r="http://schemas.openxmlformats.org/officeDocument/2006/relationships" xmlns:p="http://schemas.openxmlformats.org/presentationml/2006/main">
  <p:tag name="DVSECTIONID" val="zd3wrPSSgMqTKdE3BQu8dV"/>
</p:tagLst>
</file>

<file path=ppt/tags/tag13.xml><?xml version="1.0" encoding="utf-8"?>
<p:tagLst xmlns:a="http://schemas.openxmlformats.org/drawingml/2006/main" xmlns:r="http://schemas.openxmlformats.org/officeDocument/2006/relationships" xmlns:p="http://schemas.openxmlformats.org/presentationml/2006/main">
  <p:tag name="DVSHAPEID" val="YNR1EODVCSePW9sGF7Tjjh"/>
</p:tagLst>
</file>

<file path=ppt/tags/tag14.xml><?xml version="1.0" encoding="utf-8"?>
<p:tagLst xmlns:a="http://schemas.openxmlformats.org/drawingml/2006/main" xmlns:r="http://schemas.openxmlformats.org/officeDocument/2006/relationships" xmlns:p="http://schemas.openxmlformats.org/presentationml/2006/main">
  <p:tag name="DVSHAPEID" val="56PPBJYRozMBKpIIxh6fNR"/>
</p:tagLst>
</file>

<file path=ppt/tags/tag15.xml><?xml version="1.0" encoding="utf-8"?>
<p:tagLst xmlns:a="http://schemas.openxmlformats.org/drawingml/2006/main" xmlns:r="http://schemas.openxmlformats.org/officeDocument/2006/relationships" xmlns:p="http://schemas.openxmlformats.org/presentationml/2006/main">
  <p:tag name="DVSECTIONID" val="syTN2pfJ8cDhb0if07I1VN"/>
</p:tagLst>
</file>

<file path=ppt/tags/tag16.xml><?xml version="1.0" encoding="utf-8"?>
<p:tagLst xmlns:a="http://schemas.openxmlformats.org/drawingml/2006/main" xmlns:r="http://schemas.openxmlformats.org/officeDocument/2006/relationships" xmlns:p="http://schemas.openxmlformats.org/presentationml/2006/main">
  <p:tag name="DVSECTIONID" val="8XZYuvkXv3lELuDEMsDxDe"/>
</p:tagLst>
</file>

<file path=ppt/tags/tag17.xml><?xml version="1.0" encoding="utf-8"?>
<p:tagLst xmlns:a="http://schemas.openxmlformats.org/drawingml/2006/main" xmlns:r="http://schemas.openxmlformats.org/officeDocument/2006/relationships" xmlns:p="http://schemas.openxmlformats.org/presentationml/2006/main">
  <p:tag name="DVSHAPEID" val="PBZw3CKXQCUeRcHeoYqdHK"/>
</p:tagLst>
</file>

<file path=ppt/tags/tag18.xml><?xml version="1.0" encoding="utf-8"?>
<p:tagLst xmlns:a="http://schemas.openxmlformats.org/drawingml/2006/main" xmlns:r="http://schemas.openxmlformats.org/officeDocument/2006/relationships" xmlns:p="http://schemas.openxmlformats.org/presentationml/2006/main">
  <p:tag name="DVSHAPEID" val="35xJa648BiTKFDjN18kmNf"/>
</p:tagLst>
</file>

<file path=ppt/tags/tag19.xml><?xml version="1.0" encoding="utf-8"?>
<p:tagLst xmlns:a="http://schemas.openxmlformats.org/drawingml/2006/main" xmlns:r="http://schemas.openxmlformats.org/officeDocument/2006/relationships" xmlns:p="http://schemas.openxmlformats.org/presentationml/2006/main">
  <p:tag name="DVSECTIONID" val="fs2DKmPmqb0EqVO4UJobGA"/>
</p:tagLst>
</file>

<file path=ppt/tags/tag2.xml><?xml version="1.0" encoding="utf-8"?>
<p:tagLst xmlns:a="http://schemas.openxmlformats.org/drawingml/2006/main" xmlns:r="http://schemas.openxmlformats.org/officeDocument/2006/relationships" xmlns:p="http://schemas.openxmlformats.org/presentationml/2006/main">
  <p:tag name="DVSHAPEID" val="sASEgpkZ3uHPUC6dMLW3gC"/>
</p:tagLst>
</file>

<file path=ppt/tags/tag20.xml><?xml version="1.0" encoding="utf-8"?>
<p:tagLst xmlns:a="http://schemas.openxmlformats.org/drawingml/2006/main" xmlns:r="http://schemas.openxmlformats.org/officeDocument/2006/relationships" xmlns:p="http://schemas.openxmlformats.org/presentationml/2006/main">
  <p:tag name="DVSHAPEID" val="l7w4VAXiTlWNbkg0NTF2Im"/>
</p:tagLst>
</file>

<file path=ppt/tags/tag21.xml><?xml version="1.0" encoding="utf-8"?>
<p:tagLst xmlns:a="http://schemas.openxmlformats.org/drawingml/2006/main" xmlns:r="http://schemas.openxmlformats.org/officeDocument/2006/relationships" xmlns:p="http://schemas.openxmlformats.org/presentationml/2006/main">
  <p:tag name="DVSHAPEID" val="ZA5oOHHGs4eiRlDffSCiDp"/>
</p:tagLst>
</file>

<file path=ppt/tags/tag22.xml><?xml version="1.0" encoding="utf-8"?>
<p:tagLst xmlns:a="http://schemas.openxmlformats.org/drawingml/2006/main" xmlns:r="http://schemas.openxmlformats.org/officeDocument/2006/relationships" xmlns:p="http://schemas.openxmlformats.org/presentationml/2006/main">
  <p:tag name="DVSECTIONID" val="WwfOCmlfoo9THwVRLY78C9"/>
</p:tagLst>
</file>

<file path=ppt/tags/tag23.xml><?xml version="1.0" encoding="utf-8"?>
<p:tagLst xmlns:a="http://schemas.openxmlformats.org/drawingml/2006/main" xmlns:r="http://schemas.openxmlformats.org/officeDocument/2006/relationships" xmlns:p="http://schemas.openxmlformats.org/presentationml/2006/main">
  <p:tag name="DVSHAPEID" val="zTtUnxDNpqIAslFaDgQr1g"/>
</p:tagLst>
</file>

<file path=ppt/tags/tag24.xml><?xml version="1.0" encoding="utf-8"?>
<p:tagLst xmlns:a="http://schemas.openxmlformats.org/drawingml/2006/main" xmlns:r="http://schemas.openxmlformats.org/officeDocument/2006/relationships" xmlns:p="http://schemas.openxmlformats.org/presentationml/2006/main">
  <p:tag name="DVSHAPEID" val="gxtDQBBkmrQiuBHFhUG2Ji"/>
</p:tagLst>
</file>

<file path=ppt/tags/tag25.xml><?xml version="1.0" encoding="utf-8"?>
<p:tagLst xmlns:a="http://schemas.openxmlformats.org/drawingml/2006/main" xmlns:r="http://schemas.openxmlformats.org/officeDocument/2006/relationships" xmlns:p="http://schemas.openxmlformats.org/presentationml/2006/main">
  <p:tag name="DVSECTIONID" val="E63HQHyT8sxFwvnWKs1aNC"/>
</p:tagLst>
</file>

<file path=ppt/tags/tag26.xml><?xml version="1.0" encoding="utf-8"?>
<p:tagLst xmlns:a="http://schemas.openxmlformats.org/drawingml/2006/main" xmlns:r="http://schemas.openxmlformats.org/officeDocument/2006/relationships" xmlns:p="http://schemas.openxmlformats.org/presentationml/2006/main">
  <p:tag name="DVSHAPEID" val="4baPYvcx5MHWCFdDSvLm44"/>
</p:tagLst>
</file>

<file path=ppt/tags/tag27.xml><?xml version="1.0" encoding="utf-8"?>
<p:tagLst xmlns:a="http://schemas.openxmlformats.org/drawingml/2006/main" xmlns:r="http://schemas.openxmlformats.org/officeDocument/2006/relationships" xmlns:p="http://schemas.openxmlformats.org/presentationml/2006/main">
  <p:tag name="DVSHAPEID" val="BxZ1rD1bhmd0Mito3OwCdb"/>
</p:tagLst>
</file>

<file path=ppt/tags/tag28.xml><?xml version="1.0" encoding="utf-8"?>
<p:tagLst xmlns:a="http://schemas.openxmlformats.org/drawingml/2006/main" xmlns:r="http://schemas.openxmlformats.org/officeDocument/2006/relationships" xmlns:p="http://schemas.openxmlformats.org/presentationml/2006/main">
  <p:tag name="DVSECTIONID" val="vxdh92Yq3yXMR8LUwDHufH"/>
</p:tagLst>
</file>

<file path=ppt/tags/tag29.xml><?xml version="1.0" encoding="utf-8"?>
<p:tagLst xmlns:a="http://schemas.openxmlformats.org/drawingml/2006/main" xmlns:r="http://schemas.openxmlformats.org/officeDocument/2006/relationships" xmlns:p="http://schemas.openxmlformats.org/presentationml/2006/main">
  <p:tag name="DVSHAPEID" val="cDcWaRTEegIlhNBqWnrndm"/>
</p:tagLst>
</file>

<file path=ppt/tags/tag3.xml><?xml version="1.0" encoding="utf-8"?>
<p:tagLst xmlns:a="http://schemas.openxmlformats.org/drawingml/2006/main" xmlns:r="http://schemas.openxmlformats.org/officeDocument/2006/relationships" xmlns:p="http://schemas.openxmlformats.org/presentationml/2006/main">
  <p:tag name="DVSHAPEID" val="DJczKc5JbqJOMhC2M5FGQ1"/>
</p:tagLst>
</file>

<file path=ppt/tags/tag30.xml><?xml version="1.0" encoding="utf-8"?>
<p:tagLst xmlns:a="http://schemas.openxmlformats.org/drawingml/2006/main" xmlns:r="http://schemas.openxmlformats.org/officeDocument/2006/relationships" xmlns:p="http://schemas.openxmlformats.org/presentationml/2006/main">
  <p:tag name="DVSHAPEID" val="Ktvaxd3kiJQpllPvsaiD8X"/>
</p:tagLst>
</file>

<file path=ppt/tags/tag31.xml><?xml version="1.0" encoding="utf-8"?>
<p:tagLst xmlns:a="http://schemas.openxmlformats.org/drawingml/2006/main" xmlns:r="http://schemas.openxmlformats.org/officeDocument/2006/relationships" xmlns:p="http://schemas.openxmlformats.org/presentationml/2006/main">
  <p:tag name="DVSECTIONID" val="m20puPdF7sl2BwtyyvVHpZ"/>
</p:tagLst>
</file>

<file path=ppt/tags/tag32.xml><?xml version="1.0" encoding="utf-8"?>
<p:tagLst xmlns:a="http://schemas.openxmlformats.org/drawingml/2006/main" xmlns:r="http://schemas.openxmlformats.org/officeDocument/2006/relationships" xmlns:p="http://schemas.openxmlformats.org/presentationml/2006/main">
  <p:tag name="DVSHAPEID" val="uRsgBrVg5AeNb58Rqqs9y0"/>
</p:tagLst>
</file>

<file path=ppt/tags/tag33.xml><?xml version="1.0" encoding="utf-8"?>
<p:tagLst xmlns:a="http://schemas.openxmlformats.org/drawingml/2006/main" xmlns:r="http://schemas.openxmlformats.org/officeDocument/2006/relationships" xmlns:p="http://schemas.openxmlformats.org/presentationml/2006/main">
  <p:tag name="DVSHAPEID" val="rvr54rQC2eZjV9dw1qdUKn"/>
</p:tagLst>
</file>

<file path=ppt/tags/tag34.xml><?xml version="1.0" encoding="utf-8"?>
<p:tagLst xmlns:a="http://schemas.openxmlformats.org/drawingml/2006/main" xmlns:r="http://schemas.openxmlformats.org/officeDocument/2006/relationships" xmlns:p="http://schemas.openxmlformats.org/presentationml/2006/main">
  <p:tag name="DVSECTIONID" val="rPxeqX4cyyhnjhLfEoII02"/>
</p:tagLst>
</file>

<file path=ppt/tags/tag35.xml><?xml version="1.0" encoding="utf-8"?>
<p:tagLst xmlns:a="http://schemas.openxmlformats.org/drawingml/2006/main" xmlns:r="http://schemas.openxmlformats.org/officeDocument/2006/relationships" xmlns:p="http://schemas.openxmlformats.org/presentationml/2006/main">
  <p:tag name="DVSHAPEID" val="dm3rXET25GdCXHgoaRYc9Y"/>
</p:tagLst>
</file>

<file path=ppt/tags/tag36.xml><?xml version="1.0" encoding="utf-8"?>
<p:tagLst xmlns:a="http://schemas.openxmlformats.org/drawingml/2006/main" xmlns:r="http://schemas.openxmlformats.org/officeDocument/2006/relationships" xmlns:p="http://schemas.openxmlformats.org/presentationml/2006/main">
  <p:tag name="DVSHAPEID" val="kUYOSR77hYbprCitBtsq0V"/>
</p:tagLst>
</file>

<file path=ppt/tags/tag37.xml><?xml version="1.0" encoding="utf-8"?>
<p:tagLst xmlns:a="http://schemas.openxmlformats.org/drawingml/2006/main" xmlns:r="http://schemas.openxmlformats.org/officeDocument/2006/relationships" xmlns:p="http://schemas.openxmlformats.org/presentationml/2006/main">
  <p:tag name="DVSECTIONID" val="wORZYivOFIuo9JT8GgfM3g"/>
</p:tagLst>
</file>

<file path=ppt/tags/tag38.xml><?xml version="1.0" encoding="utf-8"?>
<p:tagLst xmlns:a="http://schemas.openxmlformats.org/drawingml/2006/main" xmlns:r="http://schemas.openxmlformats.org/officeDocument/2006/relationships" xmlns:p="http://schemas.openxmlformats.org/presentationml/2006/main">
  <p:tag name="DVSHAPEID" val="6BUpSjJYDPY4gJmpvyK3kX"/>
</p:tagLst>
</file>

<file path=ppt/tags/tag39.xml><?xml version="1.0" encoding="utf-8"?>
<p:tagLst xmlns:a="http://schemas.openxmlformats.org/drawingml/2006/main" xmlns:r="http://schemas.openxmlformats.org/officeDocument/2006/relationships" xmlns:p="http://schemas.openxmlformats.org/presentationml/2006/main">
  <p:tag name="DVSHAPEID" val="wiql36gVcsXtKhjmHJKSHv"/>
</p:tagLst>
</file>

<file path=ppt/tags/tag4.xml><?xml version="1.0" encoding="utf-8"?>
<p:tagLst xmlns:a="http://schemas.openxmlformats.org/drawingml/2006/main" xmlns:r="http://schemas.openxmlformats.org/officeDocument/2006/relationships" xmlns:p="http://schemas.openxmlformats.org/presentationml/2006/main">
  <p:tag name="DVSECTIONID" val="UzvBRt1wUJit9qnXrKtMJd"/>
</p:tagLst>
</file>

<file path=ppt/tags/tag40.xml><?xml version="1.0" encoding="utf-8"?>
<p:tagLst xmlns:a="http://schemas.openxmlformats.org/drawingml/2006/main" xmlns:r="http://schemas.openxmlformats.org/officeDocument/2006/relationships" xmlns:p="http://schemas.openxmlformats.org/presentationml/2006/main">
  <p:tag name="DVSECTIONID" val="GNlihOWMu1xdiOHWoYjgKN"/>
</p:tagLst>
</file>

<file path=ppt/tags/tag41.xml><?xml version="1.0" encoding="utf-8"?>
<p:tagLst xmlns:a="http://schemas.openxmlformats.org/drawingml/2006/main" xmlns:r="http://schemas.openxmlformats.org/officeDocument/2006/relationships" xmlns:p="http://schemas.openxmlformats.org/presentationml/2006/main">
  <p:tag name="DVSHAPEID" val="vZdrTshEY9xymT1HdgDRkT"/>
</p:tagLst>
</file>

<file path=ppt/tags/tag42.xml><?xml version="1.0" encoding="utf-8"?>
<p:tagLst xmlns:a="http://schemas.openxmlformats.org/drawingml/2006/main" xmlns:r="http://schemas.openxmlformats.org/officeDocument/2006/relationships" xmlns:p="http://schemas.openxmlformats.org/presentationml/2006/main">
  <p:tag name="DVSHAPEID" val="t3RXZ56icsUEktGJ0PhGKC"/>
</p:tagLst>
</file>

<file path=ppt/tags/tag43.xml><?xml version="1.0" encoding="utf-8"?>
<p:tagLst xmlns:a="http://schemas.openxmlformats.org/drawingml/2006/main" xmlns:r="http://schemas.openxmlformats.org/officeDocument/2006/relationships" xmlns:p="http://schemas.openxmlformats.org/presentationml/2006/main">
  <p:tag name="DVSHAPEID" val="xl3d0nWzw4kBvaAVtcyFW4"/>
</p:tagLst>
</file>

<file path=ppt/tags/tag44.xml><?xml version="1.0" encoding="utf-8"?>
<p:tagLst xmlns:a="http://schemas.openxmlformats.org/drawingml/2006/main" xmlns:r="http://schemas.openxmlformats.org/officeDocument/2006/relationships" xmlns:p="http://schemas.openxmlformats.org/presentationml/2006/main">
  <p:tag name="DVSHAPEID" val="DHzx0ugNAD8RvvUL5JmCWP"/>
</p:tagLst>
</file>

<file path=ppt/tags/tag45.xml><?xml version="1.0" encoding="utf-8"?>
<p:tagLst xmlns:a="http://schemas.openxmlformats.org/drawingml/2006/main" xmlns:r="http://schemas.openxmlformats.org/officeDocument/2006/relationships" xmlns:p="http://schemas.openxmlformats.org/presentationml/2006/main">
  <p:tag name="DVSHAPEID" val="kIYw94m484FtIlEsmsjItG"/>
</p:tagLst>
</file>

<file path=ppt/tags/tag46.xml><?xml version="1.0" encoding="utf-8"?>
<p:tagLst xmlns:a="http://schemas.openxmlformats.org/drawingml/2006/main" xmlns:r="http://schemas.openxmlformats.org/officeDocument/2006/relationships" xmlns:p="http://schemas.openxmlformats.org/presentationml/2006/main">
  <p:tag name="DVSHAPEID" val="sEF51H6Ojj8OnQzukbrvv3"/>
</p:tagLst>
</file>

<file path=ppt/tags/tag47.xml><?xml version="1.0" encoding="utf-8"?>
<p:tagLst xmlns:a="http://schemas.openxmlformats.org/drawingml/2006/main" xmlns:r="http://schemas.openxmlformats.org/officeDocument/2006/relationships" xmlns:p="http://schemas.openxmlformats.org/presentationml/2006/main">
  <p:tag name="DVSHAPEID" val="c2Ny6DmTjdlEfkR33EYjLl"/>
</p:tagLst>
</file>

<file path=ppt/tags/tag48.xml><?xml version="1.0" encoding="utf-8"?>
<p:tagLst xmlns:a="http://schemas.openxmlformats.org/drawingml/2006/main" xmlns:r="http://schemas.openxmlformats.org/officeDocument/2006/relationships" xmlns:p="http://schemas.openxmlformats.org/presentationml/2006/main">
  <p:tag name="DVSHAPEID" val="kUYOSR77hYbprCitBtsq0V"/>
</p:tagLst>
</file>

<file path=ppt/tags/tag49.xml><?xml version="1.0" encoding="utf-8"?>
<p:tagLst xmlns:a="http://schemas.openxmlformats.org/drawingml/2006/main" xmlns:r="http://schemas.openxmlformats.org/officeDocument/2006/relationships" xmlns:p="http://schemas.openxmlformats.org/presentationml/2006/main">
  <p:tag name="DVSHAPEID" val="sJAfDg8NxbiQITAiKuMbWn"/>
</p:tagLst>
</file>

<file path=ppt/tags/tag5.xml><?xml version="1.0" encoding="utf-8"?>
<p:tagLst xmlns:a="http://schemas.openxmlformats.org/drawingml/2006/main" xmlns:r="http://schemas.openxmlformats.org/officeDocument/2006/relationships" xmlns:p="http://schemas.openxmlformats.org/presentationml/2006/main">
  <p:tag name="DVSHAPEID" val="RxjpxjtNXJGENr1lUe6A5c"/>
</p:tagLst>
</file>

<file path=ppt/tags/tag50.xml><?xml version="1.0" encoding="utf-8"?>
<p:tagLst xmlns:a="http://schemas.openxmlformats.org/drawingml/2006/main" xmlns:r="http://schemas.openxmlformats.org/officeDocument/2006/relationships" xmlns:p="http://schemas.openxmlformats.org/presentationml/2006/main">
  <p:tag name="DVSHAPEID" val="sQSeLA2uQlkpseeDeQZtqZ"/>
</p:tagLst>
</file>

<file path=ppt/tags/tag51.xml><?xml version="1.0" encoding="utf-8"?>
<p:tagLst xmlns:a="http://schemas.openxmlformats.org/drawingml/2006/main" xmlns:r="http://schemas.openxmlformats.org/officeDocument/2006/relationships" xmlns:p="http://schemas.openxmlformats.org/presentationml/2006/main">
  <p:tag name="DVSECTIONID" val="P6ZWyHZKpKiShxqiQEhFlP"/>
</p:tagLst>
</file>

<file path=ppt/tags/tag52.xml><?xml version="1.0" encoding="utf-8"?>
<p:tagLst xmlns:a="http://schemas.openxmlformats.org/drawingml/2006/main" xmlns:r="http://schemas.openxmlformats.org/officeDocument/2006/relationships" xmlns:p="http://schemas.openxmlformats.org/presentationml/2006/main">
  <p:tag name="DVSHAPEID" val="qnYugPlrJnE85BYxfDIIDv"/>
</p:tagLst>
</file>

<file path=ppt/tags/tag53.xml><?xml version="1.0" encoding="utf-8"?>
<p:tagLst xmlns:a="http://schemas.openxmlformats.org/drawingml/2006/main" xmlns:r="http://schemas.openxmlformats.org/officeDocument/2006/relationships" xmlns:p="http://schemas.openxmlformats.org/presentationml/2006/main">
  <p:tag name="DVSHAPEID" val="7MY558Q0isg0R3mzPrAKJz"/>
</p:tagLst>
</file>

<file path=ppt/tags/tag54.xml><?xml version="1.0" encoding="utf-8"?>
<p:tagLst xmlns:a="http://schemas.openxmlformats.org/drawingml/2006/main" xmlns:r="http://schemas.openxmlformats.org/officeDocument/2006/relationships" xmlns:p="http://schemas.openxmlformats.org/presentationml/2006/main">
  <p:tag name="DVSECTIONID" val="JTFX2gi20XKfYL01KNPUiJ"/>
</p:tagLst>
</file>

<file path=ppt/tags/tag55.xml><?xml version="1.0" encoding="utf-8"?>
<p:tagLst xmlns:a="http://schemas.openxmlformats.org/drawingml/2006/main" xmlns:r="http://schemas.openxmlformats.org/officeDocument/2006/relationships" xmlns:p="http://schemas.openxmlformats.org/presentationml/2006/main">
  <p:tag name="DVSHAPEID" val="PCcHo9u7aZSVgbvbJcAI4c"/>
</p:tagLst>
</file>

<file path=ppt/tags/tag56.xml><?xml version="1.0" encoding="utf-8"?>
<p:tagLst xmlns:a="http://schemas.openxmlformats.org/drawingml/2006/main" xmlns:r="http://schemas.openxmlformats.org/officeDocument/2006/relationships" xmlns:p="http://schemas.openxmlformats.org/presentationml/2006/main">
  <p:tag name="DVSHAPEID" val="S4JVaFNh7SMxXmTnKHvahh"/>
</p:tagLst>
</file>

<file path=ppt/tags/tag57.xml><?xml version="1.0" encoding="utf-8"?>
<p:tagLst xmlns:a="http://schemas.openxmlformats.org/drawingml/2006/main" xmlns:r="http://schemas.openxmlformats.org/officeDocument/2006/relationships" xmlns:p="http://schemas.openxmlformats.org/presentationml/2006/main">
  <p:tag name="DVSHAPEID" val="8WMb3EHna0vCK7XsYOkTR0"/>
</p:tagLst>
</file>

<file path=ppt/tags/tag58.xml><?xml version="1.0" encoding="utf-8"?>
<p:tagLst xmlns:a="http://schemas.openxmlformats.org/drawingml/2006/main" xmlns:r="http://schemas.openxmlformats.org/officeDocument/2006/relationships" xmlns:p="http://schemas.openxmlformats.org/presentationml/2006/main">
  <p:tag name="DVSHAPEID" val="8Je9ilrSdTUAWN8ZC9zKHM"/>
</p:tagLst>
</file>

<file path=ppt/tags/tag59.xml><?xml version="1.0" encoding="utf-8"?>
<p:tagLst xmlns:a="http://schemas.openxmlformats.org/drawingml/2006/main" xmlns:r="http://schemas.openxmlformats.org/officeDocument/2006/relationships" xmlns:p="http://schemas.openxmlformats.org/presentationml/2006/main">
  <p:tag name="DVSHAPEID" val="1kCLphIGQoq7O3WUmlWhNB"/>
</p:tagLst>
</file>

<file path=ppt/tags/tag6.xml><?xml version="1.0" encoding="utf-8"?>
<p:tagLst xmlns:a="http://schemas.openxmlformats.org/drawingml/2006/main" xmlns:r="http://schemas.openxmlformats.org/officeDocument/2006/relationships" xmlns:p="http://schemas.openxmlformats.org/presentationml/2006/main">
  <p:tag name="DVSHAPEID" val="1iylqfq0pLYhzt1eqZ03um"/>
</p:tagLst>
</file>

<file path=ppt/tags/tag60.xml><?xml version="1.0" encoding="utf-8"?>
<p:tagLst xmlns:a="http://schemas.openxmlformats.org/drawingml/2006/main" xmlns:r="http://schemas.openxmlformats.org/officeDocument/2006/relationships" xmlns:p="http://schemas.openxmlformats.org/presentationml/2006/main">
  <p:tag name="DVSHAPEID" val="I9bakZcbj6imHTwwV9aw3v"/>
</p:tagLst>
</file>

<file path=ppt/tags/tag61.xml><?xml version="1.0" encoding="utf-8"?>
<p:tagLst xmlns:a="http://schemas.openxmlformats.org/drawingml/2006/main" xmlns:r="http://schemas.openxmlformats.org/officeDocument/2006/relationships" xmlns:p="http://schemas.openxmlformats.org/presentationml/2006/main">
  <p:tag name="DVSHAPEID" val="aOY52IMdOpZqCtzfXJuF4j"/>
</p:tagLst>
</file>

<file path=ppt/tags/tag62.xml><?xml version="1.0" encoding="utf-8"?>
<p:tagLst xmlns:a="http://schemas.openxmlformats.org/drawingml/2006/main" xmlns:r="http://schemas.openxmlformats.org/officeDocument/2006/relationships" xmlns:p="http://schemas.openxmlformats.org/presentationml/2006/main">
  <p:tag name="DVSHAPEID" val="Prl3nPqM7gycZnceWuo5iS"/>
</p:tagLst>
</file>

<file path=ppt/tags/tag63.xml><?xml version="1.0" encoding="utf-8"?>
<p:tagLst xmlns:a="http://schemas.openxmlformats.org/drawingml/2006/main" xmlns:r="http://schemas.openxmlformats.org/officeDocument/2006/relationships" xmlns:p="http://schemas.openxmlformats.org/presentationml/2006/main">
  <p:tag name="DVSHAPEID" val="ngh3WGcr2oqQZwKZkXN1iI"/>
</p:tagLst>
</file>

<file path=ppt/tags/tag64.xml><?xml version="1.0" encoding="utf-8"?>
<p:tagLst xmlns:a="http://schemas.openxmlformats.org/drawingml/2006/main" xmlns:r="http://schemas.openxmlformats.org/officeDocument/2006/relationships" xmlns:p="http://schemas.openxmlformats.org/presentationml/2006/main">
  <p:tag name="DVSHAPEID" val="Spuc3INZgZ0W44MkSJAFd9"/>
</p:tagLst>
</file>

<file path=ppt/tags/tag65.xml><?xml version="1.0" encoding="utf-8"?>
<p:tagLst xmlns:a="http://schemas.openxmlformats.org/drawingml/2006/main" xmlns:r="http://schemas.openxmlformats.org/officeDocument/2006/relationships" xmlns:p="http://schemas.openxmlformats.org/presentationml/2006/main">
  <p:tag name="DVSHAPEID" val="L8nFuW9rigAEoRzKDtE37r"/>
</p:tagLst>
</file>

<file path=ppt/tags/tag66.xml><?xml version="1.0" encoding="utf-8"?>
<p:tagLst xmlns:a="http://schemas.openxmlformats.org/drawingml/2006/main" xmlns:r="http://schemas.openxmlformats.org/officeDocument/2006/relationships" xmlns:p="http://schemas.openxmlformats.org/presentationml/2006/main">
  <p:tag name="DVSHAPEID" val="Q2sFc044rCvIElOndQPPHJ"/>
</p:tagLst>
</file>

<file path=ppt/tags/tag67.xml><?xml version="1.0" encoding="utf-8"?>
<p:tagLst xmlns:a="http://schemas.openxmlformats.org/drawingml/2006/main" xmlns:r="http://schemas.openxmlformats.org/officeDocument/2006/relationships" xmlns:p="http://schemas.openxmlformats.org/presentationml/2006/main">
  <p:tag name="DVSHAPEID" val="mpGVL8661a2jikcPK9mePX"/>
</p:tagLst>
</file>

<file path=ppt/tags/tag68.xml><?xml version="1.0" encoding="utf-8"?>
<p:tagLst xmlns:a="http://schemas.openxmlformats.org/drawingml/2006/main" xmlns:r="http://schemas.openxmlformats.org/officeDocument/2006/relationships" xmlns:p="http://schemas.openxmlformats.org/presentationml/2006/main">
  <p:tag name="DVSHAPEID" val="9FddVffNdiK6G3ZhfWYlBk"/>
</p:tagLst>
</file>

<file path=ppt/tags/tag69.xml><?xml version="1.0" encoding="utf-8"?>
<p:tagLst xmlns:a="http://schemas.openxmlformats.org/drawingml/2006/main" xmlns:r="http://schemas.openxmlformats.org/officeDocument/2006/relationships" xmlns:p="http://schemas.openxmlformats.org/presentationml/2006/main">
  <p:tag name="DVSHAPEID" val="Gk3tbo6GtsUpf0HxcQQeXK"/>
</p:tagLst>
</file>

<file path=ppt/tags/tag7.xml><?xml version="1.0" encoding="utf-8"?>
<p:tagLst xmlns:a="http://schemas.openxmlformats.org/drawingml/2006/main" xmlns:r="http://schemas.openxmlformats.org/officeDocument/2006/relationships" xmlns:p="http://schemas.openxmlformats.org/presentationml/2006/main">
  <p:tag name="DVSECTIONID" val="jkkSpAOZ1EKxrux3r12B6h"/>
</p:tagLst>
</file>

<file path=ppt/tags/tag70.xml><?xml version="1.0" encoding="utf-8"?>
<p:tagLst xmlns:a="http://schemas.openxmlformats.org/drawingml/2006/main" xmlns:r="http://schemas.openxmlformats.org/officeDocument/2006/relationships" xmlns:p="http://schemas.openxmlformats.org/presentationml/2006/main">
  <p:tag name="DVSHAPEID" val="zbE8QsUpgulOZT9r3RHwOh"/>
</p:tagLst>
</file>

<file path=ppt/tags/tag71.xml><?xml version="1.0" encoding="utf-8"?>
<p:tagLst xmlns:a="http://schemas.openxmlformats.org/drawingml/2006/main" xmlns:r="http://schemas.openxmlformats.org/officeDocument/2006/relationships" xmlns:p="http://schemas.openxmlformats.org/presentationml/2006/main">
  <p:tag name="DVSHAPEID" val="bhNYAHJ7unnWKRP2yEL3cq"/>
</p:tagLst>
</file>

<file path=ppt/tags/tag72.xml><?xml version="1.0" encoding="utf-8"?>
<p:tagLst xmlns:a="http://schemas.openxmlformats.org/drawingml/2006/main" xmlns:r="http://schemas.openxmlformats.org/officeDocument/2006/relationships" xmlns:p="http://schemas.openxmlformats.org/presentationml/2006/main">
  <p:tag name="DVSHAPEID" val="3r1OoLMZwqVh0mlRSdF80Y"/>
</p:tagLst>
</file>

<file path=ppt/tags/tag73.xml><?xml version="1.0" encoding="utf-8"?>
<p:tagLst xmlns:a="http://schemas.openxmlformats.org/drawingml/2006/main" xmlns:r="http://schemas.openxmlformats.org/officeDocument/2006/relationships" xmlns:p="http://schemas.openxmlformats.org/presentationml/2006/main">
  <p:tag name="DVSHAPEID" val="q28hB0i3LL4KemWLiYkuQX"/>
</p:tagLst>
</file>

<file path=ppt/tags/tag74.xml><?xml version="1.0" encoding="utf-8"?>
<p:tagLst xmlns:a="http://schemas.openxmlformats.org/drawingml/2006/main" xmlns:r="http://schemas.openxmlformats.org/officeDocument/2006/relationships" xmlns:p="http://schemas.openxmlformats.org/presentationml/2006/main">
  <p:tag name="DVSHAPEID" val="1tRsHGLyo4q40YF79LGtFa"/>
</p:tagLst>
</file>

<file path=ppt/tags/tag75.xml><?xml version="1.0" encoding="utf-8"?>
<p:tagLst xmlns:a="http://schemas.openxmlformats.org/drawingml/2006/main" xmlns:r="http://schemas.openxmlformats.org/officeDocument/2006/relationships" xmlns:p="http://schemas.openxmlformats.org/presentationml/2006/main">
  <p:tag name="DVSHAPEID" val="cf8YU6UHNv8t1Fp8iChdn0"/>
</p:tagLst>
</file>

<file path=ppt/tags/tag76.xml><?xml version="1.0" encoding="utf-8"?>
<p:tagLst xmlns:a="http://schemas.openxmlformats.org/drawingml/2006/main" xmlns:r="http://schemas.openxmlformats.org/officeDocument/2006/relationships" xmlns:p="http://schemas.openxmlformats.org/presentationml/2006/main">
  <p:tag name="DVSHAPEID" val="k9lY5bOyNniRgBkJLFDGgU"/>
</p:tagLst>
</file>

<file path=ppt/tags/tag77.xml><?xml version="1.0" encoding="utf-8"?>
<p:tagLst xmlns:a="http://schemas.openxmlformats.org/drawingml/2006/main" xmlns:r="http://schemas.openxmlformats.org/officeDocument/2006/relationships" xmlns:p="http://schemas.openxmlformats.org/presentationml/2006/main">
  <p:tag name="DVSHAPEID" val="WwX0H1t4brMcVYCW0JTfIL"/>
</p:tagLst>
</file>

<file path=ppt/tags/tag78.xml><?xml version="1.0" encoding="utf-8"?>
<p:tagLst xmlns:a="http://schemas.openxmlformats.org/drawingml/2006/main" xmlns:r="http://schemas.openxmlformats.org/officeDocument/2006/relationships" xmlns:p="http://schemas.openxmlformats.org/presentationml/2006/main">
  <p:tag name="DVSHAPEID" val="bapOOzQCzGJpdP05uM5IbQ"/>
</p:tagLst>
</file>

<file path=ppt/tags/tag79.xml><?xml version="1.0" encoding="utf-8"?>
<p:tagLst xmlns:a="http://schemas.openxmlformats.org/drawingml/2006/main" xmlns:r="http://schemas.openxmlformats.org/officeDocument/2006/relationships" xmlns:p="http://schemas.openxmlformats.org/presentationml/2006/main">
  <p:tag name="DVSHAPEID" val="43Fl6OETN1calMBScTdzR6"/>
</p:tagLst>
</file>

<file path=ppt/tags/tag8.xml><?xml version="1.0" encoding="utf-8"?>
<p:tagLst xmlns:a="http://schemas.openxmlformats.org/drawingml/2006/main" xmlns:r="http://schemas.openxmlformats.org/officeDocument/2006/relationships" xmlns:p="http://schemas.openxmlformats.org/presentationml/2006/main">
  <p:tag name="DVSHAPEID" val="GvSykGO7A2IEAYCfc3aWdz"/>
</p:tagLst>
</file>

<file path=ppt/tags/tag80.xml><?xml version="1.0" encoding="utf-8"?>
<p:tagLst xmlns:a="http://schemas.openxmlformats.org/drawingml/2006/main" xmlns:r="http://schemas.openxmlformats.org/officeDocument/2006/relationships" xmlns:p="http://schemas.openxmlformats.org/presentationml/2006/main">
  <p:tag name="DVSHAPEID" val="swLNVVf69Zzl6l8st2XFTI"/>
</p:tagLst>
</file>

<file path=ppt/tags/tag81.xml><?xml version="1.0" encoding="utf-8"?>
<p:tagLst xmlns:a="http://schemas.openxmlformats.org/drawingml/2006/main" xmlns:r="http://schemas.openxmlformats.org/officeDocument/2006/relationships" xmlns:p="http://schemas.openxmlformats.org/presentationml/2006/main">
  <p:tag name="DVSHAPEID" val="c2tduBAcvBYXB9AiSJEGRd"/>
</p:tagLst>
</file>

<file path=ppt/tags/tag9.xml><?xml version="1.0" encoding="utf-8"?>
<p:tagLst xmlns:a="http://schemas.openxmlformats.org/drawingml/2006/main" xmlns:r="http://schemas.openxmlformats.org/officeDocument/2006/relationships" xmlns:p="http://schemas.openxmlformats.org/presentationml/2006/main">
  <p:tag name="DVSHAPEID" val="dUX0oe6MFw1MTdiu2aEqP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1226</Words>
  <Application>Microsoft Office PowerPoint</Application>
  <PresentationFormat>On-screen Show (4:3)</PresentationFormat>
  <Paragraphs>217</Paragraphs>
  <Slides>32</Slides>
  <Notes>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CS378 - Mobile Computing</vt:lpstr>
      <vt:lpstr>What is Android?</vt:lpstr>
      <vt:lpstr>PowerPoint Presentation</vt:lpstr>
      <vt:lpstr>Android Features</vt:lpstr>
      <vt:lpstr>A Short History Of Android</vt:lpstr>
      <vt:lpstr>Short History cont.</vt:lpstr>
      <vt:lpstr>Short History cont.</vt:lpstr>
      <vt:lpstr>Short History cont.</vt:lpstr>
      <vt:lpstr>Device Distribution Jan 2012</vt:lpstr>
      <vt:lpstr>Device Distribution July 2012</vt:lpstr>
      <vt:lpstr>August 1, 2012</vt:lpstr>
      <vt:lpstr>Devices and Apps</vt:lpstr>
      <vt:lpstr>iPhone vs. Android</vt:lpstr>
      <vt:lpstr>Developer Revenues</vt:lpstr>
      <vt:lpstr>Search Trends</vt:lpstr>
      <vt:lpstr>Setup Development Environment</vt:lpstr>
      <vt:lpstr>PowerPoint Presentation</vt:lpstr>
      <vt:lpstr>Android Emulator or AVD</vt:lpstr>
      <vt:lpstr>Android Emulator: 1.6</vt:lpstr>
      <vt:lpstr>Android Emulator: 2.2</vt:lpstr>
      <vt:lpstr>Android Emulator: 3.0</vt:lpstr>
      <vt:lpstr>Android Emulator: 4.0</vt:lpstr>
      <vt:lpstr>Emulator Basics</vt:lpstr>
      <vt:lpstr>Emulator Limitations</vt:lpstr>
      <vt:lpstr>Create an AVD using  AVD Manager</vt:lpstr>
      <vt:lpstr>Android Runtime: Dalvik VM</vt:lpstr>
      <vt:lpstr>Or From the Command Line</vt:lpstr>
      <vt:lpstr>Applications Are Boxed</vt:lpstr>
      <vt:lpstr>Producing an Android App</vt:lpstr>
      <vt:lpstr>Other Dev Tools</vt:lpstr>
      <vt:lpstr>Dalvik Debug Monitor Server</vt:lpstr>
      <vt:lpstr>DDMS</vt:lpstr>
    </vt:vector>
  </TitlesOfParts>
  <Company>University of Texas at Austin Computer Science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3-28-2011</cp:lastModifiedBy>
  <cp:revision>25</cp:revision>
  <cp:lastPrinted>2012-08-27T21:22:50Z</cp:lastPrinted>
  <dcterms:created xsi:type="dcterms:W3CDTF">2012-01-17T18:47:14Z</dcterms:created>
  <dcterms:modified xsi:type="dcterms:W3CDTF">2013-03-05T19:32:23Z</dcterms:modified>
</cp:coreProperties>
</file>