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2.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3.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4.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5.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256" r:id="rId2"/>
    <p:sldId id="288" r:id="rId3"/>
    <p:sldId id="290" r:id="rId4"/>
    <p:sldId id="291" r:id="rId5"/>
    <p:sldId id="258" r:id="rId6"/>
    <p:sldId id="259" r:id="rId7"/>
    <p:sldId id="260" r:id="rId8"/>
    <p:sldId id="265" r:id="rId9"/>
    <p:sldId id="266" r:id="rId10"/>
    <p:sldId id="275" r:id="rId11"/>
    <p:sldId id="280" r:id="rId12"/>
    <p:sldId id="276" r:id="rId13"/>
    <p:sldId id="277" r:id="rId14"/>
    <p:sldId id="278" r:id="rId15"/>
    <p:sldId id="279" r:id="rId16"/>
    <p:sldId id="272" r:id="rId17"/>
    <p:sldId id="271" r:id="rId18"/>
    <p:sldId id="269" r:id="rId19"/>
    <p:sldId id="293" r:id="rId20"/>
    <p:sldId id="294" r:id="rId21"/>
    <p:sldId id="295" r:id="rId22"/>
    <p:sldId id="296" r:id="rId23"/>
    <p:sldId id="297" r:id="rId24"/>
    <p:sldId id="273" r:id="rId25"/>
    <p:sldId id="281" r:id="rId26"/>
    <p:sldId id="282" r:id="rId27"/>
    <p:sldId id="283" r:id="rId28"/>
    <p:sldId id="284" r:id="rId29"/>
    <p:sldId id="298" r:id="rId30"/>
    <p:sldId id="299" r:id="rId31"/>
    <p:sldId id="285" r:id="rId32"/>
    <p:sldId id="286" r:id="rId33"/>
    <p:sldId id="300" r:id="rId34"/>
    <p:sldId id="301" r:id="rId35"/>
    <p:sldId id="302" r:id="rId36"/>
    <p:sldId id="303" r:id="rId37"/>
    <p:sldId id="287" r:id="rId38"/>
    <p:sldId id="274" r:id="rId39"/>
    <p:sldId id="304" r:id="rId40"/>
    <p:sldId id="270" r:id="rId41"/>
  </p:sldIdLst>
  <p:sldSz cx="9144000" cy="6858000" type="screen4x3"/>
  <p:notesSz cx="9229725" cy="70008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409" autoAdjust="0"/>
    <p:restoredTop sz="78705" autoAdjust="0"/>
  </p:normalViewPr>
  <p:slideViewPr>
    <p:cSldViewPr>
      <p:cViewPr varScale="1">
        <p:scale>
          <a:sx n="58" d="100"/>
          <a:sy n="58" d="100"/>
        </p:scale>
        <p:origin x="-45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999548" cy="35040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28085" y="1"/>
            <a:ext cx="3999548" cy="350405"/>
          </a:xfrm>
          <a:prstGeom prst="rect">
            <a:avLst/>
          </a:prstGeom>
        </p:spPr>
        <p:txBody>
          <a:bodyPr vert="horz" lIns="91440" tIns="45720" rIns="91440" bIns="45720" rtlCol="0"/>
          <a:lstStyle>
            <a:lvl1pPr algn="r">
              <a:defRPr sz="1200"/>
            </a:lvl1pPr>
          </a:lstStyle>
          <a:p>
            <a:fld id="{192D050E-68A7-4BF6-AD9D-1C7A44A395DD}" type="datetimeFigureOut">
              <a:rPr lang="en-US" smtClean="0"/>
              <a:t>3/5/2013</a:t>
            </a:fld>
            <a:endParaRPr lang="en-US"/>
          </a:p>
        </p:txBody>
      </p:sp>
      <p:sp>
        <p:nvSpPr>
          <p:cNvPr id="4" name="Footer Placeholder 3"/>
          <p:cNvSpPr>
            <a:spLocks noGrp="1"/>
          </p:cNvSpPr>
          <p:nvPr>
            <p:ph type="ftr" sz="quarter" idx="2"/>
          </p:nvPr>
        </p:nvSpPr>
        <p:spPr>
          <a:xfrm>
            <a:off x="1" y="6649266"/>
            <a:ext cx="3999548" cy="35040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28085" y="6649266"/>
            <a:ext cx="3999548" cy="350405"/>
          </a:xfrm>
          <a:prstGeom prst="rect">
            <a:avLst/>
          </a:prstGeom>
        </p:spPr>
        <p:txBody>
          <a:bodyPr vert="horz" lIns="91440" tIns="45720" rIns="91440" bIns="45720" rtlCol="0" anchor="b"/>
          <a:lstStyle>
            <a:lvl1pPr algn="r">
              <a:defRPr sz="1200"/>
            </a:lvl1pPr>
          </a:lstStyle>
          <a:p>
            <a:fld id="{251C81D9-15D7-4112-A060-F6577A2F814F}" type="slidenum">
              <a:rPr lang="en-US" smtClean="0"/>
              <a:t>‹#›</a:t>
            </a:fld>
            <a:endParaRPr lang="en-US"/>
          </a:p>
        </p:txBody>
      </p:sp>
    </p:spTree>
    <p:extLst>
      <p:ext uri="{BB962C8B-B14F-4D97-AF65-F5344CB8AC3E}">
        <p14:creationId xmlns:p14="http://schemas.microsoft.com/office/powerpoint/2010/main" val="3066421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999548" cy="350044"/>
          </a:xfrm>
          <a:prstGeom prst="rect">
            <a:avLst/>
          </a:prstGeom>
        </p:spPr>
        <p:txBody>
          <a:bodyPr vert="horz" lIns="92738" tIns="46369" rIns="92738" bIns="46369" rtlCol="0"/>
          <a:lstStyle>
            <a:lvl1pPr algn="l">
              <a:defRPr sz="1200"/>
            </a:lvl1pPr>
          </a:lstStyle>
          <a:p>
            <a:endParaRPr lang="en-US"/>
          </a:p>
        </p:txBody>
      </p:sp>
      <p:sp>
        <p:nvSpPr>
          <p:cNvPr id="3" name="Date Placeholder 2"/>
          <p:cNvSpPr>
            <a:spLocks noGrp="1"/>
          </p:cNvSpPr>
          <p:nvPr>
            <p:ph type="dt" idx="1"/>
          </p:nvPr>
        </p:nvSpPr>
        <p:spPr>
          <a:xfrm>
            <a:off x="5228042" y="0"/>
            <a:ext cx="3999548" cy="350044"/>
          </a:xfrm>
          <a:prstGeom prst="rect">
            <a:avLst/>
          </a:prstGeom>
        </p:spPr>
        <p:txBody>
          <a:bodyPr vert="horz" lIns="92738" tIns="46369" rIns="92738" bIns="46369" rtlCol="0"/>
          <a:lstStyle>
            <a:lvl1pPr algn="r">
              <a:defRPr sz="1200"/>
            </a:lvl1pPr>
          </a:lstStyle>
          <a:p>
            <a:fld id="{346C757F-8E6F-4388-B04F-98E120A4A3FC}" type="datetimeFigureOut">
              <a:rPr lang="en-US" smtClean="0"/>
              <a:t>3/5/2013</a:t>
            </a:fld>
            <a:endParaRPr lang="en-US"/>
          </a:p>
        </p:txBody>
      </p:sp>
      <p:sp>
        <p:nvSpPr>
          <p:cNvPr id="4" name="Slide Image Placeholder 3"/>
          <p:cNvSpPr>
            <a:spLocks noGrp="1" noRot="1" noChangeAspect="1"/>
          </p:cNvSpPr>
          <p:nvPr>
            <p:ph type="sldImg" idx="2"/>
          </p:nvPr>
        </p:nvSpPr>
        <p:spPr>
          <a:xfrm>
            <a:off x="2865438" y="525463"/>
            <a:ext cx="3498850" cy="2624137"/>
          </a:xfrm>
          <a:prstGeom prst="rect">
            <a:avLst/>
          </a:prstGeom>
          <a:noFill/>
          <a:ln w="12700">
            <a:solidFill>
              <a:prstClr val="black"/>
            </a:solidFill>
          </a:ln>
        </p:spPr>
        <p:txBody>
          <a:bodyPr vert="horz" lIns="92738" tIns="46369" rIns="92738" bIns="46369" rtlCol="0" anchor="ctr"/>
          <a:lstStyle/>
          <a:p>
            <a:endParaRPr lang="en-US"/>
          </a:p>
        </p:txBody>
      </p:sp>
      <p:sp>
        <p:nvSpPr>
          <p:cNvPr id="5" name="Notes Placeholder 4"/>
          <p:cNvSpPr>
            <a:spLocks noGrp="1"/>
          </p:cNvSpPr>
          <p:nvPr>
            <p:ph type="body" sz="quarter" idx="3"/>
          </p:nvPr>
        </p:nvSpPr>
        <p:spPr>
          <a:xfrm>
            <a:off x="922973" y="3325416"/>
            <a:ext cx="7383780" cy="3150394"/>
          </a:xfrm>
          <a:prstGeom prst="rect">
            <a:avLst/>
          </a:prstGeom>
        </p:spPr>
        <p:txBody>
          <a:bodyPr vert="horz" lIns="92738" tIns="46369" rIns="92738" bIns="4636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6649616"/>
            <a:ext cx="3999548" cy="350044"/>
          </a:xfrm>
          <a:prstGeom prst="rect">
            <a:avLst/>
          </a:prstGeom>
        </p:spPr>
        <p:txBody>
          <a:bodyPr vert="horz" lIns="92738" tIns="46369" rIns="92738" bIns="46369" rtlCol="0" anchor="b"/>
          <a:lstStyle>
            <a:lvl1pPr algn="l">
              <a:defRPr sz="1200"/>
            </a:lvl1pPr>
          </a:lstStyle>
          <a:p>
            <a:endParaRPr lang="en-US"/>
          </a:p>
        </p:txBody>
      </p:sp>
      <p:sp>
        <p:nvSpPr>
          <p:cNvPr id="7" name="Slide Number Placeholder 6"/>
          <p:cNvSpPr>
            <a:spLocks noGrp="1"/>
          </p:cNvSpPr>
          <p:nvPr>
            <p:ph type="sldNum" sz="quarter" idx="5"/>
          </p:nvPr>
        </p:nvSpPr>
        <p:spPr>
          <a:xfrm>
            <a:off x="5228042" y="6649616"/>
            <a:ext cx="3999548" cy="350044"/>
          </a:xfrm>
          <a:prstGeom prst="rect">
            <a:avLst/>
          </a:prstGeom>
        </p:spPr>
        <p:txBody>
          <a:bodyPr vert="horz" lIns="92738" tIns="46369" rIns="92738" bIns="46369" rtlCol="0" anchor="b"/>
          <a:lstStyle>
            <a:lvl1pPr algn="r">
              <a:defRPr sz="1200"/>
            </a:lvl1pPr>
          </a:lstStyle>
          <a:p>
            <a:fld id="{4A48ABE3-AAC7-446F-BC4B-9C6CAE8F49B8}" type="slidenum">
              <a:rPr lang="en-US" smtClean="0"/>
              <a:t>‹#›</a:t>
            </a:fld>
            <a:endParaRPr lang="en-US"/>
          </a:p>
        </p:txBody>
      </p:sp>
    </p:spTree>
    <p:extLst>
      <p:ext uri="{BB962C8B-B14F-4D97-AF65-F5344CB8AC3E}">
        <p14:creationId xmlns:p14="http://schemas.microsoft.com/office/powerpoint/2010/main" val="97250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developer.android.com/reference/android/view/ViewGroup.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 most common </a:t>
            </a:r>
            <a:r>
              <a:rPr lang="en-US" dirty="0" err="1" smtClean="0"/>
              <a:t>IntentFilter</a:t>
            </a:r>
            <a:r>
              <a:rPr lang="en-US" dirty="0" smtClean="0"/>
              <a:t> seen in Android applications. The action </a:t>
            </a:r>
            <a:r>
              <a:rPr lang="en-US" dirty="0" err="1" smtClean="0"/>
              <a:t>android.intent.action.MAIN</a:t>
            </a:r>
            <a:r>
              <a:rPr lang="en-US" dirty="0" smtClean="0"/>
              <a:t> indicates that this is the first activity that should be executed when starting this app. The category </a:t>
            </a:r>
            <a:r>
              <a:rPr lang="en-US" dirty="0" err="1" smtClean="0"/>
              <a:t>android.intent.category.LAUNCHER</a:t>
            </a:r>
            <a:r>
              <a:rPr lang="en-US" dirty="0" smtClean="0"/>
              <a:t> places this Activity in</a:t>
            </a:r>
          </a:p>
          <a:p>
            <a:r>
              <a:rPr lang="en-US" dirty="0" smtClean="0"/>
              <a:t>the launcher window (the window that lists all the available apps).</a:t>
            </a:r>
            <a:endParaRPr lang="en-US" dirty="0"/>
          </a:p>
        </p:txBody>
      </p:sp>
      <p:sp>
        <p:nvSpPr>
          <p:cNvPr id="4" name="Slide Number Placeholder 3"/>
          <p:cNvSpPr>
            <a:spLocks noGrp="1"/>
          </p:cNvSpPr>
          <p:nvPr>
            <p:ph type="sldNum" sz="quarter" idx="10"/>
          </p:nvPr>
        </p:nvSpPr>
        <p:spPr/>
        <p:txBody>
          <a:bodyPr/>
          <a:lstStyle/>
          <a:p>
            <a:fld id="{1E2B1A2F-9188-481A-90BA-D883B6D5CE6F}" type="slidenum">
              <a:rPr lang="en-US" smtClean="0"/>
              <a:pPr/>
              <a:t>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a:t>
            </a:r>
            <a:r>
              <a:rPr lang="en-US" dirty="0" err="1" smtClean="0"/>
              <a:t>ViewGroup</a:t>
            </a:r>
            <a:r>
              <a:rPr lang="en-US" dirty="0" smtClean="0"/>
              <a:t> is a special view that can contain other views (called children.) The view group is the base class for layouts and views containers. The </a:t>
            </a:r>
            <a:r>
              <a:rPr lang="en-US" dirty="0" err="1" smtClean="0">
                <a:hlinkClick r:id="rId3"/>
              </a:rPr>
              <a:t>ViewGroup</a:t>
            </a:r>
            <a:r>
              <a:rPr lang="en-US" dirty="0" smtClean="0"/>
              <a:t> subclass is the base class for </a:t>
            </a:r>
            <a:r>
              <a:rPr lang="en-US" i="1" dirty="0" smtClean="0"/>
              <a:t>layouts</a:t>
            </a:r>
            <a:r>
              <a:rPr lang="en-US" dirty="0" smtClean="0"/>
              <a:t>, which are invisible containers that hold other Views (or other </a:t>
            </a:r>
            <a:r>
              <a:rPr lang="en-US" dirty="0" err="1" smtClean="0"/>
              <a:t>ViewGroups</a:t>
            </a:r>
            <a:r>
              <a:rPr lang="en-US" dirty="0" smtClean="0"/>
              <a:t>) and define their layout properties. </a:t>
            </a:r>
            <a:r>
              <a:rPr lang="en-US" dirty="0" err="1" smtClean="0"/>
              <a:t>LinearLayout</a:t>
            </a:r>
            <a:r>
              <a:rPr lang="en-US" dirty="0" smtClean="0"/>
              <a:t> is a subclass of </a:t>
            </a:r>
            <a:r>
              <a:rPr lang="en-US" dirty="0" err="1" smtClean="0"/>
              <a:t>ViewGroup</a:t>
            </a:r>
            <a:r>
              <a:rPr lang="en-US" dirty="0" smtClean="0"/>
              <a:t>.  </a:t>
            </a:r>
          </a:p>
          <a:p>
            <a:endParaRPr lang="en-US" dirty="0" smtClean="0"/>
          </a:p>
          <a:p>
            <a:r>
              <a:rPr lang="en-US" dirty="0" smtClean="0"/>
              <a:t>The View class represents the basic building block for user interface components. A View occupies a rectangular area on the screen and is responsible for drawing and event handling. View is the base class for </a:t>
            </a:r>
            <a:r>
              <a:rPr lang="en-US" i="1" dirty="0" smtClean="0"/>
              <a:t>widgets</a:t>
            </a:r>
            <a:r>
              <a:rPr lang="en-US" dirty="0" smtClean="0"/>
              <a:t>, which are used to create interactive UI components (buttons, text fields, etc.). </a:t>
            </a:r>
          </a:p>
          <a:p>
            <a:endParaRPr lang="en-US" dirty="0"/>
          </a:p>
        </p:txBody>
      </p:sp>
      <p:sp>
        <p:nvSpPr>
          <p:cNvPr id="4" name="Slide Number Placeholder 3"/>
          <p:cNvSpPr>
            <a:spLocks noGrp="1"/>
          </p:cNvSpPr>
          <p:nvPr>
            <p:ph type="sldNum" sz="quarter" idx="10"/>
          </p:nvPr>
        </p:nvSpPr>
        <p:spPr/>
        <p:txBody>
          <a:bodyPr/>
          <a:lstStyle/>
          <a:p>
            <a:fld id="{1E2B1A2F-9188-481A-90BA-D883B6D5CE6F}" type="slidenum">
              <a:rPr lang="en-US" smtClean="0"/>
              <a:pPr/>
              <a:t>12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 most common </a:t>
            </a:r>
            <a:r>
              <a:rPr lang="en-US" dirty="0" err="1" smtClean="0"/>
              <a:t>IntentFilter</a:t>
            </a:r>
            <a:r>
              <a:rPr lang="en-US" dirty="0" smtClean="0"/>
              <a:t> seen in Android applications. The action </a:t>
            </a:r>
            <a:r>
              <a:rPr lang="en-US" dirty="0" err="1" smtClean="0"/>
              <a:t>android.intent.action.MAIN</a:t>
            </a:r>
            <a:r>
              <a:rPr lang="en-US" dirty="0" smtClean="0"/>
              <a:t> indicates that this is the first activity that should be executed when starting this app. The category </a:t>
            </a:r>
            <a:r>
              <a:rPr lang="en-US" dirty="0" err="1" smtClean="0"/>
              <a:t>android.intent.category.LAUNCHER</a:t>
            </a:r>
            <a:r>
              <a:rPr lang="en-US" dirty="0" smtClean="0"/>
              <a:t> places this Activity in</a:t>
            </a:r>
          </a:p>
          <a:p>
            <a:r>
              <a:rPr lang="en-US" dirty="0" smtClean="0"/>
              <a:t>the launcher window (the window that lists all the available apps).</a:t>
            </a:r>
            <a:endParaRPr lang="en-US" dirty="0"/>
          </a:p>
        </p:txBody>
      </p:sp>
      <p:sp>
        <p:nvSpPr>
          <p:cNvPr id="4" name="Slide Number Placeholder 3"/>
          <p:cNvSpPr>
            <a:spLocks noGrp="1"/>
          </p:cNvSpPr>
          <p:nvPr>
            <p:ph type="sldNum" sz="quarter" idx="10"/>
          </p:nvPr>
        </p:nvSpPr>
        <p:spPr/>
        <p:txBody>
          <a:bodyPr/>
          <a:lstStyle/>
          <a:p>
            <a:fld id="{1E2B1A2F-9188-481A-90BA-D883B6D5CE6F}" type="slidenum">
              <a:rPr lang="en-US" smtClean="0"/>
              <a:pPr/>
              <a:t>23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48ABE3-AAC7-446F-BC4B-9C6CAE8F49B8}" type="slidenum">
              <a:rPr lang="en-US" smtClean="0"/>
              <a:t>34</a:t>
            </a:fld>
            <a:endParaRPr lang="en-US"/>
          </a:p>
        </p:txBody>
      </p:sp>
    </p:spTree>
    <p:extLst>
      <p:ext uri="{BB962C8B-B14F-4D97-AF65-F5344CB8AC3E}">
        <p14:creationId xmlns:p14="http://schemas.microsoft.com/office/powerpoint/2010/main" val="1974583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48ABE3-AAC7-446F-BC4B-9C6CAE8F49B8}" type="slidenum">
              <a:rPr lang="en-US" smtClean="0"/>
              <a:t>38</a:t>
            </a:fld>
            <a:endParaRPr lang="en-US"/>
          </a:p>
        </p:txBody>
      </p:sp>
    </p:spTree>
    <p:extLst>
      <p:ext uri="{BB962C8B-B14F-4D97-AF65-F5344CB8AC3E}">
        <p14:creationId xmlns:p14="http://schemas.microsoft.com/office/powerpoint/2010/main" val="288753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FF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FF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solidFill>
                  <a:srgbClr val="FF0000"/>
                </a:solidFill>
              </a:defRPr>
            </a:lvl1pPr>
          </a:lstStyle>
          <a:p>
            <a:fld id="{977337CF-463D-4AC2-A30B-9D90A59E8CD0}" type="datetimeFigureOut">
              <a:rPr lang="en-US" smtClean="0"/>
              <a:pPr/>
              <a:t>3/5/2013</a:t>
            </a:fld>
            <a:endParaRPr lang="en-US"/>
          </a:p>
        </p:txBody>
      </p:sp>
      <p:sp>
        <p:nvSpPr>
          <p:cNvPr id="5" name="Footer Placeholder 4"/>
          <p:cNvSpPr>
            <a:spLocks noGrp="1"/>
          </p:cNvSpPr>
          <p:nvPr>
            <p:ph type="ftr" sz="quarter" idx="11"/>
          </p:nvPr>
        </p:nvSpPr>
        <p:spPr/>
        <p:txBody>
          <a:bodyPr/>
          <a:lstStyle>
            <a:lvl1pPr>
              <a:defRPr>
                <a:solidFill>
                  <a:srgbClr val="FF0000"/>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0000"/>
                </a:solidFill>
              </a:defRPr>
            </a:lvl1pPr>
          </a:lstStyle>
          <a:p>
            <a:fld id="{DF43637C-DFDA-4D48-8BAD-E22581FA0542}" type="slidenum">
              <a:rPr lang="en-US" smtClean="0"/>
              <a:pPr/>
              <a:t>‹#›</a:t>
            </a:fld>
            <a:endParaRPr lang="en-US"/>
          </a:p>
        </p:txBody>
      </p:sp>
    </p:spTree>
    <p:extLst>
      <p:ext uri="{BB962C8B-B14F-4D97-AF65-F5344CB8AC3E}">
        <p14:creationId xmlns:p14="http://schemas.microsoft.com/office/powerpoint/2010/main" val="127672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7337CF-463D-4AC2-A30B-9D90A59E8CD0}" type="datetimeFigureOut">
              <a:rPr lang="en-US" smtClean="0"/>
              <a:t>3/5/2013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241738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7337CF-463D-4AC2-A30B-9D90A59E8CD0}" type="datetimeFigureOut">
              <a:rPr lang="en-US" smtClean="0"/>
              <a:t>3/5/2013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450061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7337CF-463D-4AC2-A30B-9D90A59E8CD0}" type="datetimeFigureOut">
              <a:rPr lang="en-US" smtClean="0"/>
              <a:t>3/5/2013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565969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7337CF-463D-4AC2-A30B-9D90A59E8CD0}" type="datetimeFigureOut">
              <a:rPr lang="en-US" smtClean="0"/>
              <a:t>3/5/2013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1354623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7337CF-463D-4AC2-A30B-9D90A59E8CD0}" type="datetimeFigureOut">
              <a:rPr lang="en-US" smtClean="0"/>
              <a:t>3/5/2013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1872936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7337CF-463D-4AC2-A30B-9D90A59E8CD0}" type="datetimeFigureOut">
              <a:rPr lang="en-US" smtClean="0"/>
              <a:t>3/5/2013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2718733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7337CF-463D-4AC2-A30B-9D90A59E8CD0}" type="datetimeFigureOut">
              <a:rPr lang="en-US" smtClean="0"/>
              <a:t>3/5/2013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090311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7337CF-463D-4AC2-A30B-9D90A59E8CD0}" type="datetimeFigureOut">
              <a:rPr lang="en-US" smtClean="0"/>
              <a:t>3/5/2013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3471429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7337CF-463D-4AC2-A30B-9D90A59E8CD0}" type="datetimeFigureOut">
              <a:rPr lang="en-US" smtClean="0"/>
              <a:t>3/5/2013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1095736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7337CF-463D-4AC2-A30B-9D90A59E8CD0}" type="datetimeFigureOut">
              <a:rPr lang="en-US" smtClean="0"/>
              <a:t>3/5/2013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43637C-DFDA-4D48-8BAD-E22581FA0542}" type="slidenum">
              <a:rPr lang="en-US" smtClean="0"/>
              <a:t>‹#›</a:t>
            </a:fld>
            <a:endParaRPr lang="en-US"/>
          </a:p>
        </p:txBody>
      </p:sp>
    </p:spTree>
    <p:extLst>
      <p:ext uri="{BB962C8B-B14F-4D97-AF65-F5344CB8AC3E}">
        <p14:creationId xmlns:p14="http://schemas.microsoft.com/office/powerpoint/2010/main" val="1159619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12837"/>
            <a:ext cx="8229600" cy="52117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defRPr>
            </a:lvl1pPr>
          </a:lstStyle>
          <a:p>
            <a:fld id="{977337CF-463D-4AC2-A30B-9D90A59E8CD0}" type="datetimeFigureOut">
              <a:rPr lang="en-US" smtClean="0"/>
              <a:pPr/>
              <a:t>3/5/2013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fld id="{DF43637C-DFDA-4D48-8BAD-E22581FA0542}" type="slidenum">
              <a:rPr lang="en-US" smtClean="0"/>
              <a:pPr/>
              <a:t>‹#›</a:t>
            </a:fld>
            <a:endParaRPr lang="en-US" dirty="0"/>
          </a:p>
        </p:txBody>
      </p:sp>
    </p:spTree>
    <p:extLst>
      <p:ext uri="{BB962C8B-B14F-4D97-AF65-F5344CB8AC3E}">
        <p14:creationId xmlns:p14="http://schemas.microsoft.com/office/powerpoint/2010/main" val="3159430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tags" Target="../tags/tag33.xml"/><Relationship Id="rId13" Type="http://schemas.openxmlformats.org/officeDocument/2006/relationships/image" Target="../media/image10.png"/><Relationship Id="rId3" Type="http://schemas.openxmlformats.org/officeDocument/2006/relationships/tags" Target="../tags/tag28.xml"/><Relationship Id="rId7" Type="http://schemas.openxmlformats.org/officeDocument/2006/relationships/tags" Target="../tags/tag32.xml"/><Relationship Id="rId12" Type="http://schemas.openxmlformats.org/officeDocument/2006/relationships/notesSlide" Target="../notesSlides/notesSlide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slideLayout" Target="../slideLayouts/slideLayout2.xml"/><Relationship Id="rId5" Type="http://schemas.openxmlformats.org/officeDocument/2006/relationships/tags" Target="../tags/tag30.xml"/><Relationship Id="rId15" Type="http://schemas.openxmlformats.org/officeDocument/2006/relationships/hyperlink" Target="http://developer.android.com/guide/topics/ui/index.html" TargetMode="External"/><Relationship Id="rId10" Type="http://schemas.openxmlformats.org/officeDocument/2006/relationships/tags" Target="../tags/tag35.xml"/><Relationship Id="rId4" Type="http://schemas.openxmlformats.org/officeDocument/2006/relationships/tags" Target="../tags/tag29.xml"/><Relationship Id="rId9" Type="http://schemas.openxmlformats.org/officeDocument/2006/relationships/tags" Target="../tags/tag34.xml"/><Relationship Id="rId14"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hyperlink" Target="http://developer.android.com/resources/tutorials/views/index.html" TargetMode="External"/><Relationship Id="rId3" Type="http://schemas.openxmlformats.org/officeDocument/2006/relationships/tags" Target="../tags/tag38.xml"/><Relationship Id="rId7" Type="http://schemas.openxmlformats.org/officeDocument/2006/relationships/image" Target="../media/image12.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slideLayout" Target="../slideLayouts/slideLayout6.xml"/><Relationship Id="rId5" Type="http://schemas.openxmlformats.org/officeDocument/2006/relationships/tags" Target="../tags/tag40.xml"/><Relationship Id="rId4" Type="http://schemas.openxmlformats.org/officeDocument/2006/relationships/tags" Target="../tags/tag39.xml"/></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43.xml"/><Relationship Id="rId7" Type="http://schemas.openxmlformats.org/officeDocument/2006/relationships/slideLayout" Target="../slideLayouts/slideLayout6.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5" Type="http://schemas.openxmlformats.org/officeDocument/2006/relationships/tags" Target="../tags/tag45.xml"/><Relationship Id="rId10" Type="http://schemas.openxmlformats.org/officeDocument/2006/relationships/hyperlink" Target="http://developer.android.com/resources/tutorials/views/index.html" TargetMode="External"/><Relationship Id="rId4" Type="http://schemas.openxmlformats.org/officeDocument/2006/relationships/tags" Target="../tags/tag44.xml"/><Relationship Id="rId9"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15.png"/><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slideLayout" Target="../slideLayouts/slideLayout2.xml"/><Relationship Id="rId5" Type="http://schemas.openxmlformats.org/officeDocument/2006/relationships/tags" Target="../tags/tag51.xml"/><Relationship Id="rId4" Type="http://schemas.openxmlformats.org/officeDocument/2006/relationships/tags" Target="../tags/tag50.xml"/></Relationships>
</file>

<file path=ppt/slides/_rels/slide16.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tags" Target="../tags/tag63.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0" Type="http://schemas.openxmlformats.org/officeDocument/2006/relationships/tags" Target="../tags/tag61.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tags" Target="../tags/tag77.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tags" Target="../tags/tag76.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tags" Target="../tags/tag75.xml"/><Relationship Id="rId5" Type="http://schemas.openxmlformats.org/officeDocument/2006/relationships/tags" Target="../tags/tag69.xml"/><Relationship Id="rId10" Type="http://schemas.openxmlformats.org/officeDocument/2006/relationships/tags" Target="../tags/tag74.xml"/><Relationship Id="rId4" Type="http://schemas.openxmlformats.org/officeDocument/2006/relationships/tags" Target="../tags/tag68.xml"/><Relationship Id="rId9" Type="http://schemas.openxmlformats.org/officeDocument/2006/relationships/tags" Target="../tags/tag73.xml"/><Relationship Id="rId1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hyperlink" Target="http://developer.android.com/reference/android/app/Activity.html" TargetMode="Externa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image" Target="../media/image16.png"/><Relationship Id="rId5" Type="http://schemas.openxmlformats.org/officeDocument/2006/relationships/slideLayout" Target="../slideLayouts/slideLayout6.xml"/><Relationship Id="rId4" Type="http://schemas.openxmlformats.org/officeDocument/2006/relationships/tags" Target="../tags/tag8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18.png"/><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developer.android.com/guide/topics/fundamentals/activities.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tags" Target="../tags/tag95.xml"/><Relationship Id="rId13" Type="http://schemas.openxmlformats.org/officeDocument/2006/relationships/notesSlide" Target="../notesSlides/notesSlide5.xml"/><Relationship Id="rId3" Type="http://schemas.openxmlformats.org/officeDocument/2006/relationships/tags" Target="../tags/tag90.xml"/><Relationship Id="rId7" Type="http://schemas.openxmlformats.org/officeDocument/2006/relationships/tags" Target="../tags/tag94.xml"/><Relationship Id="rId12"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tags" Target="../tags/tag93.xml"/><Relationship Id="rId11" Type="http://schemas.openxmlformats.org/officeDocument/2006/relationships/tags" Target="../tags/tag98.xml"/><Relationship Id="rId5" Type="http://schemas.openxmlformats.org/officeDocument/2006/relationships/tags" Target="../tags/tag92.xml"/><Relationship Id="rId10" Type="http://schemas.openxmlformats.org/officeDocument/2006/relationships/tags" Target="../tags/tag97.xml"/><Relationship Id="rId4" Type="http://schemas.openxmlformats.org/officeDocument/2006/relationships/tags" Target="../tags/tag91.xml"/><Relationship Id="rId9" Type="http://schemas.openxmlformats.org/officeDocument/2006/relationships/tags" Target="../tags/tag96.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tags" Target="../tags/tag101.xml"/><Relationship Id="rId7" Type="http://schemas.openxmlformats.org/officeDocument/2006/relationships/hyperlink" Target="http://developer.android.com/guide/topics/fundamentals/activities.html" TargetMode="Externa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hyperlink" Target="http://developer.android.com/guide/topics/fundamentals.html" TargetMode="External"/><Relationship Id="rId5" Type="http://schemas.openxmlformats.org/officeDocument/2006/relationships/hyperlink" Target="http://www.lecturemaker.com/2009/10/android-software-platform/" TargetMode="Externa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xml"/><Relationship Id="rId7" Type="http://schemas.openxmlformats.org/officeDocument/2006/relationships/slideLayout" Target="../slideLayouts/slideLayout6.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4.png"/><Relationship Id="rId5" Type="http://schemas.openxmlformats.org/officeDocument/2006/relationships/tags" Target="../tags/tag5.xml"/><Relationship Id="rId10" Type="http://schemas.openxmlformats.org/officeDocument/2006/relationships/hyperlink" Target="http://developer.android.com/resources/tutorials/hello-world.html" TargetMode="External"/><Relationship Id="rId4" Type="http://schemas.openxmlformats.org/officeDocument/2006/relationships/tags" Target="../tags/tag4.xml"/><Relationship Id="rId9"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slideLayout" Target="../slideLayouts/slideLayout2.xml"/><Relationship Id="rId4" Type="http://schemas.openxmlformats.org/officeDocument/2006/relationships/tags" Target="../tags/tag10.xml"/></Relationships>
</file>

<file path=ppt/slides/_rels/slide7.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5.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Layout" Target="../slideLayouts/slideLayout2.xml"/><Relationship Id="rId5" Type="http://schemas.openxmlformats.org/officeDocument/2006/relationships/tags" Target="../tags/tag15.xml"/><Relationship Id="rId4" Type="http://schemas.openxmlformats.org/officeDocument/2006/relationships/tags" Target="../tags/tag14.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8.xml"/><Relationship Id="rId7"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s>
</file>

<file path=ppt/slides/_rels/slide9.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7.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tags" Target="../tags/tag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CS378 - Mobile Computing</a:t>
            </a:r>
            <a:endParaRPr lang="en-US" dirty="0"/>
          </a:p>
        </p:txBody>
      </p:sp>
      <p:sp>
        <p:nvSpPr>
          <p:cNvPr id="3" name="Subtitle 2"/>
          <p:cNvSpPr>
            <a:spLocks noGrp="1"/>
          </p:cNvSpPr>
          <p:nvPr>
            <p:ph type="subTitle" idx="1"/>
          </p:nvPr>
        </p:nvSpPr>
        <p:spPr/>
        <p:txBody>
          <a:bodyPr/>
          <a:lstStyle/>
          <a:p>
            <a:r>
              <a:rPr lang="en-US" dirty="0" smtClean="0">
                <a:solidFill>
                  <a:schemeClr val="tx1"/>
                </a:solidFill>
              </a:rPr>
              <a:t>Anatomy of and Android App and the App Lifecycle</a:t>
            </a:r>
            <a:endParaRPr lang="en-US" dirty="0">
              <a:solidFill>
                <a:schemeClr val="tx1"/>
              </a:solidFill>
            </a:endParaRPr>
          </a:p>
        </p:txBody>
      </p:sp>
    </p:spTree>
    <p:extLst>
      <p:ext uri="{BB962C8B-B14F-4D97-AF65-F5344CB8AC3E}">
        <p14:creationId xmlns:p14="http://schemas.microsoft.com/office/powerpoint/2010/main" val="481014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res/layout/main.xml</a:t>
            </a:r>
            <a:endParaRPr lang="en-US" dirty="0"/>
          </a:p>
        </p:txBody>
      </p:sp>
      <p:sp>
        <p:nvSpPr>
          <p:cNvPr id="3" name="Content Placeholder 2"/>
          <p:cNvSpPr>
            <a:spLocks noGrp="1"/>
          </p:cNvSpPr>
          <p:nvPr>
            <p:ph idx="1"/>
          </p:nvPr>
        </p:nvSpPr>
        <p:spPr/>
        <p:txBody>
          <a:bodyPr/>
          <a:lstStyle/>
          <a:p>
            <a:r>
              <a:rPr lang="en-US" dirty="0" smtClean="0"/>
              <a:t>layout of main activity</a:t>
            </a:r>
          </a:p>
          <a:p>
            <a:r>
              <a:rPr lang="en-US" dirty="0" smtClean="0"/>
              <a:t>xml view</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895600"/>
            <a:ext cx="8718115"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7613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res/layout/main.xml</a:t>
            </a:r>
          </a:p>
        </p:txBody>
      </p:sp>
      <p:sp>
        <p:nvSpPr>
          <p:cNvPr id="3" name="Content Placeholder 2"/>
          <p:cNvSpPr>
            <a:spLocks noGrp="1"/>
          </p:cNvSpPr>
          <p:nvPr>
            <p:ph idx="1"/>
          </p:nvPr>
        </p:nvSpPr>
        <p:spPr>
          <a:xfrm>
            <a:off x="76200" y="1112837"/>
            <a:ext cx="3276600" cy="5211763"/>
          </a:xfrm>
        </p:spPr>
        <p:txBody>
          <a:bodyPr/>
          <a:lstStyle/>
          <a:p>
            <a:r>
              <a:rPr lang="en-US" dirty="0" smtClean="0"/>
              <a:t>Drag and Drop UI Editor (your mileage may vary.)</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7100" y="1058517"/>
            <a:ext cx="5676900" cy="582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7869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2"/>
            </p:custDataLst>
          </p:nvPr>
        </p:nvSpPr>
        <p:spPr/>
        <p:txBody>
          <a:bodyPr/>
          <a:lstStyle/>
          <a:p>
            <a:r>
              <a:rPr lang="en-US" dirty="0" smtClean="0"/>
              <a:t>res/layout/</a:t>
            </a:r>
            <a:r>
              <a:rPr lang="en-US" b="1" dirty="0" smtClean="0"/>
              <a:t>main.xml</a:t>
            </a:r>
          </a:p>
        </p:txBody>
      </p:sp>
      <p:sp>
        <p:nvSpPr>
          <p:cNvPr id="5" name="Content Placeholder 4"/>
          <p:cNvSpPr>
            <a:spLocks noGrp="1"/>
          </p:cNvSpPr>
          <p:nvPr>
            <p:ph idx="1"/>
            <p:custDataLst>
              <p:tags r:id="rId3"/>
            </p:custDataLst>
          </p:nvPr>
        </p:nvSpPr>
        <p:spPr/>
        <p:txBody>
          <a:bodyPr>
            <a:noAutofit/>
          </a:bodyPr>
          <a:lstStyle/>
          <a:p>
            <a:r>
              <a:rPr lang="en-US" sz="2400" dirty="0" smtClean="0"/>
              <a:t>Declares layouts &amp; widgets for the activity</a:t>
            </a:r>
          </a:p>
        </p:txBody>
      </p:sp>
      <p:sp>
        <p:nvSpPr>
          <p:cNvPr id="3" name="Slide Number Placeholder 2"/>
          <p:cNvSpPr>
            <a:spLocks noGrp="1"/>
          </p:cNvSpPr>
          <p:nvPr>
            <p:ph type="sldNum" sz="quarter" idx="12"/>
            <p:custDataLst>
              <p:tags r:id="rId4"/>
            </p:custDataLst>
          </p:nvPr>
        </p:nvSpPr>
        <p:spPr/>
        <p:txBody>
          <a:bodyPr/>
          <a:lstStyle/>
          <a:p>
            <a:fld id="{374E9322-ADF7-42DC-A84A-F7705813E879}" type="slidenum">
              <a:rPr lang="en-US" smtClean="0"/>
              <a:pPr/>
              <a:t>12</a:t>
            </a:fld>
            <a:endParaRPr lang="en-US"/>
          </a:p>
        </p:txBody>
      </p:sp>
      <p:pic>
        <p:nvPicPr>
          <p:cNvPr id="97282" name="Picture 2"/>
          <p:cNvPicPr>
            <a:picLocks noChangeAspect="1" noChangeArrowheads="1"/>
          </p:cNvPicPr>
          <p:nvPr>
            <p:custDataLst>
              <p:tags r:id="rId5"/>
            </p:custDataLst>
          </p:nvPr>
        </p:nvPicPr>
        <p:blipFill>
          <a:blip r:embed="rId13" cstate="print"/>
          <a:srcRect/>
          <a:stretch>
            <a:fillRect/>
          </a:stretch>
        </p:blipFill>
        <p:spPr bwMode="auto">
          <a:xfrm>
            <a:off x="457200" y="2438400"/>
            <a:ext cx="6342222" cy="3505200"/>
          </a:xfrm>
          <a:prstGeom prst="rect">
            <a:avLst/>
          </a:prstGeom>
          <a:noFill/>
          <a:ln w="9525">
            <a:noFill/>
            <a:miter lim="800000"/>
            <a:headEnd/>
            <a:tailEnd/>
          </a:ln>
        </p:spPr>
      </p:pic>
      <p:pic>
        <p:nvPicPr>
          <p:cNvPr id="97284" name="Picture 4" descr="http://developer.android.com/images/viewgroup.png"/>
          <p:cNvPicPr>
            <a:picLocks noChangeAspect="1" noChangeArrowheads="1"/>
          </p:cNvPicPr>
          <p:nvPr>
            <p:custDataLst>
              <p:tags r:id="rId6"/>
            </p:custDataLst>
          </p:nvPr>
        </p:nvPicPr>
        <p:blipFill>
          <a:blip r:embed="rId14" cstate="print"/>
          <a:srcRect/>
          <a:stretch>
            <a:fillRect/>
          </a:stretch>
        </p:blipFill>
        <p:spPr bwMode="auto">
          <a:xfrm>
            <a:off x="5562600" y="3429000"/>
            <a:ext cx="2971800" cy="2009776"/>
          </a:xfrm>
          <a:prstGeom prst="rect">
            <a:avLst/>
          </a:prstGeom>
          <a:noFill/>
        </p:spPr>
      </p:pic>
      <p:cxnSp>
        <p:nvCxnSpPr>
          <p:cNvPr id="7" name="Straight Arrow Connector 6"/>
          <p:cNvCxnSpPr/>
          <p:nvPr>
            <p:custDataLst>
              <p:tags r:id="rId7"/>
            </p:custDataLst>
          </p:nvPr>
        </p:nvCxnSpPr>
        <p:spPr>
          <a:xfrm rot="10800000">
            <a:off x="4495800" y="4953000"/>
            <a:ext cx="1066800" cy="76200"/>
          </a:xfrm>
          <a:prstGeom prst="straightConnector1">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custDataLst>
              <p:tags r:id="rId8"/>
            </p:custDataLst>
          </p:nvPr>
        </p:nvCxnSpPr>
        <p:spPr>
          <a:xfrm rot="10800000">
            <a:off x="4572000" y="4267200"/>
            <a:ext cx="1752600" cy="685800"/>
          </a:xfrm>
          <a:prstGeom prst="straightConnector1">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custDataLst>
              <p:tags r:id="rId9"/>
            </p:custDataLst>
          </p:nvPr>
        </p:nvCxnSpPr>
        <p:spPr>
          <a:xfrm rot="10800000">
            <a:off x="4648200" y="3048000"/>
            <a:ext cx="2057400" cy="457200"/>
          </a:xfrm>
          <a:prstGeom prst="straightConnector1">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custDataLst>
              <p:tags r:id="rId10"/>
            </p:custDataLst>
          </p:nvPr>
        </p:nvSpPr>
        <p:spPr>
          <a:xfrm>
            <a:off x="1219200" y="6400800"/>
            <a:ext cx="6705600" cy="338554"/>
          </a:xfrm>
          <a:prstGeom prst="rect">
            <a:avLst/>
          </a:prstGeom>
          <a:noFill/>
        </p:spPr>
        <p:txBody>
          <a:bodyPr wrap="square" rtlCol="0">
            <a:spAutoFit/>
          </a:bodyPr>
          <a:lstStyle/>
          <a:p>
            <a:pPr algn="ctr"/>
            <a:r>
              <a:rPr lang="en-US" sz="1600" dirty="0" smtClean="0"/>
              <a:t>Tree from: </a:t>
            </a:r>
            <a:r>
              <a:rPr lang="en-US" sz="1600" dirty="0" smtClean="0">
                <a:hlinkClick r:id="rId15"/>
              </a:rPr>
              <a:t>http://developer.android.com/guide/topics/ui/index.html</a:t>
            </a:r>
            <a:endParaRPr lang="en-US" sz="1600" dirty="0"/>
          </a:p>
        </p:txBody>
      </p:sp>
    </p:spTree>
    <p:custDataLst>
      <p:tags r:id="rId1"/>
    </p:custDataLst>
    <p:extLst>
      <p:ext uri="{BB962C8B-B14F-4D97-AF65-F5344CB8AC3E}">
        <p14:creationId xmlns:p14="http://schemas.microsoft.com/office/powerpoint/2010/main" val="20850673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Available Layouts</a:t>
            </a:r>
            <a:endParaRPr lang="en-US" dirty="0"/>
          </a:p>
        </p:txBody>
      </p:sp>
      <p:pic>
        <p:nvPicPr>
          <p:cNvPr id="23554" name="Picture 2"/>
          <p:cNvPicPr>
            <a:picLocks noChangeAspect="1" noChangeArrowheads="1"/>
          </p:cNvPicPr>
          <p:nvPr>
            <p:custDataLst>
              <p:tags r:id="rId3"/>
            </p:custDataLst>
          </p:nvPr>
        </p:nvPicPr>
        <p:blipFill>
          <a:blip r:embed="rId7" cstate="print"/>
          <a:srcRect/>
          <a:stretch>
            <a:fillRect/>
          </a:stretch>
        </p:blipFill>
        <p:spPr bwMode="auto">
          <a:xfrm>
            <a:off x="457200" y="2133600"/>
            <a:ext cx="8153400" cy="3598059"/>
          </a:xfrm>
          <a:prstGeom prst="rect">
            <a:avLst/>
          </a:prstGeom>
          <a:noFill/>
          <a:ln w="9525">
            <a:noFill/>
            <a:miter lim="800000"/>
            <a:headEnd/>
            <a:tailEnd/>
          </a:ln>
        </p:spPr>
      </p:pic>
      <p:sp>
        <p:nvSpPr>
          <p:cNvPr id="4" name="TextBox 3"/>
          <p:cNvSpPr txBox="1"/>
          <p:nvPr>
            <p:custDataLst>
              <p:tags r:id="rId4"/>
            </p:custDataLst>
          </p:nvPr>
        </p:nvSpPr>
        <p:spPr>
          <a:xfrm>
            <a:off x="990600" y="6248400"/>
            <a:ext cx="7239000" cy="369332"/>
          </a:xfrm>
          <a:prstGeom prst="rect">
            <a:avLst/>
          </a:prstGeom>
          <a:noFill/>
        </p:spPr>
        <p:txBody>
          <a:bodyPr wrap="square" rtlCol="0">
            <a:spAutoFit/>
          </a:bodyPr>
          <a:lstStyle/>
          <a:p>
            <a:pPr algn="ctr"/>
            <a:r>
              <a:rPr lang="en-US" dirty="0" smtClean="0">
                <a:hlinkClick r:id="rId8"/>
              </a:rPr>
              <a:t>http://developer.android.com/resources/tutorials/views/index.html</a:t>
            </a:r>
            <a:endParaRPr lang="en-US" dirty="0"/>
          </a:p>
        </p:txBody>
      </p:sp>
      <p:sp>
        <p:nvSpPr>
          <p:cNvPr id="5" name="Slide Number Placeholder 4"/>
          <p:cNvSpPr>
            <a:spLocks noGrp="1"/>
          </p:cNvSpPr>
          <p:nvPr>
            <p:ph type="sldNum" sz="quarter" idx="12"/>
            <p:custDataLst>
              <p:tags r:id="rId5"/>
            </p:custDataLst>
          </p:nvPr>
        </p:nvSpPr>
        <p:spPr/>
        <p:txBody>
          <a:bodyPr/>
          <a:lstStyle/>
          <a:p>
            <a:fld id="{374E9322-ADF7-42DC-A84A-F7705813E879}" type="slidenum">
              <a:rPr lang="en-US" smtClean="0"/>
              <a:pPr/>
              <a:t>13</a:t>
            </a:fld>
            <a:endParaRPr lang="en-US" dirty="0"/>
          </a:p>
        </p:txBody>
      </p:sp>
    </p:spTree>
    <p:custDataLst>
      <p:tags r:id="rId1"/>
    </p:custDataLst>
    <p:extLst>
      <p:ext uri="{BB962C8B-B14F-4D97-AF65-F5344CB8AC3E}">
        <p14:creationId xmlns:p14="http://schemas.microsoft.com/office/powerpoint/2010/main" val="8765413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Available Widgets</a:t>
            </a:r>
            <a:endParaRPr lang="en-US" dirty="0"/>
          </a:p>
        </p:txBody>
      </p:sp>
      <p:pic>
        <p:nvPicPr>
          <p:cNvPr id="36867" name="Picture 3"/>
          <p:cNvPicPr>
            <a:picLocks noChangeAspect="1" noChangeArrowheads="1"/>
          </p:cNvPicPr>
          <p:nvPr>
            <p:custDataLst>
              <p:tags r:id="rId3"/>
            </p:custDataLst>
          </p:nvPr>
        </p:nvPicPr>
        <p:blipFill>
          <a:blip r:embed="rId8" cstate="print"/>
          <a:srcRect/>
          <a:stretch>
            <a:fillRect/>
          </a:stretch>
        </p:blipFill>
        <p:spPr bwMode="auto">
          <a:xfrm>
            <a:off x="1676400" y="3886200"/>
            <a:ext cx="5493845" cy="2419376"/>
          </a:xfrm>
          <a:prstGeom prst="rect">
            <a:avLst/>
          </a:prstGeom>
          <a:noFill/>
          <a:ln w="9525">
            <a:noFill/>
            <a:miter lim="800000"/>
            <a:headEnd/>
            <a:tailEnd/>
          </a:ln>
        </p:spPr>
      </p:pic>
      <p:pic>
        <p:nvPicPr>
          <p:cNvPr id="36868" name="Picture 4"/>
          <p:cNvPicPr>
            <a:picLocks noChangeAspect="1" noChangeArrowheads="1"/>
          </p:cNvPicPr>
          <p:nvPr>
            <p:custDataLst>
              <p:tags r:id="rId4"/>
            </p:custDataLst>
          </p:nvPr>
        </p:nvPicPr>
        <p:blipFill>
          <a:blip r:embed="rId9" cstate="print"/>
          <a:srcRect/>
          <a:stretch>
            <a:fillRect/>
          </a:stretch>
        </p:blipFill>
        <p:spPr bwMode="auto">
          <a:xfrm>
            <a:off x="1752600" y="1371600"/>
            <a:ext cx="5486400" cy="2434264"/>
          </a:xfrm>
          <a:prstGeom prst="rect">
            <a:avLst/>
          </a:prstGeom>
          <a:noFill/>
          <a:ln w="9525">
            <a:noFill/>
            <a:miter lim="800000"/>
            <a:headEnd/>
            <a:tailEnd/>
          </a:ln>
        </p:spPr>
      </p:pic>
      <p:sp>
        <p:nvSpPr>
          <p:cNvPr id="6" name="TextBox 5"/>
          <p:cNvSpPr txBox="1"/>
          <p:nvPr>
            <p:custDataLst>
              <p:tags r:id="rId5"/>
            </p:custDataLst>
          </p:nvPr>
        </p:nvSpPr>
        <p:spPr>
          <a:xfrm>
            <a:off x="990600" y="6488668"/>
            <a:ext cx="7239000" cy="369332"/>
          </a:xfrm>
          <a:prstGeom prst="rect">
            <a:avLst/>
          </a:prstGeom>
          <a:noFill/>
        </p:spPr>
        <p:txBody>
          <a:bodyPr wrap="square" rtlCol="0">
            <a:spAutoFit/>
          </a:bodyPr>
          <a:lstStyle/>
          <a:p>
            <a:pPr algn="ctr"/>
            <a:r>
              <a:rPr lang="en-US" dirty="0" smtClean="0">
                <a:hlinkClick r:id="rId10"/>
              </a:rPr>
              <a:t>http://developer.android.com/resources/tutorials/views/index.html</a:t>
            </a:r>
            <a:endParaRPr lang="en-US" dirty="0"/>
          </a:p>
        </p:txBody>
      </p:sp>
      <p:sp>
        <p:nvSpPr>
          <p:cNvPr id="7" name="Slide Number Placeholder 6"/>
          <p:cNvSpPr>
            <a:spLocks noGrp="1"/>
          </p:cNvSpPr>
          <p:nvPr>
            <p:ph type="sldNum" sz="quarter" idx="12"/>
            <p:custDataLst>
              <p:tags r:id="rId6"/>
            </p:custDataLst>
          </p:nvPr>
        </p:nvSpPr>
        <p:spPr/>
        <p:txBody>
          <a:bodyPr/>
          <a:lstStyle/>
          <a:p>
            <a:fld id="{374E9322-ADF7-42DC-A84A-F7705813E879}" type="slidenum">
              <a:rPr lang="en-US" smtClean="0"/>
              <a:pPr/>
              <a:t>14</a:t>
            </a:fld>
            <a:endParaRPr lang="en-US"/>
          </a:p>
        </p:txBody>
      </p:sp>
    </p:spTree>
    <p:custDataLst>
      <p:tags r:id="rId1"/>
    </p:custDataLst>
    <p:extLst>
      <p:ext uri="{BB962C8B-B14F-4D97-AF65-F5344CB8AC3E}">
        <p14:creationId xmlns:p14="http://schemas.microsoft.com/office/powerpoint/2010/main" val="10689245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2"/>
            </p:custDataLst>
          </p:nvPr>
        </p:nvSpPr>
        <p:spPr/>
        <p:txBody>
          <a:bodyPr>
            <a:normAutofit/>
          </a:bodyPr>
          <a:lstStyle/>
          <a:p>
            <a:r>
              <a:rPr lang="en-US" dirty="0" smtClean="0"/>
              <a:t>res/values/</a:t>
            </a:r>
            <a:r>
              <a:rPr lang="en-US" b="1" dirty="0" smtClean="0"/>
              <a:t>strings.xml</a:t>
            </a:r>
          </a:p>
        </p:txBody>
      </p:sp>
      <p:sp>
        <p:nvSpPr>
          <p:cNvPr id="5" name="Content Placeholder 4"/>
          <p:cNvSpPr>
            <a:spLocks noGrp="1"/>
          </p:cNvSpPr>
          <p:nvPr>
            <p:ph idx="1"/>
            <p:custDataLst>
              <p:tags r:id="rId3"/>
            </p:custDataLst>
          </p:nvPr>
        </p:nvSpPr>
        <p:spPr/>
        <p:txBody>
          <a:bodyPr>
            <a:noAutofit/>
          </a:bodyPr>
          <a:lstStyle/>
          <a:p>
            <a:r>
              <a:rPr lang="en-US" sz="2400" dirty="0" smtClean="0"/>
              <a:t>String constants used by app</a:t>
            </a:r>
          </a:p>
          <a:p>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dirty="0" smtClean="0"/>
              <a:t>Used for supporting </a:t>
            </a:r>
            <a:r>
              <a:rPr lang="en-US" sz="2400" dirty="0" smtClean="0">
                <a:sym typeface="Wingdings" pitchFamily="2" charset="2"/>
              </a:rPr>
              <a:t>Localization</a:t>
            </a:r>
            <a:r>
              <a:rPr lang="en-US" sz="2400" dirty="0" smtClean="0"/>
              <a:t> </a:t>
            </a:r>
          </a:p>
          <a:p>
            <a:pPr lvl="1"/>
            <a:r>
              <a:rPr lang="en-US" sz="2000" dirty="0" smtClean="0"/>
              <a:t>res/values-</a:t>
            </a:r>
            <a:r>
              <a:rPr lang="en-US" sz="2000" b="1" dirty="0" err="1" smtClean="0"/>
              <a:t>es</a:t>
            </a:r>
            <a:r>
              <a:rPr lang="en-US" sz="2000" dirty="0" smtClean="0"/>
              <a:t>/values/strings.xml to support Spanish</a:t>
            </a:r>
          </a:p>
          <a:p>
            <a:pPr lvl="1"/>
            <a:r>
              <a:rPr lang="en-US" sz="2000" dirty="0" smtClean="0"/>
              <a:t>res/values-</a:t>
            </a:r>
            <a:r>
              <a:rPr lang="en-US" sz="2000" b="1" dirty="0" err="1" smtClean="0"/>
              <a:t>fr</a:t>
            </a:r>
            <a:r>
              <a:rPr lang="en-US" sz="2000" dirty="0" smtClean="0"/>
              <a:t>/values/strings.xml to support French</a:t>
            </a:r>
          </a:p>
          <a:p>
            <a:pPr lvl="1"/>
            <a:r>
              <a:rPr lang="en-US" sz="2000" dirty="0" smtClean="0"/>
              <a:t>Etc.</a:t>
            </a:r>
          </a:p>
          <a:p>
            <a:pPr lvl="1"/>
            <a:endParaRPr lang="en-US" sz="2000" dirty="0" smtClean="0"/>
          </a:p>
        </p:txBody>
      </p:sp>
      <p:sp>
        <p:nvSpPr>
          <p:cNvPr id="3" name="Slide Number Placeholder 2"/>
          <p:cNvSpPr>
            <a:spLocks noGrp="1"/>
          </p:cNvSpPr>
          <p:nvPr>
            <p:ph type="sldNum" sz="quarter" idx="12"/>
            <p:custDataLst>
              <p:tags r:id="rId4"/>
            </p:custDataLst>
          </p:nvPr>
        </p:nvSpPr>
        <p:spPr/>
        <p:txBody>
          <a:bodyPr/>
          <a:lstStyle/>
          <a:p>
            <a:fld id="{374E9322-ADF7-42DC-A84A-F7705813E879}" type="slidenum">
              <a:rPr lang="en-US" smtClean="0"/>
              <a:pPr/>
              <a:t>15</a:t>
            </a:fld>
            <a:endParaRPr lang="en-US"/>
          </a:p>
        </p:txBody>
      </p:sp>
      <p:pic>
        <p:nvPicPr>
          <p:cNvPr id="103427" name="Picture 3"/>
          <p:cNvPicPr>
            <a:picLocks noChangeAspect="1" noChangeArrowheads="1"/>
          </p:cNvPicPr>
          <p:nvPr>
            <p:custDataLst>
              <p:tags r:id="rId5"/>
            </p:custDataLst>
          </p:nvPr>
        </p:nvPicPr>
        <p:blipFill>
          <a:blip r:embed="rId7" cstate="print"/>
          <a:srcRect/>
          <a:stretch>
            <a:fillRect/>
          </a:stretch>
        </p:blipFill>
        <p:spPr bwMode="auto">
          <a:xfrm>
            <a:off x="990600" y="2438400"/>
            <a:ext cx="6705600" cy="1334448"/>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2064639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Activity Stack</a:t>
            </a:r>
            <a:endParaRPr lang="en-US" dirty="0"/>
          </a:p>
        </p:txBody>
      </p:sp>
      <p:sp>
        <p:nvSpPr>
          <p:cNvPr id="8" name="Oval 7"/>
          <p:cNvSpPr/>
          <p:nvPr>
            <p:custDataLst>
              <p:tags r:id="rId3"/>
            </p:custDataLst>
          </p:nvPr>
        </p:nvSpPr>
        <p:spPr>
          <a:xfrm>
            <a:off x="3619500" y="452628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custDataLst>
              <p:tags r:id="rId4"/>
            </p:custDataLst>
          </p:nvPr>
        </p:nvSpPr>
        <p:spPr>
          <a:xfrm>
            <a:off x="3619500" y="466344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custDataLst>
              <p:tags r:id="rId5"/>
            </p:custDataLst>
          </p:nvPr>
        </p:nvSpPr>
        <p:spPr>
          <a:xfrm>
            <a:off x="3619500" y="4800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custDataLst>
              <p:tags r:id="rId6"/>
            </p:custDataLst>
          </p:nvPr>
        </p:nvSpPr>
        <p:spPr>
          <a:xfrm>
            <a:off x="4800600" y="1981200"/>
            <a:ext cx="3505200" cy="369332"/>
          </a:xfrm>
          <a:prstGeom prst="rect">
            <a:avLst/>
          </a:prstGeom>
          <a:noFill/>
        </p:spPr>
        <p:txBody>
          <a:bodyPr wrap="square" rtlCol="0">
            <a:spAutoFit/>
          </a:bodyPr>
          <a:lstStyle/>
          <a:p>
            <a:r>
              <a:rPr lang="en-US" dirty="0" smtClean="0"/>
              <a:t>User currently interacting with me</a:t>
            </a:r>
            <a:endParaRPr lang="en-US" dirty="0"/>
          </a:p>
        </p:txBody>
      </p:sp>
      <p:sp>
        <p:nvSpPr>
          <p:cNvPr id="13" name="TextBox 12"/>
          <p:cNvSpPr txBox="1"/>
          <p:nvPr>
            <p:custDataLst>
              <p:tags r:id="rId7"/>
            </p:custDataLst>
          </p:nvPr>
        </p:nvSpPr>
        <p:spPr>
          <a:xfrm>
            <a:off x="4800600" y="2801034"/>
            <a:ext cx="3352800" cy="646331"/>
          </a:xfrm>
          <a:prstGeom prst="rect">
            <a:avLst/>
          </a:prstGeom>
          <a:noFill/>
        </p:spPr>
        <p:txBody>
          <a:bodyPr wrap="square" rtlCol="0">
            <a:spAutoFit/>
          </a:bodyPr>
          <a:lstStyle/>
          <a:p>
            <a:r>
              <a:rPr lang="en-US" dirty="0" smtClean="0"/>
              <a:t>Pressing Back or destroying A1 will bring me to the top</a:t>
            </a:r>
            <a:endParaRPr lang="en-US" dirty="0"/>
          </a:p>
        </p:txBody>
      </p:sp>
      <p:sp>
        <p:nvSpPr>
          <p:cNvPr id="14" name="TextBox 13"/>
          <p:cNvSpPr txBox="1"/>
          <p:nvPr>
            <p:custDataLst>
              <p:tags r:id="rId8"/>
            </p:custDataLst>
          </p:nvPr>
        </p:nvSpPr>
        <p:spPr>
          <a:xfrm>
            <a:off x="4800600" y="4945486"/>
            <a:ext cx="3352800" cy="646331"/>
          </a:xfrm>
          <a:prstGeom prst="rect">
            <a:avLst/>
          </a:prstGeom>
          <a:noFill/>
        </p:spPr>
        <p:txBody>
          <a:bodyPr wrap="square" rtlCol="0">
            <a:spAutoFit/>
          </a:bodyPr>
          <a:lstStyle/>
          <a:p>
            <a:r>
              <a:rPr lang="en-US" dirty="0" smtClean="0"/>
              <a:t>If Activities above me use too many resources, I’ll be destroyed!</a:t>
            </a:r>
            <a:endParaRPr lang="en-US" dirty="0"/>
          </a:p>
        </p:txBody>
      </p:sp>
      <p:sp>
        <p:nvSpPr>
          <p:cNvPr id="15" name="TextBox 14"/>
          <p:cNvSpPr txBox="1"/>
          <p:nvPr>
            <p:custDataLst>
              <p:tags r:id="rId9"/>
            </p:custDataLst>
          </p:nvPr>
        </p:nvSpPr>
        <p:spPr>
          <a:xfrm>
            <a:off x="609600" y="1886634"/>
            <a:ext cx="1821181" cy="646331"/>
          </a:xfrm>
          <a:prstGeom prst="rect">
            <a:avLst/>
          </a:prstGeom>
          <a:noFill/>
        </p:spPr>
        <p:txBody>
          <a:bodyPr wrap="square" rtlCol="0">
            <a:spAutoFit/>
          </a:bodyPr>
          <a:lstStyle/>
          <a:p>
            <a:pPr algn="r"/>
            <a:r>
              <a:rPr lang="en-US" dirty="0" smtClean="0"/>
              <a:t>Most recently created is at Top</a:t>
            </a:r>
            <a:endParaRPr lang="en-US" dirty="0"/>
          </a:p>
        </p:txBody>
      </p:sp>
      <p:sp>
        <p:nvSpPr>
          <p:cNvPr id="16" name="Rounded Rectangle 15"/>
          <p:cNvSpPr/>
          <p:nvPr>
            <p:custDataLst>
              <p:tags r:id="rId10"/>
            </p:custDataLst>
          </p:nvPr>
        </p:nvSpPr>
        <p:spPr>
          <a:xfrm>
            <a:off x="2743200" y="1828800"/>
            <a:ext cx="1735394" cy="750332"/>
          </a:xfrm>
          <a:prstGeom prst="roundRect">
            <a:avLst/>
          </a:prstGeom>
          <a:solidFill>
            <a:schemeClr val="accent1">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Activity 1</a:t>
            </a:r>
            <a:endParaRPr lang="en-US" sz="2400" dirty="0">
              <a:solidFill>
                <a:schemeClr val="tx1"/>
              </a:solidFill>
            </a:endParaRPr>
          </a:p>
        </p:txBody>
      </p:sp>
      <p:sp>
        <p:nvSpPr>
          <p:cNvPr id="17" name="Rounded Rectangle 16"/>
          <p:cNvSpPr/>
          <p:nvPr>
            <p:custDataLst>
              <p:tags r:id="rId11"/>
            </p:custDataLst>
          </p:nvPr>
        </p:nvSpPr>
        <p:spPr>
          <a:xfrm>
            <a:off x="2743200" y="2749361"/>
            <a:ext cx="1735394" cy="750332"/>
          </a:xfrm>
          <a:prstGeom prst="roundRect">
            <a:avLst/>
          </a:prstGeom>
          <a:solidFill>
            <a:schemeClr val="accent1">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Activity 2</a:t>
            </a:r>
            <a:endParaRPr lang="en-US" sz="2400" dirty="0">
              <a:solidFill>
                <a:schemeClr val="tx1"/>
              </a:solidFill>
            </a:endParaRPr>
          </a:p>
        </p:txBody>
      </p:sp>
      <p:sp>
        <p:nvSpPr>
          <p:cNvPr id="18" name="Rounded Rectangle 17"/>
          <p:cNvSpPr/>
          <p:nvPr>
            <p:custDataLst>
              <p:tags r:id="rId12"/>
            </p:custDataLst>
          </p:nvPr>
        </p:nvSpPr>
        <p:spPr>
          <a:xfrm>
            <a:off x="2743200" y="3657600"/>
            <a:ext cx="1735394" cy="750332"/>
          </a:xfrm>
          <a:prstGeom prst="roundRect">
            <a:avLst/>
          </a:prstGeom>
          <a:solidFill>
            <a:schemeClr val="accent1">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Activity 3</a:t>
            </a:r>
            <a:endParaRPr lang="en-US" sz="2400" dirty="0">
              <a:solidFill>
                <a:schemeClr val="tx1"/>
              </a:solidFill>
            </a:endParaRPr>
          </a:p>
        </p:txBody>
      </p:sp>
      <p:sp>
        <p:nvSpPr>
          <p:cNvPr id="19" name="Rounded Rectangle 18"/>
          <p:cNvSpPr/>
          <p:nvPr>
            <p:custDataLst>
              <p:tags r:id="rId13"/>
            </p:custDataLst>
          </p:nvPr>
        </p:nvSpPr>
        <p:spPr>
          <a:xfrm>
            <a:off x="2774662" y="4948566"/>
            <a:ext cx="1735394" cy="750332"/>
          </a:xfrm>
          <a:prstGeom prst="roundRect">
            <a:avLst/>
          </a:prstGeom>
          <a:solidFill>
            <a:schemeClr val="accent1">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Activity </a:t>
            </a:r>
            <a:r>
              <a:rPr lang="en-US" sz="2400" i="1" dirty="0" smtClean="0">
                <a:solidFill>
                  <a:schemeClr val="tx1"/>
                </a:solidFill>
              </a:rPr>
              <a:t>N</a:t>
            </a:r>
            <a:endParaRPr lang="en-US" sz="2400" i="1" dirty="0">
              <a:solidFill>
                <a:schemeClr val="tx1"/>
              </a:solidFill>
            </a:endParaRPr>
          </a:p>
        </p:txBody>
      </p:sp>
    </p:spTree>
    <p:custDataLst>
      <p:tags r:id="rId1"/>
    </p:custDataLst>
    <p:extLst>
      <p:ext uri="{BB962C8B-B14F-4D97-AF65-F5344CB8AC3E}">
        <p14:creationId xmlns:p14="http://schemas.microsoft.com/office/powerpoint/2010/main" val="35606828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Typical Game</a:t>
            </a:r>
            <a:endParaRPr lang="en-US" dirty="0"/>
          </a:p>
        </p:txBody>
      </p:sp>
      <p:sp>
        <p:nvSpPr>
          <p:cNvPr id="4" name="Slide Number Placeholder 3"/>
          <p:cNvSpPr>
            <a:spLocks noGrp="1"/>
          </p:cNvSpPr>
          <p:nvPr>
            <p:ph type="sldNum" sz="quarter" idx="12"/>
            <p:custDataLst>
              <p:tags r:id="rId3"/>
            </p:custDataLst>
          </p:nvPr>
        </p:nvSpPr>
        <p:spPr/>
        <p:txBody>
          <a:bodyPr/>
          <a:lstStyle/>
          <a:p>
            <a:fld id="{374E9322-ADF7-42DC-A84A-F7705813E879}" type="slidenum">
              <a:rPr lang="en-US" smtClean="0"/>
              <a:pPr/>
              <a:t>17</a:t>
            </a:fld>
            <a:endParaRPr lang="en-US"/>
          </a:p>
        </p:txBody>
      </p:sp>
      <p:sp>
        <p:nvSpPr>
          <p:cNvPr id="5" name="Rounded Rectangle 4"/>
          <p:cNvSpPr/>
          <p:nvPr>
            <p:custDataLst>
              <p:tags r:id="rId4"/>
            </p:custDataLst>
          </p:nvPr>
        </p:nvSpPr>
        <p:spPr>
          <a:xfrm>
            <a:off x="685800" y="3124200"/>
            <a:ext cx="2209800" cy="1219200"/>
          </a:xfrm>
          <a:prstGeom prst="roundRect">
            <a:avLst/>
          </a:prstGeom>
          <a:solidFill>
            <a:schemeClr val="accent1">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Splash Screen</a:t>
            </a:r>
          </a:p>
          <a:p>
            <a:pPr algn="ctr"/>
            <a:r>
              <a:rPr lang="en-US" sz="2400" dirty="0" smtClean="0">
                <a:solidFill>
                  <a:schemeClr val="tx1"/>
                </a:solidFill>
              </a:rPr>
              <a:t>Activity</a:t>
            </a:r>
            <a:endParaRPr lang="en-US" sz="2400" dirty="0">
              <a:solidFill>
                <a:schemeClr val="tx1"/>
              </a:solidFill>
            </a:endParaRPr>
          </a:p>
        </p:txBody>
      </p:sp>
      <p:sp>
        <p:nvSpPr>
          <p:cNvPr id="7" name="Rounded Rectangle 6"/>
          <p:cNvSpPr/>
          <p:nvPr>
            <p:custDataLst>
              <p:tags r:id="rId5"/>
            </p:custDataLst>
          </p:nvPr>
        </p:nvSpPr>
        <p:spPr>
          <a:xfrm>
            <a:off x="3429000" y="3124200"/>
            <a:ext cx="2209800" cy="1219200"/>
          </a:xfrm>
          <a:prstGeom prst="roundRect">
            <a:avLst/>
          </a:prstGeom>
          <a:solidFill>
            <a:schemeClr val="accent1">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Main Menu</a:t>
            </a:r>
          </a:p>
          <a:p>
            <a:pPr algn="ctr"/>
            <a:r>
              <a:rPr lang="en-US" sz="2400" dirty="0" smtClean="0">
                <a:solidFill>
                  <a:schemeClr val="tx1"/>
                </a:solidFill>
              </a:rPr>
              <a:t>Activity</a:t>
            </a:r>
            <a:endParaRPr lang="en-US" sz="2400" dirty="0">
              <a:solidFill>
                <a:schemeClr val="tx1"/>
              </a:solidFill>
            </a:endParaRPr>
          </a:p>
        </p:txBody>
      </p:sp>
      <p:sp>
        <p:nvSpPr>
          <p:cNvPr id="8" name="Rounded Rectangle 7"/>
          <p:cNvSpPr/>
          <p:nvPr>
            <p:custDataLst>
              <p:tags r:id="rId6"/>
            </p:custDataLst>
          </p:nvPr>
        </p:nvSpPr>
        <p:spPr>
          <a:xfrm>
            <a:off x="6172200" y="3162300"/>
            <a:ext cx="2209800" cy="1219200"/>
          </a:xfrm>
          <a:prstGeom prst="roundRect">
            <a:avLst/>
          </a:prstGeom>
          <a:solidFill>
            <a:schemeClr val="accent1">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Game Play</a:t>
            </a:r>
          </a:p>
          <a:p>
            <a:pPr algn="ctr"/>
            <a:r>
              <a:rPr lang="en-US" sz="2400" dirty="0" smtClean="0">
                <a:solidFill>
                  <a:schemeClr val="tx1"/>
                </a:solidFill>
              </a:rPr>
              <a:t>Activity</a:t>
            </a:r>
            <a:endParaRPr lang="en-US" sz="2400" dirty="0">
              <a:solidFill>
                <a:schemeClr val="tx1"/>
              </a:solidFill>
            </a:endParaRPr>
          </a:p>
        </p:txBody>
      </p:sp>
      <p:sp>
        <p:nvSpPr>
          <p:cNvPr id="9" name="Rounded Rectangle 8"/>
          <p:cNvSpPr/>
          <p:nvPr>
            <p:custDataLst>
              <p:tags r:id="rId7"/>
            </p:custDataLst>
          </p:nvPr>
        </p:nvSpPr>
        <p:spPr>
          <a:xfrm>
            <a:off x="6172200" y="1524000"/>
            <a:ext cx="2209800" cy="1219200"/>
          </a:xfrm>
          <a:prstGeom prst="roundRect">
            <a:avLst/>
          </a:prstGeom>
          <a:solidFill>
            <a:schemeClr val="accent1">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High Scores</a:t>
            </a:r>
          </a:p>
          <a:p>
            <a:pPr algn="ctr"/>
            <a:r>
              <a:rPr lang="en-US" sz="2400" dirty="0" smtClean="0">
                <a:solidFill>
                  <a:schemeClr val="tx1"/>
                </a:solidFill>
              </a:rPr>
              <a:t>Activity</a:t>
            </a:r>
            <a:endParaRPr lang="en-US" sz="2400" dirty="0">
              <a:solidFill>
                <a:schemeClr val="tx1"/>
              </a:solidFill>
            </a:endParaRPr>
          </a:p>
        </p:txBody>
      </p:sp>
      <p:sp>
        <p:nvSpPr>
          <p:cNvPr id="10" name="Rounded Rectangle 9"/>
          <p:cNvSpPr/>
          <p:nvPr>
            <p:custDataLst>
              <p:tags r:id="rId8"/>
            </p:custDataLst>
          </p:nvPr>
        </p:nvSpPr>
        <p:spPr>
          <a:xfrm>
            <a:off x="6172200" y="4800600"/>
            <a:ext cx="2209800" cy="1219200"/>
          </a:xfrm>
          <a:prstGeom prst="roundRect">
            <a:avLst/>
          </a:prstGeom>
          <a:solidFill>
            <a:schemeClr val="accent1">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Settings</a:t>
            </a:r>
          </a:p>
          <a:p>
            <a:pPr algn="ctr"/>
            <a:r>
              <a:rPr lang="en-US" sz="2400" dirty="0" smtClean="0">
                <a:solidFill>
                  <a:schemeClr val="tx1"/>
                </a:solidFill>
              </a:rPr>
              <a:t>Activity</a:t>
            </a:r>
            <a:endParaRPr lang="en-US" sz="2400" dirty="0">
              <a:solidFill>
                <a:schemeClr val="tx1"/>
              </a:solidFill>
            </a:endParaRPr>
          </a:p>
        </p:txBody>
      </p:sp>
      <p:cxnSp>
        <p:nvCxnSpPr>
          <p:cNvPr id="12" name="Straight Arrow Connector 11"/>
          <p:cNvCxnSpPr>
            <a:endCxn id="7" idx="1"/>
          </p:cNvCxnSpPr>
          <p:nvPr>
            <p:custDataLst>
              <p:tags r:id="rId9"/>
            </p:custDataLst>
          </p:nvPr>
        </p:nvCxnSpPr>
        <p:spPr>
          <a:xfrm>
            <a:off x="2895600" y="3733800"/>
            <a:ext cx="533400" cy="1588"/>
          </a:xfrm>
          <a:prstGeom prst="straightConnector1">
            <a:avLst/>
          </a:prstGeom>
          <a:ln w="2540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custDataLst>
              <p:tags r:id="rId10"/>
            </p:custDataLst>
          </p:nvPr>
        </p:nvCxnSpPr>
        <p:spPr>
          <a:xfrm>
            <a:off x="5638800" y="3733800"/>
            <a:ext cx="533400" cy="1588"/>
          </a:xfrm>
          <a:prstGeom prst="straightConnector1">
            <a:avLst/>
          </a:prstGeom>
          <a:ln w="2540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sp>
        <p:nvSpPr>
          <p:cNvPr id="15" name="Freeform 14"/>
          <p:cNvSpPr/>
          <p:nvPr>
            <p:custDataLst>
              <p:tags r:id="rId11"/>
            </p:custDataLst>
          </p:nvPr>
        </p:nvSpPr>
        <p:spPr>
          <a:xfrm>
            <a:off x="4953000" y="2133600"/>
            <a:ext cx="1219200" cy="965200"/>
          </a:xfrm>
          <a:custGeom>
            <a:avLst/>
            <a:gdLst>
              <a:gd name="connsiteX0" fmla="*/ 0 w 1803400"/>
              <a:gd name="connsiteY0" fmla="*/ 1257300 h 1257300"/>
              <a:gd name="connsiteX1" fmla="*/ 381000 w 1803400"/>
              <a:gd name="connsiteY1" fmla="*/ 381000 h 1257300"/>
              <a:gd name="connsiteX2" fmla="*/ 1803400 w 1803400"/>
              <a:gd name="connsiteY2" fmla="*/ 0 h 1257300"/>
            </a:gdLst>
            <a:ahLst/>
            <a:cxnLst>
              <a:cxn ang="0">
                <a:pos x="connsiteX0" y="connsiteY0"/>
              </a:cxn>
              <a:cxn ang="0">
                <a:pos x="connsiteX1" y="connsiteY1"/>
              </a:cxn>
              <a:cxn ang="0">
                <a:pos x="connsiteX2" y="connsiteY2"/>
              </a:cxn>
            </a:cxnLst>
            <a:rect l="l" t="t" r="r" b="b"/>
            <a:pathLst>
              <a:path w="1803400" h="1257300">
                <a:moveTo>
                  <a:pt x="0" y="1257300"/>
                </a:moveTo>
                <a:cubicBezTo>
                  <a:pt x="40216" y="923925"/>
                  <a:pt x="80433" y="590550"/>
                  <a:pt x="381000" y="381000"/>
                </a:cubicBezTo>
                <a:cubicBezTo>
                  <a:pt x="681567" y="171450"/>
                  <a:pt x="1242483" y="85725"/>
                  <a:pt x="1803400" y="0"/>
                </a:cubicBezTo>
              </a:path>
            </a:pathLst>
          </a:custGeom>
          <a:ln w="25400">
            <a:solidFill>
              <a:schemeClr val="tx2"/>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Freeform 15"/>
          <p:cNvSpPr/>
          <p:nvPr>
            <p:custDataLst>
              <p:tags r:id="rId12"/>
            </p:custDataLst>
          </p:nvPr>
        </p:nvSpPr>
        <p:spPr>
          <a:xfrm flipV="1">
            <a:off x="4953000" y="4343400"/>
            <a:ext cx="1219200" cy="965200"/>
          </a:xfrm>
          <a:custGeom>
            <a:avLst/>
            <a:gdLst>
              <a:gd name="connsiteX0" fmla="*/ 0 w 1803400"/>
              <a:gd name="connsiteY0" fmla="*/ 1257300 h 1257300"/>
              <a:gd name="connsiteX1" fmla="*/ 381000 w 1803400"/>
              <a:gd name="connsiteY1" fmla="*/ 381000 h 1257300"/>
              <a:gd name="connsiteX2" fmla="*/ 1803400 w 1803400"/>
              <a:gd name="connsiteY2" fmla="*/ 0 h 1257300"/>
            </a:gdLst>
            <a:ahLst/>
            <a:cxnLst>
              <a:cxn ang="0">
                <a:pos x="connsiteX0" y="connsiteY0"/>
              </a:cxn>
              <a:cxn ang="0">
                <a:pos x="connsiteX1" y="connsiteY1"/>
              </a:cxn>
              <a:cxn ang="0">
                <a:pos x="connsiteX2" y="connsiteY2"/>
              </a:cxn>
            </a:cxnLst>
            <a:rect l="l" t="t" r="r" b="b"/>
            <a:pathLst>
              <a:path w="1803400" h="1257300">
                <a:moveTo>
                  <a:pt x="0" y="1257300"/>
                </a:moveTo>
                <a:cubicBezTo>
                  <a:pt x="40216" y="923925"/>
                  <a:pt x="80433" y="590550"/>
                  <a:pt x="381000" y="381000"/>
                </a:cubicBezTo>
                <a:cubicBezTo>
                  <a:pt x="681567" y="171450"/>
                  <a:pt x="1242483" y="85725"/>
                  <a:pt x="1803400" y="0"/>
                </a:cubicBezTo>
              </a:path>
            </a:pathLst>
          </a:custGeom>
          <a:ln w="25400">
            <a:solidFill>
              <a:schemeClr val="tx2"/>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custDataLst>
              <p:tags r:id="rId13"/>
            </p:custDataLst>
          </p:nvPr>
        </p:nvSpPr>
        <p:spPr>
          <a:xfrm>
            <a:off x="381000" y="6248400"/>
            <a:ext cx="4724400" cy="338554"/>
          </a:xfrm>
          <a:prstGeom prst="rect">
            <a:avLst/>
          </a:prstGeom>
          <a:noFill/>
        </p:spPr>
        <p:txBody>
          <a:bodyPr wrap="square" rtlCol="0">
            <a:spAutoFit/>
          </a:bodyPr>
          <a:lstStyle/>
          <a:p>
            <a:r>
              <a:rPr lang="en-US" sz="1600" dirty="0" err="1" smtClean="0"/>
              <a:t>Conder</a:t>
            </a:r>
            <a:r>
              <a:rPr lang="en-US" sz="1600" dirty="0" smtClean="0"/>
              <a:t> &amp; </a:t>
            </a:r>
            <a:r>
              <a:rPr lang="en-US" sz="1600" dirty="0" err="1" smtClean="0"/>
              <a:t>Darcey</a:t>
            </a:r>
            <a:r>
              <a:rPr lang="en-US" sz="1600" dirty="0" smtClean="0"/>
              <a:t> (2010), Fig 4.1, p. 74</a:t>
            </a:r>
            <a:endParaRPr lang="en-US" sz="1600" dirty="0"/>
          </a:p>
        </p:txBody>
      </p:sp>
    </p:spTree>
    <p:custDataLst>
      <p:tags r:id="rId1"/>
    </p:custDataLst>
    <p:extLst>
      <p:ext uri="{BB962C8B-B14F-4D97-AF65-F5344CB8AC3E}">
        <p14:creationId xmlns:p14="http://schemas.microsoft.com/office/powerpoint/2010/main" val="1979908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State diagram for an Android Activity Lifecycle."/>
          <p:cNvPicPr>
            <a:picLocks noChangeAspect="1" noChangeArrowheads="1"/>
          </p:cNvPicPr>
          <p:nvPr>
            <p:custDataLst>
              <p:tags r:id="rId2"/>
            </p:custDataLst>
          </p:nvPr>
        </p:nvPicPr>
        <p:blipFill>
          <a:blip r:embed="rId6" cstate="print"/>
          <a:srcRect/>
          <a:stretch>
            <a:fillRect/>
          </a:stretch>
        </p:blipFill>
        <p:spPr bwMode="auto">
          <a:xfrm>
            <a:off x="304800" y="85724"/>
            <a:ext cx="5191125" cy="6772276"/>
          </a:xfrm>
          <a:prstGeom prst="rect">
            <a:avLst/>
          </a:prstGeom>
          <a:noFill/>
        </p:spPr>
      </p:pic>
      <p:sp>
        <p:nvSpPr>
          <p:cNvPr id="3" name="Title 2"/>
          <p:cNvSpPr>
            <a:spLocks noGrp="1"/>
          </p:cNvSpPr>
          <p:nvPr>
            <p:ph type="title"/>
            <p:custDataLst>
              <p:tags r:id="rId3"/>
            </p:custDataLst>
          </p:nvPr>
        </p:nvSpPr>
        <p:spPr>
          <a:xfrm>
            <a:off x="5562600" y="304800"/>
            <a:ext cx="3352800" cy="1143000"/>
          </a:xfrm>
        </p:spPr>
        <p:txBody>
          <a:bodyPr>
            <a:normAutofit fontScale="90000"/>
          </a:bodyPr>
          <a:lstStyle/>
          <a:p>
            <a:r>
              <a:rPr lang="en-US" dirty="0" smtClean="0"/>
              <a:t>Activity Lifecycle</a:t>
            </a:r>
            <a:endParaRPr lang="en-US" dirty="0"/>
          </a:p>
        </p:txBody>
      </p:sp>
      <p:sp>
        <p:nvSpPr>
          <p:cNvPr id="4" name="TextBox 3"/>
          <p:cNvSpPr txBox="1"/>
          <p:nvPr>
            <p:custDataLst>
              <p:tags r:id="rId4"/>
            </p:custDataLst>
          </p:nvPr>
        </p:nvSpPr>
        <p:spPr>
          <a:xfrm>
            <a:off x="3733800" y="6248400"/>
            <a:ext cx="5181600" cy="307777"/>
          </a:xfrm>
          <a:prstGeom prst="rect">
            <a:avLst/>
          </a:prstGeom>
          <a:noFill/>
        </p:spPr>
        <p:txBody>
          <a:bodyPr wrap="square" rtlCol="0">
            <a:spAutoFit/>
          </a:bodyPr>
          <a:lstStyle/>
          <a:p>
            <a:r>
              <a:rPr lang="en-US" sz="1400" dirty="0" smtClean="0">
                <a:hlinkClick r:id="rId7"/>
              </a:rPr>
              <a:t>http://developer.android.com/reference/android/app/Activity.html</a:t>
            </a:r>
            <a:endParaRPr lang="en-US" sz="1400" dirty="0"/>
          </a:p>
        </p:txBody>
      </p:sp>
    </p:spTree>
    <p:custDataLst>
      <p:tags r:id="rId1"/>
    </p:custDataLst>
    <p:extLst>
      <p:ext uri="{BB962C8B-B14F-4D97-AF65-F5344CB8AC3E}">
        <p14:creationId xmlns:p14="http://schemas.microsoft.com/office/powerpoint/2010/main" val="1754828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Activities</a:t>
            </a:r>
            <a:endParaRPr lang="en-US" dirty="0"/>
          </a:p>
        </p:txBody>
      </p:sp>
      <p:sp>
        <p:nvSpPr>
          <p:cNvPr id="3" name="Content Placeholder 2"/>
          <p:cNvSpPr>
            <a:spLocks noGrp="1"/>
          </p:cNvSpPr>
          <p:nvPr>
            <p:ph idx="1"/>
          </p:nvPr>
        </p:nvSpPr>
        <p:spPr/>
        <p:txBody>
          <a:bodyPr/>
          <a:lstStyle/>
          <a:p>
            <a:r>
              <a:rPr lang="en-US" dirty="0" smtClean="0"/>
              <a:t>Android applications don't start with a call to main(String[])</a:t>
            </a:r>
          </a:p>
          <a:p>
            <a:r>
              <a:rPr lang="en-US" dirty="0" smtClean="0"/>
              <a:t>instead a series of callback methods are invoked </a:t>
            </a:r>
          </a:p>
          <a:p>
            <a:r>
              <a:rPr lang="en-US" dirty="0" smtClean="0"/>
              <a:t>each corresponds to specific stage of the Activity / application lifecycle</a:t>
            </a:r>
          </a:p>
          <a:p>
            <a:r>
              <a:rPr lang="en-US" dirty="0" smtClean="0"/>
              <a:t>callback methods also used to tear down Activity / application</a:t>
            </a:r>
            <a:endParaRPr lang="en-US" dirty="0"/>
          </a:p>
        </p:txBody>
      </p:sp>
    </p:spTree>
    <p:extLst>
      <p:ext uri="{BB962C8B-B14F-4D97-AF65-F5344CB8AC3E}">
        <p14:creationId xmlns:p14="http://schemas.microsoft.com/office/powerpoint/2010/main" val="3360545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Components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four primary components</a:t>
            </a:r>
          </a:p>
          <a:p>
            <a:r>
              <a:rPr lang="en-US" dirty="0" smtClean="0"/>
              <a:t>different purposes and different lifecycles</a:t>
            </a:r>
          </a:p>
          <a:p>
            <a:r>
              <a:rPr lang="en-US" dirty="0" smtClean="0"/>
              <a:t>Activity</a:t>
            </a:r>
          </a:p>
          <a:p>
            <a:pPr lvl="1"/>
            <a:r>
              <a:rPr lang="en-US" dirty="0" smtClean="0"/>
              <a:t>single screen with a user interface, app may have several activities, subclass of Activity</a:t>
            </a:r>
          </a:p>
          <a:p>
            <a:pPr lvl="1"/>
            <a:r>
              <a:rPr lang="en-US" dirty="0" smtClean="0"/>
              <a:t>Most of early examples will be activities</a:t>
            </a:r>
          </a:p>
          <a:p>
            <a:r>
              <a:rPr lang="en-US" dirty="0" smtClean="0"/>
              <a:t>Service</a:t>
            </a:r>
          </a:p>
          <a:p>
            <a:pPr lvl="1"/>
            <a:r>
              <a:rPr lang="en-US" dirty="0"/>
              <a:t>Application component that performs long-running operations in background with no </a:t>
            </a:r>
            <a:r>
              <a:rPr lang="en-US" dirty="0" smtClean="0"/>
              <a:t>UI</a:t>
            </a:r>
          </a:p>
          <a:p>
            <a:pPr lvl="1"/>
            <a:r>
              <a:rPr lang="en-US" dirty="0" smtClean="0"/>
              <a:t>example, an application that automatically responds to texts when driving</a:t>
            </a:r>
            <a:endParaRPr lang="en-US" dirty="0"/>
          </a:p>
          <a:p>
            <a:pPr lvl="1"/>
            <a:endParaRPr lang="en-US" dirty="0"/>
          </a:p>
        </p:txBody>
      </p:sp>
    </p:spTree>
    <p:extLst>
      <p:ext uri="{BB962C8B-B14F-4D97-AF65-F5344CB8AC3E}">
        <p14:creationId xmlns:p14="http://schemas.microsoft.com/office/powerpoint/2010/main" val="2645509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Simplified Lifecycle Diagram</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565" y="2438400"/>
            <a:ext cx="8974183"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Arrow Connector 3"/>
          <p:cNvCxnSpPr/>
          <p:nvPr/>
        </p:nvCxnSpPr>
        <p:spPr>
          <a:xfrm flipH="1">
            <a:off x="4876800" y="1905000"/>
            <a:ext cx="12954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324600" y="1295400"/>
            <a:ext cx="3040832" cy="1077218"/>
          </a:xfrm>
          <a:prstGeom prst="rect">
            <a:avLst/>
          </a:prstGeom>
          <a:noFill/>
        </p:spPr>
        <p:txBody>
          <a:bodyPr wrap="none" rtlCol="0">
            <a:spAutoFit/>
          </a:bodyPr>
          <a:lstStyle/>
          <a:p>
            <a:r>
              <a:rPr lang="en-US" sz="3200" dirty="0" smtClean="0"/>
              <a:t>ready to interact </a:t>
            </a:r>
            <a:br>
              <a:rPr lang="en-US" sz="3200" dirty="0" smtClean="0"/>
            </a:br>
            <a:r>
              <a:rPr lang="en-US" sz="3200" dirty="0" smtClean="0"/>
              <a:t>with user</a:t>
            </a:r>
            <a:endParaRPr lang="en-US" sz="3200" dirty="0"/>
          </a:p>
        </p:txBody>
      </p:sp>
    </p:spTree>
    <p:extLst>
      <p:ext uri="{BB962C8B-B14F-4D97-AF65-F5344CB8AC3E}">
        <p14:creationId xmlns:p14="http://schemas.microsoft.com/office/powerpoint/2010/main" val="1300553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Lifecycle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Necessary to overload callback methods so you app behaves well:</a:t>
            </a:r>
          </a:p>
          <a:p>
            <a:r>
              <a:rPr lang="en-US" dirty="0" smtClean="0"/>
              <a:t>App should not </a:t>
            </a:r>
            <a:r>
              <a:rPr lang="en-US" dirty="0"/>
              <a:t>crash if the user receives a phone call or switches to another app while using your app.</a:t>
            </a:r>
          </a:p>
          <a:p>
            <a:r>
              <a:rPr lang="en-US" dirty="0" smtClean="0"/>
              <a:t>App should not </a:t>
            </a:r>
            <a:r>
              <a:rPr lang="en-US" dirty="0"/>
              <a:t>consume valuable system resources when the user is not actively using it.</a:t>
            </a:r>
          </a:p>
          <a:p>
            <a:r>
              <a:rPr lang="en-US" dirty="0" smtClean="0"/>
              <a:t>App should not </a:t>
            </a:r>
            <a:r>
              <a:rPr lang="en-US" dirty="0"/>
              <a:t>lose the user's progress if they leave your app and return to it at a later time.</a:t>
            </a:r>
          </a:p>
          <a:p>
            <a:r>
              <a:rPr lang="en-US" dirty="0" smtClean="0"/>
              <a:t>App should not </a:t>
            </a:r>
            <a:r>
              <a:rPr lang="en-US" dirty="0"/>
              <a:t>crash or lose the user's progress when the screen rotates between landscape and portrait orientation.</a:t>
            </a:r>
          </a:p>
          <a:p>
            <a:endParaRPr lang="en-US" dirty="0"/>
          </a:p>
        </p:txBody>
      </p:sp>
      <p:sp>
        <p:nvSpPr>
          <p:cNvPr id="4" name="TextBox 3"/>
          <p:cNvSpPr txBox="1"/>
          <p:nvPr/>
        </p:nvSpPr>
        <p:spPr>
          <a:xfrm>
            <a:off x="533400" y="6183868"/>
            <a:ext cx="7331174" cy="369332"/>
          </a:xfrm>
          <a:prstGeom prst="rect">
            <a:avLst/>
          </a:prstGeom>
          <a:noFill/>
        </p:spPr>
        <p:txBody>
          <a:bodyPr wrap="none" rtlCol="0">
            <a:spAutoFit/>
          </a:bodyPr>
          <a:lstStyle/>
          <a:p>
            <a:r>
              <a:rPr lang="en-US" dirty="0"/>
              <a:t>http://developer.android.com/training/basics/activity-lifecycle/starting.html</a:t>
            </a:r>
          </a:p>
        </p:txBody>
      </p:sp>
    </p:spTree>
    <p:extLst>
      <p:ext uri="{BB962C8B-B14F-4D97-AF65-F5344CB8AC3E}">
        <p14:creationId xmlns:p14="http://schemas.microsoft.com/office/powerpoint/2010/main" val="2628550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States</a:t>
            </a:r>
            <a:endParaRPr lang="en-US" dirty="0"/>
          </a:p>
        </p:txBody>
      </p:sp>
      <p:sp>
        <p:nvSpPr>
          <p:cNvPr id="3" name="Content Placeholder 2"/>
          <p:cNvSpPr>
            <a:spLocks noGrp="1"/>
          </p:cNvSpPr>
          <p:nvPr>
            <p:ph idx="1"/>
          </p:nvPr>
        </p:nvSpPr>
        <p:spPr>
          <a:xfrm>
            <a:off x="457200" y="1112837"/>
            <a:ext cx="8229600" cy="5745163"/>
          </a:xfrm>
        </p:spPr>
        <p:txBody>
          <a:bodyPr>
            <a:normAutofit fontScale="85000" lnSpcReduction="20000"/>
          </a:bodyPr>
          <a:lstStyle/>
          <a:p>
            <a:r>
              <a:rPr lang="en-US" dirty="0" smtClean="0"/>
              <a:t>Resume of running</a:t>
            </a:r>
          </a:p>
          <a:p>
            <a:pPr lvl="1"/>
            <a:r>
              <a:rPr lang="en-US" dirty="0" smtClean="0"/>
              <a:t>activity is in the foreground and user can interact with it</a:t>
            </a:r>
          </a:p>
          <a:p>
            <a:r>
              <a:rPr lang="en-US" dirty="0" smtClean="0"/>
              <a:t>Paused</a:t>
            </a:r>
          </a:p>
          <a:p>
            <a:pPr lvl="1"/>
            <a:r>
              <a:rPr lang="en-US" dirty="0" smtClean="0"/>
              <a:t>activity partially obscured by another activity and user cannot interact with it (for example when working with a menu or dialog)</a:t>
            </a:r>
          </a:p>
          <a:p>
            <a:r>
              <a:rPr lang="en-US" dirty="0" smtClean="0"/>
              <a:t>Stopped</a:t>
            </a:r>
          </a:p>
          <a:p>
            <a:pPr lvl="1"/>
            <a:r>
              <a:rPr lang="en-US" dirty="0" smtClean="0"/>
              <a:t>activity completely hidden and not visible to user. It is in the background. </a:t>
            </a:r>
          </a:p>
          <a:p>
            <a:pPr lvl="1"/>
            <a:r>
              <a:rPr lang="en-US" dirty="0" smtClean="0"/>
              <a:t>Activity instance and variables are retained but no code is being executed by the activity</a:t>
            </a:r>
          </a:p>
          <a:p>
            <a:r>
              <a:rPr lang="en-US" dirty="0" smtClean="0"/>
              <a:t>Two other states, Created and Started, but they are transitory </a:t>
            </a:r>
            <a:r>
              <a:rPr lang="en-US" dirty="0" err="1" smtClean="0"/>
              <a:t>onCreate</a:t>
            </a:r>
            <a:r>
              <a:rPr lang="en-US" dirty="0" smtClean="0"/>
              <a:t> -&gt; </a:t>
            </a:r>
            <a:r>
              <a:rPr lang="en-US" dirty="0" err="1" smtClean="0"/>
              <a:t>onStart</a:t>
            </a:r>
            <a:r>
              <a:rPr lang="en-US" dirty="0" smtClean="0"/>
              <a:t> -&gt; </a:t>
            </a:r>
            <a:r>
              <a:rPr lang="en-US" dirty="0" err="1" smtClean="0"/>
              <a:t>onResume</a:t>
            </a:r>
            <a:endParaRPr lang="en-US" dirty="0"/>
          </a:p>
        </p:txBody>
      </p:sp>
    </p:spTree>
    <p:extLst>
      <p:ext uri="{BB962C8B-B14F-4D97-AF65-F5344CB8AC3E}">
        <p14:creationId xmlns:p14="http://schemas.microsoft.com/office/powerpoint/2010/main" val="2708998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1905000"/>
            <a:ext cx="800984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custDataLst>
              <p:tags r:id="rId2"/>
            </p:custDataLst>
          </p:nvPr>
        </p:nvSpPr>
        <p:spPr/>
        <p:txBody>
          <a:bodyPr>
            <a:normAutofit/>
          </a:bodyPr>
          <a:lstStyle/>
          <a:p>
            <a:r>
              <a:rPr lang="en-US" b="1" dirty="0" smtClean="0"/>
              <a:t>AndroidManifest.xml</a:t>
            </a:r>
          </a:p>
        </p:txBody>
      </p:sp>
      <p:sp>
        <p:nvSpPr>
          <p:cNvPr id="3" name="Slide Number Placeholder 2"/>
          <p:cNvSpPr>
            <a:spLocks noGrp="1"/>
          </p:cNvSpPr>
          <p:nvPr>
            <p:ph type="sldNum" sz="quarter" idx="12"/>
            <p:custDataLst>
              <p:tags r:id="rId3"/>
            </p:custDataLst>
          </p:nvPr>
        </p:nvSpPr>
        <p:spPr/>
        <p:txBody>
          <a:bodyPr/>
          <a:lstStyle/>
          <a:p>
            <a:fld id="{374E9322-ADF7-42DC-A84A-F7705813E879}" type="slidenum">
              <a:rPr lang="en-US" smtClean="0"/>
              <a:pPr/>
              <a:t>23</a:t>
            </a:fld>
            <a:endParaRPr lang="en-US"/>
          </a:p>
        </p:txBody>
      </p:sp>
      <p:cxnSp>
        <p:nvCxnSpPr>
          <p:cNvPr id="7" name="Straight Arrow Connector 6"/>
          <p:cNvCxnSpPr/>
          <p:nvPr/>
        </p:nvCxnSpPr>
        <p:spPr>
          <a:xfrm flipH="1">
            <a:off x="5435876" y="4114800"/>
            <a:ext cx="1219200" cy="4572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5867400" y="4114800"/>
            <a:ext cx="914400" cy="9906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340821" y="3717235"/>
            <a:ext cx="3786614" cy="461665"/>
          </a:xfrm>
          <a:prstGeom prst="rect">
            <a:avLst/>
          </a:prstGeom>
          <a:noFill/>
        </p:spPr>
        <p:txBody>
          <a:bodyPr wrap="none" rtlCol="0">
            <a:spAutoFit/>
          </a:bodyPr>
          <a:lstStyle/>
          <a:p>
            <a:r>
              <a:rPr lang="en-US" sz="2400" b="1" dirty="0" smtClean="0"/>
              <a:t>Specify Activity to start with</a:t>
            </a:r>
            <a:endParaRPr lang="en-US" sz="2400" b="1" dirty="0"/>
          </a:p>
        </p:txBody>
      </p:sp>
      <p:sp>
        <p:nvSpPr>
          <p:cNvPr id="17" name="TextBox 16"/>
          <p:cNvSpPr txBox="1"/>
          <p:nvPr/>
        </p:nvSpPr>
        <p:spPr>
          <a:xfrm>
            <a:off x="0" y="1138535"/>
            <a:ext cx="9249007" cy="461665"/>
          </a:xfrm>
          <a:prstGeom prst="rect">
            <a:avLst/>
          </a:prstGeom>
          <a:noFill/>
        </p:spPr>
        <p:txBody>
          <a:bodyPr wrap="none" rtlCol="0">
            <a:spAutoFit/>
          </a:bodyPr>
          <a:lstStyle/>
          <a:p>
            <a:r>
              <a:rPr lang="en-US" sz="2400" b="1" dirty="0" smtClean="0"/>
              <a:t>All Activities that are part of application must be registered in Manifest</a:t>
            </a:r>
            <a:endParaRPr lang="en-US" sz="2400" b="1" dirty="0"/>
          </a:p>
        </p:txBody>
      </p:sp>
    </p:spTree>
    <p:custDataLst>
      <p:tags r:id="rId1"/>
    </p:custDataLst>
    <p:extLst>
      <p:ext uri="{BB962C8B-B14F-4D97-AF65-F5344CB8AC3E}">
        <p14:creationId xmlns:p14="http://schemas.microsoft.com/office/powerpoint/2010/main" val="12189257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custDataLst>
              <p:tags r:id="rId2"/>
            </p:custDataLst>
          </p:nvPr>
        </p:nvSpPr>
        <p:spPr/>
        <p:txBody>
          <a:bodyPr/>
          <a:lstStyle/>
          <a:p>
            <a:r>
              <a:rPr lang="en-US" dirty="0" smtClean="0"/>
              <a:t>What is used for what?</a:t>
            </a:r>
            <a:endParaRPr lang="en-US" dirty="0"/>
          </a:p>
        </p:txBody>
      </p:sp>
      <p:sp>
        <p:nvSpPr>
          <p:cNvPr id="4" name="Content Placeholder 3"/>
          <p:cNvSpPr>
            <a:spLocks noGrp="1"/>
          </p:cNvSpPr>
          <p:nvPr>
            <p:ph idx="1"/>
            <p:custDataLst>
              <p:tags r:id="rId3"/>
            </p:custDataLst>
          </p:nvPr>
        </p:nvSpPr>
        <p:spPr/>
        <p:txBody>
          <a:bodyPr>
            <a:normAutofit fontScale="92500"/>
          </a:bodyPr>
          <a:lstStyle/>
          <a:p>
            <a:r>
              <a:rPr lang="en-US" b="1" dirty="0" smtClean="0"/>
              <a:t>Entire lifetime</a:t>
            </a:r>
            <a:r>
              <a:rPr lang="en-US" dirty="0" smtClean="0"/>
              <a:t>: </a:t>
            </a:r>
            <a:r>
              <a:rPr lang="en-US" dirty="0" err="1" smtClean="0"/>
              <a:t>onCreate</a:t>
            </a:r>
            <a:r>
              <a:rPr lang="en-US" dirty="0" smtClean="0"/>
              <a:t> / </a:t>
            </a:r>
            <a:r>
              <a:rPr lang="en-US" dirty="0" err="1" smtClean="0"/>
              <a:t>onDestroy</a:t>
            </a:r>
            <a:endParaRPr lang="en-US" dirty="0" smtClean="0"/>
          </a:p>
          <a:p>
            <a:pPr lvl="1"/>
            <a:r>
              <a:rPr lang="en-US" dirty="0" smtClean="0"/>
              <a:t>Load UI</a:t>
            </a:r>
          </a:p>
          <a:p>
            <a:pPr lvl="1"/>
            <a:r>
              <a:rPr lang="en-US" dirty="0" smtClean="0"/>
              <a:t>Could start and stop threads that should always be running</a:t>
            </a:r>
          </a:p>
          <a:p>
            <a:r>
              <a:rPr lang="en-US" b="1" dirty="0" smtClean="0"/>
              <a:t>Visible lifetime</a:t>
            </a:r>
            <a:r>
              <a:rPr lang="en-US" dirty="0" smtClean="0"/>
              <a:t>: </a:t>
            </a:r>
            <a:r>
              <a:rPr lang="en-US" dirty="0" err="1" smtClean="0"/>
              <a:t>onStart</a:t>
            </a:r>
            <a:r>
              <a:rPr lang="en-US" dirty="0" smtClean="0"/>
              <a:t> / </a:t>
            </a:r>
            <a:r>
              <a:rPr lang="en-US" dirty="0" err="1" smtClean="0"/>
              <a:t>onStop</a:t>
            </a:r>
            <a:endParaRPr lang="en-US" dirty="0" smtClean="0"/>
          </a:p>
          <a:p>
            <a:pPr lvl="1"/>
            <a:r>
              <a:rPr lang="en-US" dirty="0" smtClean="0"/>
              <a:t>Access or release resources that influence UI</a:t>
            </a:r>
          </a:p>
          <a:p>
            <a:r>
              <a:rPr lang="en-US" b="1" dirty="0" smtClean="0"/>
              <a:t>Foreground lifetime</a:t>
            </a:r>
            <a:r>
              <a:rPr lang="en-US" dirty="0" smtClean="0"/>
              <a:t>: </a:t>
            </a:r>
            <a:r>
              <a:rPr lang="en-US" dirty="0" err="1" smtClean="0"/>
              <a:t>onResume</a:t>
            </a:r>
            <a:r>
              <a:rPr lang="en-US" dirty="0" smtClean="0"/>
              <a:t> / </a:t>
            </a:r>
            <a:r>
              <a:rPr lang="en-US" dirty="0" err="1" smtClean="0"/>
              <a:t>onPause</a:t>
            </a:r>
            <a:endParaRPr lang="en-US" dirty="0" smtClean="0"/>
          </a:p>
          <a:p>
            <a:pPr lvl="1"/>
            <a:r>
              <a:rPr lang="en-US" dirty="0" smtClean="0"/>
              <a:t>Restore state and save state</a:t>
            </a:r>
          </a:p>
          <a:p>
            <a:pPr lvl="1"/>
            <a:r>
              <a:rPr lang="en-US" dirty="0" smtClean="0"/>
              <a:t>Start and stop audio, video, animations</a:t>
            </a:r>
            <a:endParaRPr lang="en-US" dirty="0"/>
          </a:p>
        </p:txBody>
      </p:sp>
    </p:spTree>
    <p:custDataLst>
      <p:tags r:id="rId1"/>
    </p:custDataLst>
    <p:extLst>
      <p:ext uri="{BB962C8B-B14F-4D97-AF65-F5344CB8AC3E}">
        <p14:creationId xmlns:p14="http://schemas.microsoft.com/office/powerpoint/2010/main" val="1729689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LifeCycleTest</a:t>
            </a:r>
            <a:endParaRPr lang="en-US" dirty="0"/>
          </a:p>
        </p:txBody>
      </p:sp>
      <p:sp>
        <p:nvSpPr>
          <p:cNvPr id="3" name="Content Placeholder 2"/>
          <p:cNvSpPr>
            <a:spLocks noGrp="1"/>
          </p:cNvSpPr>
          <p:nvPr>
            <p:ph idx="1"/>
          </p:nvPr>
        </p:nvSpPr>
        <p:spPr/>
        <p:txBody>
          <a:bodyPr/>
          <a:lstStyle/>
          <a:p>
            <a:r>
              <a:rPr lang="en-US" dirty="0" smtClean="0"/>
              <a:t>overload these methods from Activity:</a:t>
            </a:r>
          </a:p>
          <a:p>
            <a:pPr lvl="1"/>
            <a:r>
              <a:rPr lang="en-US" dirty="0" err="1" smtClean="0"/>
              <a:t>onCreate</a:t>
            </a:r>
            <a:r>
              <a:rPr lang="en-US" dirty="0" smtClean="0"/>
              <a:t>(), </a:t>
            </a:r>
            <a:r>
              <a:rPr lang="en-US" dirty="0" err="1" smtClean="0"/>
              <a:t>onStart</a:t>
            </a:r>
            <a:r>
              <a:rPr lang="en-US" dirty="0" smtClean="0"/>
              <a:t>(), </a:t>
            </a:r>
            <a:r>
              <a:rPr lang="en-US" dirty="0" err="1" smtClean="0"/>
              <a:t>onResume</a:t>
            </a:r>
            <a:r>
              <a:rPr lang="en-US" dirty="0" smtClean="0"/>
              <a:t>(), </a:t>
            </a:r>
            <a:r>
              <a:rPr lang="en-US" dirty="0" err="1" smtClean="0"/>
              <a:t>onPause</a:t>
            </a:r>
            <a:r>
              <a:rPr lang="en-US" dirty="0" smtClean="0"/>
              <a:t>(), </a:t>
            </a:r>
            <a:r>
              <a:rPr lang="en-US" dirty="0" err="1" smtClean="0"/>
              <a:t>onStop</a:t>
            </a:r>
            <a:r>
              <a:rPr lang="en-US" dirty="0" smtClean="0"/>
              <a:t>(), </a:t>
            </a:r>
            <a:r>
              <a:rPr lang="en-US" dirty="0" err="1" smtClean="0"/>
              <a:t>onRestart</a:t>
            </a:r>
            <a:r>
              <a:rPr lang="en-US" dirty="0" smtClean="0"/>
              <a:t>, </a:t>
            </a:r>
            <a:r>
              <a:rPr lang="en-US" dirty="0" err="1" smtClean="0"/>
              <a:t>onDestroy</a:t>
            </a:r>
            <a:r>
              <a:rPr lang="en-US" dirty="0" smtClean="0"/>
              <a:t>()</a:t>
            </a:r>
          </a:p>
          <a:p>
            <a:pPr lvl="1"/>
            <a:r>
              <a:rPr lang="en-US" dirty="0" smtClean="0"/>
              <a:t>Use the Log class to log activity</a:t>
            </a:r>
          </a:p>
          <a:p>
            <a:pPr lvl="1"/>
            <a:r>
              <a:rPr lang="en-US" dirty="0" smtClean="0"/>
              <a:t>methods: v, d, </a:t>
            </a:r>
            <a:r>
              <a:rPr lang="en-US" dirty="0" err="1" smtClean="0"/>
              <a:t>i</a:t>
            </a:r>
            <a:r>
              <a:rPr lang="en-US" dirty="0" smtClean="0"/>
              <a:t>, w, e</a:t>
            </a:r>
          </a:p>
          <a:p>
            <a:pPr lvl="1"/>
            <a:r>
              <a:rPr lang="en-US" dirty="0" smtClean="0"/>
              <a:t>VERBOSE, DEBUG, INFO, WARN, ERROR</a:t>
            </a:r>
          </a:p>
          <a:p>
            <a:pPr lvl="1"/>
            <a:r>
              <a:rPr lang="en-US" dirty="0" smtClean="0"/>
              <a:t>Create a TAG so we can filter</a:t>
            </a:r>
          </a:p>
          <a:p>
            <a:pPr lvl="1"/>
            <a:endParaRPr lang="en-US" dirty="0"/>
          </a:p>
        </p:txBody>
      </p:sp>
    </p:spTree>
    <p:extLst>
      <p:ext uri="{BB962C8B-B14F-4D97-AF65-F5344CB8AC3E}">
        <p14:creationId xmlns:p14="http://schemas.microsoft.com/office/powerpoint/2010/main" val="1695376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LifeCycleTest</a:t>
            </a:r>
            <a:endParaRPr lang="en-US" dirty="0"/>
          </a:p>
        </p:txBody>
      </p:sp>
      <p:sp>
        <p:nvSpPr>
          <p:cNvPr id="3" name="Content Placeholder 2"/>
          <p:cNvSpPr>
            <a:spLocks noGrp="1"/>
          </p:cNvSpPr>
          <p:nvPr>
            <p:ph idx="1"/>
          </p:nvPr>
        </p:nvSpPr>
        <p:spPr>
          <a:xfrm>
            <a:off x="457200" y="1112837"/>
            <a:ext cx="3505200" cy="5211763"/>
          </a:xfrm>
        </p:spPr>
        <p:txBody>
          <a:bodyPr>
            <a:normAutofit lnSpcReduction="10000"/>
          </a:bodyPr>
          <a:lstStyle/>
          <a:p>
            <a:r>
              <a:rPr lang="en-US" dirty="0" smtClean="0"/>
              <a:t>Run the app and open the </a:t>
            </a:r>
            <a:r>
              <a:rPr lang="en-US" dirty="0" err="1" smtClean="0"/>
              <a:t>Logcat</a:t>
            </a:r>
            <a:r>
              <a:rPr lang="en-US" dirty="0" smtClean="0"/>
              <a:t> view. </a:t>
            </a:r>
          </a:p>
          <a:p>
            <a:pPr lvl="1"/>
            <a:r>
              <a:rPr lang="en-US" dirty="0" smtClean="0"/>
              <a:t>Eclipse Window-&gt; Show View -&gt; Other -&gt; Android -&gt; </a:t>
            </a:r>
            <a:r>
              <a:rPr lang="en-US" dirty="0" err="1" smtClean="0"/>
              <a:t>Logcat</a:t>
            </a:r>
            <a:r>
              <a:rPr lang="en-US" dirty="0" smtClean="0"/>
              <a:t> </a:t>
            </a:r>
            <a:br>
              <a:rPr lang="en-US" dirty="0" smtClean="0"/>
            </a:br>
            <a:r>
              <a:rPr lang="en-US" dirty="0" smtClean="0"/>
              <a:t>or via DDMS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143000"/>
            <a:ext cx="3981450"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6055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Logcat</a:t>
            </a:r>
            <a:endParaRPr lang="en-US" dirty="0"/>
          </a:p>
        </p:txBody>
      </p:sp>
      <p:sp>
        <p:nvSpPr>
          <p:cNvPr id="3" name="Content Placeholder 2"/>
          <p:cNvSpPr>
            <a:spLocks noGrp="1"/>
          </p:cNvSpPr>
          <p:nvPr>
            <p:ph idx="1"/>
          </p:nvPr>
        </p:nvSpPr>
        <p:spPr/>
        <p:txBody>
          <a:bodyPr/>
          <a:lstStyle/>
          <a:p>
            <a:r>
              <a:rPr lang="en-US" dirty="0" smtClean="0"/>
              <a:t>After app started</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828800"/>
            <a:ext cx="8467725"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32688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Logcat</a:t>
            </a:r>
            <a:endParaRPr lang="en-US" dirty="0"/>
          </a:p>
        </p:txBody>
      </p:sp>
      <p:sp>
        <p:nvSpPr>
          <p:cNvPr id="3" name="Content Placeholder 2"/>
          <p:cNvSpPr>
            <a:spLocks noGrp="1"/>
          </p:cNvSpPr>
          <p:nvPr>
            <p:ph idx="1"/>
          </p:nvPr>
        </p:nvSpPr>
        <p:spPr/>
        <p:txBody>
          <a:bodyPr/>
          <a:lstStyle/>
          <a:p>
            <a:r>
              <a:rPr lang="en-US" dirty="0" smtClean="0"/>
              <a:t>Rotate emulator with CTRL+F-11</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9" y="1828800"/>
            <a:ext cx="8600661"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6205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Pausing - </a:t>
            </a:r>
            <a:r>
              <a:rPr lang="en-US" dirty="0" err="1" smtClean="0"/>
              <a:t>onPause</a:t>
            </a:r>
            <a:r>
              <a:rPr lang="en-US" dirty="0" smtClean="0"/>
              <a:t> method</a:t>
            </a:r>
            <a:endParaRPr lang="en-US" dirty="0"/>
          </a:p>
        </p:txBody>
      </p:sp>
      <p:sp>
        <p:nvSpPr>
          <p:cNvPr id="3" name="Content Placeholder 2"/>
          <p:cNvSpPr>
            <a:spLocks noGrp="1"/>
          </p:cNvSpPr>
          <p:nvPr>
            <p:ph idx="1"/>
          </p:nvPr>
        </p:nvSpPr>
        <p:spPr/>
        <p:txBody>
          <a:bodyPr/>
          <a:lstStyle/>
          <a:p>
            <a:r>
              <a:rPr lang="en-US" dirty="0" smtClean="0"/>
              <a:t>when activity paused you should</a:t>
            </a:r>
          </a:p>
          <a:p>
            <a:pPr lvl="1"/>
            <a:r>
              <a:rPr lang="en-US" dirty="0" smtClean="0"/>
              <a:t>stop animations of other CPU intensive tasks</a:t>
            </a:r>
          </a:p>
          <a:p>
            <a:pPr lvl="1"/>
            <a:r>
              <a:rPr lang="en-US" dirty="0" smtClean="0"/>
              <a:t>release resources such as broadcast receivers (app stops listening for broadcast info) and handles to sensors such as GPS device or handles to the camera</a:t>
            </a:r>
          </a:p>
          <a:p>
            <a:pPr lvl="1"/>
            <a:r>
              <a:rPr lang="en-US" dirty="0" smtClean="0"/>
              <a:t>stop audio and video if appropriate</a:t>
            </a:r>
          </a:p>
        </p:txBody>
      </p:sp>
    </p:spTree>
    <p:extLst>
      <p:ext uri="{BB962C8B-B14F-4D97-AF65-F5344CB8AC3E}">
        <p14:creationId xmlns:p14="http://schemas.microsoft.com/office/powerpoint/2010/main" val="1457535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Components</a:t>
            </a:r>
          </a:p>
        </p:txBody>
      </p:sp>
      <p:sp>
        <p:nvSpPr>
          <p:cNvPr id="3" name="Content Placeholder 2"/>
          <p:cNvSpPr>
            <a:spLocks noGrp="1"/>
          </p:cNvSpPr>
          <p:nvPr>
            <p:ph idx="1"/>
          </p:nvPr>
        </p:nvSpPr>
        <p:spPr/>
        <p:txBody>
          <a:bodyPr>
            <a:normAutofit fontScale="92500" lnSpcReduction="10000"/>
          </a:bodyPr>
          <a:lstStyle/>
          <a:p>
            <a:r>
              <a:rPr lang="en-US" dirty="0" smtClean="0"/>
              <a:t>Content Providers</a:t>
            </a:r>
          </a:p>
          <a:p>
            <a:pPr lvl="1"/>
            <a:r>
              <a:rPr lang="en-US" dirty="0" smtClean="0"/>
              <a:t>a bridge between applications to share data</a:t>
            </a:r>
          </a:p>
          <a:p>
            <a:pPr lvl="1"/>
            <a:r>
              <a:rPr lang="en-US" dirty="0" smtClean="0"/>
              <a:t>for example the devices contacts information</a:t>
            </a:r>
          </a:p>
          <a:p>
            <a:pPr lvl="1"/>
            <a:r>
              <a:rPr lang="en-US" dirty="0" smtClean="0"/>
              <a:t>we tend to use these, but not create new ones</a:t>
            </a:r>
          </a:p>
          <a:p>
            <a:r>
              <a:rPr lang="en-US" dirty="0" smtClean="0"/>
              <a:t>Broadcast Receivers</a:t>
            </a:r>
          </a:p>
          <a:p>
            <a:pPr lvl="1"/>
            <a:r>
              <a:rPr lang="en-US" dirty="0" smtClean="0"/>
              <a:t>component that responds to system wide announcements</a:t>
            </a:r>
          </a:p>
          <a:p>
            <a:pPr lvl="1"/>
            <a:r>
              <a:rPr lang="en-US" dirty="0" smtClean="0"/>
              <a:t>battery low, screen off, date changed</a:t>
            </a:r>
          </a:p>
          <a:p>
            <a:pPr lvl="1"/>
            <a:r>
              <a:rPr lang="en-US" dirty="0" smtClean="0"/>
              <a:t>also possible to initiate broadcasts from within an application</a:t>
            </a:r>
          </a:p>
          <a:p>
            <a:endParaRPr lang="en-US" dirty="0" smtClean="0"/>
          </a:p>
        </p:txBody>
      </p:sp>
    </p:spTree>
    <p:extLst>
      <p:ext uri="{BB962C8B-B14F-4D97-AF65-F5344CB8AC3E}">
        <p14:creationId xmlns:p14="http://schemas.microsoft.com/office/powerpoint/2010/main" val="9100983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Stopping </a:t>
            </a:r>
            <a:r>
              <a:rPr lang="en-US" dirty="0" err="1" smtClean="0"/>
              <a:t>onStop</a:t>
            </a:r>
            <a:r>
              <a:rPr lang="en-US" dirty="0" smtClean="0"/>
              <a:t>()</a:t>
            </a:r>
            <a:endParaRPr lang="en-US" dirty="0"/>
          </a:p>
        </p:txBody>
      </p:sp>
      <p:sp>
        <p:nvSpPr>
          <p:cNvPr id="3" name="Content Placeholder 2"/>
          <p:cNvSpPr>
            <a:spLocks noGrp="1"/>
          </p:cNvSpPr>
          <p:nvPr>
            <p:ph idx="1"/>
          </p:nvPr>
        </p:nvSpPr>
        <p:spPr>
          <a:xfrm>
            <a:off x="457200" y="1112837"/>
            <a:ext cx="8229600" cy="5745163"/>
          </a:xfrm>
        </p:spPr>
        <p:txBody>
          <a:bodyPr>
            <a:normAutofit fontScale="92500" lnSpcReduction="10000"/>
          </a:bodyPr>
          <a:lstStyle/>
          <a:p>
            <a:r>
              <a:rPr lang="en-US" dirty="0" smtClean="0"/>
              <a:t>Many scenarios cause activity to be stopped</a:t>
            </a:r>
          </a:p>
          <a:p>
            <a:r>
              <a:rPr lang="en-US" dirty="0" smtClean="0"/>
              <a:t>Well behaved apps save progress and restart seamlessly</a:t>
            </a:r>
          </a:p>
          <a:p>
            <a:r>
              <a:rPr lang="en-US" dirty="0" smtClean="0"/>
              <a:t>Activity stopped when:</a:t>
            </a:r>
          </a:p>
          <a:p>
            <a:pPr lvl="1"/>
            <a:r>
              <a:rPr lang="en-US" dirty="0" smtClean="0"/>
              <a:t>user performs action in activity that starts another activity in the application</a:t>
            </a:r>
          </a:p>
          <a:p>
            <a:pPr lvl="1"/>
            <a:r>
              <a:rPr lang="en-US" dirty="0" smtClean="0"/>
              <a:t>user opens Recent Apps window and starts a new application</a:t>
            </a:r>
          </a:p>
          <a:p>
            <a:pPr lvl="1"/>
            <a:r>
              <a:rPr lang="en-US" dirty="0" smtClean="0"/>
              <a:t>user receives phone call</a:t>
            </a:r>
          </a:p>
          <a:p>
            <a:r>
              <a:rPr lang="en-US" dirty="0" smtClean="0"/>
              <a:t>use </a:t>
            </a:r>
            <a:r>
              <a:rPr lang="en-US" dirty="0" err="1" smtClean="0"/>
              <a:t>onStop</a:t>
            </a:r>
            <a:r>
              <a:rPr lang="en-US" dirty="0" smtClean="0"/>
              <a:t> to release all resources and save information (persistence)</a:t>
            </a:r>
          </a:p>
          <a:p>
            <a:pPr lvl="1"/>
            <a:endParaRPr lang="en-US" dirty="0"/>
          </a:p>
        </p:txBody>
      </p:sp>
    </p:spTree>
    <p:extLst>
      <p:ext uri="{BB962C8B-B14F-4D97-AF65-F5344CB8AC3E}">
        <p14:creationId xmlns:p14="http://schemas.microsoft.com/office/powerpoint/2010/main" val="361784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stop an Activity yourself?</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Generally, don't worry about it!</a:t>
            </a:r>
          </a:p>
          <a:p>
            <a:r>
              <a:rPr lang="en-US" dirty="0" smtClean="0"/>
              <a:t>"</a:t>
            </a:r>
            <a:r>
              <a:rPr lang="en-US" b="1" dirty="0"/>
              <a:t>Note:</a:t>
            </a:r>
            <a:r>
              <a:rPr lang="en-US" dirty="0"/>
              <a:t> In most cases, you should not explicitly finish an activity using these methods. As discussed in the following section about the activity lifecycle, the Android system manages the life of an activity for you, so you do not need to finish your own activities. Calling these methods could adversely affect the expected user experience and should only be used when you absolutely do not want the user to return to this instance of the activity</a:t>
            </a:r>
            <a:r>
              <a:rPr lang="en-US" dirty="0" smtClean="0"/>
              <a:t>."</a:t>
            </a:r>
          </a:p>
          <a:p>
            <a:r>
              <a:rPr lang="en-US" dirty="0" smtClean="0"/>
              <a:t>methods: finish(), </a:t>
            </a:r>
            <a:r>
              <a:rPr lang="en-US" dirty="0" err="1" smtClean="0"/>
              <a:t>finishActivity</a:t>
            </a:r>
            <a:r>
              <a:rPr lang="en-US" dirty="0" smtClean="0"/>
              <a:t>()</a:t>
            </a:r>
            <a:endParaRPr lang="en-US" dirty="0"/>
          </a:p>
        </p:txBody>
      </p:sp>
    </p:spTree>
    <p:extLst>
      <p:ext uri="{BB962C8B-B14F-4D97-AF65-F5344CB8AC3E}">
        <p14:creationId xmlns:p14="http://schemas.microsoft.com/office/powerpoint/2010/main" val="41191850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State</a:t>
            </a:r>
            <a:endParaRPr lang="en-US" dirty="0"/>
          </a:p>
        </p:txBody>
      </p:sp>
      <p:sp>
        <p:nvSpPr>
          <p:cNvPr id="3" name="Content Placeholder 2"/>
          <p:cNvSpPr>
            <a:spLocks noGrp="1"/>
          </p:cNvSpPr>
          <p:nvPr>
            <p:ph idx="1"/>
          </p:nvPr>
        </p:nvSpPr>
        <p:spPr/>
        <p:txBody>
          <a:bodyPr/>
          <a:lstStyle/>
          <a:p>
            <a:r>
              <a:rPr lang="en-US" dirty="0" smtClean="0"/>
              <a:t>activities that are paused or stopped the state (instance </a:t>
            </a:r>
            <a:r>
              <a:rPr lang="en-US" dirty="0" err="1" smtClean="0"/>
              <a:t>vars</a:t>
            </a:r>
            <a:r>
              <a:rPr lang="en-US" dirty="0" smtClean="0"/>
              <a:t>) of the activity are retained</a:t>
            </a:r>
          </a:p>
          <a:p>
            <a:pPr lvl="1"/>
            <a:r>
              <a:rPr lang="en-US" dirty="0" smtClean="0"/>
              <a:t>even if not in foreground</a:t>
            </a:r>
          </a:p>
          <a:p>
            <a:r>
              <a:rPr lang="en-US" dirty="0" smtClean="0"/>
              <a:t>When activity destroyed the Activity object is destroyed</a:t>
            </a:r>
          </a:p>
          <a:p>
            <a:pPr lvl="1"/>
            <a:r>
              <a:rPr lang="en-US" dirty="0" smtClean="0"/>
              <a:t>can save information via </a:t>
            </a:r>
            <a:r>
              <a:rPr lang="en-US" dirty="0" err="1"/>
              <a:t>onSaveInstanceState</a:t>
            </a:r>
            <a:r>
              <a:rPr lang="en-US" dirty="0"/>
              <a:t> </a:t>
            </a:r>
            <a:r>
              <a:rPr lang="en-US" dirty="0" smtClean="0"/>
              <a:t>method. Write data to Bundle, Bundle given back when restarted</a:t>
            </a:r>
            <a:endParaRPr lang="en-US" dirty="0"/>
          </a:p>
        </p:txBody>
      </p:sp>
    </p:spTree>
    <p:extLst>
      <p:ext uri="{BB962C8B-B14F-4D97-AF65-F5344CB8AC3E}">
        <p14:creationId xmlns:p14="http://schemas.microsoft.com/office/powerpoint/2010/main" val="3910577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Destruction</a:t>
            </a:r>
            <a:endParaRPr lang="en-US" dirty="0"/>
          </a:p>
        </p:txBody>
      </p:sp>
      <p:sp>
        <p:nvSpPr>
          <p:cNvPr id="3" name="Content Placeholder 2"/>
          <p:cNvSpPr>
            <a:spLocks noGrp="1"/>
          </p:cNvSpPr>
          <p:nvPr>
            <p:ph idx="1"/>
          </p:nvPr>
        </p:nvSpPr>
        <p:spPr/>
        <p:txBody>
          <a:bodyPr/>
          <a:lstStyle/>
          <a:p>
            <a:r>
              <a:rPr lang="en-US" dirty="0" smtClean="0"/>
              <a:t>app may be destroyed under normal circumstances</a:t>
            </a:r>
          </a:p>
          <a:p>
            <a:pPr lvl="1"/>
            <a:r>
              <a:rPr lang="en-US" dirty="0" smtClean="0"/>
              <a:t>on its own by calling finish or user pressing the back button</a:t>
            </a:r>
            <a:r>
              <a:rPr lang="en-US" dirty="0"/>
              <a:t> </a:t>
            </a:r>
            <a:r>
              <a:rPr lang="en-US" dirty="0" smtClean="0"/>
              <a:t>to navigate away from app</a:t>
            </a:r>
          </a:p>
          <a:p>
            <a:pPr lvl="1"/>
            <a:r>
              <a:rPr lang="en-US" dirty="0" smtClean="0"/>
              <a:t>normal lifecycle methods handle this </a:t>
            </a:r>
            <a:br>
              <a:rPr lang="en-US" dirty="0" smtClean="0"/>
            </a:br>
            <a:r>
              <a:rPr lang="en-US" dirty="0" err="1" smtClean="0"/>
              <a:t>onPause</a:t>
            </a:r>
            <a:r>
              <a:rPr lang="en-US" dirty="0" smtClean="0"/>
              <a:t>(0) -&gt; </a:t>
            </a:r>
            <a:r>
              <a:rPr lang="en-US" dirty="0" err="1" smtClean="0"/>
              <a:t>onStop</a:t>
            </a:r>
            <a:r>
              <a:rPr lang="en-US" dirty="0" smtClean="0"/>
              <a:t>() -&gt; </a:t>
            </a:r>
            <a:r>
              <a:rPr lang="en-US" dirty="0" err="1" smtClean="0"/>
              <a:t>onDestroy</a:t>
            </a:r>
            <a:endParaRPr lang="en-US" dirty="0" smtClean="0"/>
          </a:p>
          <a:p>
            <a:r>
              <a:rPr lang="en-US" dirty="0" smtClean="0"/>
              <a:t>If the system must destroy the activity (to recover resources or on an orientation change) must be able to recreate Activity</a:t>
            </a:r>
          </a:p>
        </p:txBody>
      </p:sp>
    </p:spTree>
    <p:extLst>
      <p:ext uri="{BB962C8B-B14F-4D97-AF65-F5344CB8AC3E}">
        <p14:creationId xmlns:p14="http://schemas.microsoft.com/office/powerpoint/2010/main" val="36225023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Destruction</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95400"/>
            <a:ext cx="8610600" cy="413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6853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Destruction</a:t>
            </a:r>
            <a:endParaRPr lang="en-US" dirty="0"/>
          </a:p>
        </p:txBody>
      </p:sp>
      <p:sp>
        <p:nvSpPr>
          <p:cNvPr id="3" name="Content Placeholder 2"/>
          <p:cNvSpPr>
            <a:spLocks noGrp="1"/>
          </p:cNvSpPr>
          <p:nvPr>
            <p:ph idx="1"/>
          </p:nvPr>
        </p:nvSpPr>
        <p:spPr/>
        <p:txBody>
          <a:bodyPr/>
          <a:lstStyle/>
          <a:p>
            <a:r>
              <a:rPr lang="en-US" dirty="0" smtClean="0"/>
              <a:t>If Activity destroyed with potential to be recreate later</a:t>
            </a:r>
          </a:p>
          <a:p>
            <a:r>
              <a:rPr lang="en-US" dirty="0" smtClean="0"/>
              <a:t>system calls the </a:t>
            </a:r>
            <a:r>
              <a:rPr lang="en-US" dirty="0" err="1" smtClean="0"/>
              <a:t>onSaveInstanceState</a:t>
            </a:r>
            <a:r>
              <a:rPr lang="en-US" dirty="0"/>
              <a:t> </a:t>
            </a:r>
            <a:r>
              <a:rPr lang="en-US" dirty="0" smtClean="0"/>
              <a:t>(Bundle </a:t>
            </a:r>
            <a:r>
              <a:rPr lang="en-US" dirty="0" err="1" smtClean="0"/>
              <a:t>outState</a:t>
            </a:r>
            <a:r>
              <a:rPr lang="en-US" dirty="0" smtClean="0"/>
              <a:t>) method</a:t>
            </a:r>
          </a:p>
          <a:p>
            <a:r>
              <a:rPr lang="en-US" dirty="0" smtClean="0"/>
              <a:t>Bundle is a data structure like a Map</a:t>
            </a:r>
          </a:p>
          <a:p>
            <a:pPr lvl="1"/>
            <a:r>
              <a:rPr lang="en-US" dirty="0" smtClean="0"/>
              <a:t>String keys</a:t>
            </a:r>
          </a:p>
          <a:p>
            <a:pPr lvl="1"/>
            <a:r>
              <a:rPr lang="en-US" dirty="0"/>
              <a:t>put methods for primitives, arrays, </a:t>
            </a:r>
            <a:r>
              <a:rPr lang="en-US" dirty="0" smtClean="0"/>
              <a:t>Strings, </a:t>
            </a:r>
            <a:r>
              <a:rPr lang="en-US" dirty="0" err="1" smtClean="0"/>
              <a:t>Serializables</a:t>
            </a:r>
            <a:r>
              <a:rPr lang="en-US" dirty="0" smtClean="0"/>
              <a:t> (Java), and Parcels (android)</a:t>
            </a:r>
            <a:endParaRPr lang="en-US" dirty="0"/>
          </a:p>
        </p:txBody>
      </p:sp>
    </p:spTree>
    <p:extLst>
      <p:ext uri="{BB962C8B-B14F-4D97-AF65-F5344CB8AC3E}">
        <p14:creationId xmlns:p14="http://schemas.microsoft.com/office/powerpoint/2010/main" val="28019559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752600"/>
          </a:xfrm>
        </p:spPr>
        <p:txBody>
          <a:bodyPr>
            <a:normAutofit/>
          </a:bodyPr>
          <a:lstStyle/>
          <a:p>
            <a:r>
              <a:rPr lang="en-US" dirty="0" err="1" smtClean="0"/>
              <a:t>onSaveInstanceState</a:t>
            </a:r>
            <a:r>
              <a:rPr lang="en-US" dirty="0"/>
              <a:t/>
            </a:r>
            <a:br>
              <a:rPr lang="en-US" dirty="0"/>
            </a:br>
            <a:r>
              <a:rPr lang="en-US" dirty="0" err="1"/>
              <a:t>onRestoreInstanceState</a:t>
            </a:r>
            <a:r>
              <a:rPr lang="en-US" dirty="0" smtClean="0"/>
              <a:t>()</a:t>
            </a:r>
            <a:endParaRPr lang="en-US" dirty="0"/>
          </a:p>
        </p:txBody>
      </p:sp>
      <p:sp>
        <p:nvSpPr>
          <p:cNvPr id="3" name="Content Placeholder 2"/>
          <p:cNvSpPr>
            <a:spLocks noGrp="1"/>
          </p:cNvSpPr>
          <p:nvPr>
            <p:ph idx="1"/>
          </p:nvPr>
        </p:nvSpPr>
        <p:spPr>
          <a:xfrm>
            <a:off x="533400" y="1642924"/>
            <a:ext cx="8229600" cy="5211763"/>
          </a:xfrm>
        </p:spPr>
        <p:txBody>
          <a:bodyPr/>
          <a:lstStyle/>
          <a:p>
            <a:r>
              <a:rPr lang="en-US" dirty="0" smtClean="0"/>
              <a:t>systems write info about views to Bundle</a:t>
            </a:r>
          </a:p>
          <a:p>
            <a:r>
              <a:rPr lang="en-US" dirty="0" smtClean="0"/>
              <a:t>other information must be added by programmer</a:t>
            </a:r>
          </a:p>
          <a:p>
            <a:pPr lvl="1"/>
            <a:r>
              <a:rPr lang="en-US" dirty="0" smtClean="0"/>
              <a:t>example, board state for mastermind</a:t>
            </a:r>
          </a:p>
          <a:p>
            <a:r>
              <a:rPr lang="en-US" dirty="0" smtClean="0"/>
              <a:t>When Activity recreated Bundle sent to </a:t>
            </a:r>
            <a:r>
              <a:rPr lang="en-US" dirty="0" err="1" smtClean="0"/>
              <a:t>onCreate</a:t>
            </a:r>
            <a:r>
              <a:rPr lang="en-US" dirty="0" smtClean="0"/>
              <a:t> and </a:t>
            </a:r>
            <a:r>
              <a:rPr lang="en-US" dirty="0" err="1"/>
              <a:t>onRestoreInstanceState</a:t>
            </a:r>
            <a:r>
              <a:rPr lang="en-US" dirty="0" smtClean="0"/>
              <a:t>()</a:t>
            </a:r>
          </a:p>
          <a:p>
            <a:r>
              <a:rPr lang="en-US" dirty="0" smtClean="0"/>
              <a:t>use either method to restore state data / instance variables</a:t>
            </a:r>
          </a:p>
          <a:p>
            <a:pPr lvl="1"/>
            <a:endParaRPr lang="en-US" dirty="0"/>
          </a:p>
        </p:txBody>
      </p:sp>
    </p:spTree>
    <p:extLst>
      <p:ext uri="{BB962C8B-B14F-4D97-AF65-F5344CB8AC3E}">
        <p14:creationId xmlns:p14="http://schemas.microsoft.com/office/powerpoint/2010/main" val="345824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You Own Activities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You will often start new Activities within your Activity</a:t>
            </a:r>
          </a:p>
          <a:p>
            <a:pPr lvl="1"/>
            <a:r>
              <a:rPr lang="en-US" dirty="0" smtClean="0"/>
              <a:t>accomplish a task</a:t>
            </a:r>
          </a:p>
          <a:p>
            <a:pPr lvl="1"/>
            <a:r>
              <a:rPr lang="en-US" dirty="0" smtClean="0"/>
              <a:t>get some data</a:t>
            </a:r>
          </a:p>
          <a:p>
            <a:r>
              <a:rPr lang="en-US" dirty="0" smtClean="0"/>
              <a:t>Click Button to get name</a:t>
            </a:r>
          </a:p>
          <a:p>
            <a:pPr lvl="1"/>
            <a:r>
              <a:rPr lang="en-US" dirty="0" smtClean="0"/>
              <a:t>on button click (look at xml)</a:t>
            </a:r>
          </a:p>
          <a:p>
            <a:pPr lvl="1"/>
            <a:r>
              <a:rPr lang="en-US" dirty="0" smtClean="0"/>
              <a:t>create an intent</a:t>
            </a:r>
          </a:p>
          <a:p>
            <a:pPr lvl="1"/>
            <a:r>
              <a:rPr lang="en-US" dirty="0" smtClean="0"/>
              <a:t>call </a:t>
            </a:r>
            <a:r>
              <a:rPr lang="en-US" dirty="0" err="1" smtClean="0"/>
              <a:t>startActivityForResult</a:t>
            </a:r>
            <a:endParaRPr lang="en-US" dirty="0" smtClean="0"/>
          </a:p>
          <a:p>
            <a:pPr lvl="1"/>
            <a:r>
              <a:rPr lang="en-US" dirty="0" smtClean="0"/>
              <a:t>override </a:t>
            </a:r>
            <a:r>
              <a:rPr lang="en-US" dirty="0" err="1" smtClean="0"/>
              <a:t>onActivityResult</a:t>
            </a:r>
            <a:r>
              <a:rPr lang="en-US" dirty="0" smtClean="0"/>
              <a:t>()</a:t>
            </a:r>
          </a:p>
          <a:p>
            <a:pPr lvl="1"/>
            <a:r>
              <a:rPr lang="en-US" dirty="0" smtClean="0"/>
              <a:t>add new Activity to Manifest</a:t>
            </a:r>
          </a:p>
          <a:p>
            <a:pPr lvl="1"/>
            <a:r>
              <a:rPr lang="en-US" dirty="0" smtClean="0"/>
              <a:t>add data to intent, </a:t>
            </a:r>
            <a:r>
              <a:rPr lang="en-US" dirty="0" err="1" smtClean="0"/>
              <a:t>setResult</a:t>
            </a:r>
            <a:r>
              <a:rPr lang="en-US" dirty="0" smtClean="0"/>
              <a:t>, finish</a:t>
            </a:r>
          </a:p>
          <a:p>
            <a:pPr lvl="1"/>
            <a:endParaRPr lang="en-US" dirty="0" smtClean="0"/>
          </a:p>
          <a:p>
            <a:endParaRPr lang="en-US" dirty="0"/>
          </a:p>
        </p:txBody>
      </p:sp>
      <p:sp>
        <p:nvSpPr>
          <p:cNvPr id="4" name="Rectangle 3"/>
          <p:cNvSpPr/>
          <p:nvPr/>
        </p:nvSpPr>
        <p:spPr>
          <a:xfrm>
            <a:off x="76200" y="6336268"/>
            <a:ext cx="9220200" cy="369332"/>
          </a:xfrm>
          <a:prstGeom prst="rect">
            <a:avLst/>
          </a:prstGeom>
        </p:spPr>
        <p:txBody>
          <a:bodyPr wrap="square">
            <a:spAutoFit/>
          </a:bodyPr>
          <a:lstStyle/>
          <a:p>
            <a:r>
              <a:rPr lang="en-US" dirty="0">
                <a:hlinkClick r:id="rId2"/>
              </a:rPr>
              <a:t>http://developer.android.com/guide/topics/fundamentals/activities.html#StartingAnActivity</a:t>
            </a:r>
            <a:endParaRPr lang="en-US" dirty="0"/>
          </a:p>
        </p:txBody>
      </p:sp>
    </p:spTree>
    <p:extLst>
      <p:ext uri="{BB962C8B-B14F-4D97-AF65-F5344CB8AC3E}">
        <p14:creationId xmlns:p14="http://schemas.microsoft.com/office/powerpoint/2010/main" val="23865849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Intent Demo</a:t>
            </a:r>
            <a:endParaRPr lang="en-US" dirty="0"/>
          </a:p>
        </p:txBody>
      </p:sp>
      <p:sp>
        <p:nvSpPr>
          <p:cNvPr id="4" name="Slide Number Placeholder 3"/>
          <p:cNvSpPr>
            <a:spLocks noGrp="1"/>
          </p:cNvSpPr>
          <p:nvPr>
            <p:ph type="sldNum" sz="quarter" idx="12"/>
            <p:custDataLst>
              <p:tags r:id="rId3"/>
            </p:custDataLst>
          </p:nvPr>
        </p:nvSpPr>
        <p:spPr/>
        <p:txBody>
          <a:bodyPr/>
          <a:lstStyle/>
          <a:p>
            <a:fld id="{374E9322-ADF7-42DC-A84A-F7705813E879}" type="slidenum">
              <a:rPr lang="en-US" smtClean="0"/>
              <a:pPr/>
              <a:t>38</a:t>
            </a:fld>
            <a:endParaRPr lang="en-US"/>
          </a:p>
        </p:txBody>
      </p:sp>
      <p:sp>
        <p:nvSpPr>
          <p:cNvPr id="5" name="Rounded Rectangle 4"/>
          <p:cNvSpPr/>
          <p:nvPr>
            <p:custDataLst>
              <p:tags r:id="rId4"/>
            </p:custDataLst>
          </p:nvPr>
        </p:nvSpPr>
        <p:spPr>
          <a:xfrm>
            <a:off x="990600" y="1905000"/>
            <a:ext cx="2133600" cy="34290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rPr>
              <a:t>LifeCycle</a:t>
            </a:r>
            <a:r>
              <a:rPr lang="en-US" sz="2800" dirty="0" smtClean="0">
                <a:solidFill>
                  <a:schemeClr val="tx1"/>
                </a:solidFill>
              </a:rPr>
              <a:t/>
            </a:r>
            <a:br>
              <a:rPr lang="en-US" sz="2800" dirty="0" smtClean="0">
                <a:solidFill>
                  <a:schemeClr val="tx1"/>
                </a:solidFill>
              </a:rPr>
            </a:br>
            <a:r>
              <a:rPr lang="en-US" sz="2800" dirty="0" err="1" smtClean="0">
                <a:solidFill>
                  <a:schemeClr val="tx1"/>
                </a:solidFill>
              </a:rPr>
              <a:t>TestActivity</a:t>
            </a:r>
            <a:endParaRPr lang="en-US" sz="2800" dirty="0">
              <a:solidFill>
                <a:schemeClr val="tx1"/>
              </a:solidFill>
            </a:endParaRPr>
          </a:p>
        </p:txBody>
      </p:sp>
      <p:sp>
        <p:nvSpPr>
          <p:cNvPr id="6" name="Rounded Rectangle 5"/>
          <p:cNvSpPr/>
          <p:nvPr>
            <p:custDataLst>
              <p:tags r:id="rId5"/>
            </p:custDataLst>
          </p:nvPr>
        </p:nvSpPr>
        <p:spPr>
          <a:xfrm>
            <a:off x="5791200" y="1981200"/>
            <a:ext cx="2133600" cy="34290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Name</a:t>
            </a:r>
            <a:br>
              <a:rPr lang="en-US" sz="2800" dirty="0" smtClean="0">
                <a:solidFill>
                  <a:schemeClr val="tx1"/>
                </a:solidFill>
              </a:rPr>
            </a:br>
            <a:r>
              <a:rPr lang="en-US" sz="2800" dirty="0" smtClean="0">
                <a:solidFill>
                  <a:schemeClr val="tx1"/>
                </a:solidFill>
              </a:rPr>
              <a:t>Getter</a:t>
            </a:r>
            <a:endParaRPr lang="en-US" sz="2800" dirty="0">
              <a:solidFill>
                <a:schemeClr val="tx1"/>
              </a:solidFill>
            </a:endParaRPr>
          </a:p>
        </p:txBody>
      </p:sp>
      <p:cxnSp>
        <p:nvCxnSpPr>
          <p:cNvPr id="8" name="Straight Arrow Connector 7"/>
          <p:cNvCxnSpPr/>
          <p:nvPr>
            <p:custDataLst>
              <p:tags r:id="rId6"/>
            </p:custDataLst>
          </p:nvPr>
        </p:nvCxnSpPr>
        <p:spPr>
          <a:xfrm>
            <a:off x="3124200" y="2667000"/>
            <a:ext cx="2667000" cy="1588"/>
          </a:xfrm>
          <a:prstGeom prst="straightConnector1">
            <a:avLst/>
          </a:prstGeom>
          <a:ln w="2540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custDataLst>
              <p:tags r:id="rId7"/>
            </p:custDataLst>
          </p:nvPr>
        </p:nvSpPr>
        <p:spPr>
          <a:xfrm>
            <a:off x="3657600" y="1905000"/>
            <a:ext cx="1600200" cy="646331"/>
          </a:xfrm>
          <a:prstGeom prst="rect">
            <a:avLst/>
          </a:prstGeom>
          <a:noFill/>
        </p:spPr>
        <p:txBody>
          <a:bodyPr wrap="square" rtlCol="0">
            <a:spAutoFit/>
          </a:bodyPr>
          <a:lstStyle/>
          <a:p>
            <a:pPr algn="ctr"/>
            <a:r>
              <a:rPr lang="en-US" dirty="0" smtClean="0"/>
              <a:t>Intent holding constant</a:t>
            </a:r>
            <a:endParaRPr lang="en-US" dirty="0"/>
          </a:p>
        </p:txBody>
      </p:sp>
      <p:sp>
        <p:nvSpPr>
          <p:cNvPr id="10" name="TextBox 9"/>
          <p:cNvSpPr txBox="1"/>
          <p:nvPr>
            <p:custDataLst>
              <p:tags r:id="rId8"/>
            </p:custDataLst>
          </p:nvPr>
        </p:nvSpPr>
        <p:spPr>
          <a:xfrm>
            <a:off x="3276600" y="2819400"/>
            <a:ext cx="2362200" cy="369332"/>
          </a:xfrm>
          <a:prstGeom prst="rect">
            <a:avLst/>
          </a:prstGeom>
          <a:noFill/>
        </p:spPr>
        <p:txBody>
          <a:bodyPr wrap="square" rtlCol="0">
            <a:spAutoFit/>
          </a:bodyPr>
          <a:lstStyle/>
          <a:p>
            <a:pPr algn="ctr"/>
            <a:r>
              <a:rPr lang="en-US" dirty="0" err="1" smtClean="0"/>
              <a:t>startActivityForResult</a:t>
            </a:r>
            <a:r>
              <a:rPr lang="en-US" dirty="0" smtClean="0"/>
              <a:t>()</a:t>
            </a:r>
            <a:endParaRPr lang="en-US" dirty="0"/>
          </a:p>
        </p:txBody>
      </p:sp>
      <p:cxnSp>
        <p:nvCxnSpPr>
          <p:cNvPr id="12" name="Straight Arrow Connector 11"/>
          <p:cNvCxnSpPr/>
          <p:nvPr>
            <p:custDataLst>
              <p:tags r:id="rId9"/>
            </p:custDataLst>
          </p:nvPr>
        </p:nvCxnSpPr>
        <p:spPr>
          <a:xfrm rot="10800000">
            <a:off x="3124200" y="4341811"/>
            <a:ext cx="2667000" cy="1588"/>
          </a:xfrm>
          <a:prstGeom prst="straightConnector1">
            <a:avLst/>
          </a:prstGeom>
          <a:ln w="2540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custDataLst>
              <p:tags r:id="rId10"/>
            </p:custDataLst>
          </p:nvPr>
        </p:nvSpPr>
        <p:spPr>
          <a:xfrm>
            <a:off x="3657600" y="3656011"/>
            <a:ext cx="1600200" cy="646331"/>
          </a:xfrm>
          <a:prstGeom prst="rect">
            <a:avLst/>
          </a:prstGeom>
          <a:noFill/>
        </p:spPr>
        <p:txBody>
          <a:bodyPr wrap="square" rtlCol="0">
            <a:spAutoFit/>
          </a:bodyPr>
          <a:lstStyle/>
          <a:p>
            <a:pPr algn="ctr"/>
            <a:r>
              <a:rPr lang="en-US" dirty="0" smtClean="0"/>
              <a:t>Intent holding</a:t>
            </a:r>
          </a:p>
          <a:p>
            <a:pPr algn="ctr"/>
            <a:r>
              <a:rPr lang="en-US" dirty="0" smtClean="0"/>
              <a:t>Name</a:t>
            </a:r>
            <a:endParaRPr lang="en-US" dirty="0"/>
          </a:p>
        </p:txBody>
      </p:sp>
      <p:sp>
        <p:nvSpPr>
          <p:cNvPr id="16" name="TextBox 15"/>
          <p:cNvSpPr txBox="1"/>
          <p:nvPr>
            <p:custDataLst>
              <p:tags r:id="rId11"/>
            </p:custDataLst>
          </p:nvPr>
        </p:nvSpPr>
        <p:spPr>
          <a:xfrm>
            <a:off x="3276600" y="4419600"/>
            <a:ext cx="2362200" cy="369332"/>
          </a:xfrm>
          <a:prstGeom prst="rect">
            <a:avLst/>
          </a:prstGeom>
          <a:noFill/>
        </p:spPr>
        <p:txBody>
          <a:bodyPr wrap="square" rtlCol="0">
            <a:spAutoFit/>
          </a:bodyPr>
          <a:lstStyle/>
          <a:p>
            <a:pPr algn="ctr"/>
            <a:r>
              <a:rPr lang="en-US" dirty="0" err="1" smtClean="0"/>
              <a:t>setResult</a:t>
            </a:r>
            <a:r>
              <a:rPr lang="en-US" dirty="0" smtClean="0"/>
              <a:t>()</a:t>
            </a:r>
            <a:endParaRPr lang="en-US" dirty="0"/>
          </a:p>
        </p:txBody>
      </p:sp>
    </p:spTree>
    <p:custDataLst>
      <p:tags r:id="rId1"/>
    </p:custDataLst>
    <p:extLst>
      <p:ext uri="{BB962C8B-B14F-4D97-AF65-F5344CB8AC3E}">
        <p14:creationId xmlns:p14="http://schemas.microsoft.com/office/powerpoint/2010/main" val="34581510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Playing Well (or not) With Others</a:t>
            </a:r>
            <a:endParaRPr lang="en-US" dirty="0"/>
          </a:p>
        </p:txBody>
      </p:sp>
      <p:sp>
        <p:nvSpPr>
          <p:cNvPr id="3" name="Content Placeholder 2"/>
          <p:cNvSpPr>
            <a:spLocks noGrp="1"/>
          </p:cNvSpPr>
          <p:nvPr>
            <p:ph idx="1"/>
          </p:nvPr>
        </p:nvSpPr>
        <p:spPr>
          <a:xfrm>
            <a:off x="152400" y="1112837"/>
            <a:ext cx="4724400" cy="5211763"/>
          </a:xfrm>
        </p:spPr>
        <p:txBody>
          <a:bodyPr>
            <a:normAutofit fontScale="92500"/>
          </a:bodyPr>
          <a:lstStyle/>
          <a:p>
            <a:r>
              <a:rPr lang="en-US" dirty="0" smtClean="0"/>
              <a:t>The Play Sound button causes a </a:t>
            </a:r>
            <a:r>
              <a:rPr lang="en-US" dirty="0" err="1" smtClean="0"/>
              <a:t>MediaPlayer</a:t>
            </a:r>
            <a:r>
              <a:rPr lang="en-US" dirty="0" smtClean="0"/>
              <a:t> to be created and plays a sound</a:t>
            </a:r>
          </a:p>
          <a:p>
            <a:r>
              <a:rPr lang="en-US" dirty="0" smtClean="0"/>
              <a:t>The Lifecycle app does not clean up after itself</a:t>
            </a:r>
          </a:p>
          <a:p>
            <a:r>
              <a:rPr lang="en-US" dirty="0" smtClean="0"/>
              <a:t>If app destroyed </a:t>
            </a:r>
            <a:r>
              <a:rPr lang="en-US" dirty="0" err="1" smtClean="0"/>
              <a:t>MediaPlayer</a:t>
            </a:r>
            <a:r>
              <a:rPr lang="en-US" dirty="0" smtClean="0"/>
              <a:t> keeps playing!!</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838200"/>
            <a:ext cx="3638550" cy="582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4716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Android</a:t>
            </a:r>
            <a:endParaRPr lang="en-US" dirty="0"/>
          </a:p>
        </p:txBody>
      </p:sp>
      <p:sp>
        <p:nvSpPr>
          <p:cNvPr id="3" name="Content Placeholder 2"/>
          <p:cNvSpPr>
            <a:spLocks noGrp="1"/>
          </p:cNvSpPr>
          <p:nvPr>
            <p:ph idx="1"/>
          </p:nvPr>
        </p:nvSpPr>
        <p:spPr/>
        <p:txBody>
          <a:bodyPr/>
          <a:lstStyle/>
          <a:p>
            <a:r>
              <a:rPr lang="en-US" dirty="0" smtClean="0"/>
              <a:t>Create an Activity</a:t>
            </a:r>
          </a:p>
          <a:p>
            <a:r>
              <a:rPr lang="en-US" dirty="0"/>
              <a:t>D</a:t>
            </a:r>
            <a:r>
              <a:rPr lang="en-US" dirty="0" smtClean="0"/>
              <a:t>emonstrate resources created</a:t>
            </a:r>
          </a:p>
          <a:p>
            <a:r>
              <a:rPr lang="en-US" dirty="0" smtClean="0"/>
              <a:t>show the Activity lifecycle within the Android OS</a:t>
            </a:r>
          </a:p>
          <a:p>
            <a:r>
              <a:rPr lang="en-US" dirty="0" smtClean="0"/>
              <a:t>show the various debugging tools available</a:t>
            </a:r>
          </a:p>
          <a:p>
            <a:r>
              <a:rPr lang="en-US" dirty="0" smtClean="0"/>
              <a:t>show how to start one Activity from another</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192157"/>
            <a:ext cx="2105025" cy="2279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42180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References</a:t>
            </a:r>
            <a:endParaRPr lang="en-US" dirty="0"/>
          </a:p>
        </p:txBody>
      </p:sp>
      <p:sp>
        <p:nvSpPr>
          <p:cNvPr id="3" name="Content Placeholder 2"/>
          <p:cNvSpPr>
            <a:spLocks noGrp="1"/>
          </p:cNvSpPr>
          <p:nvPr>
            <p:ph idx="1"/>
            <p:custDataLst>
              <p:tags r:id="rId3"/>
            </p:custDataLst>
          </p:nvPr>
        </p:nvSpPr>
        <p:spPr/>
        <p:txBody>
          <a:bodyPr>
            <a:normAutofit fontScale="92500" lnSpcReduction="10000"/>
          </a:bodyPr>
          <a:lstStyle/>
          <a:p>
            <a:r>
              <a:rPr lang="en-US" dirty="0" smtClean="0"/>
              <a:t>Android Introduction by Marko </a:t>
            </a:r>
            <a:r>
              <a:rPr lang="en-US" dirty="0" err="1" smtClean="0"/>
              <a:t>Gargenta</a:t>
            </a:r>
            <a:r>
              <a:rPr lang="en-US" dirty="0" smtClean="0"/>
              <a:t>, </a:t>
            </a:r>
            <a:r>
              <a:rPr lang="en-US" dirty="0" smtClean="0">
                <a:hlinkClick r:id="rId5"/>
              </a:rPr>
              <a:t>http://www.lecturemaker.com/2009/10/android-software-platform/</a:t>
            </a:r>
            <a:endParaRPr lang="en-US" dirty="0" smtClean="0"/>
          </a:p>
          <a:p>
            <a:r>
              <a:rPr lang="en-US" dirty="0" smtClean="0"/>
              <a:t>Android Dev Guide</a:t>
            </a:r>
            <a:r>
              <a:rPr lang="en-US" dirty="0" smtClean="0">
                <a:hlinkClick r:id="rId6"/>
              </a:rPr>
              <a:t> http://developer.android.com/guide/topics/fundamentals.html</a:t>
            </a:r>
            <a:r>
              <a:rPr lang="en-US" dirty="0"/>
              <a:t/>
            </a:r>
            <a:br>
              <a:rPr lang="en-US" dirty="0"/>
            </a:br>
            <a:r>
              <a:rPr lang="en-US" dirty="0">
                <a:hlinkClick r:id="rId7"/>
              </a:rPr>
              <a:t>http://developer.android.com/guide/topics/fundamentals/activities.html</a:t>
            </a:r>
            <a:endParaRPr lang="en-US" dirty="0" smtClean="0"/>
          </a:p>
          <a:p>
            <a:r>
              <a:rPr lang="en-US" i="1" dirty="0" smtClean="0"/>
              <a:t>Pro Android </a:t>
            </a:r>
            <a:r>
              <a:rPr lang="en-US" dirty="0" smtClean="0"/>
              <a:t>by </a:t>
            </a:r>
            <a:r>
              <a:rPr lang="en-US" dirty="0" err="1" smtClean="0"/>
              <a:t>Hashimi</a:t>
            </a:r>
            <a:r>
              <a:rPr lang="en-US" dirty="0" smtClean="0"/>
              <a:t> &amp; </a:t>
            </a:r>
            <a:r>
              <a:rPr lang="en-US" dirty="0" err="1" smtClean="0"/>
              <a:t>Komatineni</a:t>
            </a:r>
            <a:r>
              <a:rPr lang="en-US" dirty="0" smtClean="0"/>
              <a:t> (2009)</a:t>
            </a:r>
          </a:p>
          <a:p>
            <a:r>
              <a:rPr lang="en-US" dirty="0" smtClean="0"/>
              <a:t>Frank </a:t>
            </a:r>
            <a:r>
              <a:rPr lang="en-US" dirty="0" err="1" smtClean="0"/>
              <a:t>McCown</a:t>
            </a:r>
            <a:r>
              <a:rPr lang="en-US" dirty="0" smtClean="0"/>
              <a:t>, Harding University</a:t>
            </a:r>
          </a:p>
          <a:p>
            <a:endParaRPr lang="en-US" dirty="0"/>
          </a:p>
        </p:txBody>
      </p:sp>
    </p:spTree>
    <p:custDataLst>
      <p:tags r:id="rId1"/>
    </p:custDataLst>
    <p:extLst>
      <p:ext uri="{BB962C8B-B14F-4D97-AF65-F5344CB8AC3E}">
        <p14:creationId xmlns:p14="http://schemas.microsoft.com/office/powerpoint/2010/main" val="1888646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Hello Android Tutorial</a:t>
            </a:r>
            <a:endParaRPr lang="en-US" dirty="0"/>
          </a:p>
        </p:txBody>
      </p:sp>
      <p:pic>
        <p:nvPicPr>
          <p:cNvPr id="50178" name="Picture 2"/>
          <p:cNvPicPr>
            <a:picLocks noChangeAspect="1" noChangeArrowheads="1"/>
          </p:cNvPicPr>
          <p:nvPr>
            <p:custDataLst>
              <p:tags r:id="rId3"/>
            </p:custDataLst>
          </p:nvPr>
        </p:nvPicPr>
        <p:blipFill>
          <a:blip r:embed="rId8" cstate="print"/>
          <a:srcRect/>
          <a:stretch>
            <a:fillRect/>
          </a:stretch>
        </p:blipFill>
        <p:spPr bwMode="auto">
          <a:xfrm>
            <a:off x="457200" y="1447800"/>
            <a:ext cx="3352800" cy="4851175"/>
          </a:xfrm>
          <a:prstGeom prst="rect">
            <a:avLst/>
          </a:prstGeom>
          <a:noFill/>
          <a:ln w="9525">
            <a:noFill/>
            <a:miter lim="800000"/>
            <a:headEnd/>
            <a:tailEnd/>
          </a:ln>
        </p:spPr>
      </p:pic>
      <p:pic>
        <p:nvPicPr>
          <p:cNvPr id="50179" name="Picture 3"/>
          <p:cNvPicPr>
            <a:picLocks noChangeAspect="1" noChangeArrowheads="1"/>
          </p:cNvPicPr>
          <p:nvPr>
            <p:custDataLst>
              <p:tags r:id="rId4"/>
            </p:custDataLst>
          </p:nvPr>
        </p:nvPicPr>
        <p:blipFill>
          <a:blip r:embed="rId9" cstate="print"/>
          <a:srcRect/>
          <a:stretch>
            <a:fillRect/>
          </a:stretch>
        </p:blipFill>
        <p:spPr bwMode="auto">
          <a:xfrm>
            <a:off x="4114800" y="1524000"/>
            <a:ext cx="4763232" cy="2514600"/>
          </a:xfrm>
          <a:prstGeom prst="rect">
            <a:avLst/>
          </a:prstGeom>
          <a:noFill/>
          <a:ln w="9525">
            <a:noFill/>
            <a:miter lim="800000"/>
            <a:headEnd/>
            <a:tailEnd/>
          </a:ln>
        </p:spPr>
      </p:pic>
      <p:sp>
        <p:nvSpPr>
          <p:cNvPr id="5" name="TextBox 4"/>
          <p:cNvSpPr txBox="1"/>
          <p:nvPr>
            <p:custDataLst>
              <p:tags r:id="rId5"/>
            </p:custDataLst>
          </p:nvPr>
        </p:nvSpPr>
        <p:spPr>
          <a:xfrm>
            <a:off x="3657600" y="6400800"/>
            <a:ext cx="5181600" cy="307777"/>
          </a:xfrm>
          <a:prstGeom prst="rect">
            <a:avLst/>
          </a:prstGeom>
          <a:noFill/>
        </p:spPr>
        <p:txBody>
          <a:bodyPr wrap="square" rtlCol="0">
            <a:spAutoFit/>
          </a:bodyPr>
          <a:lstStyle/>
          <a:p>
            <a:r>
              <a:rPr lang="en-US" sz="1400" dirty="0" smtClean="0">
                <a:hlinkClick r:id="rId10"/>
              </a:rPr>
              <a:t>http://developer.android.com/resources/tutorials/hello-world.html</a:t>
            </a:r>
            <a:endParaRPr lang="en-US" sz="1400" dirty="0"/>
          </a:p>
        </p:txBody>
      </p:sp>
      <p:pic>
        <p:nvPicPr>
          <p:cNvPr id="50180" name="Picture 4"/>
          <p:cNvPicPr>
            <a:picLocks noChangeAspect="1" noChangeArrowheads="1"/>
          </p:cNvPicPr>
          <p:nvPr>
            <p:custDataLst>
              <p:tags r:id="rId6"/>
            </p:custDataLst>
          </p:nvPr>
        </p:nvPicPr>
        <p:blipFill>
          <a:blip r:embed="rId11" cstate="print"/>
          <a:srcRect/>
          <a:stretch>
            <a:fillRect/>
          </a:stretch>
        </p:blipFill>
        <p:spPr bwMode="auto">
          <a:xfrm>
            <a:off x="4419600" y="4495800"/>
            <a:ext cx="3722748" cy="15240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7525464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2"/>
            </p:custDataLst>
          </p:nvPr>
        </p:nvSpPr>
        <p:spPr/>
        <p:txBody>
          <a:bodyPr/>
          <a:lstStyle/>
          <a:p>
            <a:r>
              <a:rPr lang="en-US" dirty="0" smtClean="0"/>
              <a:t>Important Files</a:t>
            </a:r>
            <a:endParaRPr lang="en-US" dirty="0"/>
          </a:p>
        </p:txBody>
      </p:sp>
      <p:sp>
        <p:nvSpPr>
          <p:cNvPr id="5" name="Content Placeholder 4"/>
          <p:cNvSpPr>
            <a:spLocks noGrp="1"/>
          </p:cNvSpPr>
          <p:nvPr>
            <p:ph idx="1"/>
            <p:custDataLst>
              <p:tags r:id="rId3"/>
            </p:custDataLst>
          </p:nvPr>
        </p:nvSpPr>
        <p:spPr/>
        <p:txBody>
          <a:bodyPr>
            <a:noAutofit/>
          </a:bodyPr>
          <a:lstStyle/>
          <a:p>
            <a:r>
              <a:rPr lang="en-US" sz="2000" dirty="0" err="1" smtClean="0"/>
              <a:t>src</a:t>
            </a:r>
            <a:r>
              <a:rPr lang="en-US" sz="2000" dirty="0" smtClean="0"/>
              <a:t>/</a:t>
            </a:r>
            <a:r>
              <a:rPr lang="en-US" sz="2000" b="1" dirty="0" smtClean="0"/>
              <a:t>HelloAndroid.java</a:t>
            </a:r>
          </a:p>
          <a:p>
            <a:pPr lvl="1"/>
            <a:r>
              <a:rPr lang="en-US" sz="2000" dirty="0" smtClean="0"/>
              <a:t>Activity which is started when app executes</a:t>
            </a:r>
          </a:p>
          <a:p>
            <a:r>
              <a:rPr lang="en-US" sz="2000" dirty="0" smtClean="0"/>
              <a:t>res/layout/</a:t>
            </a:r>
            <a:r>
              <a:rPr lang="en-US" sz="2000" b="1" dirty="0" smtClean="0"/>
              <a:t>main.xml</a:t>
            </a:r>
          </a:p>
          <a:p>
            <a:pPr lvl="1"/>
            <a:r>
              <a:rPr lang="en-US" sz="2000" dirty="0" smtClean="0"/>
              <a:t>Defines &amp; lays out widgets for the activity</a:t>
            </a:r>
          </a:p>
          <a:p>
            <a:r>
              <a:rPr lang="en-US" sz="2000" dirty="0" smtClean="0"/>
              <a:t>res/values/</a:t>
            </a:r>
            <a:r>
              <a:rPr lang="en-US" sz="2000" b="1" dirty="0" smtClean="0"/>
              <a:t>strings.xml</a:t>
            </a:r>
          </a:p>
          <a:p>
            <a:pPr lvl="1"/>
            <a:r>
              <a:rPr lang="en-US" sz="2000" dirty="0" smtClean="0"/>
              <a:t>String constants used by app</a:t>
            </a:r>
          </a:p>
          <a:p>
            <a:r>
              <a:rPr lang="en-US" sz="2000" dirty="0" smtClean="0"/>
              <a:t>gen/</a:t>
            </a:r>
            <a:r>
              <a:rPr lang="en-US" sz="2000" b="1" dirty="0" smtClean="0"/>
              <a:t>R.java</a:t>
            </a:r>
            <a:r>
              <a:rPr lang="en-US" sz="2000" dirty="0" smtClean="0"/>
              <a:t>    </a:t>
            </a:r>
            <a:r>
              <a:rPr lang="en-US" sz="2000" dirty="0" smtClean="0">
                <a:solidFill>
                  <a:srgbClr val="FF0000"/>
                </a:solidFill>
              </a:rPr>
              <a:t>(DO NOT MODIFY!)</a:t>
            </a:r>
          </a:p>
          <a:p>
            <a:pPr lvl="1"/>
            <a:r>
              <a:rPr lang="en-US" sz="2000" dirty="0" smtClean="0"/>
              <a:t>Auto-generated, auto-updated file with identifiers from main.xml, strings.xml, and elsewhere</a:t>
            </a:r>
          </a:p>
          <a:p>
            <a:r>
              <a:rPr lang="en-US" sz="2000" b="1" dirty="0" smtClean="0"/>
              <a:t>AndroidManifest.xml</a:t>
            </a:r>
          </a:p>
          <a:p>
            <a:pPr lvl="1"/>
            <a:r>
              <a:rPr lang="en-US" sz="2000" dirty="0" smtClean="0"/>
              <a:t>Declares all the app’s components</a:t>
            </a:r>
          </a:p>
          <a:p>
            <a:pPr lvl="1"/>
            <a:r>
              <a:rPr lang="en-US" sz="2000" dirty="0" smtClean="0"/>
              <a:t>Names libraries app needs to be linked against</a:t>
            </a:r>
          </a:p>
          <a:p>
            <a:pPr lvl="1"/>
            <a:r>
              <a:rPr lang="en-US" sz="2000" dirty="0" smtClean="0"/>
              <a:t>Identifies permissions the app expects to be granted</a:t>
            </a:r>
            <a:endParaRPr lang="en-US" sz="2000" dirty="0"/>
          </a:p>
        </p:txBody>
      </p:sp>
      <p:sp>
        <p:nvSpPr>
          <p:cNvPr id="3" name="Slide Number Placeholder 2"/>
          <p:cNvSpPr>
            <a:spLocks noGrp="1"/>
          </p:cNvSpPr>
          <p:nvPr>
            <p:ph type="sldNum" sz="quarter" idx="12"/>
            <p:custDataLst>
              <p:tags r:id="rId4"/>
            </p:custDataLst>
          </p:nvPr>
        </p:nvSpPr>
        <p:spPr/>
        <p:txBody>
          <a:bodyPr/>
          <a:lstStyle/>
          <a:p>
            <a:fld id="{374E9322-ADF7-42DC-A84A-F7705813E879}" type="slidenum">
              <a:rPr lang="en-US" smtClean="0"/>
              <a:pPr/>
              <a:t>6</a:t>
            </a:fld>
            <a:endParaRPr lang="en-US"/>
          </a:p>
        </p:txBody>
      </p:sp>
    </p:spTree>
    <p:custDataLst>
      <p:tags r:id="rId1"/>
    </p:custDataLst>
    <p:extLst>
      <p:ext uri="{BB962C8B-B14F-4D97-AF65-F5344CB8AC3E}">
        <p14:creationId xmlns:p14="http://schemas.microsoft.com/office/powerpoint/2010/main" val="1231537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2"/>
            </p:custDataLst>
          </p:nvPr>
        </p:nvSpPr>
        <p:spPr/>
        <p:txBody>
          <a:bodyPr/>
          <a:lstStyle/>
          <a:p>
            <a:r>
              <a:rPr lang="en-US" dirty="0" err="1" smtClean="0"/>
              <a:t>src</a:t>
            </a:r>
            <a:r>
              <a:rPr lang="en-US" dirty="0" smtClean="0"/>
              <a:t>/</a:t>
            </a:r>
            <a:r>
              <a:rPr lang="en-US" b="1" dirty="0" smtClean="0"/>
              <a:t>HelloAndroid.java</a:t>
            </a:r>
          </a:p>
        </p:txBody>
      </p:sp>
      <p:sp>
        <p:nvSpPr>
          <p:cNvPr id="5" name="Content Placeholder 4"/>
          <p:cNvSpPr>
            <a:spLocks noGrp="1"/>
          </p:cNvSpPr>
          <p:nvPr>
            <p:ph idx="1"/>
            <p:custDataLst>
              <p:tags r:id="rId3"/>
            </p:custDataLst>
          </p:nvPr>
        </p:nvSpPr>
        <p:spPr/>
        <p:txBody>
          <a:bodyPr>
            <a:noAutofit/>
          </a:bodyPr>
          <a:lstStyle/>
          <a:p>
            <a:r>
              <a:rPr lang="en-US" sz="2400" dirty="0" smtClean="0"/>
              <a:t>Activity which is started when app executes</a:t>
            </a:r>
          </a:p>
        </p:txBody>
      </p:sp>
      <p:sp>
        <p:nvSpPr>
          <p:cNvPr id="3" name="Slide Number Placeholder 2"/>
          <p:cNvSpPr>
            <a:spLocks noGrp="1"/>
          </p:cNvSpPr>
          <p:nvPr>
            <p:ph type="sldNum" sz="quarter" idx="12"/>
            <p:custDataLst>
              <p:tags r:id="rId4"/>
            </p:custDataLst>
          </p:nvPr>
        </p:nvSpPr>
        <p:spPr/>
        <p:txBody>
          <a:bodyPr/>
          <a:lstStyle/>
          <a:p>
            <a:fld id="{374E9322-ADF7-42DC-A84A-F7705813E879}" type="slidenum">
              <a:rPr lang="en-US" smtClean="0"/>
              <a:pPr/>
              <a:t>7</a:t>
            </a:fld>
            <a:endParaRPr lang="en-US"/>
          </a:p>
        </p:txBody>
      </p:sp>
      <p:pic>
        <p:nvPicPr>
          <p:cNvPr id="96258" name="Picture 2"/>
          <p:cNvPicPr>
            <a:picLocks noChangeAspect="1" noChangeArrowheads="1"/>
          </p:cNvPicPr>
          <p:nvPr>
            <p:custDataLst>
              <p:tags r:id="rId5"/>
            </p:custDataLst>
          </p:nvPr>
        </p:nvPicPr>
        <p:blipFill>
          <a:blip r:embed="rId7" cstate="print"/>
          <a:srcRect/>
          <a:stretch>
            <a:fillRect/>
          </a:stretch>
        </p:blipFill>
        <p:spPr bwMode="auto">
          <a:xfrm>
            <a:off x="685800" y="1828800"/>
            <a:ext cx="5867400" cy="4687871"/>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4270287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2"/>
            </p:custDataLst>
          </p:nvPr>
        </p:nvSpPr>
        <p:spPr/>
        <p:txBody>
          <a:bodyPr>
            <a:normAutofit/>
          </a:bodyPr>
          <a:lstStyle/>
          <a:p>
            <a:r>
              <a:rPr lang="en-US" dirty="0" smtClean="0"/>
              <a:t>gen/</a:t>
            </a:r>
            <a:r>
              <a:rPr lang="en-US" b="1" dirty="0" smtClean="0"/>
              <a:t>R.java</a:t>
            </a:r>
          </a:p>
        </p:txBody>
      </p:sp>
      <p:sp>
        <p:nvSpPr>
          <p:cNvPr id="5" name="Content Placeholder 4"/>
          <p:cNvSpPr>
            <a:spLocks noGrp="1"/>
          </p:cNvSpPr>
          <p:nvPr>
            <p:ph idx="1"/>
            <p:custDataLst>
              <p:tags r:id="rId3"/>
            </p:custDataLst>
          </p:nvPr>
        </p:nvSpPr>
        <p:spPr/>
        <p:txBody>
          <a:bodyPr>
            <a:noAutofit/>
          </a:bodyPr>
          <a:lstStyle/>
          <a:p>
            <a:r>
              <a:rPr lang="en-US" sz="2400" dirty="0" smtClean="0"/>
              <a:t>Auto-generated file with identifiers from main.xml, strings.xml, and elsewhere</a:t>
            </a:r>
          </a:p>
          <a:p>
            <a:endParaRPr lang="en-US" sz="2400" dirty="0" smtClean="0"/>
          </a:p>
        </p:txBody>
      </p:sp>
      <p:sp>
        <p:nvSpPr>
          <p:cNvPr id="3" name="Slide Number Placeholder 2"/>
          <p:cNvSpPr>
            <a:spLocks noGrp="1"/>
          </p:cNvSpPr>
          <p:nvPr>
            <p:ph type="sldNum" sz="quarter" idx="12"/>
            <p:custDataLst>
              <p:tags r:id="rId4"/>
            </p:custDataLst>
          </p:nvPr>
        </p:nvSpPr>
        <p:spPr/>
        <p:txBody>
          <a:bodyPr/>
          <a:lstStyle/>
          <a:p>
            <a:fld id="{374E9322-ADF7-42DC-A84A-F7705813E879}" type="slidenum">
              <a:rPr lang="en-US" smtClean="0"/>
              <a:pPr/>
              <a:t>8</a:t>
            </a:fld>
            <a:endParaRPr lang="en-US"/>
          </a:p>
        </p:txBody>
      </p:sp>
      <p:pic>
        <p:nvPicPr>
          <p:cNvPr id="104451" name="Picture 3"/>
          <p:cNvPicPr>
            <a:picLocks noChangeAspect="1" noChangeArrowheads="1"/>
          </p:cNvPicPr>
          <p:nvPr>
            <p:custDataLst>
              <p:tags r:id="rId5"/>
            </p:custDataLst>
          </p:nvPr>
        </p:nvPicPr>
        <p:blipFill>
          <a:blip r:embed="rId8" cstate="print"/>
          <a:srcRect/>
          <a:stretch>
            <a:fillRect/>
          </a:stretch>
        </p:blipFill>
        <p:spPr bwMode="auto">
          <a:xfrm>
            <a:off x="609600" y="2057400"/>
            <a:ext cx="5943600" cy="4721692"/>
          </a:xfrm>
          <a:prstGeom prst="rect">
            <a:avLst/>
          </a:prstGeom>
          <a:noFill/>
          <a:ln w="9525">
            <a:noFill/>
            <a:miter lim="800000"/>
            <a:headEnd/>
            <a:tailEnd/>
          </a:ln>
        </p:spPr>
      </p:pic>
      <p:sp>
        <p:nvSpPr>
          <p:cNvPr id="8" name="TextBox 7"/>
          <p:cNvSpPr txBox="1"/>
          <p:nvPr>
            <p:custDataLst>
              <p:tags r:id="rId6"/>
            </p:custDataLst>
          </p:nvPr>
        </p:nvSpPr>
        <p:spPr>
          <a:xfrm>
            <a:off x="7162800" y="3352800"/>
            <a:ext cx="1371600" cy="830997"/>
          </a:xfrm>
          <a:prstGeom prst="rect">
            <a:avLst/>
          </a:prstGeom>
          <a:noFill/>
        </p:spPr>
        <p:txBody>
          <a:bodyPr wrap="square" rtlCol="0">
            <a:spAutoFit/>
          </a:bodyPr>
          <a:lstStyle/>
          <a:p>
            <a:pPr algn="ctr"/>
            <a:r>
              <a:rPr lang="en-US" sz="2400" dirty="0" smtClean="0">
                <a:solidFill>
                  <a:srgbClr val="C00000"/>
                </a:solidFill>
              </a:rPr>
              <a:t>Do not modify!</a:t>
            </a:r>
            <a:endParaRPr lang="en-US" sz="2400" dirty="0">
              <a:solidFill>
                <a:srgbClr val="C00000"/>
              </a:solidFill>
            </a:endParaRPr>
          </a:p>
        </p:txBody>
      </p:sp>
    </p:spTree>
    <p:custDataLst>
      <p:tags r:id="rId1"/>
    </p:custDataLst>
    <p:extLst>
      <p:ext uri="{BB962C8B-B14F-4D97-AF65-F5344CB8AC3E}">
        <p14:creationId xmlns:p14="http://schemas.microsoft.com/office/powerpoint/2010/main" val="14108299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2"/>
            </p:custDataLst>
          </p:nvPr>
        </p:nvSpPr>
        <p:spPr/>
        <p:txBody>
          <a:bodyPr>
            <a:normAutofit/>
          </a:bodyPr>
          <a:lstStyle/>
          <a:p>
            <a:r>
              <a:rPr lang="en-US" b="1" dirty="0" smtClean="0"/>
              <a:t>AndroidManifest.xml</a:t>
            </a:r>
          </a:p>
        </p:txBody>
      </p:sp>
      <p:sp>
        <p:nvSpPr>
          <p:cNvPr id="5" name="Content Placeholder 4"/>
          <p:cNvSpPr>
            <a:spLocks noGrp="1"/>
          </p:cNvSpPr>
          <p:nvPr>
            <p:ph idx="1"/>
            <p:custDataLst>
              <p:tags r:id="rId3"/>
            </p:custDataLst>
          </p:nvPr>
        </p:nvSpPr>
        <p:spPr/>
        <p:txBody>
          <a:bodyPr>
            <a:noAutofit/>
          </a:bodyPr>
          <a:lstStyle/>
          <a:p>
            <a:r>
              <a:rPr lang="en-US" sz="2400" dirty="0" smtClean="0"/>
              <a:t>Declares all the app’s components</a:t>
            </a:r>
          </a:p>
          <a:p>
            <a:r>
              <a:rPr lang="en-US" sz="2400" dirty="0" smtClean="0"/>
              <a:t>Names libraries app needs to be linked against</a:t>
            </a:r>
          </a:p>
          <a:p>
            <a:r>
              <a:rPr lang="en-US" sz="2400" dirty="0" smtClean="0"/>
              <a:t>Identifies permissions the app expects to be granted</a:t>
            </a:r>
          </a:p>
          <a:p>
            <a:endParaRPr lang="en-US" sz="2400" dirty="0" smtClean="0"/>
          </a:p>
        </p:txBody>
      </p:sp>
      <p:sp>
        <p:nvSpPr>
          <p:cNvPr id="3" name="Slide Number Placeholder 2"/>
          <p:cNvSpPr>
            <a:spLocks noGrp="1"/>
          </p:cNvSpPr>
          <p:nvPr>
            <p:ph type="sldNum" sz="quarter" idx="12"/>
            <p:custDataLst>
              <p:tags r:id="rId4"/>
            </p:custDataLst>
          </p:nvPr>
        </p:nvSpPr>
        <p:spPr/>
        <p:txBody>
          <a:bodyPr/>
          <a:lstStyle/>
          <a:p>
            <a:fld id="{374E9322-ADF7-42DC-A84A-F7705813E879}" type="slidenum">
              <a:rPr lang="en-US" smtClean="0"/>
              <a:pPr/>
              <a:t>9</a:t>
            </a:fld>
            <a:endParaRPr lang="en-US"/>
          </a:p>
        </p:txBody>
      </p:sp>
      <p:pic>
        <p:nvPicPr>
          <p:cNvPr id="205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4948" y="2397815"/>
            <a:ext cx="6829425" cy="447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715000" y="3362980"/>
            <a:ext cx="2456057" cy="523220"/>
          </a:xfrm>
          <a:prstGeom prst="rect">
            <a:avLst/>
          </a:prstGeom>
          <a:noFill/>
        </p:spPr>
        <p:txBody>
          <a:bodyPr wrap="none" rtlCol="0">
            <a:spAutoFit/>
          </a:bodyPr>
          <a:lstStyle/>
          <a:p>
            <a:r>
              <a:rPr lang="en-US" sz="2800" dirty="0" smtClean="0">
                <a:solidFill>
                  <a:srgbClr val="FF0000"/>
                </a:solidFill>
              </a:rPr>
              <a:t>min </a:t>
            </a:r>
            <a:r>
              <a:rPr lang="en-US" sz="2800" dirty="0" err="1" smtClean="0">
                <a:solidFill>
                  <a:srgbClr val="FF0000"/>
                </a:solidFill>
              </a:rPr>
              <a:t>sdk</a:t>
            </a:r>
            <a:r>
              <a:rPr lang="en-US" sz="2800" dirty="0" smtClean="0">
                <a:solidFill>
                  <a:srgbClr val="FF0000"/>
                </a:solidFill>
              </a:rPr>
              <a:t> version</a:t>
            </a:r>
            <a:endParaRPr lang="en-US" sz="2800" dirty="0">
              <a:solidFill>
                <a:srgbClr val="FF0000"/>
              </a:solidFill>
            </a:endParaRPr>
          </a:p>
        </p:txBody>
      </p:sp>
      <p:cxnSp>
        <p:nvCxnSpPr>
          <p:cNvPr id="7" name="Straight Arrow Connector 6"/>
          <p:cNvCxnSpPr>
            <a:stCxn id="2" idx="1"/>
          </p:cNvCxnSpPr>
          <p:nvPr/>
        </p:nvCxnSpPr>
        <p:spPr>
          <a:xfrm flipH="1">
            <a:off x="4724400" y="3624590"/>
            <a:ext cx="9906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58849806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6gsmIoqBvnUZm5hAFJrmJk"/>
</p:tagLst>
</file>

<file path=ppt/tags/tag10.xml><?xml version="1.0" encoding="utf-8"?>
<p:tagLst xmlns:a="http://schemas.openxmlformats.org/drawingml/2006/main" xmlns:r="http://schemas.openxmlformats.org/officeDocument/2006/relationships" xmlns:p="http://schemas.openxmlformats.org/presentationml/2006/main">
  <p:tag name="DVSHAPEID" val="MYr89NByN8Hi5xFWs05Dqq"/>
</p:tagLst>
</file>

<file path=ppt/tags/tag100.xml><?xml version="1.0" encoding="utf-8"?>
<p:tagLst xmlns:a="http://schemas.openxmlformats.org/drawingml/2006/main" xmlns:r="http://schemas.openxmlformats.org/officeDocument/2006/relationships" xmlns:p="http://schemas.openxmlformats.org/presentationml/2006/main">
  <p:tag name="DVSHAPEID" val="uTxSvQ5LJWwQNeRBQ29yMh"/>
</p:tagLst>
</file>

<file path=ppt/tags/tag101.xml><?xml version="1.0" encoding="utf-8"?>
<p:tagLst xmlns:a="http://schemas.openxmlformats.org/drawingml/2006/main" xmlns:r="http://schemas.openxmlformats.org/officeDocument/2006/relationships" xmlns:p="http://schemas.openxmlformats.org/presentationml/2006/main">
  <p:tag name="DVSHAPEID" val="FBdyqGHU29a2ZQuSgWI5Bj"/>
</p:tagLst>
</file>

<file path=ppt/tags/tag11.xml><?xml version="1.0" encoding="utf-8"?>
<p:tagLst xmlns:a="http://schemas.openxmlformats.org/drawingml/2006/main" xmlns:r="http://schemas.openxmlformats.org/officeDocument/2006/relationships" xmlns:p="http://schemas.openxmlformats.org/presentationml/2006/main">
  <p:tag name="DVSECTIONID" val="lYoVK985sW0M8qO26BH1wt"/>
</p:tagLst>
</file>

<file path=ppt/tags/tag12.xml><?xml version="1.0" encoding="utf-8"?>
<p:tagLst xmlns:a="http://schemas.openxmlformats.org/drawingml/2006/main" xmlns:r="http://schemas.openxmlformats.org/officeDocument/2006/relationships" xmlns:p="http://schemas.openxmlformats.org/presentationml/2006/main">
  <p:tag name="DVSHAPEID" val="NmjdoobA6EdyQYdgTbebK1"/>
</p:tagLst>
</file>

<file path=ppt/tags/tag13.xml><?xml version="1.0" encoding="utf-8"?>
<p:tagLst xmlns:a="http://schemas.openxmlformats.org/drawingml/2006/main" xmlns:r="http://schemas.openxmlformats.org/officeDocument/2006/relationships" xmlns:p="http://schemas.openxmlformats.org/presentationml/2006/main">
  <p:tag name="DVSHAPEID" val="ZQHgqxFu8vZmb4OWocnc23"/>
</p:tagLst>
</file>

<file path=ppt/tags/tag14.xml><?xml version="1.0" encoding="utf-8"?>
<p:tagLst xmlns:a="http://schemas.openxmlformats.org/drawingml/2006/main" xmlns:r="http://schemas.openxmlformats.org/officeDocument/2006/relationships" xmlns:p="http://schemas.openxmlformats.org/presentationml/2006/main">
  <p:tag name="DVSHAPEID" val="4wHHJb7UofFLntw8YDVBvI"/>
</p:tagLst>
</file>

<file path=ppt/tags/tag15.xml><?xml version="1.0" encoding="utf-8"?>
<p:tagLst xmlns:a="http://schemas.openxmlformats.org/drawingml/2006/main" xmlns:r="http://schemas.openxmlformats.org/officeDocument/2006/relationships" xmlns:p="http://schemas.openxmlformats.org/presentationml/2006/main">
  <p:tag name="DVSHAPEID" val="ztM8rXM2OxZVLayIOtne7J"/>
</p:tagLst>
</file>

<file path=ppt/tags/tag16.xml><?xml version="1.0" encoding="utf-8"?>
<p:tagLst xmlns:a="http://schemas.openxmlformats.org/drawingml/2006/main" xmlns:r="http://schemas.openxmlformats.org/officeDocument/2006/relationships" xmlns:p="http://schemas.openxmlformats.org/presentationml/2006/main">
  <p:tag name="DVSECTIONID" val="mBFmf52fbt4tqVay1lhtVs"/>
</p:tagLst>
</file>

<file path=ppt/tags/tag17.xml><?xml version="1.0" encoding="utf-8"?>
<p:tagLst xmlns:a="http://schemas.openxmlformats.org/drawingml/2006/main" xmlns:r="http://schemas.openxmlformats.org/officeDocument/2006/relationships" xmlns:p="http://schemas.openxmlformats.org/presentationml/2006/main">
  <p:tag name="DVSHAPEID" val="3OD0ChNcINHdIIDoXhEm8s"/>
</p:tagLst>
</file>

<file path=ppt/tags/tag18.xml><?xml version="1.0" encoding="utf-8"?>
<p:tagLst xmlns:a="http://schemas.openxmlformats.org/drawingml/2006/main" xmlns:r="http://schemas.openxmlformats.org/officeDocument/2006/relationships" xmlns:p="http://schemas.openxmlformats.org/presentationml/2006/main">
  <p:tag name="DVSHAPEID" val="foyRtsYJJqCSbmOnzQZEsM"/>
</p:tagLst>
</file>

<file path=ppt/tags/tag19.xml><?xml version="1.0" encoding="utf-8"?>
<p:tagLst xmlns:a="http://schemas.openxmlformats.org/drawingml/2006/main" xmlns:r="http://schemas.openxmlformats.org/officeDocument/2006/relationships" xmlns:p="http://schemas.openxmlformats.org/presentationml/2006/main">
  <p:tag name="DVSHAPEID" val="rMxfkO2Db7QAzfsKNldY4g"/>
</p:tagLst>
</file>

<file path=ppt/tags/tag2.xml><?xml version="1.0" encoding="utf-8"?>
<p:tagLst xmlns:a="http://schemas.openxmlformats.org/drawingml/2006/main" xmlns:r="http://schemas.openxmlformats.org/officeDocument/2006/relationships" xmlns:p="http://schemas.openxmlformats.org/presentationml/2006/main">
  <p:tag name="DVSHAPEID" val="B0GgKJpbCbcKjIjIqDwWtX"/>
</p:tagLst>
</file>

<file path=ppt/tags/tag20.xml><?xml version="1.0" encoding="utf-8"?>
<p:tagLst xmlns:a="http://schemas.openxmlformats.org/drawingml/2006/main" xmlns:r="http://schemas.openxmlformats.org/officeDocument/2006/relationships" xmlns:p="http://schemas.openxmlformats.org/presentationml/2006/main">
  <p:tag name="DVSHAPEID" val="BPxgzzHOnu0sWLkd79G5eu"/>
</p:tagLst>
</file>

<file path=ppt/tags/tag21.xml><?xml version="1.0" encoding="utf-8"?>
<p:tagLst xmlns:a="http://schemas.openxmlformats.org/drawingml/2006/main" xmlns:r="http://schemas.openxmlformats.org/officeDocument/2006/relationships" xmlns:p="http://schemas.openxmlformats.org/presentationml/2006/main">
  <p:tag name="DVSHAPEID" val="2ANzVP3DqtIabHI4ftVnKl"/>
</p:tagLst>
</file>

<file path=ppt/tags/tag22.xml><?xml version="1.0" encoding="utf-8"?>
<p:tagLst xmlns:a="http://schemas.openxmlformats.org/drawingml/2006/main" xmlns:r="http://schemas.openxmlformats.org/officeDocument/2006/relationships" xmlns:p="http://schemas.openxmlformats.org/presentationml/2006/main">
  <p:tag name="DVSECTIONID" val="v39IEsWGfQESrsymWz9BRU"/>
</p:tagLst>
</file>

<file path=ppt/tags/tag23.xml><?xml version="1.0" encoding="utf-8"?>
<p:tagLst xmlns:a="http://schemas.openxmlformats.org/drawingml/2006/main" xmlns:r="http://schemas.openxmlformats.org/officeDocument/2006/relationships" xmlns:p="http://schemas.openxmlformats.org/presentationml/2006/main">
  <p:tag name="DVSHAPEID" val="z6iHpzd3hY26NWs0ESKJ3w"/>
</p:tagLst>
</file>

<file path=ppt/tags/tag24.xml><?xml version="1.0" encoding="utf-8"?>
<p:tagLst xmlns:a="http://schemas.openxmlformats.org/drawingml/2006/main" xmlns:r="http://schemas.openxmlformats.org/officeDocument/2006/relationships" xmlns:p="http://schemas.openxmlformats.org/presentationml/2006/main">
  <p:tag name="DVSHAPEID" val="KLzDv3UdaQKG1HgeptqmbJ"/>
</p:tagLst>
</file>

<file path=ppt/tags/tag25.xml><?xml version="1.0" encoding="utf-8"?>
<p:tagLst xmlns:a="http://schemas.openxmlformats.org/drawingml/2006/main" xmlns:r="http://schemas.openxmlformats.org/officeDocument/2006/relationships" xmlns:p="http://schemas.openxmlformats.org/presentationml/2006/main">
  <p:tag name="DVSHAPEID" val="84ULBfP3C0i3lx7M3a94Oc"/>
</p:tagLst>
</file>

<file path=ppt/tags/tag26.xml><?xml version="1.0" encoding="utf-8"?>
<p:tagLst xmlns:a="http://schemas.openxmlformats.org/drawingml/2006/main" xmlns:r="http://schemas.openxmlformats.org/officeDocument/2006/relationships" xmlns:p="http://schemas.openxmlformats.org/presentationml/2006/main">
  <p:tag name="DVSECTIONID" val="tmiS4YbxKkRLGzgm4KlKYA"/>
</p:tagLst>
</file>

<file path=ppt/tags/tag27.xml><?xml version="1.0" encoding="utf-8"?>
<p:tagLst xmlns:a="http://schemas.openxmlformats.org/drawingml/2006/main" xmlns:r="http://schemas.openxmlformats.org/officeDocument/2006/relationships" xmlns:p="http://schemas.openxmlformats.org/presentationml/2006/main">
  <p:tag name="DVSHAPEID" val="GpGlqgdJhqymXeUBJa7mr7"/>
</p:tagLst>
</file>

<file path=ppt/tags/tag28.xml><?xml version="1.0" encoding="utf-8"?>
<p:tagLst xmlns:a="http://schemas.openxmlformats.org/drawingml/2006/main" xmlns:r="http://schemas.openxmlformats.org/officeDocument/2006/relationships" xmlns:p="http://schemas.openxmlformats.org/presentationml/2006/main">
  <p:tag name="DVSHAPEID" val="MrHlAgPrehBPNnr6xvO4gz"/>
</p:tagLst>
</file>

<file path=ppt/tags/tag29.xml><?xml version="1.0" encoding="utf-8"?>
<p:tagLst xmlns:a="http://schemas.openxmlformats.org/drawingml/2006/main" xmlns:r="http://schemas.openxmlformats.org/officeDocument/2006/relationships" xmlns:p="http://schemas.openxmlformats.org/presentationml/2006/main">
  <p:tag name="DVSHAPEID" val="npcjNcKd6KiyDfE4GXTQbg"/>
</p:tagLst>
</file>

<file path=ppt/tags/tag3.xml><?xml version="1.0" encoding="utf-8"?>
<p:tagLst xmlns:a="http://schemas.openxmlformats.org/drawingml/2006/main" xmlns:r="http://schemas.openxmlformats.org/officeDocument/2006/relationships" xmlns:p="http://schemas.openxmlformats.org/presentationml/2006/main">
  <p:tag name="DVSHAPEID" val="m8KZSa9d0cQZrtxeRQMkZM"/>
</p:tagLst>
</file>

<file path=ppt/tags/tag30.xml><?xml version="1.0" encoding="utf-8"?>
<p:tagLst xmlns:a="http://schemas.openxmlformats.org/drawingml/2006/main" xmlns:r="http://schemas.openxmlformats.org/officeDocument/2006/relationships" xmlns:p="http://schemas.openxmlformats.org/presentationml/2006/main">
  <p:tag name="DVSHAPEID" val="L8rx9DDCxmRc3i9gsCG1aQ"/>
</p:tagLst>
</file>

<file path=ppt/tags/tag31.xml><?xml version="1.0" encoding="utf-8"?>
<p:tagLst xmlns:a="http://schemas.openxmlformats.org/drawingml/2006/main" xmlns:r="http://schemas.openxmlformats.org/officeDocument/2006/relationships" xmlns:p="http://schemas.openxmlformats.org/presentationml/2006/main">
  <p:tag name="DVSHAPEID" val="weJcrsPRapn6D3Sf37AudV"/>
</p:tagLst>
</file>

<file path=ppt/tags/tag32.xml><?xml version="1.0" encoding="utf-8"?>
<p:tagLst xmlns:a="http://schemas.openxmlformats.org/drawingml/2006/main" xmlns:r="http://schemas.openxmlformats.org/officeDocument/2006/relationships" xmlns:p="http://schemas.openxmlformats.org/presentationml/2006/main">
  <p:tag name="DVSHAPEID" val="GqbmVquhaa6VCcNWbaMGcs"/>
</p:tagLst>
</file>

<file path=ppt/tags/tag33.xml><?xml version="1.0" encoding="utf-8"?>
<p:tagLst xmlns:a="http://schemas.openxmlformats.org/drawingml/2006/main" xmlns:r="http://schemas.openxmlformats.org/officeDocument/2006/relationships" xmlns:p="http://schemas.openxmlformats.org/presentationml/2006/main">
  <p:tag name="DVSHAPEID" val="PWE5nczyrGDAxi05xomTfd"/>
</p:tagLst>
</file>

<file path=ppt/tags/tag34.xml><?xml version="1.0" encoding="utf-8"?>
<p:tagLst xmlns:a="http://schemas.openxmlformats.org/drawingml/2006/main" xmlns:r="http://schemas.openxmlformats.org/officeDocument/2006/relationships" xmlns:p="http://schemas.openxmlformats.org/presentationml/2006/main">
  <p:tag name="DVSHAPEID" val="0IrGr6WpHwJeBeHP3hIBJq"/>
</p:tagLst>
</file>

<file path=ppt/tags/tag35.xml><?xml version="1.0" encoding="utf-8"?>
<p:tagLst xmlns:a="http://schemas.openxmlformats.org/drawingml/2006/main" xmlns:r="http://schemas.openxmlformats.org/officeDocument/2006/relationships" xmlns:p="http://schemas.openxmlformats.org/presentationml/2006/main">
  <p:tag name="DVSHAPEID" val="h1EvW5CojidBWWDHKsC1Y6"/>
</p:tagLst>
</file>

<file path=ppt/tags/tag36.xml><?xml version="1.0" encoding="utf-8"?>
<p:tagLst xmlns:a="http://schemas.openxmlformats.org/drawingml/2006/main" xmlns:r="http://schemas.openxmlformats.org/officeDocument/2006/relationships" xmlns:p="http://schemas.openxmlformats.org/presentationml/2006/main">
  <p:tag name="DVSECTIONID" val="Z1g5SvN0IrPRv2DR59UVcF"/>
</p:tagLst>
</file>

<file path=ppt/tags/tag37.xml><?xml version="1.0" encoding="utf-8"?>
<p:tagLst xmlns:a="http://schemas.openxmlformats.org/drawingml/2006/main" xmlns:r="http://schemas.openxmlformats.org/officeDocument/2006/relationships" xmlns:p="http://schemas.openxmlformats.org/presentationml/2006/main">
  <p:tag name="DVSHAPEID" val="QjGLoIl5bDtAqq1WaRMjdq"/>
</p:tagLst>
</file>

<file path=ppt/tags/tag38.xml><?xml version="1.0" encoding="utf-8"?>
<p:tagLst xmlns:a="http://schemas.openxmlformats.org/drawingml/2006/main" xmlns:r="http://schemas.openxmlformats.org/officeDocument/2006/relationships" xmlns:p="http://schemas.openxmlformats.org/presentationml/2006/main">
  <p:tag name="DVSHAPEID" val="1ZiKblwfZHrbalOaGU2d7z"/>
</p:tagLst>
</file>

<file path=ppt/tags/tag39.xml><?xml version="1.0" encoding="utf-8"?>
<p:tagLst xmlns:a="http://schemas.openxmlformats.org/drawingml/2006/main" xmlns:r="http://schemas.openxmlformats.org/officeDocument/2006/relationships" xmlns:p="http://schemas.openxmlformats.org/presentationml/2006/main">
  <p:tag name="DVSHAPEID" val="8lvdFOiKeFSpiGtDwZyVEL"/>
</p:tagLst>
</file>

<file path=ppt/tags/tag4.xml><?xml version="1.0" encoding="utf-8"?>
<p:tagLst xmlns:a="http://schemas.openxmlformats.org/drawingml/2006/main" xmlns:r="http://schemas.openxmlformats.org/officeDocument/2006/relationships" xmlns:p="http://schemas.openxmlformats.org/presentationml/2006/main">
  <p:tag name="DVSHAPEID" val="KQPSZai1aUJDDyvLRe2oa0"/>
</p:tagLst>
</file>

<file path=ppt/tags/tag40.xml><?xml version="1.0" encoding="utf-8"?>
<p:tagLst xmlns:a="http://schemas.openxmlformats.org/drawingml/2006/main" xmlns:r="http://schemas.openxmlformats.org/officeDocument/2006/relationships" xmlns:p="http://schemas.openxmlformats.org/presentationml/2006/main">
  <p:tag name="DVSHAPEID" val="8ffF8ZaShZjrRWeXGIXetM"/>
</p:tagLst>
</file>

<file path=ppt/tags/tag41.xml><?xml version="1.0" encoding="utf-8"?>
<p:tagLst xmlns:a="http://schemas.openxmlformats.org/drawingml/2006/main" xmlns:r="http://schemas.openxmlformats.org/officeDocument/2006/relationships" xmlns:p="http://schemas.openxmlformats.org/presentationml/2006/main">
  <p:tag name="DVSECTIONID" val="UmKeMKxWFLvTmgCZ6FJJBq"/>
</p:tagLst>
</file>

<file path=ppt/tags/tag42.xml><?xml version="1.0" encoding="utf-8"?>
<p:tagLst xmlns:a="http://schemas.openxmlformats.org/drawingml/2006/main" xmlns:r="http://schemas.openxmlformats.org/officeDocument/2006/relationships" xmlns:p="http://schemas.openxmlformats.org/presentationml/2006/main">
  <p:tag name="DVSHAPEID" val="iK37H3o2FcVmdgY0FiAmnS"/>
</p:tagLst>
</file>

<file path=ppt/tags/tag43.xml><?xml version="1.0" encoding="utf-8"?>
<p:tagLst xmlns:a="http://schemas.openxmlformats.org/drawingml/2006/main" xmlns:r="http://schemas.openxmlformats.org/officeDocument/2006/relationships" xmlns:p="http://schemas.openxmlformats.org/presentationml/2006/main">
  <p:tag name="DVSHAPEID" val="6QPwoyjPYqilWuC1i7tek6"/>
</p:tagLst>
</file>

<file path=ppt/tags/tag44.xml><?xml version="1.0" encoding="utf-8"?>
<p:tagLst xmlns:a="http://schemas.openxmlformats.org/drawingml/2006/main" xmlns:r="http://schemas.openxmlformats.org/officeDocument/2006/relationships" xmlns:p="http://schemas.openxmlformats.org/presentationml/2006/main">
  <p:tag name="DVSHAPEID" val="wvJYZG3ED6oqEciaEPIPeu"/>
</p:tagLst>
</file>

<file path=ppt/tags/tag45.xml><?xml version="1.0" encoding="utf-8"?>
<p:tagLst xmlns:a="http://schemas.openxmlformats.org/drawingml/2006/main" xmlns:r="http://schemas.openxmlformats.org/officeDocument/2006/relationships" xmlns:p="http://schemas.openxmlformats.org/presentationml/2006/main">
  <p:tag name="DVSHAPEID" val="3RkunEZtS8xZkjNqzDMjMc"/>
</p:tagLst>
</file>

<file path=ppt/tags/tag46.xml><?xml version="1.0" encoding="utf-8"?>
<p:tagLst xmlns:a="http://schemas.openxmlformats.org/drawingml/2006/main" xmlns:r="http://schemas.openxmlformats.org/officeDocument/2006/relationships" xmlns:p="http://schemas.openxmlformats.org/presentationml/2006/main">
  <p:tag name="DVSHAPEID" val="WvQqI7sEwvS1sRDvioFadg"/>
</p:tagLst>
</file>

<file path=ppt/tags/tag47.xml><?xml version="1.0" encoding="utf-8"?>
<p:tagLst xmlns:a="http://schemas.openxmlformats.org/drawingml/2006/main" xmlns:r="http://schemas.openxmlformats.org/officeDocument/2006/relationships" xmlns:p="http://schemas.openxmlformats.org/presentationml/2006/main">
  <p:tag name="DVSECTIONID" val="WO4eJcEcQ2oj6TkDJ3tLL3"/>
</p:tagLst>
</file>

<file path=ppt/tags/tag48.xml><?xml version="1.0" encoding="utf-8"?>
<p:tagLst xmlns:a="http://schemas.openxmlformats.org/drawingml/2006/main" xmlns:r="http://schemas.openxmlformats.org/officeDocument/2006/relationships" xmlns:p="http://schemas.openxmlformats.org/presentationml/2006/main">
  <p:tag name="DVSHAPEID" val="SERYneg42UIRUOEXVS1eC2"/>
</p:tagLst>
</file>

<file path=ppt/tags/tag49.xml><?xml version="1.0" encoding="utf-8"?>
<p:tagLst xmlns:a="http://schemas.openxmlformats.org/drawingml/2006/main" xmlns:r="http://schemas.openxmlformats.org/officeDocument/2006/relationships" xmlns:p="http://schemas.openxmlformats.org/presentationml/2006/main">
  <p:tag name="DVSHAPEID" val="6jRVN4loDCYGDbyJJeorsX"/>
</p:tagLst>
</file>

<file path=ppt/tags/tag5.xml><?xml version="1.0" encoding="utf-8"?>
<p:tagLst xmlns:a="http://schemas.openxmlformats.org/drawingml/2006/main" xmlns:r="http://schemas.openxmlformats.org/officeDocument/2006/relationships" xmlns:p="http://schemas.openxmlformats.org/presentationml/2006/main">
  <p:tag name="DVSHAPEID" val="TkgPbcMGa9YAnT90bYVZ2V"/>
</p:tagLst>
</file>

<file path=ppt/tags/tag50.xml><?xml version="1.0" encoding="utf-8"?>
<p:tagLst xmlns:a="http://schemas.openxmlformats.org/drawingml/2006/main" xmlns:r="http://schemas.openxmlformats.org/officeDocument/2006/relationships" xmlns:p="http://schemas.openxmlformats.org/presentationml/2006/main">
  <p:tag name="DVSHAPEID" val="jBWOQltN8ZDPxy7sqbJEg5"/>
</p:tagLst>
</file>

<file path=ppt/tags/tag51.xml><?xml version="1.0" encoding="utf-8"?>
<p:tagLst xmlns:a="http://schemas.openxmlformats.org/drawingml/2006/main" xmlns:r="http://schemas.openxmlformats.org/officeDocument/2006/relationships" xmlns:p="http://schemas.openxmlformats.org/presentationml/2006/main">
  <p:tag name="DVSHAPEID" val="Sebsob8MQaA90fYYdZVQtZ"/>
</p:tagLst>
</file>

<file path=ppt/tags/tag52.xml><?xml version="1.0" encoding="utf-8"?>
<p:tagLst xmlns:a="http://schemas.openxmlformats.org/drawingml/2006/main" xmlns:r="http://schemas.openxmlformats.org/officeDocument/2006/relationships" xmlns:p="http://schemas.openxmlformats.org/presentationml/2006/main">
  <p:tag name="DVSECTIONID" val="UCxAe3cZaT39DFeCChtSzS"/>
</p:tagLst>
</file>

<file path=ppt/tags/tag53.xml><?xml version="1.0" encoding="utf-8"?>
<p:tagLst xmlns:a="http://schemas.openxmlformats.org/drawingml/2006/main" xmlns:r="http://schemas.openxmlformats.org/officeDocument/2006/relationships" xmlns:p="http://schemas.openxmlformats.org/presentationml/2006/main">
  <p:tag name="DVSHAPEID" val="cLL3pjVAWppxrIqVKx583l"/>
</p:tagLst>
</file>

<file path=ppt/tags/tag54.xml><?xml version="1.0" encoding="utf-8"?>
<p:tagLst xmlns:a="http://schemas.openxmlformats.org/drawingml/2006/main" xmlns:r="http://schemas.openxmlformats.org/officeDocument/2006/relationships" xmlns:p="http://schemas.openxmlformats.org/presentationml/2006/main">
  <p:tag name="DVSHAPEID" val="uMeco0LIPGDLdMQTZyHLdy"/>
</p:tagLst>
</file>

<file path=ppt/tags/tag55.xml><?xml version="1.0" encoding="utf-8"?>
<p:tagLst xmlns:a="http://schemas.openxmlformats.org/drawingml/2006/main" xmlns:r="http://schemas.openxmlformats.org/officeDocument/2006/relationships" xmlns:p="http://schemas.openxmlformats.org/presentationml/2006/main">
  <p:tag name="DVSHAPEID" val="ALJ6cs0jmRiS32YoWtxyZS"/>
</p:tagLst>
</file>

<file path=ppt/tags/tag56.xml><?xml version="1.0" encoding="utf-8"?>
<p:tagLst xmlns:a="http://schemas.openxmlformats.org/drawingml/2006/main" xmlns:r="http://schemas.openxmlformats.org/officeDocument/2006/relationships" xmlns:p="http://schemas.openxmlformats.org/presentationml/2006/main">
  <p:tag name="DVSHAPEID" val="YTzqGHYtUC6VbssiOjIvjL"/>
</p:tagLst>
</file>

<file path=ppt/tags/tag57.xml><?xml version="1.0" encoding="utf-8"?>
<p:tagLst xmlns:a="http://schemas.openxmlformats.org/drawingml/2006/main" xmlns:r="http://schemas.openxmlformats.org/officeDocument/2006/relationships" xmlns:p="http://schemas.openxmlformats.org/presentationml/2006/main">
  <p:tag name="DVSHAPEID" val="tlJOUABdeFyINQwMMilTXF"/>
</p:tagLst>
</file>

<file path=ppt/tags/tag58.xml><?xml version="1.0" encoding="utf-8"?>
<p:tagLst xmlns:a="http://schemas.openxmlformats.org/drawingml/2006/main" xmlns:r="http://schemas.openxmlformats.org/officeDocument/2006/relationships" xmlns:p="http://schemas.openxmlformats.org/presentationml/2006/main">
  <p:tag name="DVSHAPEID" val="L7QvVDEdQtycpeGRMoRGor"/>
</p:tagLst>
</file>

<file path=ppt/tags/tag59.xml><?xml version="1.0" encoding="utf-8"?>
<p:tagLst xmlns:a="http://schemas.openxmlformats.org/drawingml/2006/main" xmlns:r="http://schemas.openxmlformats.org/officeDocument/2006/relationships" xmlns:p="http://schemas.openxmlformats.org/presentationml/2006/main">
  <p:tag name="DVSHAPEID" val="ntECM2wpaqONABXpEXz0P4"/>
</p:tagLst>
</file>

<file path=ppt/tags/tag6.xml><?xml version="1.0" encoding="utf-8"?>
<p:tagLst xmlns:a="http://schemas.openxmlformats.org/drawingml/2006/main" xmlns:r="http://schemas.openxmlformats.org/officeDocument/2006/relationships" xmlns:p="http://schemas.openxmlformats.org/presentationml/2006/main">
  <p:tag name="DVSHAPEID" val="gOQYI6YyhBBKWvB9Z5fuKz"/>
</p:tagLst>
</file>

<file path=ppt/tags/tag60.xml><?xml version="1.0" encoding="utf-8"?>
<p:tagLst xmlns:a="http://schemas.openxmlformats.org/drawingml/2006/main" xmlns:r="http://schemas.openxmlformats.org/officeDocument/2006/relationships" xmlns:p="http://schemas.openxmlformats.org/presentationml/2006/main">
  <p:tag name="DVSHAPEID" val="9Bqh5UvX2ghjJnQjRCGqj8"/>
</p:tagLst>
</file>

<file path=ppt/tags/tag61.xml><?xml version="1.0" encoding="utf-8"?>
<p:tagLst xmlns:a="http://schemas.openxmlformats.org/drawingml/2006/main" xmlns:r="http://schemas.openxmlformats.org/officeDocument/2006/relationships" xmlns:p="http://schemas.openxmlformats.org/presentationml/2006/main">
  <p:tag name="DVSHAPEID" val="gpnmn6tT369QSwoSgshxOE"/>
</p:tagLst>
</file>

<file path=ppt/tags/tag62.xml><?xml version="1.0" encoding="utf-8"?>
<p:tagLst xmlns:a="http://schemas.openxmlformats.org/drawingml/2006/main" xmlns:r="http://schemas.openxmlformats.org/officeDocument/2006/relationships" xmlns:p="http://schemas.openxmlformats.org/presentationml/2006/main">
  <p:tag name="DVSHAPEID" val="9WGt3RvxkYBXFK90eELg5g"/>
</p:tagLst>
</file>

<file path=ppt/tags/tag63.xml><?xml version="1.0" encoding="utf-8"?>
<p:tagLst xmlns:a="http://schemas.openxmlformats.org/drawingml/2006/main" xmlns:r="http://schemas.openxmlformats.org/officeDocument/2006/relationships" xmlns:p="http://schemas.openxmlformats.org/presentationml/2006/main">
  <p:tag name="DVSHAPEID" val="oiupb83ctzmOUE6lro5dJy"/>
</p:tagLst>
</file>

<file path=ppt/tags/tag64.xml><?xml version="1.0" encoding="utf-8"?>
<p:tagLst xmlns:a="http://schemas.openxmlformats.org/drawingml/2006/main" xmlns:r="http://schemas.openxmlformats.org/officeDocument/2006/relationships" xmlns:p="http://schemas.openxmlformats.org/presentationml/2006/main">
  <p:tag name="DVSHAPEID" val="90AFSR01yOUSynZEGnu8u2"/>
</p:tagLst>
</file>

<file path=ppt/tags/tag65.xml><?xml version="1.0" encoding="utf-8"?>
<p:tagLst xmlns:a="http://schemas.openxmlformats.org/drawingml/2006/main" xmlns:r="http://schemas.openxmlformats.org/officeDocument/2006/relationships" xmlns:p="http://schemas.openxmlformats.org/presentationml/2006/main">
  <p:tag name="DVSECTIONID" val="eC5tw24vMn3kAe17C2JUk0"/>
</p:tagLst>
</file>

<file path=ppt/tags/tag66.xml><?xml version="1.0" encoding="utf-8"?>
<p:tagLst xmlns:a="http://schemas.openxmlformats.org/drawingml/2006/main" xmlns:r="http://schemas.openxmlformats.org/officeDocument/2006/relationships" xmlns:p="http://schemas.openxmlformats.org/presentationml/2006/main">
  <p:tag name="DVSHAPEID" val="sfrP6qQGV14Y6NuZicq0xP"/>
</p:tagLst>
</file>

<file path=ppt/tags/tag67.xml><?xml version="1.0" encoding="utf-8"?>
<p:tagLst xmlns:a="http://schemas.openxmlformats.org/drawingml/2006/main" xmlns:r="http://schemas.openxmlformats.org/officeDocument/2006/relationships" xmlns:p="http://schemas.openxmlformats.org/presentationml/2006/main">
  <p:tag name="DVSHAPEID" val="lJOQmHschMJHsvUxvBNYsQ"/>
</p:tagLst>
</file>

<file path=ppt/tags/tag68.xml><?xml version="1.0" encoding="utf-8"?>
<p:tagLst xmlns:a="http://schemas.openxmlformats.org/drawingml/2006/main" xmlns:r="http://schemas.openxmlformats.org/officeDocument/2006/relationships" xmlns:p="http://schemas.openxmlformats.org/presentationml/2006/main">
  <p:tag name="DVSHAPEID" val="p8Xp27wEDkbDUH1g38dJJi"/>
</p:tagLst>
</file>

<file path=ppt/tags/tag69.xml><?xml version="1.0" encoding="utf-8"?>
<p:tagLst xmlns:a="http://schemas.openxmlformats.org/drawingml/2006/main" xmlns:r="http://schemas.openxmlformats.org/officeDocument/2006/relationships" xmlns:p="http://schemas.openxmlformats.org/presentationml/2006/main">
  <p:tag name="DVSHAPEID" val="folZ5LHPcznukFSXFkFD9o"/>
</p:tagLst>
</file>

<file path=ppt/tags/tag7.xml><?xml version="1.0" encoding="utf-8"?>
<p:tagLst xmlns:a="http://schemas.openxmlformats.org/drawingml/2006/main" xmlns:r="http://schemas.openxmlformats.org/officeDocument/2006/relationships" xmlns:p="http://schemas.openxmlformats.org/presentationml/2006/main">
  <p:tag name="DVSECTIONID" val="81yFhOTtQrwZNovGyUCpsm"/>
</p:tagLst>
</file>

<file path=ppt/tags/tag70.xml><?xml version="1.0" encoding="utf-8"?>
<p:tagLst xmlns:a="http://schemas.openxmlformats.org/drawingml/2006/main" xmlns:r="http://schemas.openxmlformats.org/officeDocument/2006/relationships" xmlns:p="http://schemas.openxmlformats.org/presentationml/2006/main">
  <p:tag name="DVSHAPEID" val="wOAcvexFKI76Ty432KWN7C"/>
</p:tagLst>
</file>

<file path=ppt/tags/tag71.xml><?xml version="1.0" encoding="utf-8"?>
<p:tagLst xmlns:a="http://schemas.openxmlformats.org/drawingml/2006/main" xmlns:r="http://schemas.openxmlformats.org/officeDocument/2006/relationships" xmlns:p="http://schemas.openxmlformats.org/presentationml/2006/main">
  <p:tag name="DVSHAPEID" val="gpnmn6tT369QSwoSgshxOE"/>
</p:tagLst>
</file>

<file path=ppt/tags/tag72.xml><?xml version="1.0" encoding="utf-8"?>
<p:tagLst xmlns:a="http://schemas.openxmlformats.org/drawingml/2006/main" xmlns:r="http://schemas.openxmlformats.org/officeDocument/2006/relationships" xmlns:p="http://schemas.openxmlformats.org/presentationml/2006/main">
  <p:tag name="DVSHAPEID" val="ndLjSBhVGlgTybP9QqbRF0"/>
</p:tagLst>
</file>

<file path=ppt/tags/tag73.xml><?xml version="1.0" encoding="utf-8"?>
<p:tagLst xmlns:a="http://schemas.openxmlformats.org/drawingml/2006/main" xmlns:r="http://schemas.openxmlformats.org/officeDocument/2006/relationships" xmlns:p="http://schemas.openxmlformats.org/presentationml/2006/main">
  <p:tag name="DVSHAPEID" val="X2GxEauuwANC29A3eRB8pO"/>
</p:tagLst>
</file>

<file path=ppt/tags/tag74.xml><?xml version="1.0" encoding="utf-8"?>
<p:tagLst xmlns:a="http://schemas.openxmlformats.org/drawingml/2006/main" xmlns:r="http://schemas.openxmlformats.org/officeDocument/2006/relationships" xmlns:p="http://schemas.openxmlformats.org/presentationml/2006/main">
  <p:tag name="DVSHAPEID" val="AYYd36BQmXZmgJDlX7rbOG"/>
</p:tagLst>
</file>

<file path=ppt/tags/tag75.xml><?xml version="1.0" encoding="utf-8"?>
<p:tagLst xmlns:a="http://schemas.openxmlformats.org/drawingml/2006/main" xmlns:r="http://schemas.openxmlformats.org/officeDocument/2006/relationships" xmlns:p="http://schemas.openxmlformats.org/presentationml/2006/main">
  <p:tag name="DVSHAPEID" val="6V8GyMcjgxB9sHyq6nSGeQ"/>
</p:tagLst>
</file>

<file path=ppt/tags/tag76.xml><?xml version="1.0" encoding="utf-8"?>
<p:tagLst xmlns:a="http://schemas.openxmlformats.org/drawingml/2006/main" xmlns:r="http://schemas.openxmlformats.org/officeDocument/2006/relationships" xmlns:p="http://schemas.openxmlformats.org/presentationml/2006/main">
  <p:tag name="DVSHAPEID" val="DGTQqTUtGeZTS25mxOD2Gr"/>
</p:tagLst>
</file>

<file path=ppt/tags/tag77.xml><?xml version="1.0" encoding="utf-8"?>
<p:tagLst xmlns:a="http://schemas.openxmlformats.org/drawingml/2006/main" xmlns:r="http://schemas.openxmlformats.org/officeDocument/2006/relationships" xmlns:p="http://schemas.openxmlformats.org/presentationml/2006/main">
  <p:tag name="DVSHAPEID" val="L6gVMw03i8sfisMHmjpNQm"/>
</p:tagLst>
</file>

<file path=ppt/tags/tag78.xml><?xml version="1.0" encoding="utf-8"?>
<p:tagLst xmlns:a="http://schemas.openxmlformats.org/drawingml/2006/main" xmlns:r="http://schemas.openxmlformats.org/officeDocument/2006/relationships" xmlns:p="http://schemas.openxmlformats.org/presentationml/2006/main">
  <p:tag name="DVSECTIONID" val="KxlWao8AimH1NUVLbnJKZM"/>
</p:tagLst>
</file>

<file path=ppt/tags/tag79.xml><?xml version="1.0" encoding="utf-8"?>
<p:tagLst xmlns:a="http://schemas.openxmlformats.org/drawingml/2006/main" xmlns:r="http://schemas.openxmlformats.org/officeDocument/2006/relationships" xmlns:p="http://schemas.openxmlformats.org/presentationml/2006/main">
  <p:tag name="DVSHAPEID" val="WYYjmyEJrC97OTNIRwoHTa"/>
</p:tagLst>
</file>

<file path=ppt/tags/tag8.xml><?xml version="1.0" encoding="utf-8"?>
<p:tagLst xmlns:a="http://schemas.openxmlformats.org/drawingml/2006/main" xmlns:r="http://schemas.openxmlformats.org/officeDocument/2006/relationships" xmlns:p="http://schemas.openxmlformats.org/presentationml/2006/main">
  <p:tag name="DVSHAPEID" val="F3aCBR23sbYY3sZcuGHBRm"/>
</p:tagLst>
</file>

<file path=ppt/tags/tag80.xml><?xml version="1.0" encoding="utf-8"?>
<p:tagLst xmlns:a="http://schemas.openxmlformats.org/drawingml/2006/main" xmlns:r="http://schemas.openxmlformats.org/officeDocument/2006/relationships" xmlns:p="http://schemas.openxmlformats.org/presentationml/2006/main">
  <p:tag name="DVSHAPEID" val="fkJCDBPWnECVmVc1rCXXEp"/>
</p:tagLst>
</file>

<file path=ppt/tags/tag81.xml><?xml version="1.0" encoding="utf-8"?>
<p:tagLst xmlns:a="http://schemas.openxmlformats.org/drawingml/2006/main" xmlns:r="http://schemas.openxmlformats.org/officeDocument/2006/relationships" xmlns:p="http://schemas.openxmlformats.org/presentationml/2006/main">
  <p:tag name="DVSHAPEID" val="xuK1LMMORlgLIDAKV3Uueu"/>
</p:tagLst>
</file>

<file path=ppt/tags/tag82.xml><?xml version="1.0" encoding="utf-8"?>
<p:tagLst xmlns:a="http://schemas.openxmlformats.org/drawingml/2006/main" xmlns:r="http://schemas.openxmlformats.org/officeDocument/2006/relationships" xmlns:p="http://schemas.openxmlformats.org/presentationml/2006/main">
  <p:tag name="DVSECTIONID" val="v39IEsWGfQESrsymWz9BRU"/>
</p:tagLst>
</file>

<file path=ppt/tags/tag83.xml><?xml version="1.0" encoding="utf-8"?>
<p:tagLst xmlns:a="http://schemas.openxmlformats.org/drawingml/2006/main" xmlns:r="http://schemas.openxmlformats.org/officeDocument/2006/relationships" xmlns:p="http://schemas.openxmlformats.org/presentationml/2006/main">
  <p:tag name="DVSHAPEID" val="z6iHpzd3hY26NWs0ESKJ3w"/>
</p:tagLst>
</file>

<file path=ppt/tags/tag84.xml><?xml version="1.0" encoding="utf-8"?>
<p:tagLst xmlns:a="http://schemas.openxmlformats.org/drawingml/2006/main" xmlns:r="http://schemas.openxmlformats.org/officeDocument/2006/relationships" xmlns:p="http://schemas.openxmlformats.org/presentationml/2006/main">
  <p:tag name="DVSHAPEID" val="84ULBfP3C0i3lx7M3a94Oc"/>
</p:tagLst>
</file>

<file path=ppt/tags/tag85.xml><?xml version="1.0" encoding="utf-8"?>
<p:tagLst xmlns:a="http://schemas.openxmlformats.org/drawingml/2006/main" xmlns:r="http://schemas.openxmlformats.org/officeDocument/2006/relationships" xmlns:p="http://schemas.openxmlformats.org/presentationml/2006/main">
  <p:tag name="DVSECTIONID" val="dmkXwZAh7eeSh7M8MT6NaG"/>
</p:tagLst>
</file>

<file path=ppt/tags/tag86.xml><?xml version="1.0" encoding="utf-8"?>
<p:tagLst xmlns:a="http://schemas.openxmlformats.org/drawingml/2006/main" xmlns:r="http://schemas.openxmlformats.org/officeDocument/2006/relationships" xmlns:p="http://schemas.openxmlformats.org/presentationml/2006/main">
  <p:tag name="DVSHAPEID" val="yjQnRXBKZfpCyswLeKieRE"/>
</p:tagLst>
</file>

<file path=ppt/tags/tag87.xml><?xml version="1.0" encoding="utf-8"?>
<p:tagLst xmlns:a="http://schemas.openxmlformats.org/drawingml/2006/main" xmlns:r="http://schemas.openxmlformats.org/officeDocument/2006/relationships" xmlns:p="http://schemas.openxmlformats.org/presentationml/2006/main">
  <p:tag name="DVSHAPEID" val="gnIfMGjPmXPuRJWIuGtM7v"/>
</p:tagLst>
</file>

<file path=ppt/tags/tag88.xml><?xml version="1.0" encoding="utf-8"?>
<p:tagLst xmlns:a="http://schemas.openxmlformats.org/drawingml/2006/main" xmlns:r="http://schemas.openxmlformats.org/officeDocument/2006/relationships" xmlns:p="http://schemas.openxmlformats.org/presentationml/2006/main">
  <p:tag name="DVSECTIONID" val="o9zWNuuExZUFtFK005gW8U"/>
</p:tagLst>
</file>

<file path=ppt/tags/tag89.xml><?xml version="1.0" encoding="utf-8"?>
<p:tagLst xmlns:a="http://schemas.openxmlformats.org/drawingml/2006/main" xmlns:r="http://schemas.openxmlformats.org/officeDocument/2006/relationships" xmlns:p="http://schemas.openxmlformats.org/presentationml/2006/main">
  <p:tag name="DVSHAPEID" val="ayPvlJP42b9bUMzu6nsDVR"/>
</p:tagLst>
</file>

<file path=ppt/tags/tag9.xml><?xml version="1.0" encoding="utf-8"?>
<p:tagLst xmlns:a="http://schemas.openxmlformats.org/drawingml/2006/main" xmlns:r="http://schemas.openxmlformats.org/officeDocument/2006/relationships" xmlns:p="http://schemas.openxmlformats.org/presentationml/2006/main">
  <p:tag name="DVSHAPEID" val="YCWEp2YPKxaG9MN5u7vd8q"/>
</p:tagLst>
</file>

<file path=ppt/tags/tag90.xml><?xml version="1.0" encoding="utf-8"?>
<p:tagLst xmlns:a="http://schemas.openxmlformats.org/drawingml/2006/main" xmlns:r="http://schemas.openxmlformats.org/officeDocument/2006/relationships" xmlns:p="http://schemas.openxmlformats.org/presentationml/2006/main">
  <p:tag name="DVSHAPEID" val="rCKCAQskCTBoWI5gbgee5g"/>
</p:tagLst>
</file>

<file path=ppt/tags/tag91.xml><?xml version="1.0" encoding="utf-8"?>
<p:tagLst xmlns:a="http://schemas.openxmlformats.org/drawingml/2006/main" xmlns:r="http://schemas.openxmlformats.org/officeDocument/2006/relationships" xmlns:p="http://schemas.openxmlformats.org/presentationml/2006/main">
  <p:tag name="DVSHAPEID" val="57x07Rc2kdri7dLI9ZBIzg"/>
</p:tagLst>
</file>

<file path=ppt/tags/tag92.xml><?xml version="1.0" encoding="utf-8"?>
<p:tagLst xmlns:a="http://schemas.openxmlformats.org/drawingml/2006/main" xmlns:r="http://schemas.openxmlformats.org/officeDocument/2006/relationships" xmlns:p="http://schemas.openxmlformats.org/presentationml/2006/main">
  <p:tag name="DVSHAPEID" val="zwQRpQcboGLawD5zIA7Ayo"/>
</p:tagLst>
</file>

<file path=ppt/tags/tag93.xml><?xml version="1.0" encoding="utf-8"?>
<p:tagLst xmlns:a="http://schemas.openxmlformats.org/drawingml/2006/main" xmlns:r="http://schemas.openxmlformats.org/officeDocument/2006/relationships" xmlns:p="http://schemas.openxmlformats.org/presentationml/2006/main">
  <p:tag name="DVSHAPEID" val="WDASvs7eDnHPx0agsmQ9OL"/>
</p:tagLst>
</file>

<file path=ppt/tags/tag94.xml><?xml version="1.0" encoding="utf-8"?>
<p:tagLst xmlns:a="http://schemas.openxmlformats.org/drawingml/2006/main" xmlns:r="http://schemas.openxmlformats.org/officeDocument/2006/relationships" xmlns:p="http://schemas.openxmlformats.org/presentationml/2006/main">
  <p:tag name="DVSHAPEID" val="xWH7Dzh0AYHbAchwlJ493n"/>
</p:tagLst>
</file>

<file path=ppt/tags/tag95.xml><?xml version="1.0" encoding="utf-8"?>
<p:tagLst xmlns:a="http://schemas.openxmlformats.org/drawingml/2006/main" xmlns:r="http://schemas.openxmlformats.org/officeDocument/2006/relationships" xmlns:p="http://schemas.openxmlformats.org/presentationml/2006/main">
  <p:tag name="DVSHAPEID" val="tG64pr8KKoza6DbnPxXCMI"/>
</p:tagLst>
</file>

<file path=ppt/tags/tag96.xml><?xml version="1.0" encoding="utf-8"?>
<p:tagLst xmlns:a="http://schemas.openxmlformats.org/drawingml/2006/main" xmlns:r="http://schemas.openxmlformats.org/officeDocument/2006/relationships" xmlns:p="http://schemas.openxmlformats.org/presentationml/2006/main">
  <p:tag name="DVSHAPEID" val="7lqXYV165EI9t01yaPSPej"/>
</p:tagLst>
</file>

<file path=ppt/tags/tag97.xml><?xml version="1.0" encoding="utf-8"?>
<p:tagLst xmlns:a="http://schemas.openxmlformats.org/drawingml/2006/main" xmlns:r="http://schemas.openxmlformats.org/officeDocument/2006/relationships" xmlns:p="http://schemas.openxmlformats.org/presentationml/2006/main">
  <p:tag name="DVSHAPEID" val="Cp5DlXTxcqBLzKEstcJDjV"/>
</p:tagLst>
</file>

<file path=ppt/tags/tag98.xml><?xml version="1.0" encoding="utf-8"?>
<p:tagLst xmlns:a="http://schemas.openxmlformats.org/drawingml/2006/main" xmlns:r="http://schemas.openxmlformats.org/officeDocument/2006/relationships" xmlns:p="http://schemas.openxmlformats.org/presentationml/2006/main">
  <p:tag name="DVSHAPEID" val="sXaalhn8JWtOJ1Rkz3dysh"/>
</p:tagLst>
</file>

<file path=ppt/tags/tag99.xml><?xml version="1.0" encoding="utf-8"?>
<p:tagLst xmlns:a="http://schemas.openxmlformats.org/drawingml/2006/main" xmlns:r="http://schemas.openxmlformats.org/officeDocument/2006/relationships" xmlns:p="http://schemas.openxmlformats.org/presentationml/2006/main">
  <p:tag name="DVSECTIONID" val="jwOFhbAwQ6RtMWm2t0AI2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998</TotalTime>
  <Words>1430</Words>
  <Application>Microsoft Office PowerPoint</Application>
  <PresentationFormat>On-screen Show (4:3)</PresentationFormat>
  <Paragraphs>238</Paragraphs>
  <Slides>40</Slides>
  <Notes>5</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CS378 - Mobile Computing</vt:lpstr>
      <vt:lpstr>Application Components</vt:lpstr>
      <vt:lpstr>Application Components</vt:lpstr>
      <vt:lpstr>Hello Android</vt:lpstr>
      <vt:lpstr>Hello Android Tutorial</vt:lpstr>
      <vt:lpstr>Important Files</vt:lpstr>
      <vt:lpstr>src/HelloAndroid.java</vt:lpstr>
      <vt:lpstr>gen/R.java</vt:lpstr>
      <vt:lpstr>AndroidManifest.xml</vt:lpstr>
      <vt:lpstr>res/layout/main.xml</vt:lpstr>
      <vt:lpstr>res/layout/main.xml</vt:lpstr>
      <vt:lpstr>res/layout/main.xml</vt:lpstr>
      <vt:lpstr>Available Layouts</vt:lpstr>
      <vt:lpstr>Available Widgets</vt:lpstr>
      <vt:lpstr>res/values/strings.xml</vt:lpstr>
      <vt:lpstr>Activity Stack</vt:lpstr>
      <vt:lpstr>Typical Game</vt:lpstr>
      <vt:lpstr>Activity Lifecycle</vt:lpstr>
      <vt:lpstr>Starting Activities</vt:lpstr>
      <vt:lpstr>Simplified Lifecycle Diagram</vt:lpstr>
      <vt:lpstr>Understanding the Lifecycle</vt:lpstr>
      <vt:lpstr>Primary States</vt:lpstr>
      <vt:lpstr>AndroidManifest.xml</vt:lpstr>
      <vt:lpstr>What is used for what?</vt:lpstr>
      <vt:lpstr>LifeCycleTest</vt:lpstr>
      <vt:lpstr>LifeCycleTest</vt:lpstr>
      <vt:lpstr>Logcat</vt:lpstr>
      <vt:lpstr>Logcat</vt:lpstr>
      <vt:lpstr>Pausing - onPause method</vt:lpstr>
      <vt:lpstr>Stopping onStop()</vt:lpstr>
      <vt:lpstr>How to stop an Activity yourself?</vt:lpstr>
      <vt:lpstr>Saving State</vt:lpstr>
      <vt:lpstr>Activity Destruction</vt:lpstr>
      <vt:lpstr>Activity Destruction</vt:lpstr>
      <vt:lpstr>Activity Destruction</vt:lpstr>
      <vt:lpstr>onSaveInstanceState onRestoreInstanceState()</vt:lpstr>
      <vt:lpstr>Starting You Own Activities</vt:lpstr>
      <vt:lpstr>Intent Demo</vt:lpstr>
      <vt:lpstr>Playing Well (or not) With Others</vt:lpstr>
      <vt:lpstr>References</vt:lpstr>
    </vt:vector>
  </TitlesOfParts>
  <Company>University of Texas at Austin Computer Science Dept.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CS378 - Mobile Computing</dc:title>
  <dc:creator>Michael D. Scott</dc:creator>
  <cp:lastModifiedBy>3-28-2011</cp:lastModifiedBy>
  <cp:revision>65</cp:revision>
  <cp:lastPrinted>2012-01-30T16:00:04Z</cp:lastPrinted>
  <dcterms:created xsi:type="dcterms:W3CDTF">2012-01-17T18:47:14Z</dcterms:created>
  <dcterms:modified xsi:type="dcterms:W3CDTF">2013-03-05T19:35:59Z</dcterms:modified>
</cp:coreProperties>
</file>