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</p:sldMasterIdLst>
  <p:notesMasterIdLst>
    <p:notesMasterId r:id="rId35"/>
  </p:notesMasterIdLst>
  <p:handoutMasterIdLst>
    <p:handoutMasterId r:id="rId36"/>
  </p:handoutMasterIdLst>
  <p:sldIdLst>
    <p:sldId id="299" r:id="rId2"/>
    <p:sldId id="380" r:id="rId3"/>
    <p:sldId id="325" r:id="rId4"/>
    <p:sldId id="300" r:id="rId5"/>
    <p:sldId id="350" r:id="rId6"/>
    <p:sldId id="432" r:id="rId7"/>
    <p:sldId id="433" r:id="rId8"/>
    <p:sldId id="381" r:id="rId9"/>
    <p:sldId id="412" r:id="rId10"/>
    <p:sldId id="434" r:id="rId11"/>
    <p:sldId id="435" r:id="rId12"/>
    <p:sldId id="413" r:id="rId13"/>
    <p:sldId id="437" r:id="rId14"/>
    <p:sldId id="414" r:id="rId15"/>
    <p:sldId id="440" r:id="rId16"/>
    <p:sldId id="441" r:id="rId17"/>
    <p:sldId id="415" r:id="rId18"/>
    <p:sldId id="442" r:id="rId19"/>
    <p:sldId id="443" r:id="rId20"/>
    <p:sldId id="444" r:id="rId21"/>
    <p:sldId id="447" r:id="rId22"/>
    <p:sldId id="446" r:id="rId23"/>
    <p:sldId id="448" r:id="rId24"/>
    <p:sldId id="453" r:id="rId25"/>
    <p:sldId id="449" r:id="rId26"/>
    <p:sldId id="450" r:id="rId27"/>
    <p:sldId id="416" r:id="rId28"/>
    <p:sldId id="454" r:id="rId29"/>
    <p:sldId id="451" r:id="rId30"/>
    <p:sldId id="452" r:id="rId31"/>
    <p:sldId id="321" r:id="rId32"/>
    <p:sldId id="340" r:id="rId33"/>
    <p:sldId id="361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omson" initials="" lastIdx="5" clrIdx="0"/>
  <p:cmAuthor id="1" name="Amanda Lyons" initials="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995" autoAdjust="0"/>
    <p:restoredTop sz="94575" autoAdjust="0"/>
  </p:normalViewPr>
  <p:slideViewPr>
    <p:cSldViewPr>
      <p:cViewPr>
        <p:scale>
          <a:sx n="75" d="100"/>
          <a:sy n="75" d="100"/>
        </p:scale>
        <p:origin x="-888" y="-7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78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8CA63ADD-630F-4B00-B11B-E009CA02D6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D8F4CD1-C736-4995-8C7D-6614E2DA0C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8168D0-50DB-4278-B46C-CCEA49BAB17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4CCF7A-9A3F-46F1-A8DE-B77CBF8A8D6F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B86629-3DA7-4857-B80A-FC533D4C978F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 dirty="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/>
            </a:p>
          </p:txBody>
        </p:sp>
      </p:grpSp>
      <p:pic>
        <p:nvPicPr>
          <p:cNvPr id="10" name="Picture 1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207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668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1544AC24-9EF6-46B6-9A83-E1DE179F13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C2A53-7110-4190-B6A5-ACE45795A5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7289B-968B-4B19-A43A-1F83AF3E86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02B6C-BC57-4C55-B60C-ACA4769E88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0E5EC-61EF-4F13-9864-56145A9E11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6BF75-EECD-4DE1-83C1-216BCF8950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67757-37AD-4D6A-B6F8-E75EB20F5D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36A38-EC94-49C4-ABAC-2280803878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AE41D-0037-47E2-94FB-2879673A4B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7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8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5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6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</p:grpSp>
      <p:sp>
        <p:nvSpPr>
          <p:cNvPr id="9" name="Text Box 21"/>
          <p:cNvSpPr txBox="1">
            <a:spLocks noChangeArrowheads="1"/>
          </p:cNvSpPr>
          <p:nvPr userDrawn="1"/>
        </p:nvSpPr>
        <p:spPr bwMode="auto">
          <a:xfrm>
            <a:off x="-3175" y="3276600"/>
            <a:ext cx="4921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vert="eaVert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/>
              <a:t>Chapter 1</a:t>
            </a: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 bwMode="auto">
          <a:xfrm>
            <a:off x="1676400" y="6230938"/>
            <a:ext cx="7164388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>
              <a:defRPr/>
            </a:pPr>
            <a:r>
              <a:rPr lang="en-US" b="1" dirty="0">
                <a:latin typeface="Arial" pitchFamily="34" charset="0"/>
              </a:rPr>
              <a:t>CLB: MS Office 2007 Companion</a:t>
            </a:r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914400" y="6400800"/>
            <a:ext cx="3886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1" dirty="0">
                <a:latin typeface="Arial" pitchFamily="34" charset="0"/>
              </a:rPr>
              <a:t>Campbell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DF1E0-50FC-4C5D-827E-97E13E8C97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2386C-0C23-43B4-964D-271DF8CD50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C851F-1D2D-48BB-AA4E-BDD0C948BC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 userDrawn="1"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4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6963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6963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69639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69640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9653" name="Text Box 21"/>
          <p:cNvSpPr txBox="1">
            <a:spLocks noChangeArrowheads="1"/>
          </p:cNvSpPr>
          <p:nvPr userDrawn="1"/>
        </p:nvSpPr>
        <p:spPr bwMode="auto">
          <a:xfrm>
            <a:off x="0" y="3200400"/>
            <a:ext cx="7937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vert="eaVert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/>
              <a:t/>
            </a:r>
            <a:br>
              <a:rPr lang="en-US" sz="2000" b="1"/>
            </a:br>
            <a:r>
              <a:rPr lang="en-US" sz="2000" b="1"/>
              <a:t>Chapter 2</a:t>
            </a:r>
          </a:p>
        </p:txBody>
      </p:sp>
      <p:sp>
        <p:nvSpPr>
          <p:cNvPr id="1039" name="Text Box 15"/>
          <p:cNvSpPr txBox="1">
            <a:spLocks noChangeArrowheads="1"/>
          </p:cNvSpPr>
          <p:nvPr userDrawn="1"/>
        </p:nvSpPr>
        <p:spPr bwMode="auto">
          <a:xfrm>
            <a:off x="838200" y="63246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/>
              <a:t>Lambert / Osborne</a:t>
            </a:r>
          </a:p>
        </p:txBody>
      </p:sp>
      <p:sp>
        <p:nvSpPr>
          <p:cNvPr id="1040" name="Text Box 16"/>
          <p:cNvSpPr txBox="1">
            <a:spLocks noChangeArrowheads="1"/>
          </p:cNvSpPr>
          <p:nvPr userDrawn="1"/>
        </p:nvSpPr>
        <p:spPr bwMode="auto">
          <a:xfrm>
            <a:off x="4724400" y="6324600"/>
            <a:ext cx="426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en-US" sz="2000" b="1" dirty="0"/>
              <a:t>Fundamentals of Java 4E</a:t>
            </a:r>
          </a:p>
        </p:txBody>
      </p:sp>
      <p:sp>
        <p:nvSpPr>
          <p:cNvPr id="696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A1C6AD94-539A-4DD2-B750-1D8D134ED4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3" name="Picture 15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1301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83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03B9CF5-D3FF-4B21-9BB9-938308BC55D1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6386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Chapter 2</a:t>
            </a:r>
            <a:br>
              <a:rPr lang="en-US" sz="3200" smtClean="0"/>
            </a:br>
            <a:r>
              <a:rPr lang="en-US" sz="3200" smtClean="0"/>
              <a:t>First Java Programs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241800" cy="1822450"/>
          </a:xfrm>
        </p:spPr>
        <p:txBody>
          <a:bodyPr/>
          <a:lstStyle/>
          <a:p>
            <a:pPr eaLnBrk="1" hangingPunct="1"/>
            <a:r>
              <a:rPr lang="en-US" b="1" smtClean="0"/>
              <a:t>Fundamentals of Java: AP Computer Science Essentials, 4th Edition</a:t>
            </a:r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609600" y="6248400"/>
            <a:ext cx="266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685800" y="63246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Lambert / Osborne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4DB4B8C-F36A-48C9-A225-1286E8B076F7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867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06E7AEF-83F8-4108-882F-4CC4C8E21FA7}" type="slidenum">
              <a:rPr lang="en-US" sz="2600" b="1">
                <a:solidFill>
                  <a:schemeClr val="bg1"/>
                </a:solidFill>
              </a:rPr>
              <a:pPr/>
              <a:t>10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8675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898F384-B80C-4C55-96ED-4E546CC5FF84}" type="slidenum">
              <a:rPr lang="en-US" sz="2600" b="1">
                <a:solidFill>
                  <a:schemeClr val="bg1"/>
                </a:solidFill>
              </a:rPr>
              <a:pPr/>
              <a:t>10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8676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The Java Virtual Machine and Byte Code (continued) 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JVMs are getting faster.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Using JIT (just-in-time) compilations, which translate byte code into machine language.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Any computer can run an interpreter.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Makes Java byte code portable.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Java applets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Applets are small programs already translated into byte code that are built into Web sites.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Can be decorative or practical.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1B5169A-0931-4122-9550-6F65D35E87E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969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CDC5801A-F0F1-4A10-80D9-D0A91BB5FAAC}" type="slidenum">
              <a:rPr lang="en-US" sz="2600" b="1">
                <a:solidFill>
                  <a:schemeClr val="bg1"/>
                </a:solidFill>
              </a:rPr>
              <a:pPr/>
              <a:t>11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9699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564A931-74E7-43C9-AFD7-CF62BE4FC874}" type="slidenum">
              <a:rPr lang="en-US" sz="2600" b="1">
                <a:solidFill>
                  <a:schemeClr val="bg1"/>
                </a:solidFill>
              </a:rPr>
              <a:pPr/>
              <a:t>11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9700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Choosing a User Interface Style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6200" cy="3962400"/>
          </a:xfrm>
        </p:spPr>
        <p:txBody>
          <a:bodyPr/>
          <a:lstStyle/>
          <a:p>
            <a:pPr eaLnBrk="1" hangingPunct="1"/>
            <a:r>
              <a:rPr lang="en-US" smtClean="0"/>
              <a:t>Two user interfaces for a temperature conversion program</a:t>
            </a:r>
          </a:p>
        </p:txBody>
      </p:sp>
      <p:pic>
        <p:nvPicPr>
          <p:cNvPr id="2970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733800"/>
            <a:ext cx="41719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733800"/>
            <a:ext cx="3282950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4" name="Text Box 10"/>
          <p:cNvSpPr txBox="1">
            <a:spLocks noChangeArrowheads="1"/>
          </p:cNvSpPr>
          <p:nvPr/>
        </p:nvSpPr>
        <p:spPr bwMode="auto">
          <a:xfrm>
            <a:off x="1295400" y="5257800"/>
            <a:ext cx="2743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Graphical user interface (GUI)</a:t>
            </a:r>
          </a:p>
        </p:txBody>
      </p:sp>
      <p:sp>
        <p:nvSpPr>
          <p:cNvPr id="29705" name="Text Box 11"/>
          <p:cNvSpPr txBox="1">
            <a:spLocks noChangeArrowheads="1"/>
          </p:cNvSpPr>
          <p:nvPr/>
        </p:nvSpPr>
        <p:spPr bwMode="auto">
          <a:xfrm>
            <a:off x="5257800" y="5257800"/>
            <a:ext cx="3048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Terminal I/O user interface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0F5F6E4-0538-4907-90F0-78CDFB832CB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072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92799E73-7FC8-4D93-AFE3-5FD47201543E}" type="slidenum">
              <a:rPr lang="en-US" sz="2600" b="1">
                <a:solidFill>
                  <a:schemeClr val="bg1"/>
                </a:solidFill>
              </a:rPr>
              <a:pPr/>
              <a:t>12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0723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0EADE48-C8C2-4E5B-9023-88FE5E5ED4B2}" type="slidenum">
              <a:rPr lang="en-US" sz="2600" b="1">
                <a:solidFill>
                  <a:schemeClr val="bg1"/>
                </a:solidFill>
              </a:rPr>
              <a:pPr/>
              <a:t>12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0724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Choosing a User Interface Style (continued) 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3962400"/>
          </a:xfrm>
        </p:spPr>
        <p:txBody>
          <a:bodyPr/>
          <a:lstStyle/>
          <a:p>
            <a:pPr eaLnBrk="1" hangingPunct="1"/>
            <a:r>
              <a:rPr lang="en-US" sz="3200" smtClean="0"/>
              <a:t>Why use terminal I/O?</a:t>
            </a:r>
          </a:p>
          <a:p>
            <a:pPr lvl="1" eaLnBrk="1" hangingPunct="1"/>
            <a:r>
              <a:rPr lang="en-US" sz="2800" smtClean="0"/>
              <a:t>In Java, it’s easier to implement than GUI.</a:t>
            </a:r>
          </a:p>
          <a:p>
            <a:pPr lvl="1" eaLnBrk="1" hangingPunct="1"/>
            <a:r>
              <a:rPr lang="en-US" sz="2800" smtClean="0"/>
              <a:t>There are programming situations that require terminal I/O.</a:t>
            </a:r>
          </a:p>
          <a:p>
            <a:pPr lvl="1" eaLnBrk="1" hangingPunct="1"/>
            <a:r>
              <a:rPr lang="en-US" sz="2800" smtClean="0"/>
              <a:t>Terminal-oriented programs are similar in structure to programs that process files of sequentially organized data.</a:t>
            </a:r>
            <a:endParaRPr lang="en-US" sz="32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65C12A3-BB65-4D3B-A2A5-C5AA96D8FB7F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174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A1FC3CB-8652-4C7F-B0A0-6D033D6471D9}" type="slidenum">
              <a:rPr lang="en-US" sz="2600" b="1">
                <a:solidFill>
                  <a:schemeClr val="bg1"/>
                </a:solidFill>
              </a:rPr>
              <a:pPr/>
              <a:t>13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1747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2BFC1AA-0F52-4497-B75F-651B5A34DECA}" type="slidenum">
              <a:rPr lang="en-US" sz="2600" b="1">
                <a:solidFill>
                  <a:schemeClr val="bg1"/>
                </a:solidFill>
              </a:rPr>
              <a:pPr/>
              <a:t>13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1748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Hello World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3962400"/>
          </a:xfrm>
        </p:spPr>
        <p:txBody>
          <a:bodyPr/>
          <a:lstStyle/>
          <a:p>
            <a:pPr eaLnBrk="1" hangingPunct="1"/>
            <a:r>
              <a:rPr lang="en-US" smtClean="0"/>
              <a:t>“Hello World” is traditionally the first program in a textbook.</a:t>
            </a:r>
          </a:p>
          <a:p>
            <a:pPr eaLnBrk="1" hangingPunct="1"/>
            <a:endParaRPr lang="en-US" smtClean="0"/>
          </a:p>
        </p:txBody>
      </p:sp>
      <p:sp>
        <p:nvSpPr>
          <p:cNvPr id="31750" name="Text Box 8"/>
          <p:cNvSpPr txBox="1">
            <a:spLocks noChangeArrowheads="1"/>
          </p:cNvSpPr>
          <p:nvPr/>
        </p:nvSpPr>
        <p:spPr bwMode="auto">
          <a:xfrm>
            <a:off x="3429000" y="59436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Hello world program executed</a:t>
            </a:r>
          </a:p>
        </p:txBody>
      </p:sp>
      <p:pic>
        <p:nvPicPr>
          <p:cNvPr id="31751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3276600"/>
            <a:ext cx="2982913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0FEBF9E-B256-4369-B301-0DE985556EB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277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008E3E9-4E5B-4B91-A7CC-36F6FB7AB5A8}" type="slidenum">
              <a:rPr lang="en-US" sz="2600" b="1">
                <a:solidFill>
                  <a:schemeClr val="bg1"/>
                </a:solidFill>
              </a:rPr>
              <a:pPr/>
              <a:t>14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2771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96F2C445-FD60-4662-81B0-B446E93732A4}" type="slidenum">
              <a:rPr lang="en-US" sz="2600" b="1">
                <a:solidFill>
                  <a:schemeClr val="bg1"/>
                </a:solidFill>
              </a:rPr>
              <a:pPr/>
              <a:t>14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2772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Hello World (continued) 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001000" cy="3962400"/>
          </a:xfrm>
        </p:spPr>
        <p:txBody>
          <a:bodyPr/>
          <a:lstStyle/>
          <a:p>
            <a:pPr eaLnBrk="1" hangingPunct="1"/>
            <a:r>
              <a:rPr lang="en-US" b="1" smtClean="0"/>
              <a:t>The Source Code:</a:t>
            </a:r>
          </a:p>
          <a:p>
            <a:pPr eaLnBrk="1" hangingPunct="1"/>
            <a:r>
              <a:rPr lang="en-US" smtClean="0"/>
              <a:t>The bulk of the instructions of a program.</a:t>
            </a:r>
          </a:p>
        </p:txBody>
      </p:sp>
      <p:pic>
        <p:nvPicPr>
          <p:cNvPr id="327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352800"/>
            <a:ext cx="5092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FBBBD0A-9FEB-42BC-8A0B-AFBF7CC6D41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379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8F7A766-E209-41AF-BDB8-3512443EDC1C}" type="slidenum">
              <a:rPr lang="en-US" sz="2600" b="1">
                <a:solidFill>
                  <a:schemeClr val="bg1"/>
                </a:solidFill>
              </a:rPr>
              <a:pPr/>
              <a:t>15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3795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DFACE0E-01D0-4980-BE85-CC5D8155C348}" type="slidenum">
              <a:rPr lang="en-US" sz="2600" b="1">
                <a:solidFill>
                  <a:schemeClr val="bg1"/>
                </a:solidFill>
              </a:rPr>
              <a:pPr/>
              <a:t>15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3796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Hello World (continued) 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848600" cy="3962400"/>
          </a:xfrm>
        </p:spPr>
        <p:txBody>
          <a:bodyPr/>
          <a:lstStyle/>
          <a:p>
            <a:pPr eaLnBrk="1" hangingPunct="1"/>
            <a:r>
              <a:rPr lang="en-US" sz="2400" b="1" smtClean="0"/>
              <a:t>The Explanation:</a:t>
            </a:r>
          </a:p>
          <a:p>
            <a:pPr eaLnBrk="1" hangingPunct="1"/>
            <a:r>
              <a:rPr lang="en-US" sz="2400" smtClean="0"/>
              <a:t>System.out is an object that displays characters in a terminal window.</a:t>
            </a:r>
          </a:p>
          <a:p>
            <a:pPr eaLnBrk="1" hangingPunct="1"/>
            <a:r>
              <a:rPr lang="en-US" sz="2400" smtClean="0"/>
              <a:t>println is the message being sent to the object.</a:t>
            </a:r>
          </a:p>
          <a:p>
            <a:pPr eaLnBrk="1" hangingPunct="1"/>
            <a:r>
              <a:rPr lang="en-US" sz="2400" smtClean="0"/>
              <a:t>The quotations indicate what is to be displayed.</a:t>
            </a:r>
          </a:p>
          <a:p>
            <a:pPr eaLnBrk="1" hangingPunct="1"/>
            <a:r>
              <a:rPr lang="en-US" sz="2400" smtClean="0"/>
              <a:t>Semicolons mark the end of each statement.</a:t>
            </a:r>
          </a:p>
          <a:p>
            <a:pPr eaLnBrk="1" hangingPunct="1"/>
            <a:r>
              <a:rPr lang="en-US" sz="2400" smtClean="0"/>
              <a:t>The characters between the parentheses are the parameters.</a:t>
            </a:r>
          </a:p>
          <a:p>
            <a:pPr eaLnBrk="1" hangingPunct="1"/>
            <a:r>
              <a:rPr lang="en-US" sz="2400" smtClean="0"/>
              <a:t>The period (.) is the method selector operator.</a:t>
            </a:r>
          </a:p>
          <a:p>
            <a:pPr lvl="1" eaLnBrk="1" hangingPunct="1"/>
            <a:endParaRPr lang="en-US" sz="9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DE462F4-AA5B-44EB-9030-F93508F09EE1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481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11FA048-473A-48D7-85CB-AAF254B02598}" type="slidenum">
              <a:rPr lang="en-US" sz="2600" b="1">
                <a:solidFill>
                  <a:schemeClr val="bg1"/>
                </a:solidFill>
              </a:rPr>
              <a:pPr/>
              <a:t>16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4819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DD10C96-CA71-4D6A-A388-D2A9D15AD646}" type="slidenum">
              <a:rPr lang="en-US" sz="2600" b="1">
                <a:solidFill>
                  <a:schemeClr val="bg1"/>
                </a:solidFill>
              </a:rPr>
              <a:pPr/>
              <a:t>16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4820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Hello World (continued) 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8486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b="1" smtClean="0"/>
              <a:t>The Larger Framework: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The program must be embedded in several lines of code, such as: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600" smtClean="0"/>
          </a:p>
          <a:p>
            <a:pPr eaLnBrk="1" hangingPunct="1">
              <a:lnSpc>
                <a:spcPct val="90000"/>
              </a:lnSpc>
            </a:pPr>
            <a:endParaRPr lang="en-US" sz="2600" smtClean="0"/>
          </a:p>
          <a:p>
            <a:pPr eaLnBrk="1" hangingPunct="1">
              <a:lnSpc>
                <a:spcPct val="90000"/>
              </a:lnSpc>
            </a:pPr>
            <a:endParaRPr lang="en-US" sz="2600" smtClean="0"/>
          </a:p>
          <a:p>
            <a:pPr eaLnBrk="1" hangingPunct="1">
              <a:lnSpc>
                <a:spcPct val="90000"/>
              </a:lnSpc>
            </a:pPr>
            <a:endParaRPr lang="en-US" sz="2600" smtClean="0"/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Program comments are in green, reserved words in blue, and code in black.</a:t>
            </a:r>
          </a:p>
          <a:p>
            <a:pPr lvl="1" eaLnBrk="1" hangingPunct="1">
              <a:lnSpc>
                <a:spcPct val="90000"/>
              </a:lnSpc>
            </a:pPr>
            <a:endParaRPr lang="en-US" sz="260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4822" name="Picture 2"/>
          <p:cNvPicPr>
            <a:picLocks noChangeAspect="1" noChangeArrowheads="1"/>
          </p:cNvPicPr>
          <p:nvPr/>
        </p:nvPicPr>
        <p:blipFill>
          <a:blip r:embed="rId2"/>
          <a:srcRect b="14667"/>
          <a:stretch>
            <a:fillRect/>
          </a:stretch>
        </p:blipFill>
        <p:spPr bwMode="auto">
          <a:xfrm>
            <a:off x="1752600" y="3657600"/>
            <a:ext cx="6705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C913671-1548-4D09-A7B4-17E8C3A144CF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584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79272ED-C64E-45F5-83E0-735334CED0F7}" type="slidenum">
              <a:rPr lang="en-US" sz="2600" b="1">
                <a:solidFill>
                  <a:schemeClr val="bg1"/>
                </a:solidFill>
              </a:rPr>
              <a:pPr/>
              <a:t>17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5843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14D75E9-EAED-415F-9B57-AAE902BDDDC1}" type="slidenum">
              <a:rPr lang="en-US" sz="2600" b="1">
                <a:solidFill>
                  <a:schemeClr val="bg1"/>
                </a:solidFill>
              </a:rPr>
              <a:pPr/>
              <a:t>17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5844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Edit, Compile, and Execute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3962400"/>
          </a:xfrm>
        </p:spPr>
        <p:txBody>
          <a:bodyPr/>
          <a:lstStyle/>
          <a:p>
            <a:pPr eaLnBrk="1" hangingPunct="1"/>
            <a:r>
              <a:rPr lang="en-US" smtClean="0"/>
              <a:t>Edit</a:t>
            </a:r>
          </a:p>
          <a:p>
            <a:pPr lvl="1" eaLnBrk="1" hangingPunct="1"/>
            <a:r>
              <a:rPr lang="en-US" smtClean="0"/>
              <a:t>The programmer uses a word processor or editor to enter the source code.</a:t>
            </a:r>
          </a:p>
          <a:p>
            <a:pPr lvl="1" eaLnBrk="1" hangingPunct="1"/>
            <a:r>
              <a:rPr lang="en-US" smtClean="0"/>
              <a:t>Save it as a text file with the extension .java.</a:t>
            </a:r>
          </a:p>
          <a:p>
            <a:pPr eaLnBrk="1" hangingPunct="1"/>
            <a:r>
              <a:rPr lang="en-US" smtClean="0"/>
              <a:t>Compile</a:t>
            </a:r>
          </a:p>
          <a:p>
            <a:pPr lvl="1" eaLnBrk="1" hangingPunct="1"/>
            <a:r>
              <a:rPr lang="en-US" smtClean="0"/>
              <a:t>The programmer invokes the Java language compiler.</a:t>
            </a:r>
          </a:p>
          <a:p>
            <a:pPr lvl="1" eaLnBrk="1" hangingPunct="1"/>
            <a:r>
              <a:rPr lang="en-US" smtClean="0"/>
              <a:t>Translates the source code into Java byte code.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2E63D2E-11CC-476C-9378-C10E1497868C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686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91587FA4-5AF4-46C9-8A59-065543AEC381}" type="slidenum">
              <a:rPr lang="en-US" sz="2600" b="1">
                <a:solidFill>
                  <a:schemeClr val="bg1"/>
                </a:solidFill>
              </a:rPr>
              <a:pPr/>
              <a:t>18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6867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29D66DA7-C13E-419A-8294-F227002006B1}" type="slidenum">
              <a:rPr lang="en-US" sz="2600" b="1">
                <a:solidFill>
                  <a:schemeClr val="bg1"/>
                </a:solidFill>
              </a:rPr>
              <a:pPr/>
              <a:t>18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6868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Edit, Compile, and Execute (continued) 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3962400"/>
          </a:xfrm>
        </p:spPr>
        <p:txBody>
          <a:bodyPr/>
          <a:lstStyle/>
          <a:p>
            <a:pPr eaLnBrk="1" hangingPunct="1"/>
            <a:r>
              <a:rPr lang="en-US" smtClean="0"/>
              <a:t>Execute</a:t>
            </a:r>
          </a:p>
          <a:p>
            <a:pPr lvl="1" eaLnBrk="1" hangingPunct="1"/>
            <a:r>
              <a:rPr lang="en-US" smtClean="0"/>
              <a:t>The programmer instructs the JVM to load the byte code into memory and execute.</a:t>
            </a:r>
          </a:p>
          <a:p>
            <a:pPr lvl="1" eaLnBrk="1" hangingPunct="1"/>
            <a:r>
              <a:rPr lang="en-US" smtClean="0"/>
              <a:t>The user and program can now interact.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ACF33C1-0FEB-4725-9ABC-A61FED6983BC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789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325BB68-83B8-47AA-A8E7-F886B1428C8F}" type="slidenum">
              <a:rPr lang="en-US" sz="2600" b="1">
                <a:solidFill>
                  <a:schemeClr val="bg1"/>
                </a:solidFill>
              </a:rPr>
              <a:pPr/>
              <a:t>19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7891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C9E4D6E-6A99-4490-BF77-FB76E15DDDEF}" type="slidenum">
              <a:rPr lang="en-US" sz="2600" b="1">
                <a:solidFill>
                  <a:schemeClr val="bg1"/>
                </a:solidFill>
              </a:rPr>
              <a:pPr/>
              <a:t>19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7892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Edit, Compile, and Execute (continued) 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4572000" cy="3962400"/>
          </a:xfrm>
        </p:spPr>
        <p:txBody>
          <a:bodyPr/>
          <a:lstStyle/>
          <a:p>
            <a:pPr eaLnBrk="1" hangingPunct="1"/>
            <a:r>
              <a:rPr lang="en-US" smtClean="0"/>
              <a:t>Editing, compiling, and running a program</a:t>
            </a:r>
          </a:p>
          <a:p>
            <a:pPr eaLnBrk="1" hangingPunct="1"/>
            <a:endParaRPr lang="en-US" sz="3600" smtClean="0"/>
          </a:p>
        </p:txBody>
      </p:sp>
      <p:pic>
        <p:nvPicPr>
          <p:cNvPr id="378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2362200"/>
            <a:ext cx="2590800" cy="401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A78E505-C763-44A5-A0CB-AAFEA4D09C0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843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975268EF-815A-40A7-96F9-9FB1C5AE19F7}" type="slidenum">
              <a:rPr lang="en-US" sz="2600" b="1">
                <a:solidFill>
                  <a:schemeClr val="bg1"/>
                </a:solidFill>
              </a:rPr>
              <a:pPr/>
              <a:t>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18435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732989A-FC4F-4310-AA0C-C1A90B48E26C}" type="slidenum">
              <a:rPr lang="en-US" sz="2600" b="1">
                <a:solidFill>
                  <a:schemeClr val="bg1"/>
                </a:solidFill>
              </a:rPr>
              <a:pPr/>
              <a:t>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1843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Discuss why Java is an important programming language.</a:t>
            </a:r>
          </a:p>
          <a:p>
            <a:r>
              <a:rPr lang="en-US" smtClean="0"/>
              <a:t>Explain the Java virtual machine and byte code.</a:t>
            </a:r>
          </a:p>
          <a:p>
            <a:r>
              <a:rPr lang="en-US" smtClean="0"/>
              <a:t>Choose a user interface style.</a:t>
            </a:r>
          </a:p>
          <a:p>
            <a:r>
              <a:rPr lang="en-US" smtClean="0"/>
              <a:t>Describe the structure of a simple Java program.</a:t>
            </a:r>
          </a:p>
          <a:p>
            <a:r>
              <a:rPr lang="en-US" smtClean="0"/>
              <a:t>Write a simple program.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35A9646-204E-4C10-80BA-715C95705AA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891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5F86137-4A07-49DD-9050-FC6BE954E6DB}" type="slidenum">
              <a:rPr lang="en-US" sz="2600" b="1">
                <a:solidFill>
                  <a:schemeClr val="bg1"/>
                </a:solidFill>
              </a:rPr>
              <a:pPr/>
              <a:t>20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8915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B3FE850-7AC8-4E6B-ACC9-88897766A3FA}" type="slidenum">
              <a:rPr lang="en-US" sz="2600" b="1">
                <a:solidFill>
                  <a:schemeClr val="bg1"/>
                </a:solidFill>
              </a:rPr>
              <a:pPr/>
              <a:t>20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8916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Edit, Compile, and Execute (continued) 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3962400"/>
          </a:xfrm>
        </p:spPr>
        <p:txBody>
          <a:bodyPr/>
          <a:lstStyle/>
          <a:p>
            <a:pPr eaLnBrk="1" hangingPunct="1"/>
            <a:r>
              <a:rPr lang="en-US" b="1" smtClean="0"/>
              <a:t>Development Environments:</a:t>
            </a:r>
          </a:p>
          <a:p>
            <a:pPr lvl="1" eaLnBrk="1" hangingPunct="1"/>
            <a:endParaRPr lang="en-US" smtClean="0"/>
          </a:p>
          <a:p>
            <a:pPr lvl="2" eaLnBrk="1" hangingPunct="1"/>
            <a:endParaRPr lang="en-US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90600" y="2895600"/>
          <a:ext cx="7620000" cy="312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60175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Unix or Linux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Standard</a:t>
                      </a:r>
                      <a:r>
                        <a:rPr lang="en-US" sz="2000" baseline="0" dirty="0" smtClean="0"/>
                        <a:t> text editor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Free</a:t>
                      </a:r>
                      <a:endParaRPr lang="en-US" sz="2000" dirty="0"/>
                    </a:p>
                  </a:txBody>
                  <a:tcPr/>
                </a:tc>
              </a:tr>
              <a:tr h="103865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Microsoft Windows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Notepad</a:t>
                      </a:r>
                      <a:r>
                        <a:rPr lang="en-US" sz="2000" baseline="0" dirty="0" smtClean="0"/>
                        <a:t> and </a:t>
                      </a:r>
                      <a:r>
                        <a:rPr lang="en-US" sz="2000" baseline="0" smtClean="0"/>
                        <a:t>DOS window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Free</a:t>
                      </a:r>
                      <a:endParaRPr lang="en-US" sz="2000" dirty="0"/>
                    </a:p>
                  </a:txBody>
                  <a:tcPr/>
                </a:tc>
              </a:tr>
              <a:tr h="148378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Integrated development environment (IDE)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BlueJ, Eclipse, or JGrasp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 free,</a:t>
                      </a:r>
                      <a:r>
                        <a:rPr lang="en-US" sz="2000" baseline="0" dirty="0" smtClean="0"/>
                        <a:t> but combines editor, compiler, debugger, and JVM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CCB3720-3568-4305-BC8E-3136CA8A0D24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993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2FD6E6B-5E45-4CD9-B387-47B6371D7A2A}" type="slidenum">
              <a:rPr lang="en-US" sz="2600" b="1">
                <a:solidFill>
                  <a:schemeClr val="bg1"/>
                </a:solidFill>
              </a:rPr>
              <a:pPr/>
              <a:t>21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9939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B94F161-2BB5-44DE-8B8A-00552B4F15AD}" type="slidenum">
              <a:rPr lang="en-US" sz="2600" b="1">
                <a:solidFill>
                  <a:schemeClr val="bg1"/>
                </a:solidFill>
              </a:rPr>
              <a:pPr/>
              <a:t>21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9940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Edit, Compile, and Execute (continued) 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924800" cy="3962400"/>
          </a:xfrm>
        </p:spPr>
        <p:txBody>
          <a:bodyPr/>
          <a:lstStyle/>
          <a:p>
            <a:pPr eaLnBrk="1" hangingPunct="1"/>
            <a:r>
              <a:rPr lang="en-US" b="1" smtClean="0"/>
              <a:t>Preparing Your Development Environment:</a:t>
            </a:r>
            <a:endParaRPr lang="en-US" smtClean="0"/>
          </a:p>
          <a:p>
            <a:pPr marL="914400" lvl="1" indent="-457200" eaLnBrk="1" hangingPunct="1">
              <a:buFontTx/>
              <a:buAutoNum type="arabicPeriod"/>
            </a:pPr>
            <a:r>
              <a:rPr lang="en-US" smtClean="0"/>
              <a:t>Create the directory, open a terminal window, and use the cd command.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mtClean="0"/>
              <a:t>Open Notepad, create the file HelloWorld.java, then type the code.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mtClean="0"/>
              <a:t>Save the file, switch back to the terminal window, and compile the program.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mtClean="0"/>
              <a:t>Run the program.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CA9F95B-ED56-41E8-95A8-8AB1208F2714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4096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A53D5BB-9D9E-4884-8B7B-455320548167}" type="slidenum">
              <a:rPr lang="en-US" sz="2600" b="1">
                <a:solidFill>
                  <a:schemeClr val="bg1"/>
                </a:solidFill>
              </a:rPr>
              <a:pPr/>
              <a:t>22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0963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8D54FEA-29BA-4425-9CB3-3BB9B6F158B1}" type="slidenum">
              <a:rPr lang="en-US" sz="2600" b="1">
                <a:solidFill>
                  <a:schemeClr val="bg1"/>
                </a:solidFill>
              </a:rPr>
              <a:pPr/>
              <a:t>22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0964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Edit, Compile, and Execute (continued) 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362200"/>
            <a:ext cx="8153400" cy="3962400"/>
          </a:xfrm>
        </p:spPr>
        <p:txBody>
          <a:bodyPr/>
          <a:lstStyle/>
          <a:p>
            <a:pPr marL="514350" indent="-457200" eaLnBrk="1" hangingPunct="1"/>
            <a:r>
              <a:rPr lang="en-US" smtClean="0"/>
              <a:t>The program as typed into Notepad</a:t>
            </a:r>
          </a:p>
        </p:txBody>
      </p:sp>
      <p:pic>
        <p:nvPicPr>
          <p:cNvPr id="4096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971800"/>
            <a:ext cx="4670425" cy="329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A21817B-713B-45D8-A049-8A58221706A8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4198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97DE942-9498-4F4B-8F3A-5E117FA14E41}" type="slidenum">
              <a:rPr lang="en-US" sz="2600" b="1">
                <a:solidFill>
                  <a:schemeClr val="bg1"/>
                </a:solidFill>
              </a:rPr>
              <a:pPr/>
              <a:t>23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1987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22EE9D1-4474-47F4-8512-8E6917DB8DF1}" type="slidenum">
              <a:rPr lang="en-US" sz="2600" b="1">
                <a:solidFill>
                  <a:schemeClr val="bg1"/>
                </a:solidFill>
              </a:rPr>
              <a:pPr/>
              <a:t>23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1988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Edit, Compile, and Execute (continued) 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362200"/>
            <a:ext cx="8153400" cy="3962400"/>
          </a:xfrm>
        </p:spPr>
        <p:txBody>
          <a:bodyPr/>
          <a:lstStyle/>
          <a:p>
            <a:pPr marL="514350" indent="-457200" eaLnBrk="1" hangingPunct="1"/>
            <a:r>
              <a:rPr lang="en-US" sz="2600" b="1" smtClean="0"/>
              <a:t>Compile-Time Errors:</a:t>
            </a:r>
            <a:endParaRPr lang="en-US" sz="2600" smtClean="0"/>
          </a:p>
          <a:p>
            <a:pPr marL="514350" indent="-457200" eaLnBrk="1" hangingPunct="1"/>
            <a:r>
              <a:rPr lang="en-US" sz="2600" smtClean="0"/>
              <a:t>Mistakes detected by the compiler are called syntax errors or compile-time errors.</a:t>
            </a:r>
          </a:p>
          <a:p>
            <a:pPr marL="514350" indent="-457200" eaLnBrk="1" hangingPunct="1"/>
            <a:r>
              <a:rPr lang="en-US" sz="2600" smtClean="0"/>
              <a:t>Typos made when editing.</a:t>
            </a:r>
          </a:p>
          <a:p>
            <a:pPr marL="514350" indent="-457200" eaLnBrk="1" hangingPunct="1"/>
            <a:r>
              <a:rPr lang="en-US" sz="2600" smtClean="0"/>
              <a:t>Compiler prints a list of errors in the terminal window.</a:t>
            </a:r>
          </a:p>
          <a:p>
            <a:pPr marL="514350" indent="-457200" eaLnBrk="1" hangingPunct="1">
              <a:buFont typeface="Wingdings" pitchFamily="2" charset="2"/>
              <a:buNone/>
            </a:pPr>
            <a:endParaRPr lang="en-US" smtClean="0"/>
          </a:p>
        </p:txBody>
      </p:sp>
      <p:pic>
        <p:nvPicPr>
          <p:cNvPr id="41990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4648200"/>
            <a:ext cx="4186238" cy="165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1" name="Text Box 8"/>
          <p:cNvSpPr txBox="1">
            <a:spLocks noChangeArrowheads="1"/>
          </p:cNvSpPr>
          <p:nvPr/>
        </p:nvSpPr>
        <p:spPr bwMode="auto">
          <a:xfrm>
            <a:off x="6858000" y="5715000"/>
            <a:ext cx="1981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Compiler’s error message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Edit, Compile, and Execute (continued)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Readability:</a:t>
            </a:r>
          </a:p>
          <a:p>
            <a:pPr eaLnBrk="1" hangingPunct="1"/>
            <a:r>
              <a:rPr lang="en-US" smtClean="0"/>
              <a:t>Programs may be maintained by other people.</a:t>
            </a:r>
          </a:p>
          <a:p>
            <a:pPr eaLnBrk="1" hangingPunct="1"/>
            <a:r>
              <a:rPr lang="en-US" smtClean="0"/>
              <a:t>Layout affects readability. </a:t>
            </a:r>
          </a:p>
          <a:p>
            <a:pPr lvl="1" eaLnBrk="1" hangingPunct="1"/>
            <a:r>
              <a:rPr lang="en-US" smtClean="0"/>
              <a:t>Use indentation, blank lines, and spaces.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43011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233DF70-212B-4322-A133-53FC45A3C740}" type="slidenum">
              <a:rPr lang="en-US" sz="2600" b="1">
                <a:solidFill>
                  <a:schemeClr val="bg1"/>
                </a:solidFill>
              </a:rPr>
              <a:pPr/>
              <a:t>24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A60AA3-D0ED-4879-9D9F-C8F9FA4B9067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4403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E5E3795-F760-4253-93A7-641DE2CDE99C}" type="slidenum">
              <a:rPr lang="en-US" sz="2600" b="1">
                <a:solidFill>
                  <a:schemeClr val="bg1"/>
                </a:solidFill>
              </a:rPr>
              <a:pPr/>
              <a:t>25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4035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F4F9ECE-DF52-4CC8-8F4F-FA719A3D8071}" type="slidenum">
              <a:rPr lang="en-US" sz="2600" b="1">
                <a:solidFill>
                  <a:schemeClr val="bg1"/>
                </a:solidFill>
              </a:rPr>
              <a:pPr/>
              <a:t>25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4036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Temperature Conversion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362200"/>
            <a:ext cx="8153400" cy="3962400"/>
          </a:xfrm>
        </p:spPr>
        <p:txBody>
          <a:bodyPr/>
          <a:lstStyle/>
          <a:p>
            <a:pPr marL="514350" indent="-457200" eaLnBrk="1" hangingPunct="1"/>
            <a:r>
              <a:rPr lang="en-US" smtClean="0"/>
              <a:t>Temperature conversion program reads user input and performs computations.</a:t>
            </a:r>
          </a:p>
          <a:p>
            <a:pPr marL="514350" indent="-457200" eaLnBrk="1" hangingPunct="1"/>
            <a:r>
              <a:rPr lang="en-US" smtClean="0"/>
              <a:t>The first line of code is an import statement.</a:t>
            </a:r>
          </a:p>
          <a:p>
            <a:pPr marL="514350" indent="-457200" eaLnBrk="1" hangingPunct="1"/>
            <a:r>
              <a:rPr lang="en-US" smtClean="0"/>
              <a:t>Variables for Fahrenheit and Celsius.</a:t>
            </a:r>
          </a:p>
          <a:p>
            <a:pPr marL="514350" indent="-457200" eaLnBrk="1" hangingPunct="1"/>
            <a:r>
              <a:rPr lang="en-US" smtClean="0"/>
              <a:t>Assignment statements use an operator such as *, /, +, and -.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98AE13E-0D0C-4432-A95F-C34243B7D9E6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4505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CFB86F9-6C22-444C-8E69-2AB7CFB1D19D}" type="slidenum">
              <a:rPr lang="en-US" sz="2600" b="1">
                <a:solidFill>
                  <a:schemeClr val="bg1"/>
                </a:solidFill>
              </a:rPr>
              <a:pPr/>
              <a:t>26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5059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1553D68-7D23-4FA1-9FC2-DE9A1F1191B0}" type="slidenum">
              <a:rPr lang="en-US" sz="2600" b="1">
                <a:solidFill>
                  <a:schemeClr val="bg1"/>
                </a:solidFill>
              </a:rPr>
              <a:pPr/>
              <a:t>26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5060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Temperature Conversion (continued) 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362200"/>
            <a:ext cx="3429000" cy="3962400"/>
          </a:xfrm>
        </p:spPr>
        <p:txBody>
          <a:bodyPr/>
          <a:lstStyle/>
          <a:p>
            <a:pPr marL="514350" indent="-457200" eaLnBrk="1" hangingPunct="1"/>
            <a:r>
              <a:rPr lang="en-US" smtClean="0"/>
              <a:t>Variables and objects used in the conversion program</a:t>
            </a:r>
          </a:p>
          <a:p>
            <a:pPr marL="914400" lvl="1" indent="-457200" eaLnBrk="1" hangingPunct="1"/>
            <a:endParaRPr lang="en-US" b="1" smtClean="0"/>
          </a:p>
        </p:txBody>
      </p:sp>
      <p:pic>
        <p:nvPicPr>
          <p:cNvPr id="450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2362200"/>
            <a:ext cx="3938588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12959C1-94BD-4807-A250-2D26C561AB03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4608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4845BD8-33E7-4F51-B2EB-B9C0593630DA}" type="slidenum">
              <a:rPr lang="en-US" sz="2600" b="1">
                <a:solidFill>
                  <a:schemeClr val="bg1"/>
                </a:solidFill>
              </a:rPr>
              <a:pPr/>
              <a:t>27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6083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100FF2A-213D-4076-B58C-A5B60ED6C9CF}" type="slidenum">
              <a:rPr lang="en-US" sz="2600" b="1">
                <a:solidFill>
                  <a:schemeClr val="bg1"/>
                </a:solidFill>
              </a:rPr>
              <a:pPr/>
              <a:t>27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6084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315200" cy="1143000"/>
          </a:xfrm>
        </p:spPr>
        <p:txBody>
          <a:bodyPr/>
          <a:lstStyle/>
          <a:p>
            <a:pPr eaLnBrk="1" hangingPunct="1"/>
            <a:r>
              <a:rPr lang="en-US" smtClean="0"/>
              <a:t>Graphics and GUIs: Windows and Panels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001000" cy="3962400"/>
          </a:xfrm>
        </p:spPr>
        <p:txBody>
          <a:bodyPr/>
          <a:lstStyle/>
          <a:p>
            <a:pPr eaLnBrk="1" hangingPunct="1"/>
            <a:r>
              <a:rPr lang="en-US" sz="2400" b="1" smtClean="0"/>
              <a:t>A Simple Application Window:</a:t>
            </a:r>
            <a:endParaRPr lang="en-US" sz="2400" smtClean="0"/>
          </a:p>
          <a:p>
            <a:pPr eaLnBrk="1" hangingPunct="1"/>
            <a:r>
              <a:rPr lang="en-US" sz="2400" smtClean="0"/>
              <a:t>Graphics and GUI programs in Java can be stand-alone applications or applets.</a:t>
            </a:r>
          </a:p>
          <a:p>
            <a:pPr eaLnBrk="1" hangingPunct="1"/>
            <a:r>
              <a:rPr lang="en-US" sz="2400" smtClean="0"/>
              <a:t>Consistent features:</a:t>
            </a:r>
          </a:p>
          <a:p>
            <a:pPr lvl="1" eaLnBrk="1" hangingPunct="1"/>
            <a:r>
              <a:rPr lang="en-US" sz="2000" smtClean="0"/>
              <a:t>Title bar with controls (maximize, zoom, etc.)</a:t>
            </a:r>
          </a:p>
          <a:p>
            <a:pPr lvl="1" eaLnBrk="1" hangingPunct="1"/>
            <a:r>
              <a:rPr lang="en-US" sz="2000" smtClean="0"/>
              <a:t>Width and height can be resized</a:t>
            </a:r>
          </a:p>
          <a:p>
            <a:pPr eaLnBrk="1" hangingPunct="1"/>
            <a:r>
              <a:rPr lang="en-US" sz="2400" smtClean="0"/>
              <a:t>Code for application windows is in the class Jframe.</a:t>
            </a:r>
          </a:p>
          <a:p>
            <a:pPr lvl="1" eaLnBrk="1" hangingPunct="1"/>
            <a:r>
              <a:rPr lang="en-US" sz="2000" smtClean="0"/>
              <a:t>JFrame responds to messages to set the title bar and window size.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Graphics and GUIs: Windows and Panels (continued)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smtClean="0"/>
              <a:t>Some commonly used JFrame methods</a:t>
            </a:r>
          </a:p>
        </p:txBody>
      </p:sp>
      <p:pic>
        <p:nvPicPr>
          <p:cNvPr id="4710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895600"/>
            <a:ext cx="7162800" cy="338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8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FD5A82D-46BC-4FD8-A572-1A9CDB6A3AA9}" type="slidenum">
              <a:rPr lang="en-US" sz="2600" b="1">
                <a:solidFill>
                  <a:schemeClr val="bg1"/>
                </a:solidFill>
              </a:rPr>
              <a:pPr/>
              <a:t>28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754EDD6-474F-4926-9280-DC4BC9E06FF8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4813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9CEF4F21-4172-4DE4-95D4-A57F5F825D3B}" type="slidenum">
              <a:rPr lang="en-US" sz="2600" b="1">
                <a:solidFill>
                  <a:schemeClr val="bg1"/>
                </a:solidFill>
              </a:rPr>
              <a:pPr/>
              <a:t>29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8131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0DD5085-5254-4754-B7C4-875E4D5AB38D}" type="slidenum">
              <a:rPr lang="en-US" sz="2600" b="1">
                <a:solidFill>
                  <a:schemeClr val="bg1"/>
                </a:solidFill>
              </a:rPr>
              <a:pPr/>
              <a:t>29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8132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Graphics and GUIs: Windows and Panels (continued) 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924800" cy="3962400"/>
          </a:xfrm>
        </p:spPr>
        <p:txBody>
          <a:bodyPr/>
          <a:lstStyle/>
          <a:p>
            <a:pPr eaLnBrk="1" hangingPunct="1"/>
            <a:r>
              <a:rPr lang="en-US" sz="2400" b="1" smtClean="0"/>
              <a:t>Panels and Colors:</a:t>
            </a:r>
            <a:endParaRPr lang="en-US" sz="2400" smtClean="0"/>
          </a:p>
          <a:p>
            <a:pPr eaLnBrk="1" hangingPunct="1"/>
            <a:r>
              <a:rPr lang="en-US" sz="2400" smtClean="0"/>
              <a:t>A Jframe has a container or pane to fill with objects.</a:t>
            </a:r>
          </a:p>
          <a:p>
            <a:pPr eaLnBrk="1" hangingPunct="1"/>
            <a:r>
              <a:rPr lang="en-US" sz="2400" smtClean="0"/>
              <a:t>A panel is a rectangle used to display objects such a shapes and images.</a:t>
            </a:r>
          </a:p>
          <a:p>
            <a:pPr eaLnBrk="1" hangingPunct="1"/>
            <a:r>
              <a:rPr lang="en-US" sz="2400" smtClean="0"/>
              <a:t>Panes are panels that contain related objects such as images and widgets.</a:t>
            </a:r>
          </a:p>
          <a:p>
            <a:pPr eaLnBrk="1" hangingPunct="1"/>
            <a:r>
              <a:rPr lang="en-US" sz="2400" smtClean="0"/>
              <a:t>Colors in most computer system use RGB.</a:t>
            </a:r>
          </a:p>
          <a:p>
            <a:pPr lvl="1" eaLnBrk="1" hangingPunct="1"/>
            <a:r>
              <a:rPr lang="en-US" sz="2000" smtClean="0"/>
              <a:t>Red, green, blue</a:t>
            </a:r>
          </a:p>
          <a:p>
            <a:pPr lvl="1" eaLnBrk="1" hangingPunct="1"/>
            <a:r>
              <a:rPr lang="en-US" sz="2000" smtClean="0"/>
              <a:t>Values 0-255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D2F8AD0-AB35-4B2C-A4DD-90DA2D6C085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048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F092DFB-CD60-461A-8E73-651994F32C6B}" type="slidenum">
              <a:rPr lang="en-US" sz="2600" b="1">
                <a:solidFill>
                  <a:schemeClr val="bg1"/>
                </a:solidFill>
              </a:rPr>
              <a:pPr/>
              <a:t>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0483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EB6A6CD-2C30-400E-B107-A6F29DA15D0A}" type="slidenum">
              <a:rPr lang="en-US" sz="2600" b="1">
                <a:solidFill>
                  <a:schemeClr val="bg1"/>
                </a:solidFill>
              </a:rPr>
              <a:pPr/>
              <a:t>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048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 (continued)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Edit, compile, and run a program using a Java development environment.</a:t>
            </a:r>
          </a:p>
          <a:p>
            <a:r>
              <a:rPr lang="en-US" smtClean="0"/>
              <a:t>Format a program to give a pleasing, consistent appearance.</a:t>
            </a:r>
          </a:p>
          <a:p>
            <a:r>
              <a:rPr lang="en-US" smtClean="0"/>
              <a:t>Understand compile-time errors.</a:t>
            </a:r>
          </a:p>
          <a:p>
            <a:r>
              <a:rPr lang="en-US" smtClean="0"/>
              <a:t>Write a simple graphics program.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011A94A-539E-4678-A283-812E01023C89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491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9D37B50-692C-45E6-9F65-EB0BCFB1198B}" type="slidenum">
              <a:rPr lang="en-US" sz="2600" b="1">
                <a:solidFill>
                  <a:schemeClr val="bg1"/>
                </a:solidFill>
              </a:rPr>
              <a:pPr/>
              <a:t>30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9155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935F72BE-FA67-4128-A504-EB66ED9682DF}" type="slidenum">
              <a:rPr lang="en-US" sz="2600" b="1">
                <a:solidFill>
                  <a:schemeClr val="bg1"/>
                </a:solidFill>
              </a:rPr>
              <a:pPr/>
              <a:t>30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9156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Graphics and GUIs: Windows and Panels (continued) 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001000" cy="3962400"/>
          </a:xfrm>
        </p:spPr>
        <p:txBody>
          <a:bodyPr/>
          <a:lstStyle/>
          <a:p>
            <a:pPr eaLnBrk="1" hangingPunct="1"/>
            <a:r>
              <a:rPr lang="en-US" b="1" smtClean="0"/>
              <a:t>Layout Managers and Multiple Panels:</a:t>
            </a:r>
          </a:p>
          <a:p>
            <a:pPr eaLnBrk="1" hangingPunct="1"/>
            <a:r>
              <a:rPr lang="en-US" smtClean="0"/>
              <a:t>Each container object uses a layout manager to control panel placement.</a:t>
            </a:r>
          </a:p>
          <a:p>
            <a:pPr eaLnBrk="1" hangingPunct="1"/>
            <a:r>
              <a:rPr lang="en-US" smtClean="0"/>
              <a:t>BorderLayout class allows arrangement of up to five objects.</a:t>
            </a:r>
          </a:p>
          <a:p>
            <a:pPr lvl="1" eaLnBrk="1" hangingPunct="1"/>
            <a:r>
              <a:rPr lang="en-US" smtClean="0"/>
              <a:t>North, south, east, west, center</a:t>
            </a:r>
          </a:p>
          <a:p>
            <a:pPr eaLnBrk="1" hangingPunct="1"/>
            <a:r>
              <a:rPr lang="en-US" smtClean="0"/>
              <a:t>GridLayout uses rows and columns to arrange objects.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252844A-F7B3-4438-A953-CED4D73B3057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5017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E356B2A-0412-4265-B98E-E3347C702BC2}" type="slidenum">
              <a:rPr lang="en-US" sz="2600" b="1">
                <a:solidFill>
                  <a:schemeClr val="bg1"/>
                </a:solidFill>
              </a:rPr>
              <a:pPr/>
              <a:t>31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01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In this chapter, you learned:</a:t>
            </a:r>
          </a:p>
          <a:p>
            <a:r>
              <a:rPr lang="en-US" smtClean="0"/>
              <a:t>Java is the fastest growing programming language in the world. It is secure, robust, and portable. It is also similar to C++, the world’s most popular programming language.</a:t>
            </a:r>
          </a:p>
          <a:p>
            <a:endParaRPr lang="en-US" smtClean="0"/>
          </a:p>
        </p:txBody>
      </p:sp>
      <p:sp>
        <p:nvSpPr>
          <p:cNvPr id="50181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99AD0767-8D27-4512-9D14-16ADB4F4FEF7}" type="slidenum">
              <a:rPr lang="en-US" sz="2600" b="1">
                <a:solidFill>
                  <a:schemeClr val="bg1"/>
                </a:solidFill>
              </a:rPr>
              <a:pPr/>
              <a:t>31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B6C92C1-AF37-4200-A38E-698C39C5FBDE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5120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9B0C5A0-BEE6-4123-82E3-5E9475B04AFF}" type="slidenum">
              <a:rPr lang="en-US" sz="2600" b="1">
                <a:solidFill>
                  <a:schemeClr val="bg1"/>
                </a:solidFill>
              </a:rPr>
              <a:pPr/>
              <a:t>32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12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(continued)</a:t>
            </a:r>
          </a:p>
        </p:txBody>
      </p:sp>
      <p:sp>
        <p:nvSpPr>
          <p:cNvPr id="51204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CE5FB06-AF92-4BC3-83C1-2FE2E7A47EC0}" type="slidenum">
              <a:rPr lang="en-US" sz="2600" b="1">
                <a:solidFill>
                  <a:schemeClr val="bg1"/>
                </a:solidFill>
              </a:rPr>
              <a:pPr/>
              <a:t>32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120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Java compiler translates Java into a pseudomachine language called Java byte code. Byte code can be run on any computer that has a Java virtual machine installed. The Java virtual machine (JVM) is a program that behaves like a computer—an interpreter.</a:t>
            </a:r>
          </a:p>
          <a:p>
            <a:r>
              <a:rPr lang="en-US" smtClean="0"/>
              <a:t>Java programs include variables, arithmetic expressions, statements, objects, messages, and methods.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3EEE691-9310-4FC3-9691-F84960C3BAF7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5222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E8983EA-C8FF-4D16-BA76-86D747D3D595}" type="slidenum">
              <a:rPr lang="en-US" sz="2600" b="1">
                <a:solidFill>
                  <a:schemeClr val="bg1"/>
                </a:solidFill>
              </a:rPr>
              <a:pPr/>
              <a:t>33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22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(continued)</a:t>
            </a:r>
          </a:p>
        </p:txBody>
      </p:sp>
      <p:sp>
        <p:nvSpPr>
          <p:cNvPr id="522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Three basic steps in the coding process are editing, compiling, and running a program using a Java development environment. Programmers should pay attention to a program’s format to ensure readability.</a:t>
            </a:r>
          </a:p>
          <a:p>
            <a:r>
              <a:rPr lang="en-US" sz="2400" smtClean="0"/>
              <a:t>Java programs accomplish many tasks by sending messages to objects. Examples are sending text to the terminal window for output and receiving input data from the keyboard.</a:t>
            </a:r>
          </a:p>
          <a:p>
            <a:r>
              <a:rPr lang="en-US" sz="2400" smtClean="0"/>
              <a:t>There are several user interface styles, among them terminal based and graphical based.</a:t>
            </a:r>
          </a:p>
          <a:p>
            <a:endParaRPr lang="en-US" sz="2400" smtClean="0"/>
          </a:p>
          <a:p>
            <a:endParaRPr lang="en-US" sz="2600" smtClean="0"/>
          </a:p>
        </p:txBody>
      </p:sp>
      <p:sp>
        <p:nvSpPr>
          <p:cNvPr id="52229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23EEBD3-E3AA-4C70-8136-84319BDC3534}" type="slidenum">
              <a:rPr lang="en-US" sz="2600" b="1">
                <a:solidFill>
                  <a:schemeClr val="bg1"/>
                </a:solidFill>
              </a:rPr>
              <a:pPr/>
              <a:t>33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D653B4F-3D9F-4E7E-928D-6455D68A4D0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253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DA03E38-E82E-41ED-B383-4CD8B0E9B422}" type="slidenum">
              <a:rPr lang="en-US" sz="2600" b="1">
                <a:solidFill>
                  <a:schemeClr val="bg1"/>
                </a:solidFill>
              </a:rPr>
              <a:pPr/>
              <a:t>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2531" name="Slide Number Placeholder 6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1CE457A-A19E-4B4A-AF86-0B838695C9E7}" type="slidenum">
              <a:rPr lang="en-US" sz="2600" b="1">
                <a:solidFill>
                  <a:schemeClr val="bg1"/>
                </a:solidFill>
              </a:rPr>
              <a:pPr/>
              <a:t>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253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Vocabulary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mtClean="0"/>
              <a:t>applet</a:t>
            </a:r>
          </a:p>
          <a:p>
            <a:r>
              <a:rPr lang="en-US" smtClean="0"/>
              <a:t>assignment operator</a:t>
            </a:r>
          </a:p>
          <a:p>
            <a:r>
              <a:rPr lang="en-US" smtClean="0"/>
              <a:t>byte code</a:t>
            </a:r>
          </a:p>
          <a:p>
            <a:r>
              <a:rPr lang="en-US" smtClean="0"/>
              <a:t>DOS development environment</a:t>
            </a:r>
          </a:p>
          <a:p>
            <a:r>
              <a:rPr lang="en-US" smtClean="0"/>
              <a:t>graphical user interface (GUI)</a:t>
            </a:r>
          </a:p>
        </p:txBody>
      </p:sp>
      <p:sp>
        <p:nvSpPr>
          <p:cNvPr id="2253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2362200"/>
            <a:ext cx="3770313" cy="3724275"/>
          </a:xfrm>
        </p:spPr>
        <p:txBody>
          <a:bodyPr/>
          <a:lstStyle/>
          <a:p>
            <a:r>
              <a:rPr lang="en-US" smtClean="0"/>
              <a:t>hacking</a:t>
            </a:r>
          </a:p>
          <a:p>
            <a:r>
              <a:rPr lang="en-US" smtClean="0"/>
              <a:t>import statement</a:t>
            </a:r>
          </a:p>
          <a:p>
            <a:r>
              <a:rPr lang="en-US" smtClean="0"/>
              <a:t>integrated development environment (IDE)</a:t>
            </a:r>
          </a:p>
          <a:p>
            <a:r>
              <a:rPr lang="en-US" smtClean="0"/>
              <a:t>interpreter</a:t>
            </a:r>
          </a:p>
          <a:p>
            <a:r>
              <a:rPr lang="en-US" smtClean="0"/>
              <a:t>Java virtual machine (JVM)</a:t>
            </a:r>
          </a:p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E6F41EA-2001-4E10-BFAF-27C00E2575D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8183669-B80B-4CEB-872B-60671A1BCABD}" type="slidenum">
              <a:rPr lang="en-US" sz="2600" b="1">
                <a:solidFill>
                  <a:schemeClr val="bg1"/>
                </a:solidFill>
              </a:rPr>
              <a:pPr/>
              <a:t>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3555" name="Slide Number Placeholder 6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009C4A2-CF19-4C9F-A7BA-CE8FB4CFCFB8}" type="slidenum">
              <a:rPr lang="en-US" sz="2600" b="1">
                <a:solidFill>
                  <a:schemeClr val="bg1"/>
                </a:solidFill>
              </a:rPr>
              <a:pPr/>
              <a:t>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355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Vocabulary (continued)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mtClean="0"/>
              <a:t>just-in-time compilation (JIT)</a:t>
            </a:r>
          </a:p>
          <a:p>
            <a:r>
              <a:rPr lang="en-US" smtClean="0"/>
              <a:t>panel</a:t>
            </a:r>
          </a:p>
          <a:p>
            <a:r>
              <a:rPr lang="en-US" smtClean="0"/>
              <a:t>panes</a:t>
            </a:r>
          </a:p>
          <a:p>
            <a:r>
              <a:rPr lang="en-US" smtClean="0"/>
              <a:t>parameter</a:t>
            </a:r>
          </a:p>
          <a:p>
            <a:endParaRPr lang="en-US" smtClean="0"/>
          </a:p>
        </p:txBody>
      </p:sp>
      <p:sp>
        <p:nvSpPr>
          <p:cNvPr id="23558" name="Rectangle 8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r>
              <a:rPr lang="en-US" smtClean="0"/>
              <a:t>source code</a:t>
            </a:r>
          </a:p>
          <a:p>
            <a:r>
              <a:rPr lang="en-US" smtClean="0"/>
              <a:t>statement</a:t>
            </a:r>
          </a:p>
          <a:p>
            <a:r>
              <a:rPr lang="en-US" smtClean="0"/>
              <a:t>terminal I/O user interface</a:t>
            </a:r>
          </a:p>
          <a:p>
            <a:r>
              <a:rPr lang="en-US" smtClean="0"/>
              <a:t>variable</a:t>
            </a:r>
            <a:endParaRPr lang="en-US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D9619FC-B8EF-473C-B650-411303D9E753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457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32228DD-D074-4A9E-898F-9ECD588FBAF9}" type="slidenum">
              <a:rPr lang="en-US" sz="2600" b="1">
                <a:solidFill>
                  <a:schemeClr val="bg1"/>
                </a:solidFill>
              </a:rPr>
              <a:pPr/>
              <a:t>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4579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B6E3520-A1A6-488D-8823-105268438F66}" type="slidenum">
              <a:rPr lang="en-US" sz="2600" b="1">
                <a:solidFill>
                  <a:schemeClr val="bg1"/>
                </a:solidFill>
              </a:rPr>
              <a:pPr/>
              <a:t>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4580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Why Java? 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3962400"/>
          </a:xfrm>
        </p:spPr>
        <p:txBody>
          <a:bodyPr/>
          <a:lstStyle/>
          <a:p>
            <a:pPr eaLnBrk="1" hangingPunct="1"/>
            <a:r>
              <a:rPr lang="en-US" smtClean="0"/>
              <a:t>Java is the fastest growing programming language in the world.</a:t>
            </a:r>
          </a:p>
          <a:p>
            <a:pPr lvl="1" eaLnBrk="1" hangingPunct="1"/>
            <a:r>
              <a:rPr lang="en-US" smtClean="0"/>
              <a:t>Sun, IBM use Java to develop applications.</a:t>
            </a:r>
          </a:p>
          <a:p>
            <a:pPr eaLnBrk="1" hangingPunct="1"/>
            <a:r>
              <a:rPr lang="en-US" smtClean="0"/>
              <a:t>Java is a modern object-oriented programming language.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A3EA0F4-B9FC-431F-B108-8D032A8D96BC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560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7538AD-1DC8-49CD-B56F-AAF7CC4503CD}" type="slidenum">
              <a:rPr lang="en-US" sz="2600" b="1">
                <a:solidFill>
                  <a:schemeClr val="bg1"/>
                </a:solidFill>
              </a:rPr>
              <a:pPr/>
              <a:t>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5603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792663E-8D3E-414E-978D-27CEB2363FDF}" type="slidenum">
              <a:rPr lang="en-US" sz="2600" b="1">
                <a:solidFill>
                  <a:schemeClr val="bg1"/>
                </a:solidFill>
              </a:rPr>
              <a:pPr/>
              <a:t>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5604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Why Java? (continued) 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3962400"/>
          </a:xfrm>
        </p:spPr>
        <p:txBody>
          <a:bodyPr/>
          <a:lstStyle/>
          <a:p>
            <a:pPr eaLnBrk="1" hangingPunct="1"/>
            <a:r>
              <a:rPr lang="en-US" smtClean="0"/>
              <a:t>Java is ideal for distributed, network-based applications.</a:t>
            </a:r>
          </a:p>
          <a:p>
            <a:pPr lvl="1" eaLnBrk="1" hangingPunct="1"/>
            <a:r>
              <a:rPr lang="en-US" b="1" smtClean="0"/>
              <a:t>Secure: </a:t>
            </a:r>
            <a:r>
              <a:rPr lang="en-US" smtClean="0"/>
              <a:t>Virus-free, tamper-free systems.</a:t>
            </a:r>
          </a:p>
          <a:p>
            <a:pPr lvl="1" eaLnBrk="1" hangingPunct="1"/>
            <a:r>
              <a:rPr lang="en-US" b="1" smtClean="0"/>
              <a:t>Robust: </a:t>
            </a:r>
            <a:r>
              <a:rPr lang="en-US" smtClean="0"/>
              <a:t>Supports development of programs that do not overwrite memory.</a:t>
            </a:r>
          </a:p>
          <a:p>
            <a:pPr lvl="1" eaLnBrk="1" hangingPunct="1"/>
            <a:r>
              <a:rPr lang="en-US" b="1" smtClean="0"/>
              <a:t>Portable:</a:t>
            </a:r>
            <a:r>
              <a:rPr lang="en-US" smtClean="0"/>
              <a:t> Yields programs that can be run on different computer types.</a:t>
            </a:r>
          </a:p>
          <a:p>
            <a:pPr eaLnBrk="1" hangingPunct="1"/>
            <a:endParaRPr lang="en-US" b="1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83A84AD-F16C-4873-9A3D-2D734BD151A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662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2CB81F9-3C95-4A0A-A47C-01B6B2D7CA5C}" type="slidenum">
              <a:rPr lang="en-US" sz="2600" b="1">
                <a:solidFill>
                  <a:schemeClr val="bg1"/>
                </a:solidFill>
              </a:rPr>
              <a:pPr/>
              <a:t>8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6627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E8F7A32-7B52-4617-A8B2-AFDC62324455}" type="slidenum">
              <a:rPr lang="en-US" sz="2600" b="1">
                <a:solidFill>
                  <a:schemeClr val="bg1"/>
                </a:solidFill>
              </a:rPr>
              <a:pPr/>
              <a:t>8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6628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Why Java? (continued) 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3962400"/>
          </a:xfrm>
        </p:spPr>
        <p:txBody>
          <a:bodyPr/>
          <a:lstStyle/>
          <a:p>
            <a:pPr eaLnBrk="1" hangingPunct="1"/>
            <a:r>
              <a:rPr lang="en-US" smtClean="0"/>
              <a:t>Java supports advanced programming concepts.</a:t>
            </a:r>
          </a:p>
          <a:p>
            <a:pPr lvl="1" eaLnBrk="1" hangingPunct="1"/>
            <a:r>
              <a:rPr lang="en-US" b="1" smtClean="0"/>
              <a:t>Thread</a:t>
            </a:r>
            <a:r>
              <a:rPr lang="en-US" smtClean="0"/>
              <a:t>: A process that can run concurrently with other processes.</a:t>
            </a:r>
          </a:p>
          <a:p>
            <a:pPr eaLnBrk="1" hangingPunct="1"/>
            <a:r>
              <a:rPr lang="en-US" smtClean="0"/>
              <a:t>Java resembles C++.</a:t>
            </a:r>
          </a:p>
          <a:p>
            <a:pPr lvl="1" eaLnBrk="1" hangingPunct="1"/>
            <a:r>
              <a:rPr lang="en-US" smtClean="0"/>
              <a:t>Easy for a C++ programmer to learn Java.</a:t>
            </a:r>
          </a:p>
          <a:p>
            <a:pPr eaLnBrk="1" hangingPunct="1"/>
            <a:r>
              <a:rPr lang="en-US" smtClean="0"/>
              <a:t>Java does run more slowly than other languages because it is interpreted.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C645926-DA1A-4D4E-B7E1-42C480DB03E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765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5A6F7BE-5038-4F82-B4B1-525F2FBE8FE4}" type="slidenum">
              <a:rPr lang="en-US" sz="2600" b="1">
                <a:solidFill>
                  <a:schemeClr val="bg1"/>
                </a:solidFill>
              </a:rPr>
              <a:pPr/>
              <a:t>9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7651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4E3F144-71B5-460C-BFAB-2A65BA670636}" type="slidenum">
              <a:rPr lang="en-US" sz="2600" b="1">
                <a:solidFill>
                  <a:schemeClr val="bg1"/>
                </a:solidFill>
              </a:rPr>
              <a:pPr/>
              <a:t>9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7652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The Java Virtual Machine and </a:t>
            </a:r>
            <a:br>
              <a:rPr lang="en-US" smtClean="0"/>
            </a:br>
            <a:r>
              <a:rPr lang="en-US" smtClean="0"/>
              <a:t>Byte Code 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3962400"/>
          </a:xfrm>
        </p:spPr>
        <p:txBody>
          <a:bodyPr/>
          <a:lstStyle/>
          <a:p>
            <a:pPr eaLnBrk="1" hangingPunct="1"/>
            <a:r>
              <a:rPr lang="en-US" smtClean="0"/>
              <a:t>Java compilers translate Java into Java byte code.</a:t>
            </a:r>
          </a:p>
          <a:p>
            <a:pPr lvl="1" eaLnBrk="1" hangingPunct="1"/>
            <a:r>
              <a:rPr lang="en-US" smtClean="0"/>
              <a:t>Not machine language</a:t>
            </a:r>
          </a:p>
          <a:p>
            <a:pPr lvl="1" eaLnBrk="1" hangingPunct="1"/>
            <a:r>
              <a:rPr lang="en-US" smtClean="0"/>
              <a:t>Must install JVM (Java Virtual Machine).</a:t>
            </a:r>
          </a:p>
          <a:p>
            <a:pPr eaLnBrk="1" hangingPunct="1"/>
            <a:r>
              <a:rPr lang="en-US" smtClean="0"/>
              <a:t>A JVM is an interpreter.</a:t>
            </a:r>
          </a:p>
          <a:p>
            <a:pPr lvl="1" eaLnBrk="1" hangingPunct="1"/>
            <a:r>
              <a:rPr lang="en-US" smtClean="0"/>
              <a:t>An interpreter is a program that runs like a computer.</a:t>
            </a:r>
          </a:p>
          <a:p>
            <a:pPr lvl="1" eaLnBrk="1" hangingPunct="1"/>
            <a:r>
              <a:rPr lang="en-US" smtClean="0"/>
              <a:t>An interpreter runs slower than a computer.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0099CC"/>
      </a:accent2>
      <a:accent3>
        <a:srgbClr val="FFFFFF"/>
      </a:accent3>
      <a:accent4>
        <a:srgbClr val="002A56"/>
      </a:accent4>
      <a:accent5>
        <a:srgbClr val="ADE2E2"/>
      </a:accent5>
      <a:accent6>
        <a:srgbClr val="008AB9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6600FF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5C00E7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0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6600FF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5C00E7"/>
        </a:accent6>
        <a:hlink>
          <a:srgbClr val="99CC00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apsules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10397</TotalTime>
  <Words>1214</Words>
  <Application>Microsoft Office PowerPoint</Application>
  <PresentationFormat>On-screen Show (4:3)</PresentationFormat>
  <Paragraphs>275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Wingdings</vt:lpstr>
      <vt:lpstr>Times New Roman</vt:lpstr>
      <vt:lpstr>Courier New</vt:lpstr>
      <vt:lpstr>Capsules</vt:lpstr>
      <vt:lpstr>Capsules</vt:lpstr>
      <vt:lpstr>Capsules</vt:lpstr>
      <vt:lpstr>Chapter 2 First Java Programs</vt:lpstr>
      <vt:lpstr>Objectives</vt:lpstr>
      <vt:lpstr>Objectives (continued)</vt:lpstr>
      <vt:lpstr>Vocabulary</vt:lpstr>
      <vt:lpstr>Vocabulary (continued)</vt:lpstr>
      <vt:lpstr>Why Java? </vt:lpstr>
      <vt:lpstr>Why Java? (continued) </vt:lpstr>
      <vt:lpstr>Why Java? (continued) </vt:lpstr>
      <vt:lpstr>The Java Virtual Machine and  Byte Code </vt:lpstr>
      <vt:lpstr>The Java Virtual Machine and Byte Code (continued) </vt:lpstr>
      <vt:lpstr>Choosing a User Interface Style</vt:lpstr>
      <vt:lpstr>Choosing a User Interface Style (continued) </vt:lpstr>
      <vt:lpstr>Hello World</vt:lpstr>
      <vt:lpstr>Hello World (continued) </vt:lpstr>
      <vt:lpstr>Hello World (continued) </vt:lpstr>
      <vt:lpstr>Hello World (continued) </vt:lpstr>
      <vt:lpstr>Edit, Compile, and Execute</vt:lpstr>
      <vt:lpstr>Edit, Compile, and Execute (continued) </vt:lpstr>
      <vt:lpstr>Edit, Compile, and Execute (continued) </vt:lpstr>
      <vt:lpstr>Edit, Compile, and Execute (continued) </vt:lpstr>
      <vt:lpstr>Edit, Compile, and Execute (continued) </vt:lpstr>
      <vt:lpstr>Edit, Compile, and Execute (continued) </vt:lpstr>
      <vt:lpstr>Edit, Compile, and Execute (continued) </vt:lpstr>
      <vt:lpstr>Edit, Compile, and Execute (continued)</vt:lpstr>
      <vt:lpstr>Temperature Conversion</vt:lpstr>
      <vt:lpstr>Temperature Conversion (continued) </vt:lpstr>
      <vt:lpstr>Graphics and GUIs: Windows and Panels</vt:lpstr>
      <vt:lpstr>Graphics and GUIs: Windows and Panels (continued)</vt:lpstr>
      <vt:lpstr>Graphics and GUIs: Windows and Panels (continued) </vt:lpstr>
      <vt:lpstr>Graphics and GUIs: Windows and Panels (continued) </vt:lpstr>
      <vt:lpstr>Summary</vt:lpstr>
      <vt:lpstr>Summary (continued)</vt:lpstr>
      <vt:lpstr>Summary (continued)</vt:lpstr>
    </vt:vector>
  </TitlesOfParts>
  <Company>Course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First Java Programs</dc:title>
  <dc:creator/>
  <cp:lastModifiedBy>Amanda Lyons</cp:lastModifiedBy>
  <cp:revision>260</cp:revision>
  <dcterms:created xsi:type="dcterms:W3CDTF">2001-06-11T01:47:29Z</dcterms:created>
  <dcterms:modified xsi:type="dcterms:W3CDTF">2009-09-30T14:47:00Z</dcterms:modified>
</cp:coreProperties>
</file>