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41"/>
  </p:notesMasterIdLst>
  <p:handoutMasterIdLst>
    <p:handoutMasterId r:id="rId42"/>
  </p:handoutMasterIdLst>
  <p:sldIdLst>
    <p:sldId id="299" r:id="rId2"/>
    <p:sldId id="380" r:id="rId3"/>
    <p:sldId id="325" r:id="rId4"/>
    <p:sldId id="300" r:id="rId5"/>
    <p:sldId id="350" r:id="rId6"/>
    <p:sldId id="432" r:id="rId7"/>
    <p:sldId id="433" r:id="rId8"/>
    <p:sldId id="435" r:id="rId9"/>
    <p:sldId id="436" r:id="rId10"/>
    <p:sldId id="441" r:id="rId11"/>
    <p:sldId id="442" r:id="rId12"/>
    <p:sldId id="443" r:id="rId13"/>
    <p:sldId id="444" r:id="rId14"/>
    <p:sldId id="445" r:id="rId15"/>
    <p:sldId id="437" r:id="rId16"/>
    <p:sldId id="446" r:id="rId17"/>
    <p:sldId id="447" r:id="rId18"/>
    <p:sldId id="448" r:id="rId19"/>
    <p:sldId id="466" r:id="rId20"/>
    <p:sldId id="450" r:id="rId21"/>
    <p:sldId id="452" r:id="rId22"/>
    <p:sldId id="451" r:id="rId23"/>
    <p:sldId id="453" r:id="rId24"/>
    <p:sldId id="438" r:id="rId25"/>
    <p:sldId id="454" r:id="rId26"/>
    <p:sldId id="455" r:id="rId27"/>
    <p:sldId id="456" r:id="rId28"/>
    <p:sldId id="457" r:id="rId29"/>
    <p:sldId id="439" r:id="rId30"/>
    <p:sldId id="458" r:id="rId31"/>
    <p:sldId id="440" r:id="rId32"/>
    <p:sldId id="459" r:id="rId33"/>
    <p:sldId id="460" r:id="rId34"/>
    <p:sldId id="461" r:id="rId35"/>
    <p:sldId id="463" r:id="rId36"/>
    <p:sldId id="321" r:id="rId37"/>
    <p:sldId id="340" r:id="rId38"/>
    <p:sldId id="464" r:id="rId39"/>
    <p:sldId id="465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son" initials="" lastIdx="5" clrIdx="0"/>
  <p:cmAuthor id="1" name="Amanda Lyons" initials="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995" autoAdjust="0"/>
    <p:restoredTop sz="94575" autoAdjust="0"/>
  </p:normalViewPr>
  <p:slideViewPr>
    <p:cSldViewPr>
      <p:cViewPr>
        <p:scale>
          <a:sx n="75" d="100"/>
          <a:sy n="75" d="100"/>
        </p:scale>
        <p:origin x="-888" y="-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7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8E7940A-10A0-45C5-A070-47B116005A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457FD57-F358-41E7-B8DC-A53C42D6C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466CEA-ED50-4692-A40C-6447A044F05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79C3F-6B95-4EE4-9C1F-F80147ADC2F3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A66CD-C39F-4F73-B2C5-F27ABD2A8F6C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/>
            </a:p>
          </p:txBody>
        </p:sp>
      </p:grpSp>
      <p:pic>
        <p:nvPicPr>
          <p:cNvPr id="10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207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066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C1E0DE76-9415-467B-83FF-854FAC9333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94BC0-E1F2-442B-92F3-24D05052D6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B8F3C-E1CC-4100-9DC9-3CC487743F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B417A-B58E-4685-915D-172C42AFCC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26A3D-84F0-4CE1-96B1-D0890BC3BB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4006C-CC32-4242-AAF9-E4C9FBDB46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6AA13-67A7-47E0-8D53-032A47E57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CFD5A-005B-4DF5-AACE-D851BCCCBD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0BFDD-71E9-48B4-8472-FCB66D86A9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7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8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5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9" name="Text Box 21"/>
          <p:cNvSpPr txBox="1">
            <a:spLocks noChangeArrowheads="1"/>
          </p:cNvSpPr>
          <p:nvPr userDrawn="1"/>
        </p:nvSpPr>
        <p:spPr bwMode="auto">
          <a:xfrm>
            <a:off x="-3175" y="3276600"/>
            <a:ext cx="4921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Chapter 3</a:t>
            </a: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 bwMode="auto">
          <a:xfrm>
            <a:off x="1676400" y="6230938"/>
            <a:ext cx="7164388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b="1" dirty="0">
                <a:latin typeface="Arial" pitchFamily="34" charset="0"/>
              </a:rPr>
              <a:t>CLB: MS Office 2007 Companion</a:t>
            </a:r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914400" y="64008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b="1" dirty="0">
                <a:latin typeface="Arial" pitchFamily="34" charset="0"/>
              </a:rPr>
              <a:t>Campbell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32AD1-F8E3-42D9-BDE2-EB0C8844E4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35617-45B4-46A3-8D79-895CA31E55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5600F-F064-4DBD-8D07-A06C510D4E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4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96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963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  <p:sp>
            <p:nvSpPr>
              <p:cNvPr id="6964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 userDrawn="1"/>
        </p:nvSpPr>
        <p:spPr bwMode="auto">
          <a:xfrm>
            <a:off x="0" y="3200400"/>
            <a:ext cx="7937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ot="10800000" vert="eaVert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Chapter 3</a:t>
            </a:r>
          </a:p>
        </p:txBody>
      </p:sp>
      <p:sp>
        <p:nvSpPr>
          <p:cNvPr id="1039" name="Text Box 15"/>
          <p:cNvSpPr txBox="1">
            <a:spLocks noChangeArrowheads="1"/>
          </p:cNvSpPr>
          <p:nvPr userDrawn="1"/>
        </p:nvSpPr>
        <p:spPr bwMode="auto">
          <a:xfrm>
            <a:off x="8382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b="1" dirty="0"/>
              <a:t>Lambert / Osborne</a:t>
            </a:r>
          </a:p>
        </p:txBody>
      </p:sp>
      <p:sp>
        <p:nvSpPr>
          <p:cNvPr id="1040" name="Text Box 16"/>
          <p:cNvSpPr txBox="1">
            <a:spLocks noChangeArrowheads="1"/>
          </p:cNvSpPr>
          <p:nvPr userDrawn="1"/>
        </p:nvSpPr>
        <p:spPr bwMode="auto">
          <a:xfrm>
            <a:off x="4724400" y="6324600"/>
            <a:ext cx="426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lang="en-US" sz="2000" b="1" dirty="0"/>
              <a:t>Fundamentals of Java 4E</a:t>
            </a:r>
          </a:p>
        </p:txBody>
      </p:sp>
      <p:sp>
        <p:nvSpPr>
          <p:cNvPr id="696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6CEFC8DE-6B1B-4F6D-820E-B50AF42BF6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3" name="Picture 15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1301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83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07D139D-3AB2-4E10-9B82-C1A182555DD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6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Chapter 3</a:t>
            </a:r>
            <a:br>
              <a:rPr lang="en-US" sz="3200" smtClean="0"/>
            </a:br>
            <a:r>
              <a:rPr lang="en-US" sz="3200" smtClean="0"/>
              <a:t>Syntax, Errors, and Debugging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241800" cy="1822450"/>
          </a:xfrm>
        </p:spPr>
        <p:txBody>
          <a:bodyPr/>
          <a:lstStyle/>
          <a:p>
            <a:pPr eaLnBrk="1" hangingPunct="1"/>
            <a:r>
              <a:rPr lang="en-US" b="1" smtClean="0"/>
              <a:t>Fundamentals of Java: AP Computer Science Essentials, 4th Edition</a:t>
            </a: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609600" y="62484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685800" y="6324600"/>
            <a:ext cx="2514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/>
              <a:t>Lambert / Osborne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78AC82B-BA6D-400D-818A-317B9793108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867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489423D-0438-427C-A6E7-04E81E325522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867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194E834-FDBB-42DE-9B0E-55CA8A994432}" type="slidenum">
              <a:rPr lang="en-US" sz="2600" b="1">
                <a:solidFill>
                  <a:schemeClr val="bg1"/>
                </a:solidFill>
              </a:rPr>
              <a:pPr/>
              <a:t>10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867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Basic Java Syntax and Semantics (continued) 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77200" cy="3962400"/>
          </a:xfrm>
        </p:spPr>
        <p:txBody>
          <a:bodyPr/>
          <a:lstStyle/>
          <a:p>
            <a:pPr eaLnBrk="1" hangingPunct="1"/>
            <a:r>
              <a:rPr lang="en-US" b="1" smtClean="0"/>
              <a:t>Literals:</a:t>
            </a:r>
          </a:p>
          <a:p>
            <a:pPr eaLnBrk="1" hangingPunct="1"/>
            <a:r>
              <a:rPr lang="en-US" smtClean="0"/>
              <a:t>Literals are items in a program whose values do not change.</a:t>
            </a:r>
          </a:p>
          <a:p>
            <a:pPr lvl="1" eaLnBrk="1" hangingPunct="1"/>
            <a:r>
              <a:rPr lang="en-US" smtClean="0"/>
              <a:t>Restricted to primitive data types and strings.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</a:endParaRPr>
          </a:p>
        </p:txBody>
      </p:sp>
      <p:pic>
        <p:nvPicPr>
          <p:cNvPr id="28679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267200"/>
            <a:ext cx="67246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29"/>
          <p:cNvSpPr txBox="1">
            <a:spLocks noChangeArrowheads="1"/>
          </p:cNvSpPr>
          <p:nvPr/>
        </p:nvSpPr>
        <p:spPr bwMode="auto">
          <a:xfrm>
            <a:off x="3124200" y="6019800"/>
            <a:ext cx="373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Examples of numeric literals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6D4716-2BCE-43D7-B328-7D8ABA933A4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969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D6B4AAB-506D-40AE-B3B0-69AD0A927CBA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9699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7C0ED4D-B557-4C9D-BBBF-6111B5D593B7}" type="slidenum">
              <a:rPr lang="en-US" sz="2600" b="1">
                <a:solidFill>
                  <a:schemeClr val="bg1"/>
                </a:solidFill>
              </a:rPr>
              <a:pPr/>
              <a:t>11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970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Basic Java Syntax and Semantics (continued) 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848600" cy="3962400"/>
          </a:xfrm>
        </p:spPr>
        <p:txBody>
          <a:bodyPr/>
          <a:lstStyle/>
          <a:p>
            <a:pPr eaLnBrk="1" hangingPunct="1"/>
            <a:r>
              <a:rPr lang="en-US" b="1" smtClean="0"/>
              <a:t>Variables and Their Declarations:</a:t>
            </a:r>
          </a:p>
          <a:p>
            <a:pPr eaLnBrk="1" hangingPunct="1"/>
            <a:r>
              <a:rPr lang="en-US" smtClean="0"/>
              <a:t>Variables are items whose values can change during execution.</a:t>
            </a:r>
          </a:p>
          <a:p>
            <a:pPr lvl="2"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</a:endParaRPr>
          </a:p>
        </p:txBody>
      </p:sp>
      <p:sp>
        <p:nvSpPr>
          <p:cNvPr id="29703" name="Text Box 9"/>
          <p:cNvSpPr txBox="1">
            <a:spLocks noChangeArrowheads="1"/>
          </p:cNvSpPr>
          <p:nvPr/>
        </p:nvSpPr>
        <p:spPr bwMode="auto">
          <a:xfrm>
            <a:off x="3048000" y="6096000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Changing the value of a variable</a:t>
            </a:r>
          </a:p>
        </p:txBody>
      </p:sp>
      <p:pic>
        <p:nvPicPr>
          <p:cNvPr id="2970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733800"/>
            <a:ext cx="2819400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38DC840-B344-4960-A2E4-13730877C41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072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C048532-BA93-4976-B975-3BB53010D15D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0723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8167902-CA4E-428E-BDE6-C38DC6B4ACF5}" type="slidenum">
              <a:rPr lang="en-US" sz="2600" b="1">
                <a:solidFill>
                  <a:schemeClr val="bg1"/>
                </a:solidFill>
              </a:rPr>
              <a:pPr/>
              <a:t>12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0724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Basic Java Syntax and Semantics (continued) 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01000" cy="3962400"/>
          </a:xfrm>
        </p:spPr>
        <p:txBody>
          <a:bodyPr/>
          <a:lstStyle/>
          <a:p>
            <a:pPr eaLnBrk="1" hangingPunct="1"/>
            <a:r>
              <a:rPr lang="en-US" sz="2400" b="1" smtClean="0"/>
              <a:t>Variables and Their Declarations (cont):</a:t>
            </a:r>
            <a:endParaRPr lang="en-US" sz="2400" smtClean="0"/>
          </a:p>
          <a:p>
            <a:pPr eaLnBrk="1" hangingPunct="1"/>
            <a:r>
              <a:rPr lang="en-US" sz="2400" smtClean="0"/>
              <a:t>Before using a variable, the program must declare its type.</a:t>
            </a:r>
          </a:p>
          <a:p>
            <a:pPr lvl="1" eaLnBrk="1" hangingPunct="1"/>
            <a:r>
              <a:rPr lang="en-US" sz="2000" smtClean="0"/>
              <a:t>Variable declaration statement</a:t>
            </a:r>
          </a:p>
          <a:p>
            <a:pPr lvl="1" eaLnBrk="1" hangingPunct="1"/>
            <a:r>
              <a:rPr lang="en-US" sz="2000" smtClean="0"/>
              <a:t>Type on left; variable name on right</a:t>
            </a:r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endParaRPr lang="en-US" sz="2000" smtClean="0"/>
          </a:p>
          <a:p>
            <a:pPr lvl="1" eaLnBrk="1" hangingPunct="1"/>
            <a:r>
              <a:rPr lang="en-US" sz="2000" smtClean="0"/>
              <a:t>Several variables and values can be in the same statement.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1800" smtClean="0"/>
          </a:p>
        </p:txBody>
      </p:sp>
      <p:sp>
        <p:nvSpPr>
          <p:cNvPr id="30726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en-US" sz="2800"/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en-US" sz="2800"/>
          </a:p>
        </p:txBody>
      </p:sp>
      <p:pic>
        <p:nvPicPr>
          <p:cNvPr id="3072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4267200"/>
            <a:ext cx="20574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7F36F1-7D4E-4164-A3C1-F435F14662F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174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CA2F36B-2563-42D6-8762-EF1B0C501FAA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1747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F835761-B4EF-44E0-ABF7-A01A97C1232A}" type="slidenum">
              <a:rPr lang="en-US" sz="2600" b="1">
                <a:solidFill>
                  <a:schemeClr val="bg1"/>
                </a:solidFill>
              </a:rPr>
              <a:pPr/>
              <a:t>13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174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Basic Java Syntax and Semantics (continued) 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3962400"/>
          </a:xfrm>
        </p:spPr>
        <p:txBody>
          <a:bodyPr/>
          <a:lstStyle/>
          <a:p>
            <a:pPr eaLnBrk="1" hangingPunct="1"/>
            <a:r>
              <a:rPr lang="en-US" b="1" smtClean="0"/>
              <a:t>Variables and Their Declarations (cont):</a:t>
            </a:r>
            <a:endParaRPr lang="en-US" smtClean="0"/>
          </a:p>
          <a:p>
            <a:pPr eaLnBrk="1" hangingPunct="1"/>
            <a:r>
              <a:rPr lang="en-US" smtClean="0"/>
              <a:t>Instantiation creates objects.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Constants are variables that, once initialized, cannot change.</a:t>
            </a:r>
          </a:p>
          <a:p>
            <a:pPr eaLnBrk="1" hangingPunct="1"/>
            <a:endParaRPr lang="en-US" smtClean="0"/>
          </a:p>
          <a:p>
            <a:pPr lvl="2" eaLnBrk="1" hangingPunct="1"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31750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410200"/>
            <a:ext cx="69342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505200"/>
            <a:ext cx="72390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DC39641-D565-419D-9EF3-185108F8517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277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777C46E-04F3-4130-8CC8-78502B692018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2771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E707EB0-6564-4029-A1B5-4167CED704AF}" type="slidenum">
              <a:rPr lang="en-US" sz="2600" b="1">
                <a:solidFill>
                  <a:schemeClr val="bg1"/>
                </a:solidFill>
              </a:rPr>
              <a:pPr/>
              <a:t>14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2772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Basic Java Syntax and Semantics (continued) 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3962400"/>
          </a:xfrm>
        </p:spPr>
        <p:txBody>
          <a:bodyPr/>
          <a:lstStyle/>
          <a:p>
            <a:pPr eaLnBrk="1" hangingPunct="1"/>
            <a:r>
              <a:rPr lang="en-US" smtClean="0"/>
              <a:t>Assignment statements have variables on the left and values on the right.</a:t>
            </a:r>
          </a:p>
          <a:p>
            <a:pPr eaLnBrk="1" hangingPunct="1"/>
            <a:r>
              <a:rPr lang="en-US" smtClean="0"/>
              <a:t>Arithmetic expressions are operands and operators.</a:t>
            </a:r>
          </a:p>
          <a:p>
            <a:pPr lvl="1" eaLnBrk="1" hangingPunct="1"/>
            <a:r>
              <a:rPr lang="en-US" smtClean="0"/>
              <a:t>Multiplication/division before addition/subtraction.</a:t>
            </a:r>
          </a:p>
          <a:p>
            <a:pPr lvl="1" eaLnBrk="1" hangingPunct="1"/>
            <a:r>
              <a:rPr lang="en-US" smtClean="0"/>
              <a:t>Equal operators calculated from left to right.</a:t>
            </a:r>
          </a:p>
          <a:p>
            <a:pPr lvl="1" eaLnBrk="1" hangingPunct="1"/>
            <a:r>
              <a:rPr lang="en-US" smtClean="0"/>
              <a:t>Use parentheses to change the order.</a:t>
            </a:r>
          </a:p>
          <a:p>
            <a:pPr lvl="2" eaLnBrk="1" hangingPunct="1"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3277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2895600"/>
            <a:ext cx="3048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2D4A87-3E4C-47B2-9836-C179EF9ECCF6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379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B1A0990-409F-429D-A5D9-3CFE0AB43EC6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379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268E66F-F72E-47E8-B1BD-6EEF42A55382}" type="slidenum">
              <a:rPr lang="en-US" sz="2600" b="1">
                <a:solidFill>
                  <a:schemeClr val="bg1"/>
                </a:solidFill>
              </a:rPr>
              <a:pPr/>
              <a:t>15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379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Basic Java Syntax and Semantics (continued) 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62200"/>
            <a:ext cx="8153400" cy="3962400"/>
          </a:xfrm>
        </p:spPr>
        <p:txBody>
          <a:bodyPr/>
          <a:lstStyle/>
          <a:p>
            <a:pPr eaLnBrk="1" hangingPunct="1"/>
            <a:r>
              <a:rPr lang="en-US" smtClean="0"/>
              <a:t>Explanation</a:t>
            </a:r>
            <a:r>
              <a:rPr lang="en-US" sz="2400" smtClean="0"/>
              <a:t> </a:t>
            </a:r>
            <a:r>
              <a:rPr lang="en-US" smtClean="0"/>
              <a:t>about points concerning operators:</a:t>
            </a:r>
            <a:endParaRPr lang="en-US" sz="2400" smtClean="0"/>
          </a:p>
          <a:p>
            <a:pPr lvl="1" eaLnBrk="1" hangingPunct="1"/>
            <a:r>
              <a:rPr lang="en-US" sz="2200" smtClean="0"/>
              <a:t>Division has different semantics for integer and floating-point operands.</a:t>
            </a:r>
          </a:p>
          <a:p>
            <a:pPr lvl="1" eaLnBrk="1" hangingPunct="1"/>
            <a:r>
              <a:rPr lang="en-US" sz="2200" smtClean="0"/>
              <a:t>% yields the remainder of one number divided by another.</a:t>
            </a:r>
          </a:p>
          <a:p>
            <a:pPr lvl="1" eaLnBrk="1" hangingPunct="1"/>
            <a:r>
              <a:rPr lang="en-US" sz="2200" smtClean="0"/>
              <a:t>Java applies operators of higher precedence over lower precedence.</a:t>
            </a:r>
          </a:p>
          <a:p>
            <a:pPr lvl="1" eaLnBrk="1" hangingPunct="1"/>
            <a:r>
              <a:rPr lang="en-US" sz="2200" smtClean="0"/>
              <a:t>Parentheses must occur in pairs, but can be nested.</a:t>
            </a:r>
          </a:p>
          <a:p>
            <a:pPr lvl="1" eaLnBrk="1" hangingPunct="1"/>
            <a:endParaRPr lang="en-US" sz="20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87444EB-4533-4307-853E-5892C34B9D6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481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C8A955B-ED16-4445-87C5-6A6A7436C9AF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4819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07E20D4-9612-4E74-9188-6B405CDA45F4}" type="slidenum">
              <a:rPr lang="en-US" sz="2600" b="1">
                <a:solidFill>
                  <a:schemeClr val="bg1"/>
                </a:solidFill>
              </a:rPr>
              <a:pPr/>
              <a:t>16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482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Basic Java Syntax and Semantics (continued) 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62200"/>
            <a:ext cx="8001000" cy="3962400"/>
          </a:xfrm>
        </p:spPr>
        <p:txBody>
          <a:bodyPr/>
          <a:lstStyle/>
          <a:p>
            <a:pPr eaLnBrk="1" hangingPunct="1"/>
            <a:r>
              <a:rPr lang="en-US" sz="2400" b="1" smtClean="0"/>
              <a:t>Maximum, Minimum, and Arithmetic Overflow:</a:t>
            </a:r>
          </a:p>
          <a:p>
            <a:pPr eaLnBrk="1" hangingPunct="1"/>
            <a:r>
              <a:rPr lang="en-US" sz="2400" smtClean="0"/>
              <a:t>Numeric data types support a finite range of values.</a:t>
            </a:r>
          </a:p>
          <a:p>
            <a:pPr eaLnBrk="1" hangingPunct="1"/>
            <a:r>
              <a:rPr lang="en-US" sz="2400" smtClean="0"/>
              <a:t>Programmers use constants to represent value range.</a:t>
            </a:r>
          </a:p>
          <a:p>
            <a:pPr lvl="1" eaLnBrk="1" hangingPunct="1"/>
            <a:r>
              <a:rPr lang="en-US" sz="2000" smtClean="0"/>
              <a:t>Arithmetic overflow: when values are outside of range.</a:t>
            </a:r>
          </a:p>
          <a:p>
            <a:pPr lvl="1" eaLnBrk="1" hangingPunct="1"/>
            <a:r>
              <a:rPr lang="en-US" sz="2000" smtClean="0"/>
              <a:t>JVM inverts the sign of the number and allows the number to continue.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2F2965F-F9D8-42AE-87CF-434C0C549616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584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D834111-030E-4168-8065-E53CD64A56CA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5843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EE0A818-D741-41AF-B7A3-6B361D4660C2}" type="slidenum">
              <a:rPr lang="en-US" sz="2600" b="1">
                <a:solidFill>
                  <a:schemeClr val="bg1"/>
                </a:solidFill>
              </a:rPr>
              <a:pPr/>
              <a:t>17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5844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Basic Java Syntax and Semantics (continued) 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77200" cy="3962400"/>
          </a:xfrm>
        </p:spPr>
        <p:txBody>
          <a:bodyPr/>
          <a:lstStyle/>
          <a:p>
            <a:pPr eaLnBrk="1" hangingPunct="1"/>
            <a:r>
              <a:rPr lang="en-US" b="1" smtClean="0"/>
              <a:t>Mixed-Mode Arithmetic: </a:t>
            </a:r>
          </a:p>
          <a:p>
            <a:pPr eaLnBrk="1" hangingPunct="1"/>
            <a:r>
              <a:rPr lang="en-US" smtClean="0"/>
              <a:t>In Java, integers are converted to doubles (floating-point) when mixed.</a:t>
            </a:r>
          </a:p>
          <a:p>
            <a:pPr eaLnBrk="1" hangingPunct="1"/>
            <a:r>
              <a:rPr lang="en-US" b="1" smtClean="0"/>
              <a:t>Casting to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smtClean="0"/>
              <a:t> and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b="1" smtClean="0"/>
              <a:t>:</a:t>
            </a:r>
          </a:p>
          <a:p>
            <a:pPr eaLnBrk="1" hangingPunct="1"/>
            <a:r>
              <a:rPr lang="en-US" smtClean="0"/>
              <a:t>Casting allows data types to be converted.</a:t>
            </a:r>
          </a:p>
          <a:p>
            <a:pPr eaLnBrk="1" hangingPunct="1"/>
            <a:r>
              <a:rPr lang="en-US" smtClean="0"/>
              <a:t>The cast operator has higher precedence.</a:t>
            </a:r>
          </a:p>
          <a:p>
            <a:pPr eaLnBrk="1" hangingPunct="1"/>
            <a:r>
              <a:rPr lang="en-US" smtClean="0"/>
              <a:t>Cast operators are useful for rounding floating-point numbers to integers.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664CBA5-30B7-4771-9D4A-9186D8A14B4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686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667A5F0-7AE6-436E-B35E-679D67E3196D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6867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8030CBA-1ECE-4D7B-B42D-57A2BA3D99EB}" type="slidenum">
              <a:rPr lang="en-US" sz="2600" b="1">
                <a:solidFill>
                  <a:schemeClr val="bg1"/>
                </a:solidFill>
              </a:rPr>
              <a:pPr/>
              <a:t>18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686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Basic Java Syntax and Semantics (continued) 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77200" cy="3962400"/>
          </a:xfrm>
        </p:spPr>
        <p:txBody>
          <a:bodyPr/>
          <a:lstStyle/>
          <a:p>
            <a:pPr eaLnBrk="1" hangingPunct="1"/>
            <a:r>
              <a:rPr lang="en-US" b="1" smtClean="0"/>
              <a:t>String Expressions and Methods:</a:t>
            </a:r>
          </a:p>
          <a:p>
            <a:pPr eaLnBrk="1" hangingPunct="1"/>
            <a:r>
              <a:rPr lang="en-US" smtClean="0"/>
              <a:t>Strings can be literals or assigned to variables.</a:t>
            </a:r>
          </a:p>
          <a:p>
            <a:pPr eaLnBrk="1" hangingPunct="1"/>
            <a:r>
              <a:rPr lang="en-US" smtClean="0"/>
              <a:t>Strings can also be combined using concatenation operator and be sent messages.</a:t>
            </a:r>
          </a:p>
          <a:p>
            <a:pPr lvl="1" eaLnBrk="1" hangingPunct="1"/>
            <a:r>
              <a:rPr lang="en-US" smtClean="0"/>
              <a:t>Combine field names “first name” and “last name” to produce Bill Smith.</a:t>
            </a:r>
          </a:p>
          <a:p>
            <a:pPr lvl="1" eaLnBrk="1" hangingPunct="1"/>
            <a:r>
              <a:rPr lang="en-US" smtClean="0"/>
              <a:t>Strings can be concatenated to numbers.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Java Syntax and Semantics (continued)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smtClean="0"/>
              <a:t>String Expressions and Methods (cont):</a:t>
            </a:r>
            <a:endParaRPr lang="en-US" sz="2400" smtClean="0"/>
          </a:p>
          <a:p>
            <a:pPr eaLnBrk="1" hangingPunct="1"/>
            <a:r>
              <a:rPr lang="en-US" sz="2400" smtClean="0"/>
              <a:t>Escape character (\) is used to indicate that a quotation mark is to be taken literally, not as a delimiter.</a:t>
            </a:r>
          </a:p>
          <a:p>
            <a:pPr lvl="1" eaLnBrk="1" hangingPunct="1"/>
            <a:r>
              <a:rPr lang="en-US" sz="2000" smtClean="0"/>
              <a:t>Used to have commas and quotations in output.</a:t>
            </a:r>
          </a:p>
          <a:p>
            <a:pPr lvl="1" eaLnBrk="1" hangingPunct="1"/>
            <a:r>
              <a:rPr lang="en-US" sz="2000" smtClean="0"/>
              <a:t>Escape also used to indicate tabs (\t) and more.</a:t>
            </a:r>
          </a:p>
          <a:p>
            <a:pPr lvl="1" eaLnBrk="1" hangingPunct="1"/>
            <a:r>
              <a:rPr lang="en-US" sz="2000" smtClean="0"/>
              <a:t>If \ is needed in a string, use two (\\).</a:t>
            </a:r>
          </a:p>
          <a:p>
            <a:pPr eaLnBrk="1" hangingPunct="1"/>
            <a:r>
              <a:rPr lang="en-US" sz="2400" smtClean="0"/>
              <a:t>A string returns its length in response to a length message.</a:t>
            </a:r>
          </a:p>
        </p:txBody>
      </p:sp>
      <p:sp>
        <p:nvSpPr>
          <p:cNvPr id="37891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BC36775-A845-4CDA-95F7-E690728F6940}" type="slidenum">
              <a:rPr lang="en-US" sz="2600" b="1">
                <a:solidFill>
                  <a:schemeClr val="bg1"/>
                </a:solidFill>
              </a:rPr>
              <a:pPr/>
              <a:t>19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4FBE86-F8A2-425C-AA18-54D61621532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5031F51-3DD2-4AD4-8438-29295604FF38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184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1646168-B72B-42F5-B826-CBC89C35A16F}" type="slidenum">
              <a:rPr lang="en-US" sz="2600" b="1">
                <a:solidFill>
                  <a:schemeClr val="bg1"/>
                </a:solidFill>
              </a:rPr>
              <a:pPr/>
              <a:t>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8486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smtClean="0"/>
              <a:t>Construct and use numeric and string literals.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Name and use variables and constants.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Create arithmetic expressions.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Understand the precedence of different arithmetic operators.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Concatenate two strings or a number and a string.</a:t>
            </a:r>
          </a:p>
          <a:p>
            <a:pPr>
              <a:lnSpc>
                <a:spcPct val="90000"/>
              </a:lnSpc>
            </a:pPr>
            <a:r>
              <a:rPr lang="en-US" sz="2600" smtClean="0"/>
              <a:t>Know how and when to use comments in a program.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C025428-1783-4F61-AE7B-B02ED28B711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891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8934A78-7311-4681-A0DE-9927DF60D64A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891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3638338-51E0-4421-AA66-859C8A56052D}" type="slidenum">
              <a:rPr lang="en-US" sz="2600" b="1">
                <a:solidFill>
                  <a:schemeClr val="bg1"/>
                </a:solidFill>
              </a:rPr>
              <a:pPr/>
              <a:t>20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891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Basic Java Syntax and Semantics (continued) 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772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Methods, Messages, and Signatures: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An object can respond to a message only if its class implements a corresponding message (same name).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To use a method, you must know: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What type of value it returns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Its name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The number and type of parameters it expects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 method’s name and the types and numbers of its parameters are called the method’s signature.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880479C-B3C7-439A-A744-8C35A3C92AA4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993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B15229F-229B-4DDB-842E-BB219337CA8C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9939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07B9D54-7A68-431A-A2C2-BF72E2FA2D5C}" type="slidenum">
              <a:rPr lang="en-US" sz="2600" b="1">
                <a:solidFill>
                  <a:schemeClr val="bg1"/>
                </a:solidFill>
              </a:rPr>
              <a:pPr/>
              <a:t>21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3994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Basic Java Syntax and Semantics (continued) 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772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User-Defined Symbols: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Variable and program names are examples of user-defined symbols.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User-defined symbols consist of a letter (A …Z), (a … z), (_ and $), followed by a sequence of letters and/or digits (0 … 9).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Names are case-sensitive.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Keywords and reserved words cannot be used as they have special meaning.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Else, byte, char, do, return, and more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CE7DA6-2B4A-41C3-84A9-4AFD58A9075C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096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88E42D0-0237-48F5-85FA-CB9679F2C0F2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0963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A89C8C2-55EF-44A1-A4A1-76528DD444E1}" type="slidenum">
              <a:rPr lang="en-US" sz="2600" b="1">
                <a:solidFill>
                  <a:schemeClr val="bg1"/>
                </a:solidFill>
              </a:rPr>
              <a:pPr/>
              <a:t>22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0964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Basic Java Syntax and Semantics (continued) 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77200" cy="3962400"/>
          </a:xfrm>
        </p:spPr>
        <p:txBody>
          <a:bodyPr/>
          <a:lstStyle/>
          <a:p>
            <a:pPr eaLnBrk="1" hangingPunct="1"/>
            <a:r>
              <a:rPr lang="en-US" b="1" smtClean="0"/>
              <a:t>Packages and the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b="1" smtClean="0"/>
              <a:t> Statement:</a:t>
            </a:r>
          </a:p>
          <a:p>
            <a:pPr eaLnBrk="1" hangingPunct="1"/>
            <a:r>
              <a:rPr lang="en-US" smtClean="0"/>
              <a:t>Packages allow programmers to share code.</a:t>
            </a:r>
          </a:p>
          <a:p>
            <a:pPr eaLnBrk="1" hangingPunct="1"/>
            <a:r>
              <a:rPr lang="en-US" smtClean="0"/>
              <a:t>Packages are collections of classes that can be imported into a program.</a:t>
            </a:r>
          </a:p>
          <a:p>
            <a:pPr eaLnBrk="1" hangingPunct="1"/>
            <a:r>
              <a:rPr lang="en-US" smtClean="0"/>
              <a:t>An import statement form is: </a:t>
            </a:r>
          </a:p>
          <a:p>
            <a:pPr lvl="1" eaLnBrk="1" hangingPunct="1"/>
            <a:r>
              <a:rPr lang="en-US" b="1" smtClean="0"/>
              <a:t>x</a:t>
            </a:r>
            <a:r>
              <a:rPr lang="en-US" smtClean="0"/>
              <a:t> is the package name</a:t>
            </a:r>
          </a:p>
          <a:p>
            <a:pPr lvl="1" eaLnBrk="1" hangingPunct="1"/>
            <a:r>
              <a:rPr lang="en-US" b="1" smtClean="0"/>
              <a:t>y</a:t>
            </a:r>
            <a:r>
              <a:rPr lang="en-US" smtClean="0"/>
              <a:t> is the subsection in the package</a:t>
            </a:r>
          </a:p>
          <a:p>
            <a:pPr lvl="1" eaLnBrk="1" hangingPunct="1"/>
            <a:r>
              <a:rPr lang="en-US" b="1" smtClean="0"/>
              <a:t>z</a:t>
            </a:r>
            <a:r>
              <a:rPr lang="en-US" smtClean="0"/>
              <a:t> is the class in the package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</a:endParaRPr>
          </a:p>
        </p:txBody>
      </p:sp>
      <p:pic>
        <p:nvPicPr>
          <p:cNvPr id="4096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4495800"/>
            <a:ext cx="20574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692F541-9444-435C-87A0-303C1D0C6ADC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4198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A900E53-FA12-466A-B14E-A48748DFD416}" type="slidenum">
              <a:rPr lang="en-US" sz="2600" b="1">
                <a:solidFill>
                  <a:schemeClr val="bg1"/>
                </a:solidFill>
              </a:rPr>
              <a:pPr/>
              <a:t>23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1987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CDC6A6C-2910-4BF4-B483-09355F390D7A}" type="slidenum">
              <a:rPr lang="en-US" sz="2600" b="1">
                <a:solidFill>
                  <a:schemeClr val="bg1"/>
                </a:solidFill>
              </a:rPr>
              <a:pPr/>
              <a:t>23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198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z="3500" smtClean="0"/>
              <a:t>Terminal I/O for Different Data Types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77200" cy="3962400"/>
          </a:xfrm>
        </p:spPr>
        <p:txBody>
          <a:bodyPr/>
          <a:lstStyle/>
          <a:p>
            <a:pPr eaLnBrk="1" hangingPunct="1"/>
            <a:r>
              <a:rPr lang="en-US" smtClean="0"/>
              <a:t>Objects support terminal I/O.</a:t>
            </a:r>
          </a:p>
          <a:p>
            <a:pPr eaLnBrk="1" hangingPunct="1"/>
            <a:r>
              <a:rPr lang="en-US" smtClean="0"/>
              <a:t>An instance of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Scanner</a:t>
            </a:r>
            <a:r>
              <a:rPr lang="en-US" smtClean="0"/>
              <a:t> class supports input and the object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System.out</a:t>
            </a:r>
            <a:r>
              <a:rPr lang="en-US" smtClean="0"/>
              <a:t> supports output. </a:t>
            </a:r>
          </a:p>
          <a:p>
            <a:pPr eaLnBrk="1" hangingPunct="1"/>
            <a:r>
              <a:rPr lang="en-US" smtClean="0">
                <a:latin typeface="Courier New" pitchFamily="49" charset="0"/>
                <a:cs typeface="Courier New" pitchFamily="49" charset="0"/>
              </a:rPr>
              <a:t>System.out</a:t>
            </a:r>
            <a:r>
              <a:rPr lang="en-US" smtClean="0"/>
              <a:t> is an instance of the class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PrintStream</a:t>
            </a:r>
            <a:r>
              <a:rPr lang="en-US" smtClean="0"/>
              <a:t>. </a:t>
            </a:r>
          </a:p>
          <a:p>
            <a:pPr lvl="1" eaLnBrk="1" hangingPunct="1"/>
            <a:r>
              <a:rPr lang="en-US" smtClean="0"/>
              <a:t>This class and others are available to Java programmers without using import statements.</a:t>
            </a:r>
          </a:p>
          <a:p>
            <a:pPr eaLnBrk="1" hangingPunct="1"/>
            <a:endParaRPr lang="en-US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FA67BE2-3264-4A84-B5B1-BBF889B8C12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301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123405F-66C8-4B34-8373-8F4197C90453}" type="slidenum">
              <a:rPr lang="en-US" sz="2600" b="1">
                <a:solidFill>
                  <a:schemeClr val="bg1"/>
                </a:solidFill>
              </a:rPr>
              <a:pPr/>
              <a:t>24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3011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E6F8B62-8CFE-40B8-B289-23B9922EDDCE}" type="slidenum">
              <a:rPr lang="en-US" sz="2600" b="1">
                <a:solidFill>
                  <a:schemeClr val="bg1"/>
                </a:solidFill>
              </a:rPr>
              <a:pPr/>
              <a:t>24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3012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Terminal I/O for Different Data Types </a:t>
            </a:r>
            <a:r>
              <a:rPr lang="en-US" sz="3500" smtClean="0"/>
              <a:t>(continued) 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77200" cy="3962400"/>
          </a:xfrm>
        </p:spPr>
        <p:txBody>
          <a:bodyPr/>
          <a:lstStyle/>
          <a:p>
            <a:pPr eaLnBrk="1" hangingPunct="1"/>
            <a:r>
              <a:rPr lang="en-US" smtClean="0"/>
              <a:t>When a program encounters an input statement, it pauses and waits for the user to press Enter, then processes the user’s input.</a:t>
            </a:r>
          </a:p>
          <a:p>
            <a:pPr eaLnBrk="1" hangingPunct="1"/>
            <a:r>
              <a:rPr lang="en-US" smtClean="0"/>
              <a:t>Interaction with user (bold) looks like this:</a:t>
            </a:r>
          </a:p>
          <a:p>
            <a:pPr eaLnBrk="1" hangingPunct="1"/>
            <a:endParaRPr lang="en-US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</a:endParaRPr>
          </a:p>
        </p:txBody>
      </p:sp>
      <p:pic>
        <p:nvPicPr>
          <p:cNvPr id="430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495800"/>
            <a:ext cx="8077200" cy="11001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CFCDB84-9A97-462F-A569-BE9F8DA4C23D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403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A1914C2-AD68-4A43-A744-F708B2AD37E2}" type="slidenum">
              <a:rPr lang="en-US" sz="2600" b="1">
                <a:solidFill>
                  <a:schemeClr val="bg1"/>
                </a:solidFill>
              </a:rPr>
              <a:pPr/>
              <a:t>25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403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45C4B53-3508-4E4E-B226-75B6DF69F9DF}" type="slidenum">
              <a:rPr lang="en-US" sz="2600" b="1">
                <a:solidFill>
                  <a:schemeClr val="bg1"/>
                </a:solidFill>
              </a:rPr>
              <a:pPr/>
              <a:t>25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403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Comments</a:t>
            </a:r>
            <a:endParaRPr lang="en-US" sz="3500" smtClean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01000" cy="3962400"/>
          </a:xfrm>
        </p:spPr>
        <p:txBody>
          <a:bodyPr/>
          <a:lstStyle/>
          <a:p>
            <a:pPr eaLnBrk="1" hangingPunct="1"/>
            <a:r>
              <a:rPr lang="en-US" smtClean="0"/>
              <a:t>Comments are explanatory sentences inserted in a program used to clarify code and are ignored by the compiler.</a:t>
            </a:r>
          </a:p>
          <a:p>
            <a:pPr lvl="1" eaLnBrk="1" hangingPunct="1"/>
            <a:r>
              <a:rPr lang="en-US" smtClean="0"/>
              <a:t>End of line comments (followed by //)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Multi-line comments (opened by /* and closed by */)</a:t>
            </a:r>
          </a:p>
          <a:p>
            <a:pPr lvl="1" eaLnBrk="1" hangingPunct="1"/>
            <a:endParaRPr lang="en-US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</a:endParaRPr>
          </a:p>
        </p:txBody>
      </p:sp>
      <p:pic>
        <p:nvPicPr>
          <p:cNvPr id="440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5486400"/>
            <a:ext cx="63436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343400"/>
            <a:ext cx="69199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D365BB5-0700-4C68-B158-4DBA2E4B1B49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505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A2A8942-6C8B-4EBA-B3BF-0401B640CD01}" type="slidenum">
              <a:rPr lang="en-US" sz="2600" b="1">
                <a:solidFill>
                  <a:schemeClr val="bg1"/>
                </a:solidFill>
              </a:rPr>
              <a:pPr/>
              <a:t>26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5059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E55F001-750E-4844-B40B-DB9C976AF67A}" type="slidenum">
              <a:rPr lang="en-US" sz="2600" b="1">
                <a:solidFill>
                  <a:schemeClr val="bg1"/>
                </a:solidFill>
              </a:rPr>
              <a:pPr/>
              <a:t>26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506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Comments </a:t>
            </a:r>
            <a:r>
              <a:rPr lang="en-US" sz="3500" smtClean="0"/>
              <a:t>(continued) 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77200" cy="3962400"/>
          </a:xfrm>
        </p:spPr>
        <p:txBody>
          <a:bodyPr/>
          <a:lstStyle/>
          <a:p>
            <a:pPr eaLnBrk="1" hangingPunct="1"/>
            <a:r>
              <a:rPr lang="en-US" smtClean="0"/>
              <a:t>To make a program readable:</a:t>
            </a:r>
          </a:p>
          <a:p>
            <a:pPr lvl="1" eaLnBrk="1" hangingPunct="1"/>
            <a:r>
              <a:rPr lang="en-US" smtClean="0"/>
              <a:t>Begin with a statement of purpose.</a:t>
            </a:r>
          </a:p>
          <a:p>
            <a:pPr lvl="1" eaLnBrk="1" hangingPunct="1"/>
            <a:r>
              <a:rPr lang="en-US" smtClean="0"/>
              <a:t>Use comments to explain variables’ purposes.</a:t>
            </a:r>
          </a:p>
          <a:p>
            <a:pPr lvl="1" eaLnBrk="1" hangingPunct="1"/>
            <a:r>
              <a:rPr lang="en-US" smtClean="0"/>
              <a:t>Precede major segments of code with brief comments.</a:t>
            </a:r>
          </a:p>
          <a:p>
            <a:pPr lvl="1" eaLnBrk="1" hangingPunct="1"/>
            <a:r>
              <a:rPr lang="en-US" smtClean="0"/>
              <a:t>Include comments to explain complex or tricky code sections.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66D5119-B7ED-4834-ABA9-FBFDDAD21A1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60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BB5010C-F52E-4474-A387-1C8FD0B4C421}" type="slidenum">
              <a:rPr lang="en-US" sz="2600" b="1">
                <a:solidFill>
                  <a:schemeClr val="bg1"/>
                </a:solidFill>
              </a:rPr>
              <a:pPr/>
              <a:t>27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6083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EF043FD-70E3-4C60-9B49-808CE78E2C4C}" type="slidenum">
              <a:rPr lang="en-US" sz="2600" b="1">
                <a:solidFill>
                  <a:schemeClr val="bg1"/>
                </a:solidFill>
              </a:rPr>
              <a:pPr/>
              <a:t>27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6084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Programming Errors</a:t>
            </a:r>
            <a:endParaRPr lang="en-US" sz="3500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77200" cy="3962400"/>
          </a:xfrm>
        </p:spPr>
        <p:txBody>
          <a:bodyPr/>
          <a:lstStyle/>
          <a:p>
            <a:pPr eaLnBrk="1" hangingPunct="1"/>
            <a:r>
              <a:rPr lang="en-US" sz="2400" b="1" smtClean="0"/>
              <a:t>The Three Types of Errors:</a:t>
            </a:r>
          </a:p>
          <a:p>
            <a:pPr eaLnBrk="1" hangingPunct="1"/>
            <a:r>
              <a:rPr lang="en-US" sz="2400" smtClean="0"/>
              <a:t>Syntax errors are detected at compile time.</a:t>
            </a:r>
          </a:p>
          <a:p>
            <a:pPr lvl="1" eaLnBrk="1" hangingPunct="1"/>
            <a:r>
              <a:rPr lang="en-US" sz="2000" smtClean="0"/>
              <a:t>Missing semi-colon or misspelling.</a:t>
            </a:r>
          </a:p>
          <a:p>
            <a:pPr eaLnBrk="1" hangingPunct="1"/>
            <a:r>
              <a:rPr lang="en-US" sz="2400" smtClean="0"/>
              <a:t>Run-time errors are when a computer is asked to do something illegal.</a:t>
            </a:r>
          </a:p>
          <a:p>
            <a:pPr lvl="1" eaLnBrk="1" hangingPunct="1"/>
            <a:r>
              <a:rPr lang="en-US" sz="2000" smtClean="0"/>
              <a:t>Divide by 0.</a:t>
            </a:r>
          </a:p>
          <a:p>
            <a:pPr lvl="1" eaLnBrk="1" hangingPunct="1"/>
            <a:r>
              <a:rPr lang="en-US" sz="2000" smtClean="0"/>
              <a:t>Null pointer: sending a message to uninstantiated object.</a:t>
            </a:r>
          </a:p>
          <a:p>
            <a:pPr lvl="1" eaLnBrk="1" hangingPunct="1"/>
            <a:r>
              <a:rPr lang="en-US" sz="2000" smtClean="0"/>
              <a:t>Java is case-sensitive, so Main and main are different.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9E5A3E-39D4-467A-A62B-709B31412E22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710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F82B9AC-4448-4F0F-A1D1-8C592E0154CD}" type="slidenum">
              <a:rPr lang="en-US" sz="2600" b="1">
                <a:solidFill>
                  <a:schemeClr val="bg1"/>
                </a:solidFill>
              </a:rPr>
              <a:pPr/>
              <a:t>28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7107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0C17B77D-5C87-499C-A2BC-A391C75392D0}" type="slidenum">
              <a:rPr lang="en-US" sz="2600" b="1">
                <a:solidFill>
                  <a:schemeClr val="bg1"/>
                </a:solidFill>
              </a:rPr>
              <a:pPr/>
              <a:t>28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710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Programming Errors </a:t>
            </a:r>
            <a:r>
              <a:rPr lang="en-US" sz="3500" smtClean="0"/>
              <a:t>(continued) 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77200" cy="3962400"/>
          </a:xfrm>
        </p:spPr>
        <p:txBody>
          <a:bodyPr/>
          <a:lstStyle/>
          <a:p>
            <a:pPr eaLnBrk="1" hangingPunct="1"/>
            <a:r>
              <a:rPr lang="en-US" b="1" smtClean="0"/>
              <a:t>The Three Types of Errors (cont):</a:t>
            </a:r>
            <a:endParaRPr lang="en-US" smtClean="0"/>
          </a:p>
          <a:p>
            <a:pPr eaLnBrk="1" hangingPunct="1"/>
            <a:r>
              <a:rPr lang="en-US" smtClean="0"/>
              <a:t>Logic errors occur when we fail to express ourselves accurately.</a:t>
            </a:r>
          </a:p>
          <a:p>
            <a:pPr lvl="1" eaLnBrk="1" hangingPunct="1"/>
            <a:r>
              <a:rPr lang="en-US" smtClean="0"/>
              <a:t>Tell someone to turn left, but we mean to say right.</a:t>
            </a:r>
          </a:p>
          <a:p>
            <a:pPr lvl="1" eaLnBrk="1" hangingPunct="1"/>
            <a:r>
              <a:rPr lang="en-US" smtClean="0"/>
              <a:t>Detected by incorrect output.</a:t>
            </a:r>
          </a:p>
          <a:p>
            <a:pPr lvl="1" eaLnBrk="1" hangingPunct="1"/>
            <a:r>
              <a:rPr lang="en-US" smtClean="0"/>
              <a:t>Use test data to compare output with expected results.</a:t>
            </a:r>
          </a:p>
          <a:p>
            <a:pPr lvl="1" eaLnBrk="1" hangingPunct="1"/>
            <a:r>
              <a:rPr lang="en-US" smtClean="0"/>
              <a:t>Desk checking: rereading code carefully.</a:t>
            </a:r>
          </a:p>
          <a:p>
            <a:pPr lvl="1" eaLnBrk="1" hangingPunct="1"/>
            <a:endParaRPr lang="en-US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91E5A17-0FD2-4F6D-80B4-C9B339C396D4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4813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912B44A-51F0-4634-8AF7-5DD0A6653187}" type="slidenum">
              <a:rPr lang="en-US" sz="2600" b="1">
                <a:solidFill>
                  <a:schemeClr val="bg1"/>
                </a:solidFill>
              </a:rPr>
              <a:pPr/>
              <a:t>29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8131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305621D-46C9-4AD5-B692-BFCA7E0556B1}" type="slidenum">
              <a:rPr lang="en-US" sz="2600" b="1">
                <a:solidFill>
                  <a:schemeClr val="bg1"/>
                </a:solidFill>
              </a:rPr>
              <a:pPr/>
              <a:t>29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8132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Debugging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3962400"/>
          </a:xfrm>
        </p:spPr>
        <p:txBody>
          <a:bodyPr/>
          <a:lstStyle/>
          <a:p>
            <a:pPr eaLnBrk="1" hangingPunct="1"/>
            <a:r>
              <a:rPr lang="en-US" smtClean="0"/>
              <a:t>After a bug is detected, you must find it.</a:t>
            </a:r>
          </a:p>
          <a:p>
            <a:pPr lvl="1" eaLnBrk="1" hangingPunct="1"/>
            <a:r>
              <a:rPr lang="en-US" smtClean="0"/>
              <a:t>Could reread the code, but the logic error is hard to find and detect.</a:t>
            </a:r>
          </a:p>
          <a:p>
            <a:pPr lvl="1" eaLnBrk="1" hangingPunct="1"/>
            <a:r>
              <a:rPr lang="en-US" smtClean="0"/>
              <a:t>Debug: Add lines of code to print values of variables in the terminal window, then run the program again.</a:t>
            </a:r>
          </a:p>
          <a:p>
            <a:pPr lvl="1" eaLnBrk="1" hangingPunct="1">
              <a:buFontTx/>
              <a:buNone/>
            </a:pPr>
            <a:endParaRPr lang="en-US" sz="28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</a:endParaRPr>
          </a:p>
        </p:txBody>
      </p:sp>
      <p:pic>
        <p:nvPicPr>
          <p:cNvPr id="4813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495800"/>
            <a:ext cx="4533900" cy="145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6" name="Text Box 9"/>
          <p:cNvSpPr txBox="1">
            <a:spLocks noChangeArrowheads="1"/>
          </p:cNvSpPr>
          <p:nvPr/>
        </p:nvSpPr>
        <p:spPr bwMode="auto">
          <a:xfrm>
            <a:off x="4114800" y="5943600"/>
            <a:ext cx="4191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Incorrect output from the temperature conversion program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7B244E2-1179-4F87-B924-AEBDD637945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048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634ACFB-4C97-4C22-8035-49B7C6E8D17E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0483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3965F1D-7440-4565-9D19-144C2471A263}" type="slidenum">
              <a:rPr lang="en-US" sz="2600" b="1">
                <a:solidFill>
                  <a:schemeClr val="bg1"/>
                </a:solidFill>
              </a:rPr>
              <a:pPr/>
              <a:t>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048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 (continued)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Tell the difference between syntax errors, run-time errors, and logic errors.</a:t>
            </a:r>
          </a:p>
          <a:p>
            <a:r>
              <a:rPr lang="en-US" smtClean="0"/>
              <a:t>Insert output statements to debug a program.</a:t>
            </a:r>
          </a:p>
          <a:p>
            <a:r>
              <a:rPr lang="en-US" smtClean="0"/>
              <a:t>Understand the difference between Cartesian coordinates and screen coordinates.</a:t>
            </a:r>
          </a:p>
          <a:p>
            <a:r>
              <a:rPr lang="en-US" smtClean="0"/>
              <a:t>Work with color and text properties.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74EE52B-CE18-4780-86A2-AA5D34673338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91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54979B3-5ECB-4873-A02C-20EB780E0AAB}" type="slidenum">
              <a:rPr lang="en-US" sz="2600" b="1">
                <a:solidFill>
                  <a:schemeClr val="bg1"/>
                </a:solidFill>
              </a:rPr>
              <a:pPr/>
              <a:t>30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915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EE66088-1E6D-43AB-A805-0117485050AE}" type="slidenum">
              <a:rPr lang="en-US" sz="2600" b="1">
                <a:solidFill>
                  <a:schemeClr val="bg1"/>
                </a:solidFill>
              </a:rPr>
              <a:pPr/>
              <a:t>30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4915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Graphics and GUIs: Drawing Shapes and Text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Defining a Specialized Panel Class: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An application window in a GUI program has a defined set of responsibilities.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Before we create and display other objects, ask which object will be responsible for them.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application window or the panel in which they appear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Divide the labor and delegate responsibility.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Define a new panel by creating a new class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C80BEA3-9F47-44F8-AD88-65C8B507D6C2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5017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35DC127-21EE-4154-8B5F-87B51234D0B1}" type="slidenum">
              <a:rPr lang="en-US" sz="2600" b="1">
                <a:solidFill>
                  <a:schemeClr val="bg1"/>
                </a:solidFill>
              </a:rPr>
              <a:pPr/>
              <a:t>31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0179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466968D-78D2-4BDB-8850-559B24A53580}" type="slidenum">
              <a:rPr lang="en-US" sz="2600" b="1">
                <a:solidFill>
                  <a:schemeClr val="bg1"/>
                </a:solidFill>
              </a:rPr>
              <a:pPr/>
              <a:t>31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018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Graphics and GUIs: Drawing Shapes and Text (continued) 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3962400"/>
          </a:xfrm>
        </p:spPr>
        <p:txBody>
          <a:bodyPr/>
          <a:lstStyle/>
          <a:p>
            <a:pPr eaLnBrk="1" hangingPunct="1"/>
            <a:r>
              <a:rPr lang="en-US" b="1" smtClean="0"/>
              <a:t>Coordinate Systems: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Positions in this system are specified in terms of points with x and y coordinates relative to the origin (0,0)</a:t>
            </a:r>
            <a:r>
              <a:rPr lang="en-US" b="1" smtClean="0"/>
              <a:t>.</a:t>
            </a:r>
          </a:p>
          <a:p>
            <a:pPr eaLnBrk="1" hangingPunct="1"/>
            <a:r>
              <a:rPr lang="en-US" smtClean="0"/>
              <a:t>Java uses a screen coordinate system.</a:t>
            </a:r>
          </a:p>
          <a:p>
            <a:pPr eaLnBrk="1" hangingPunct="1"/>
            <a:endParaRPr lang="en-US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</a:endParaRPr>
          </a:p>
        </p:txBody>
      </p:sp>
      <p:pic>
        <p:nvPicPr>
          <p:cNvPr id="5018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4724400"/>
            <a:ext cx="2209800" cy="16811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D7FDCEF-74B0-47E6-B122-854D8862979A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512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B9DBFC9-2999-4557-B343-8175FC199828}" type="slidenum">
              <a:rPr lang="en-US" sz="2600" b="1">
                <a:solidFill>
                  <a:schemeClr val="bg1"/>
                </a:solidFill>
              </a:rPr>
              <a:pPr/>
              <a:t>32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1203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23827B2-8C85-41BD-9671-7AE902E70E8A}" type="slidenum">
              <a:rPr lang="en-US" sz="2600" b="1">
                <a:solidFill>
                  <a:schemeClr val="bg1"/>
                </a:solidFill>
              </a:rPr>
              <a:pPr/>
              <a:t>32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1204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Graphics and GUIs: Drawing Shapes and Text (continued) 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8486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The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Graphics</a:t>
            </a:r>
            <a:r>
              <a:rPr lang="en-US" b="1" smtClean="0"/>
              <a:t> Class: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package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java.awt</a:t>
            </a:r>
            <a:r>
              <a:rPr lang="en-US" smtClean="0"/>
              <a:t> provides a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Graphics</a:t>
            </a:r>
            <a:r>
              <a:rPr lang="en-US" smtClean="0"/>
              <a:t> class for drawing in a panel.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 panel maintains an instance of this class, called a graphics context.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Allows program to access and modify a panel’s bitmap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Each shape is drawn in a graphics context with a foreground color (black default).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15FF2E-FAC9-4CF8-99D9-1EC4C02DF8D9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5222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EF9689B-E28E-40F6-A0CC-49E236E0C2AD}" type="slidenum">
              <a:rPr lang="en-US" sz="2600" b="1">
                <a:solidFill>
                  <a:schemeClr val="bg1"/>
                </a:solidFill>
              </a:rPr>
              <a:pPr/>
              <a:t>33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2227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768DBED-D1B8-4FB7-9EE4-3E3592F06D9B}" type="slidenum">
              <a:rPr lang="en-US" sz="2600" b="1">
                <a:solidFill>
                  <a:schemeClr val="bg1"/>
                </a:solidFill>
              </a:rPr>
              <a:pPr/>
              <a:t>33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222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Graphics and GUIs: Drawing Shapes and Text (continued) 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848600" cy="3962400"/>
          </a:xfrm>
        </p:spPr>
        <p:txBody>
          <a:bodyPr/>
          <a:lstStyle/>
          <a:p>
            <a:pPr eaLnBrk="1" hangingPunct="1"/>
            <a:r>
              <a:rPr lang="en-US" smtClean="0"/>
              <a:t>Sample method in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Graphics</a:t>
            </a:r>
            <a:r>
              <a:rPr lang="en-US" smtClean="0"/>
              <a:t> class:</a:t>
            </a:r>
          </a:p>
          <a:p>
            <a:pPr eaLnBrk="1" hangingPunct="1"/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</a:endParaRPr>
          </a:p>
        </p:txBody>
      </p:sp>
      <p:pic>
        <p:nvPicPr>
          <p:cNvPr id="52231" name="Picture 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971800"/>
            <a:ext cx="6705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42C3E28-4FA3-47FF-B745-F8688A47164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5325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38EC957-0410-476B-8C2A-900928FA50D6}" type="slidenum">
              <a:rPr lang="en-US" sz="2600" b="1">
                <a:solidFill>
                  <a:schemeClr val="bg1"/>
                </a:solidFill>
              </a:rPr>
              <a:pPr/>
              <a:t>34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3251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B01E668C-62ED-4A44-A923-79AE3747D43E}" type="slidenum">
              <a:rPr lang="en-US" sz="2600" b="1">
                <a:solidFill>
                  <a:schemeClr val="bg1"/>
                </a:solidFill>
              </a:rPr>
              <a:pPr/>
              <a:t>34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3252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Graphics and GUIs: Drawing Shapes and Text (continued) 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8077200" cy="3962400"/>
          </a:xfrm>
        </p:spPr>
        <p:txBody>
          <a:bodyPr/>
          <a:lstStyle/>
          <a:p>
            <a:pPr eaLnBrk="1" hangingPunct="1"/>
            <a:r>
              <a:rPr lang="en-US" sz="2600" b="1" smtClean="0"/>
              <a:t>Drawing Shapes with the Method </a:t>
            </a:r>
            <a:r>
              <a:rPr lang="en-US" sz="2600" b="1" smtClean="0">
                <a:latin typeface="Courier New" pitchFamily="49" charset="0"/>
                <a:cs typeface="Courier New" pitchFamily="49" charset="0"/>
              </a:rPr>
              <a:t>paintComponent</a:t>
            </a:r>
            <a:r>
              <a:rPr lang="en-US" sz="2600" b="1" smtClean="0"/>
              <a:t>:</a:t>
            </a:r>
          </a:p>
          <a:p>
            <a:pPr eaLnBrk="1" hangingPunct="1"/>
            <a:r>
              <a:rPr lang="en-US" sz="2600" smtClean="0"/>
              <a:t>The responsibilities of a panel class:</a:t>
            </a:r>
          </a:p>
          <a:p>
            <a:pPr lvl="1" eaLnBrk="1" hangingPunct="1"/>
            <a:r>
              <a:rPr lang="en-US" sz="2000" smtClean="0"/>
              <a:t>Draw images in response to messages from the application</a:t>
            </a:r>
          </a:p>
          <a:p>
            <a:pPr lvl="1" eaLnBrk="1" hangingPunct="1"/>
            <a:r>
              <a:rPr lang="en-US" sz="2000" smtClean="0"/>
              <a:t>Redraw images when window is refreshed</a:t>
            </a:r>
          </a:p>
          <a:p>
            <a:pPr eaLnBrk="1" hangingPunct="1"/>
            <a:r>
              <a:rPr lang="en-US" sz="2600" smtClean="0"/>
              <a:t>When a window opens, the JVM sends the message </a:t>
            </a:r>
            <a:r>
              <a:rPr lang="en-US" sz="2600" smtClean="0">
                <a:latin typeface="Courier New" pitchFamily="49" charset="0"/>
                <a:cs typeface="Courier New" pitchFamily="49" charset="0"/>
              </a:rPr>
              <a:t>paintComponent</a:t>
            </a:r>
            <a:r>
              <a:rPr lang="en-US" sz="2600" smtClean="0"/>
              <a:t> to each object.</a:t>
            </a:r>
          </a:p>
          <a:p>
            <a:pPr lvl="1" eaLnBrk="1" hangingPunct="1"/>
            <a:r>
              <a:rPr lang="en-US" sz="2000" smtClean="0"/>
              <a:t>Objects with images to draw do so</a:t>
            </a:r>
          </a:p>
          <a:p>
            <a:pPr lvl="1" eaLnBrk="1" hangingPunct="1"/>
            <a:r>
              <a:rPr lang="en-US" sz="2000" smtClean="0"/>
              <a:t>The application does not call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paintComponent</a:t>
            </a:r>
            <a:r>
              <a:rPr lang="en-US" sz="2000" smtClean="0"/>
              <a:t>; it is triggered by the JVM in response to events.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F5D07BF-021B-45AC-8915-E8A8CBF56B5E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5427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2D476B0-6B23-4F27-B3BD-A6FDB07C61C3}" type="slidenum">
              <a:rPr lang="en-US" sz="2600" b="1">
                <a:solidFill>
                  <a:schemeClr val="bg1"/>
                </a:solidFill>
              </a:rPr>
              <a:pPr/>
              <a:t>35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4275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7656A2A0-4934-4236-AB7A-ADC5E48FD3AB}" type="slidenum">
              <a:rPr lang="en-US" sz="2600" b="1">
                <a:solidFill>
                  <a:schemeClr val="bg1"/>
                </a:solidFill>
              </a:rPr>
              <a:pPr/>
              <a:t>35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427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Graphics and GUIs: Drawing Shapes and Text (continued) 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01000" cy="3962400"/>
          </a:xfrm>
        </p:spPr>
        <p:txBody>
          <a:bodyPr/>
          <a:lstStyle/>
          <a:p>
            <a:pPr eaLnBrk="1" hangingPunct="1"/>
            <a:r>
              <a:rPr lang="en-US" sz="2400" b="1" smtClean="0"/>
              <a:t>Finding the Width and Height of a Panel:</a:t>
            </a:r>
            <a:endParaRPr lang="en-US" sz="2400" smtClean="0"/>
          </a:p>
          <a:p>
            <a:pPr eaLnBrk="1" hangingPunct="1"/>
            <a:r>
              <a:rPr lang="en-US" sz="2400" smtClean="0"/>
              <a:t>Find the width and height to center an image on a panel and keep it centered when window resizes. </a:t>
            </a:r>
          </a:p>
          <a:p>
            <a:pPr eaLnBrk="1" hangingPunct="1"/>
            <a:r>
              <a:rPr lang="en-US" sz="2400" smtClean="0"/>
              <a:t>Use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getWidth() </a:t>
            </a:r>
            <a:r>
              <a:rPr lang="en-US" sz="2400" smtClean="0"/>
              <a:t>and </a:t>
            </a:r>
            <a:r>
              <a:rPr lang="en-US" sz="2400" smtClean="0">
                <a:latin typeface="Courier New" pitchFamily="49" charset="0"/>
                <a:cs typeface="Courier New" pitchFamily="49" charset="0"/>
              </a:rPr>
              <a:t>getHeight()</a:t>
            </a:r>
            <a:r>
              <a:rPr lang="en-US" sz="2400" smtClean="0"/>
              <a:t>.</a:t>
            </a:r>
          </a:p>
          <a:p>
            <a:pPr eaLnBrk="1" hangingPunct="1"/>
            <a:r>
              <a:rPr lang="en-US" sz="2400" b="1" smtClean="0"/>
              <a:t>Text Properties and the </a:t>
            </a:r>
            <a:r>
              <a:rPr lang="en-US" sz="2400" b="1" smtClean="0">
                <a:latin typeface="Courier New" pitchFamily="49" charset="0"/>
                <a:cs typeface="Courier New" pitchFamily="49" charset="0"/>
              </a:rPr>
              <a:t>Font</a:t>
            </a:r>
            <a:r>
              <a:rPr lang="en-US" sz="2400" b="1" smtClean="0"/>
              <a:t> Class:</a:t>
            </a:r>
          </a:p>
          <a:p>
            <a:pPr eaLnBrk="1" hangingPunct="1"/>
            <a:r>
              <a:rPr lang="en-US" sz="2400" smtClean="0"/>
              <a:t>In a bitmapped display, text is drawn like an image.</a:t>
            </a:r>
          </a:p>
          <a:p>
            <a:pPr eaLnBrk="1" hangingPunct="1"/>
            <a:endParaRPr lang="en-US" sz="2400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</a:endParaRPr>
          </a:p>
        </p:txBody>
      </p:sp>
      <p:pic>
        <p:nvPicPr>
          <p:cNvPr id="5427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876800"/>
            <a:ext cx="6324600" cy="14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1BC922D-0B41-4DB3-B184-89B118BC1E9B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5529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46F8ABE2-CCE2-4D24-A33A-F4CDBFE73834}" type="slidenum">
              <a:rPr lang="en-US" sz="2600" b="1">
                <a:solidFill>
                  <a:schemeClr val="bg1"/>
                </a:solidFill>
              </a:rPr>
              <a:pPr/>
              <a:t>36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52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55300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In this chapter, you learned:</a:t>
            </a:r>
          </a:p>
          <a:p>
            <a:r>
              <a:rPr lang="en-US" smtClean="0"/>
              <a:t>Java programs use the int data type for whole numbers (integers) and double for floatingpoint numbers (numbers with decimals).</a:t>
            </a:r>
          </a:p>
          <a:p>
            <a:r>
              <a:rPr lang="en-US" smtClean="0"/>
              <a:t>Java variable and method names consist of a letter followed by additional letters or digits. Java keywords cannot be used as names.</a:t>
            </a:r>
          </a:p>
        </p:txBody>
      </p:sp>
      <p:sp>
        <p:nvSpPr>
          <p:cNvPr id="55301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B15886E-D0F1-4881-9B2B-3EEEE3A137DE}" type="slidenum">
              <a:rPr lang="en-US" sz="2600" b="1">
                <a:solidFill>
                  <a:schemeClr val="bg1"/>
                </a:solidFill>
              </a:rPr>
              <a:pPr/>
              <a:t>36</a:t>
            </a:fld>
            <a:endParaRPr lang="en-US" sz="2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A59B402-4384-499C-81CA-C6E548706B52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5632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B7ECB0B-66A3-455B-9905-63B9537ED411}" type="slidenum">
              <a:rPr lang="en-US" sz="2600" b="1">
                <a:solidFill>
                  <a:schemeClr val="bg1"/>
                </a:solidFill>
              </a:rPr>
              <a:pPr/>
              <a:t>37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56324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EDDDB0C-C027-4979-8E62-FA790019298C}" type="slidenum">
              <a:rPr lang="en-US" sz="2600" b="1">
                <a:solidFill>
                  <a:schemeClr val="bg1"/>
                </a:solidFill>
              </a:rPr>
              <a:pPr/>
              <a:t>37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6325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r>
              <a:rPr lang="en-US" smtClean="0"/>
              <a:t>Final variables behave as constants; their values cannot change after they are declared.</a:t>
            </a:r>
          </a:p>
          <a:p>
            <a:r>
              <a:rPr lang="en-US" smtClean="0"/>
              <a:t>Arithmetic expressions are evaluated according to precedence. Some expressions yield different results for integer and floating-point operands.</a:t>
            </a:r>
          </a:p>
          <a:p>
            <a:r>
              <a:rPr lang="en-US" smtClean="0"/>
              <a:t>Strings may be concatenated to form a new string.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99574C2-527B-4849-812F-0652C5660B2C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5734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76C6E95-BDF2-4450-A8D3-4D3BD19BE10A}" type="slidenum">
              <a:rPr lang="en-US" sz="2600" b="1">
                <a:solidFill>
                  <a:schemeClr val="bg1"/>
                </a:solidFill>
              </a:rPr>
              <a:pPr/>
              <a:t>38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73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57348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FC64478F-0023-4DD2-8BFC-D2EE2E1AC3E6}" type="slidenum">
              <a:rPr lang="en-US" sz="2600" b="1">
                <a:solidFill>
                  <a:schemeClr val="bg1"/>
                </a:solidFill>
              </a:rPr>
              <a:pPr/>
              <a:t>38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7349" name="Content Placeholder 6"/>
          <p:cNvSpPr>
            <a:spLocks noGrp="1"/>
          </p:cNvSpPr>
          <p:nvPr>
            <p:ph idx="1"/>
          </p:nvPr>
        </p:nvSpPr>
        <p:spPr>
          <a:xfrm>
            <a:off x="838200" y="2362200"/>
            <a:ext cx="8001000" cy="3724275"/>
          </a:xfrm>
        </p:spPr>
        <p:txBody>
          <a:bodyPr/>
          <a:lstStyle/>
          <a:p>
            <a:r>
              <a:rPr lang="en-US" sz="2600" smtClean="0"/>
              <a:t>The compiler catches syntax errors. The JVM catches run-time errors. Logic errors, if they are caught, are detected by the programmer or user of the program at run time.</a:t>
            </a:r>
          </a:p>
          <a:p>
            <a:r>
              <a:rPr lang="en-US" sz="2600" smtClean="0"/>
              <a:t>A useful way to find and remove logic errors is to insert debugging output statements to view the values of variables.</a:t>
            </a:r>
          </a:p>
          <a:p>
            <a:endParaRPr lang="en-US" sz="2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F39C7BB-3584-4B65-9ACD-01241D4E93B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5837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1C5809C8-956D-42F1-A88B-2FC8BFCD9F47}" type="slidenum">
              <a:rPr lang="en-US" sz="2600" b="1">
                <a:solidFill>
                  <a:schemeClr val="bg1"/>
                </a:solidFill>
              </a:rPr>
              <a:pPr/>
              <a:t>39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83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(continued)</a:t>
            </a:r>
          </a:p>
        </p:txBody>
      </p:sp>
      <p:sp>
        <p:nvSpPr>
          <p:cNvPr id="58372" name="Slide Number Placeholder 3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2D0AD2C-1291-45E2-8663-54DB71E6BA72}" type="slidenum">
              <a:rPr lang="en-US" sz="2600" b="1">
                <a:solidFill>
                  <a:schemeClr val="bg1"/>
                </a:solidFill>
              </a:rPr>
              <a:pPr/>
              <a:t>39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58373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Java uses a screen coordinate system to locate the positions of pixels in a window or panel. The origin of this system is in the upper-left corner or the drawing area, and the </a:t>
            </a:r>
            <a:r>
              <a:rPr lang="en-US" i="1" smtClean="0"/>
              <a:t>x and y </a:t>
            </a:r>
            <a:r>
              <a:rPr lang="en-US" smtClean="0"/>
              <a:t>axes increase to the right and downward, respectively.</a:t>
            </a:r>
          </a:p>
          <a:p>
            <a:r>
              <a:rPr lang="en-US" smtClean="0"/>
              <a:t>The programmer can modify the color with which images are drawn and the properties of text fonts for a given graphics object.</a:t>
            </a:r>
          </a:p>
          <a:p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3BE8C1F-2EE0-49EB-A538-BD498BC2566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253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F3A969A-D407-4004-9E21-F87D043AEFDF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2531" name="Slide Number Placeholder 6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C24938B-B4BE-410A-B95B-F70384C475D5}" type="slidenum">
              <a:rPr lang="en-US" sz="2600" b="1">
                <a:solidFill>
                  <a:schemeClr val="bg1"/>
                </a:solidFill>
              </a:rPr>
              <a:pPr/>
              <a:t>4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253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Vocabulary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/>
              <a:t>arithmetic expression</a:t>
            </a:r>
          </a:p>
          <a:p>
            <a:r>
              <a:rPr lang="en-US" smtClean="0"/>
              <a:t>comments</a:t>
            </a:r>
          </a:p>
          <a:p>
            <a:r>
              <a:rPr lang="en-US" smtClean="0"/>
              <a:t>coordinate system</a:t>
            </a:r>
          </a:p>
          <a:p>
            <a:r>
              <a:rPr lang="en-US" smtClean="0"/>
              <a:t>exception</a:t>
            </a:r>
          </a:p>
          <a:p>
            <a:r>
              <a:rPr lang="en-US" smtClean="0"/>
              <a:t>graphics context</a:t>
            </a:r>
          </a:p>
        </p:txBody>
      </p:sp>
      <p:sp>
        <p:nvSpPr>
          <p:cNvPr id="225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362200"/>
            <a:ext cx="3770313" cy="3724275"/>
          </a:xfrm>
        </p:spPr>
        <p:txBody>
          <a:bodyPr/>
          <a:lstStyle/>
          <a:p>
            <a:r>
              <a:rPr lang="en-US" smtClean="0"/>
              <a:t>keywords</a:t>
            </a:r>
          </a:p>
          <a:p>
            <a:r>
              <a:rPr lang="en-US" smtClean="0"/>
              <a:t>literal</a:t>
            </a:r>
          </a:p>
          <a:p>
            <a:r>
              <a:rPr lang="en-US" smtClean="0"/>
              <a:t>logic error</a:t>
            </a:r>
          </a:p>
          <a:p>
            <a:r>
              <a:rPr lang="en-US" smtClean="0"/>
              <a:t>method signature</a:t>
            </a:r>
          </a:p>
          <a:p>
            <a:r>
              <a:rPr lang="en-US" smtClean="0"/>
              <a:t>origin</a:t>
            </a:r>
          </a:p>
          <a:p>
            <a:r>
              <a:rPr lang="en-US" smtClean="0"/>
              <a:t>package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89F78C3-AADB-4750-817C-DA614CAD5FE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3554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6CCE1039-492C-4303-995E-DBC3CA8B19FB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3555" name="Slide Number Placeholder 6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D8B34E51-883E-4910-9004-0F156302237B}" type="slidenum">
              <a:rPr lang="en-US" sz="2600" b="1">
                <a:solidFill>
                  <a:schemeClr val="bg1"/>
                </a:solidFill>
              </a:rPr>
              <a:pPr/>
              <a:t>5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355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Vocabulary (continued)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23558" name="Rectangle 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r>
              <a:rPr lang="en-US" smtClean="0"/>
              <a:t>syntax</a:t>
            </a:r>
          </a:p>
          <a:p>
            <a:r>
              <a:rPr lang="en-US" smtClean="0"/>
              <a:t>syntax errors</a:t>
            </a:r>
          </a:p>
          <a:p>
            <a:r>
              <a:rPr lang="en-US" smtClean="0"/>
              <a:t>variable declaration statement</a:t>
            </a:r>
          </a:p>
          <a:p>
            <a:r>
              <a:rPr lang="en-US" smtClean="0"/>
              <a:t>virus</a:t>
            </a:r>
          </a:p>
          <a:p>
            <a:endParaRPr lang="en-US" smtClean="0"/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838200" y="2362200"/>
            <a:ext cx="3770313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en-US" sz="2800" kern="0" dirty="0">
                <a:latin typeface="+mn-lt"/>
              </a:rPr>
              <a:t>pseudocode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en-US" sz="2800" kern="0" dirty="0">
                <a:latin typeface="+mn-lt"/>
              </a:rPr>
              <a:t>reserved words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en-US" sz="2800" kern="0" dirty="0">
                <a:latin typeface="+mn-lt"/>
              </a:rPr>
              <a:t>run-time error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en-US" sz="2800" kern="0" dirty="0">
                <a:latin typeface="+mn-lt"/>
              </a:rPr>
              <a:t>screen coordinate system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r>
              <a:rPr lang="en-US" sz="2800" kern="0" dirty="0">
                <a:latin typeface="+mn-lt"/>
              </a:rPr>
              <a:t>semantics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11C8284-8DDB-4EF5-A846-6BCE9E684FC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4578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3520133A-5E1A-454C-9DEB-8F31F1F23010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4579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C938BBCF-AB64-4CCE-9FF9-391B6D889FE9}" type="slidenum">
              <a:rPr lang="en-US" sz="2600" b="1">
                <a:solidFill>
                  <a:schemeClr val="bg1"/>
                </a:solidFill>
              </a:rPr>
              <a:pPr/>
              <a:t>6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4580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Language Elements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9248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Programming and natural languages share three elements.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Vocabulary:</a:t>
            </a:r>
            <a:r>
              <a:rPr lang="en-US" smtClean="0"/>
              <a:t> Words and symbols</a:t>
            </a:r>
          </a:p>
          <a:p>
            <a:pPr lvl="2" eaLnBrk="1" hangingPunct="1">
              <a:lnSpc>
                <a:spcPct val="90000"/>
              </a:lnSpc>
            </a:pPr>
            <a:endParaRPr lang="en-US" smtClean="0"/>
          </a:p>
          <a:p>
            <a:pPr lvl="2" eaLnBrk="1" hangingPunct="1">
              <a:lnSpc>
                <a:spcPct val="90000"/>
              </a:lnSpc>
            </a:pPr>
            <a:endParaRPr lang="en-US" smtClean="0"/>
          </a:p>
          <a:p>
            <a:pPr lvl="2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Syntax:</a:t>
            </a:r>
            <a:r>
              <a:rPr lang="en-US" smtClean="0"/>
              <a:t> Rules for combining statements.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Use of operators, parentheses,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Semantics:</a:t>
            </a:r>
            <a:r>
              <a:rPr lang="en-US" smtClean="0"/>
              <a:t> Rules for interpreting statements.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Order of precedence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pic>
        <p:nvPicPr>
          <p:cNvPr id="2458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581400"/>
            <a:ext cx="48006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B1FBC99-2448-46B8-A04E-67D5A7D25F5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5602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20511A63-6B41-44FA-A80A-4AE89C701889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5603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1678F3E-8B68-45C0-A0D4-F3E638A8EA3C}" type="slidenum">
              <a:rPr lang="en-US" sz="2600" b="1">
                <a:solidFill>
                  <a:schemeClr val="bg1"/>
                </a:solidFill>
              </a:rPr>
              <a:pPr/>
              <a:t>7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5604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Language Elements (continued) 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8486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Programming Vs. Natural Languages: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Programming and natural languages have three differences.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Size: </a:t>
            </a:r>
            <a:r>
              <a:rPr lang="en-US" smtClean="0"/>
              <a:t>small vocabulary, simple syntax.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Rigidity: </a:t>
            </a:r>
            <a:r>
              <a:rPr lang="en-US" smtClean="0"/>
              <a:t>Syntax must be absolutely correct.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smtClean="0"/>
              <a:t>Literalness:</a:t>
            </a:r>
            <a:r>
              <a:rPr lang="en-US" smtClean="0"/>
              <a:t> Computers follow exact instructions.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It is difficult to express complex ideas using limited syntax and semantics of programming languages.</a:t>
            </a:r>
            <a:endParaRPr lang="en-US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A6AE41D-0D33-49DA-B714-1A048BE194E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6626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55F3A83F-DBE8-48EE-9F40-EFA2C49775BB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6627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E74CD0CB-70BE-4575-BC65-1D4910D5320A}" type="slidenum">
              <a:rPr lang="en-US" sz="2600" b="1">
                <a:solidFill>
                  <a:schemeClr val="bg1"/>
                </a:solidFill>
              </a:rPr>
              <a:pPr/>
              <a:t>8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662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Basic Java Syntax and Semantics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010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smtClean="0"/>
              <a:t>Data Types:</a:t>
            </a:r>
            <a:r>
              <a:rPr lang="en-US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Primitive: numbers, characters, Booleans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Objects: scanners, strings, and more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Syntax: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Syntax differs for objects and primitive data.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Primitive: data types are combined in expressions with operators (addition, multiplication)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Objects: sent messages, must be instantiated before use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3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5159347-11B1-4CB8-8D4C-AE266501E04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7650" name="Rectangle 13"/>
          <p:cNvSpPr txBox="1">
            <a:spLocks noGrp="1" noChangeArrowheads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8E6DFF2A-58CC-4C68-9A6F-B9F174A9E4BE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7651" name="Slide Number Placeholder 5"/>
          <p:cNvSpPr txBox="1">
            <a:spLocks noGrp="1"/>
          </p:cNvSpPr>
          <p:nvPr/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fld id="{A611E037-C3AD-42A1-AC22-71BE5BEC5C0B}" type="slidenum">
              <a:rPr lang="en-US" sz="2600" b="1">
                <a:solidFill>
                  <a:schemeClr val="bg1"/>
                </a:solidFill>
              </a:rPr>
              <a:pPr/>
              <a:t>9</a:t>
            </a:fld>
            <a:endParaRPr lang="en-US" sz="2600" b="1">
              <a:solidFill>
                <a:schemeClr val="bg1"/>
              </a:solidFill>
            </a:endParaRPr>
          </a:p>
        </p:txBody>
      </p:sp>
      <p:sp>
        <p:nvSpPr>
          <p:cNvPr id="27652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Basic Java Syntax and Semantics (continued) 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153400" cy="3962400"/>
          </a:xfrm>
        </p:spPr>
        <p:txBody>
          <a:bodyPr/>
          <a:lstStyle/>
          <a:p>
            <a:pPr eaLnBrk="1" hangingPunct="1"/>
            <a:r>
              <a:rPr lang="en-US" b="1" smtClean="0"/>
              <a:t>Numbers:</a:t>
            </a:r>
          </a:p>
          <a:p>
            <a:pPr eaLnBrk="1" hangingPunct="1"/>
            <a:r>
              <a:rPr lang="en-US" smtClean="0"/>
              <a:t>Numeric data types:</a:t>
            </a:r>
          </a:p>
          <a:p>
            <a:pPr lvl="1" eaLnBrk="1" hangingPunct="1"/>
            <a:r>
              <a:rPr lang="en-US" smtClean="0"/>
              <a:t>Most programs input numeric data, perform calculations, output numeric results.</a:t>
            </a:r>
          </a:p>
          <a:p>
            <a:pPr lvl="1" eaLnBrk="1" hangingPunct="1"/>
            <a:r>
              <a:rPr lang="en-US" smtClean="0"/>
              <a:t>Java includes six numeric data types but we use two: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38200" y="2362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  <a:defRPr/>
            </a:pPr>
            <a:endParaRPr lang="en-US" sz="2800" kern="0" dirty="0">
              <a:latin typeface="+mn-lt"/>
            </a:endParaRPr>
          </a:p>
        </p:txBody>
      </p:sp>
      <p:pic>
        <p:nvPicPr>
          <p:cNvPr id="27655" name="Picture 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724400"/>
            <a:ext cx="8077200" cy="134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0099CC"/>
      </a:accent2>
      <a:accent3>
        <a:srgbClr val="FFFFFF"/>
      </a:accent3>
      <a:accent4>
        <a:srgbClr val="002A56"/>
      </a:accent4>
      <a:accent5>
        <a:srgbClr val="ADE2E2"/>
      </a:accent5>
      <a:accent6>
        <a:srgbClr val="008AB9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600FF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5C00E7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600FF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5C00E7"/>
        </a:accent6>
        <a:hlink>
          <a:srgbClr val="99CC00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10786</TotalTime>
  <Words>1790</Words>
  <Application>Microsoft Office PowerPoint</Application>
  <PresentationFormat>On-screen Show (4:3)</PresentationFormat>
  <Paragraphs>357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Wingdings</vt:lpstr>
      <vt:lpstr>Times New Roman</vt:lpstr>
      <vt:lpstr>Courier New</vt:lpstr>
      <vt:lpstr>Capsules</vt:lpstr>
      <vt:lpstr>Capsules</vt:lpstr>
      <vt:lpstr>Capsules</vt:lpstr>
      <vt:lpstr>Chapter 3 Syntax, Errors, and Debugging</vt:lpstr>
      <vt:lpstr>Objectives</vt:lpstr>
      <vt:lpstr>Objectives (continued)</vt:lpstr>
      <vt:lpstr>Vocabulary</vt:lpstr>
      <vt:lpstr>Vocabulary (continued)</vt:lpstr>
      <vt:lpstr>Language Elements</vt:lpstr>
      <vt:lpstr>Language Elements (continued) </vt:lpstr>
      <vt:lpstr>Basic Java Syntax and Semantics</vt:lpstr>
      <vt:lpstr>Basic Java Syntax and Semantics (continued) </vt:lpstr>
      <vt:lpstr>Basic Java Syntax and Semantics (continued) </vt:lpstr>
      <vt:lpstr>Basic Java Syntax and Semantics (continued) </vt:lpstr>
      <vt:lpstr>Basic Java Syntax and Semantics (continued) </vt:lpstr>
      <vt:lpstr>Basic Java Syntax and Semantics (continued) </vt:lpstr>
      <vt:lpstr>Basic Java Syntax and Semantics (continued) </vt:lpstr>
      <vt:lpstr>Basic Java Syntax and Semantics (continued) </vt:lpstr>
      <vt:lpstr>Basic Java Syntax and Semantics (continued) </vt:lpstr>
      <vt:lpstr>Basic Java Syntax and Semantics (continued) </vt:lpstr>
      <vt:lpstr>Basic Java Syntax and Semantics (continued) </vt:lpstr>
      <vt:lpstr>Basic Java Syntax and Semantics (continued)</vt:lpstr>
      <vt:lpstr>Basic Java Syntax and Semantics (continued) </vt:lpstr>
      <vt:lpstr>Basic Java Syntax and Semantics (continued) </vt:lpstr>
      <vt:lpstr>Basic Java Syntax and Semantics (continued) </vt:lpstr>
      <vt:lpstr>Terminal I/O for Different Data Types</vt:lpstr>
      <vt:lpstr>Terminal I/O for Different Data Types (continued) </vt:lpstr>
      <vt:lpstr>Comments</vt:lpstr>
      <vt:lpstr>Comments (continued) </vt:lpstr>
      <vt:lpstr>Programming Errors</vt:lpstr>
      <vt:lpstr>Programming Errors (continued) </vt:lpstr>
      <vt:lpstr>Debugging</vt:lpstr>
      <vt:lpstr>Graphics and GUIs: Drawing Shapes and Text</vt:lpstr>
      <vt:lpstr>Graphics and GUIs: Drawing Shapes and Text (continued) </vt:lpstr>
      <vt:lpstr>Graphics and GUIs: Drawing Shapes and Text (continued) </vt:lpstr>
      <vt:lpstr>Graphics and GUIs: Drawing Shapes and Text (continued) </vt:lpstr>
      <vt:lpstr>Graphics and GUIs: Drawing Shapes and Text (continued) </vt:lpstr>
      <vt:lpstr>Graphics and GUIs: Drawing Shapes and Text (continued) </vt:lpstr>
      <vt:lpstr>Summary</vt:lpstr>
      <vt:lpstr>Summary (continued)</vt:lpstr>
      <vt:lpstr>Summary (continued)</vt:lpstr>
      <vt:lpstr>Summary (continued)</vt:lpstr>
    </vt:vector>
  </TitlesOfParts>
  <Company>Course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Syntax, Errors, and Debugging</dc:title>
  <dc:creator/>
  <cp:lastModifiedBy>Amanda Lyons</cp:lastModifiedBy>
  <cp:revision>311</cp:revision>
  <dcterms:created xsi:type="dcterms:W3CDTF">2001-06-11T01:47:29Z</dcterms:created>
  <dcterms:modified xsi:type="dcterms:W3CDTF">2009-09-30T14:47:09Z</dcterms:modified>
</cp:coreProperties>
</file>