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47"/>
  </p:notesMasterIdLst>
  <p:handoutMasterIdLst>
    <p:handoutMasterId r:id="rId48"/>
  </p:handoutMasterIdLst>
  <p:sldIdLst>
    <p:sldId id="299" r:id="rId2"/>
    <p:sldId id="380" r:id="rId3"/>
    <p:sldId id="300" r:id="rId4"/>
    <p:sldId id="432" r:id="rId5"/>
    <p:sldId id="466" r:id="rId6"/>
    <p:sldId id="467" r:id="rId7"/>
    <p:sldId id="474" r:id="rId8"/>
    <p:sldId id="475" r:id="rId9"/>
    <p:sldId id="469" r:id="rId10"/>
    <p:sldId id="470" r:id="rId11"/>
    <p:sldId id="476" r:id="rId12"/>
    <p:sldId id="471" r:id="rId13"/>
    <p:sldId id="472" r:id="rId14"/>
    <p:sldId id="473" r:id="rId15"/>
    <p:sldId id="477" r:id="rId16"/>
    <p:sldId id="478" r:id="rId17"/>
    <p:sldId id="480" r:id="rId18"/>
    <p:sldId id="479" r:id="rId19"/>
    <p:sldId id="481" r:id="rId20"/>
    <p:sldId id="482" r:id="rId21"/>
    <p:sldId id="483" r:id="rId22"/>
    <p:sldId id="486" r:id="rId23"/>
    <p:sldId id="484" r:id="rId24"/>
    <p:sldId id="485" r:id="rId25"/>
    <p:sldId id="487" r:id="rId26"/>
    <p:sldId id="488" r:id="rId27"/>
    <p:sldId id="489" r:id="rId28"/>
    <p:sldId id="490" r:id="rId29"/>
    <p:sldId id="491" r:id="rId30"/>
    <p:sldId id="494" r:id="rId31"/>
    <p:sldId id="495" r:id="rId32"/>
    <p:sldId id="496" r:id="rId33"/>
    <p:sldId id="497" r:id="rId34"/>
    <p:sldId id="498" r:id="rId35"/>
    <p:sldId id="493" r:id="rId36"/>
    <p:sldId id="499" r:id="rId37"/>
    <p:sldId id="500" r:id="rId38"/>
    <p:sldId id="501" r:id="rId39"/>
    <p:sldId id="502" r:id="rId40"/>
    <p:sldId id="503" r:id="rId41"/>
    <p:sldId id="504" r:id="rId42"/>
    <p:sldId id="505" r:id="rId43"/>
    <p:sldId id="321" r:id="rId44"/>
    <p:sldId id="340" r:id="rId45"/>
    <p:sldId id="464"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mson" initials="" lastIdx="5" clrIdx="0"/>
  <p:cmAuthor id="1" name="Amanda Lyons" initials="" lastIdx="8" clrIdx="1"/>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995" autoAdjust="0"/>
    <p:restoredTop sz="94575" autoAdjust="0"/>
  </p:normalViewPr>
  <p:slideViewPr>
    <p:cSldViewPr>
      <p:cViewPr>
        <p:scale>
          <a:sx n="75" d="100"/>
          <a:sy n="75" d="100"/>
        </p:scale>
        <p:origin x="-888" y="-7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7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52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553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53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CEED4B69-49EA-4255-9D71-50791D764403}"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D47C8BA1-1247-4365-AC94-E89566C7E670}"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46F16A30-93CE-41F1-948B-E0DF6FEEE337}" type="slidenum">
              <a:rPr lang="en-US" smtClean="0"/>
              <a:pPr/>
              <a:t>1</a:t>
            </a:fld>
            <a:endParaRPr lang="en-US"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smtClean="0"/>
          </a:p>
        </p:txBody>
      </p:sp>
      <p:sp>
        <p:nvSpPr>
          <p:cNvPr id="19459" name="Slide Number Placeholder 3"/>
          <p:cNvSpPr>
            <a:spLocks noGrp="1"/>
          </p:cNvSpPr>
          <p:nvPr>
            <p:ph type="sldNum" sz="quarter" idx="5"/>
          </p:nvPr>
        </p:nvSpPr>
        <p:spPr>
          <a:noFill/>
        </p:spPr>
        <p:txBody>
          <a:bodyPr/>
          <a:lstStyle/>
          <a:p>
            <a:fld id="{CACF873C-D6FA-40E0-9BEA-D880C7359F3F}" type="slidenum">
              <a:rPr lang="en-US" smtClean="0"/>
              <a:pPr/>
              <a:t>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a:defRPr/>
              </a:pPr>
              <a:endParaRPr kumimoji="1" lang="en-US" sz="2400" dirty="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dirty="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pic>
        <p:nvPicPr>
          <p:cNvPr id="10" name="Picture 13"/>
          <p:cNvPicPr>
            <a:picLocks noChangeAspect="1" noChangeArrowheads="1"/>
          </p:cNvPicPr>
          <p:nvPr userDrawn="1"/>
        </p:nvPicPr>
        <p:blipFill>
          <a:blip r:embed="rId2"/>
          <a:srcRect/>
          <a:stretch>
            <a:fillRect/>
          </a:stretch>
        </p:blipFill>
        <p:spPr bwMode="auto">
          <a:xfrm>
            <a:off x="0" y="0"/>
            <a:ext cx="520700" cy="6858000"/>
          </a:xfrm>
          <a:prstGeom prst="rect">
            <a:avLst/>
          </a:prstGeom>
          <a:noFill/>
          <a:ln w="9525">
            <a:noFill/>
            <a:miter lim="800000"/>
            <a:headEnd/>
            <a:tailEnd/>
          </a:ln>
        </p:spPr>
      </p:pic>
      <p:sp>
        <p:nvSpPr>
          <p:cNvPr id="7066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70668"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1" name="Rectangle 11"/>
          <p:cNvSpPr>
            <a:spLocks noGrp="1" noChangeArrowheads="1"/>
          </p:cNvSpPr>
          <p:nvPr>
            <p:ph type="sldNum" sz="quarter" idx="10"/>
          </p:nvPr>
        </p:nvSpPr>
        <p:spPr>
          <a:xfrm>
            <a:off x="76200" y="6248400"/>
            <a:ext cx="587375" cy="488950"/>
          </a:xfrm>
        </p:spPr>
        <p:txBody>
          <a:bodyPr anchorCtr="0"/>
          <a:lstStyle>
            <a:lvl1pPr>
              <a:defRPr/>
            </a:lvl1pPr>
          </a:lstStyle>
          <a:p>
            <a:pPr>
              <a:defRPr/>
            </a:pPr>
            <a:fld id="{2185AF34-89CA-42B2-B077-1E89E69D4935}"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012F5AA4-41ED-4BD4-962C-29FE7EB8FA0A}"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74FB28C9-FED4-4F51-9D3A-198A6465D38A}"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4BF9ED9-FBEE-410A-99A3-8491C359A0A0}"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4FC48099-CB70-47BC-8666-8AD1E9EEE264}"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1BB3EADB-52AE-41EA-A387-9EB5835C41B3}"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fld id="{F1EA7219-92C5-4984-A9D9-EA466320E5E0}"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fld id="{08A2DA6C-4F75-4BA3-9ADB-11B28B9CD9A5}"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fld id="{084FC2B5-C7B5-4147-BDDB-35FE5682AEA0}"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7"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8"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4" name="Group 6"/>
            <p:cNvGrpSpPr>
              <a:grpSpLocks/>
            </p:cNvGrpSpPr>
            <p:nvPr/>
          </p:nvGrpSpPr>
          <p:grpSpPr bwMode="auto">
            <a:xfrm>
              <a:off x="144" y="1248"/>
              <a:ext cx="4656" cy="201"/>
              <a:chOff x="144" y="1248"/>
              <a:chExt cx="4656" cy="201"/>
            </a:xfrm>
          </p:grpSpPr>
          <p:sp>
            <p:nvSpPr>
              <p:cNvPr id="5"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9" name="Text Box 21"/>
          <p:cNvSpPr txBox="1">
            <a:spLocks noChangeArrowheads="1"/>
          </p:cNvSpPr>
          <p:nvPr userDrawn="1"/>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Chapter 4</a:t>
            </a:r>
          </a:p>
        </p:txBody>
      </p:sp>
      <p:sp>
        <p:nvSpPr>
          <p:cNvPr id="10" name="Footer Placeholder 3"/>
          <p:cNvSpPr txBox="1">
            <a:spLocks/>
          </p:cNvSpPr>
          <p:nvPr userDrawn="1"/>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11" name="Text Box 14"/>
          <p:cNvSpPr txBox="1">
            <a:spLocks noChangeArrowheads="1"/>
          </p:cNvSpPr>
          <p:nvPr userDrawn="1"/>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
        <p:nvSpPr>
          <p:cNvPr id="12" name="Slide Number Placeholder 3"/>
          <p:cNvSpPr>
            <a:spLocks noGrp="1"/>
          </p:cNvSpPr>
          <p:nvPr>
            <p:ph type="sldNum" sz="quarter" idx="10"/>
          </p:nvPr>
        </p:nvSpPr>
        <p:spPr/>
        <p:txBody>
          <a:bodyPr/>
          <a:lstStyle>
            <a:lvl1pPr>
              <a:defRPr/>
            </a:lvl1pPr>
          </a:lstStyle>
          <a:p>
            <a:pPr>
              <a:defRPr/>
            </a:pPr>
            <a:fld id="{F611BF0C-20A4-4B82-8416-19DC3D7C4460}"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98EBEF31-0207-4D80-835B-F242CF302127}"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2F44DFBB-AE26-4ED1-9F21-DB3E2DFC4931}"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userDrawn="1"/>
        </p:nvGrpSpPr>
        <p:grpSpPr bwMode="auto">
          <a:xfrm>
            <a:off x="0" y="0"/>
            <a:ext cx="7620000" cy="6858000"/>
            <a:chOff x="0" y="0"/>
            <a:chExt cx="4800" cy="4320"/>
          </a:xfrm>
        </p:grpSpPr>
        <p:grpSp>
          <p:nvGrpSpPr>
            <p:cNvPr id="1034" name="Group 3"/>
            <p:cNvGrpSpPr>
              <a:grpSpLocks/>
            </p:cNvGrpSpPr>
            <p:nvPr userDrawn="1"/>
          </p:nvGrpSpPr>
          <p:grpSpPr bwMode="auto">
            <a:xfrm>
              <a:off x="0" y="0"/>
              <a:ext cx="2016" cy="4320"/>
              <a:chOff x="0" y="0"/>
              <a:chExt cx="2016" cy="4320"/>
            </a:xfrm>
          </p:grpSpPr>
          <p:sp>
            <p:nvSpPr>
              <p:cNvPr id="69636"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69637"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035" name="Group 6"/>
            <p:cNvGrpSpPr>
              <a:grpSpLocks/>
            </p:cNvGrpSpPr>
            <p:nvPr/>
          </p:nvGrpSpPr>
          <p:grpSpPr bwMode="auto">
            <a:xfrm>
              <a:off x="144" y="1248"/>
              <a:ext cx="4656" cy="201"/>
              <a:chOff x="144" y="1248"/>
              <a:chExt cx="4656" cy="201"/>
            </a:xfrm>
          </p:grpSpPr>
          <p:sp>
            <p:nvSpPr>
              <p:cNvPr id="69639"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9640"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9653" name="Text Box 21"/>
          <p:cNvSpPr txBox="1">
            <a:spLocks noChangeArrowheads="1"/>
          </p:cNvSpPr>
          <p:nvPr userDrawn="1"/>
        </p:nvSpPr>
        <p:spPr bwMode="auto">
          <a:xfrm>
            <a:off x="0" y="3200400"/>
            <a:ext cx="793750"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
            </a:r>
            <a:br>
              <a:rPr lang="en-US" sz="2000" b="1" dirty="0"/>
            </a:br>
            <a:r>
              <a:rPr lang="en-US" sz="2000" b="1" dirty="0"/>
              <a:t>Chapter 4</a:t>
            </a:r>
          </a:p>
        </p:txBody>
      </p:sp>
      <p:sp>
        <p:nvSpPr>
          <p:cNvPr id="1039" name="Text Box 15"/>
          <p:cNvSpPr txBox="1">
            <a:spLocks noChangeArrowheads="1"/>
          </p:cNvSpPr>
          <p:nvPr userDrawn="1"/>
        </p:nvSpPr>
        <p:spPr bwMode="auto">
          <a:xfrm>
            <a:off x="838200" y="6324600"/>
            <a:ext cx="2514600" cy="396875"/>
          </a:xfrm>
          <a:prstGeom prst="rect">
            <a:avLst/>
          </a:prstGeom>
          <a:noFill/>
          <a:ln w="9525">
            <a:noFill/>
            <a:miter lim="800000"/>
            <a:headEnd/>
            <a:tailEnd/>
          </a:ln>
          <a:effectLst/>
        </p:spPr>
        <p:txBody>
          <a:bodyPr>
            <a:spAutoFit/>
          </a:bodyPr>
          <a:lstStyle/>
          <a:p>
            <a:pPr eaLnBrk="0" hangingPunct="0">
              <a:spcBef>
                <a:spcPct val="50000"/>
              </a:spcBef>
              <a:defRPr/>
            </a:pPr>
            <a:r>
              <a:rPr lang="en-US" sz="2000" b="1" dirty="0"/>
              <a:t>Lambert / Osborne</a:t>
            </a:r>
          </a:p>
        </p:txBody>
      </p:sp>
      <p:sp>
        <p:nvSpPr>
          <p:cNvPr id="1040" name="Text Box 16"/>
          <p:cNvSpPr txBox="1">
            <a:spLocks noChangeArrowheads="1"/>
          </p:cNvSpPr>
          <p:nvPr userDrawn="1"/>
        </p:nvSpPr>
        <p:spPr bwMode="auto">
          <a:xfrm>
            <a:off x="4724400" y="6324600"/>
            <a:ext cx="4267200" cy="396875"/>
          </a:xfrm>
          <a:prstGeom prst="rect">
            <a:avLst/>
          </a:prstGeom>
          <a:noFill/>
          <a:ln w="9525">
            <a:noFill/>
            <a:miter lim="800000"/>
            <a:headEnd/>
            <a:tailEnd/>
          </a:ln>
          <a:effectLst/>
        </p:spPr>
        <p:txBody>
          <a:bodyPr>
            <a:spAutoFit/>
          </a:bodyPr>
          <a:lstStyle/>
          <a:p>
            <a:pPr algn="r" eaLnBrk="0" hangingPunct="0">
              <a:spcBef>
                <a:spcPct val="50000"/>
              </a:spcBef>
              <a:defRPr/>
            </a:pPr>
            <a:r>
              <a:rPr lang="en-US" sz="2000" b="1" dirty="0"/>
              <a:t>Fundamentals of Java 4E</a:t>
            </a:r>
          </a:p>
        </p:txBody>
      </p:sp>
      <p:sp>
        <p:nvSpPr>
          <p:cNvPr id="69645"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latin typeface="Arial" charset="0"/>
              </a:defRPr>
            </a:lvl1pPr>
          </a:lstStyle>
          <a:p>
            <a:pPr>
              <a:defRPr/>
            </a:pPr>
            <a:fld id="{C300A3E6-2F7E-4F1A-82EE-7F736760B521}" type="slidenum">
              <a:rPr lang="en-US"/>
              <a:pPr>
                <a:defRPr/>
              </a:pPr>
              <a:t>‹#›</a:t>
            </a:fld>
            <a:endParaRPr lang="en-US" dirty="0"/>
          </a:p>
        </p:txBody>
      </p:sp>
      <p:pic>
        <p:nvPicPr>
          <p:cNvPr id="1033" name="Picture 15"/>
          <p:cNvPicPr>
            <a:picLocks noChangeAspect="1" noChangeArrowheads="1"/>
          </p:cNvPicPr>
          <p:nvPr userDrawn="1"/>
        </p:nvPicPr>
        <p:blipFill>
          <a:blip r:embed="rId14"/>
          <a:srcRect/>
          <a:stretch>
            <a:fillRect/>
          </a:stretch>
        </p:blipFill>
        <p:spPr bwMode="auto">
          <a:xfrm>
            <a:off x="0" y="0"/>
            <a:ext cx="130175"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2" r:id="rId1"/>
    <p:sldLayoutId id="2147483672" r:id="rId2"/>
    <p:sldLayoutId id="2147483673" r:id="rId3"/>
    <p:sldLayoutId id="2147483674" r:id="rId4"/>
    <p:sldLayoutId id="2147483675" r:id="rId5"/>
    <p:sldLayoutId id="2147483676" r:id="rId6"/>
    <p:sldLayoutId id="2147483683" r:id="rId7"/>
    <p:sldLayoutId id="2147483677" r:id="rId8"/>
    <p:sldLayoutId id="2147483678" r:id="rId9"/>
    <p:sldLayoutId id="2147483679" r:id="rId10"/>
    <p:sldLayoutId id="2147483680" r:id="rId11"/>
    <p:sldLayoutId id="2147483681" r:id="rId12"/>
  </p:sldLayoutIdLst>
  <p:transition/>
  <p:timing>
    <p:tnLst>
      <p:par>
        <p:cTn id="1" dur="indefinite" restart="never" nodeType="tmRoot"/>
      </p:par>
    </p:tnLst>
  </p:timing>
  <p:hf hd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10"/>
          </p:nvPr>
        </p:nvSpPr>
        <p:spPr>
          <a:noFill/>
        </p:spPr>
        <p:txBody>
          <a:bodyPr/>
          <a:lstStyle/>
          <a:p>
            <a:fld id="{69B3F483-9815-4DF6-9C2F-E15B63B80F83}" type="slidenum">
              <a:rPr lang="en-US" smtClean="0"/>
              <a:pPr/>
              <a:t>1</a:t>
            </a:fld>
            <a:endParaRPr lang="en-US" smtClean="0"/>
          </a:p>
        </p:txBody>
      </p:sp>
      <p:sp>
        <p:nvSpPr>
          <p:cNvPr id="16386" name="AutoShape 2"/>
          <p:cNvSpPr>
            <a:spLocks noGrp="1" noChangeArrowheads="1"/>
          </p:cNvSpPr>
          <p:nvPr>
            <p:ph type="ctrTitle"/>
          </p:nvPr>
        </p:nvSpPr>
        <p:spPr/>
        <p:txBody>
          <a:bodyPr/>
          <a:lstStyle/>
          <a:p>
            <a:pPr eaLnBrk="1" hangingPunct="1"/>
            <a:r>
              <a:rPr lang="en-US" sz="3200" smtClean="0"/>
              <a:t>Chapter 4</a:t>
            </a:r>
            <a:br>
              <a:rPr lang="en-US" sz="3200" smtClean="0"/>
            </a:br>
            <a:r>
              <a:rPr lang="en-US" sz="3200" smtClean="0"/>
              <a:t>Introduction to Control Statements</a:t>
            </a:r>
          </a:p>
        </p:txBody>
      </p:sp>
      <p:sp>
        <p:nvSpPr>
          <p:cNvPr id="16387" name="Rectangle 3"/>
          <p:cNvSpPr>
            <a:spLocks noGrp="1" noChangeArrowheads="1"/>
          </p:cNvSpPr>
          <p:nvPr>
            <p:ph type="subTitle" idx="1"/>
          </p:nvPr>
        </p:nvSpPr>
        <p:spPr>
          <a:xfrm>
            <a:off x="4673600" y="2927350"/>
            <a:ext cx="4241800" cy="1822450"/>
          </a:xfrm>
        </p:spPr>
        <p:txBody>
          <a:bodyPr/>
          <a:lstStyle/>
          <a:p>
            <a:pPr eaLnBrk="1" hangingPunct="1"/>
            <a:r>
              <a:rPr lang="en-US" b="1" smtClean="0"/>
              <a:t>Fundamentals of Java: AP Computer Science Essentials, 4th Edition</a:t>
            </a:r>
          </a:p>
        </p:txBody>
      </p:sp>
      <p:sp>
        <p:nvSpPr>
          <p:cNvPr id="16388" name="Text Box 6"/>
          <p:cNvSpPr txBox="1">
            <a:spLocks noChangeArrowheads="1"/>
          </p:cNvSpPr>
          <p:nvPr/>
        </p:nvSpPr>
        <p:spPr bwMode="auto">
          <a:xfrm>
            <a:off x="609600" y="6248400"/>
            <a:ext cx="2667000" cy="366713"/>
          </a:xfrm>
          <a:prstGeom prst="rect">
            <a:avLst/>
          </a:prstGeom>
          <a:noFill/>
          <a:ln w="9525">
            <a:noFill/>
            <a:miter lim="800000"/>
            <a:headEnd/>
            <a:tailEnd/>
          </a:ln>
        </p:spPr>
        <p:txBody>
          <a:bodyPr>
            <a:spAutoFit/>
          </a:bodyPr>
          <a:lstStyle/>
          <a:p>
            <a:pPr eaLnBrk="0" hangingPunct="0">
              <a:spcBef>
                <a:spcPct val="50000"/>
              </a:spcBef>
            </a:pPr>
            <a:endParaRPr lang="en-US"/>
          </a:p>
        </p:txBody>
      </p:sp>
      <p:sp>
        <p:nvSpPr>
          <p:cNvPr id="16389" name="Text Box 7"/>
          <p:cNvSpPr txBox="1">
            <a:spLocks noChangeArrowheads="1"/>
          </p:cNvSpPr>
          <p:nvPr/>
        </p:nvSpPr>
        <p:spPr bwMode="auto">
          <a:xfrm>
            <a:off x="685800" y="6324600"/>
            <a:ext cx="2514600" cy="396875"/>
          </a:xfrm>
          <a:prstGeom prst="rect">
            <a:avLst/>
          </a:prstGeom>
          <a:noFill/>
          <a:ln w="9525">
            <a:noFill/>
            <a:miter lim="800000"/>
            <a:headEnd/>
            <a:tailEnd/>
          </a:ln>
        </p:spPr>
        <p:txBody>
          <a:bodyPr>
            <a:spAutoFit/>
          </a:bodyPr>
          <a:lstStyle/>
          <a:p>
            <a:pPr eaLnBrk="0" hangingPunct="0">
              <a:spcBef>
                <a:spcPct val="50000"/>
              </a:spcBef>
            </a:pPr>
            <a:r>
              <a:rPr lang="en-US" sz="2000" b="1"/>
              <a:t>Lambert / Osborne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3"/>
          <p:cNvSpPr>
            <a:spLocks noGrp="1" noChangeArrowheads="1"/>
          </p:cNvSpPr>
          <p:nvPr>
            <p:ph type="sldNum" sz="quarter" idx="10"/>
          </p:nvPr>
        </p:nvSpPr>
        <p:spPr>
          <a:noFill/>
        </p:spPr>
        <p:txBody>
          <a:bodyPr/>
          <a:lstStyle/>
          <a:p>
            <a:fld id="{3AD7C68A-ADCA-4C5B-A3AA-5BFD1A561802}" type="slidenum">
              <a:rPr lang="en-US" smtClean="0"/>
              <a:pPr/>
              <a:t>10</a:t>
            </a:fld>
            <a:endParaRPr lang="en-US" smtClean="0"/>
          </a:p>
        </p:txBody>
      </p:sp>
      <p:sp>
        <p:nvSpPr>
          <p:cNvPr id="2765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FC5FBCA0-8B0F-4F0E-8A8C-5FC2C75D2FC7}" type="slidenum">
              <a:rPr lang="en-US" sz="2600" b="1">
                <a:solidFill>
                  <a:schemeClr val="bg1"/>
                </a:solidFill>
              </a:rPr>
              <a:pPr/>
              <a:t>10</a:t>
            </a:fld>
            <a:endParaRPr lang="en-US" sz="2600" b="1">
              <a:solidFill>
                <a:schemeClr val="bg1"/>
              </a:solidFill>
            </a:endParaRPr>
          </a:p>
        </p:txBody>
      </p:sp>
      <p:sp>
        <p:nvSpPr>
          <p:cNvPr id="27651"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49534995-F425-4584-8A16-0D3E22AF6AD9}" type="slidenum">
              <a:rPr lang="en-US" sz="2600" b="1">
                <a:solidFill>
                  <a:schemeClr val="bg1"/>
                </a:solidFill>
              </a:rPr>
              <a:pPr/>
              <a:t>10</a:t>
            </a:fld>
            <a:endParaRPr lang="en-US" sz="2600" b="1">
              <a:solidFill>
                <a:schemeClr val="bg1"/>
              </a:solidFill>
            </a:endParaRPr>
          </a:p>
        </p:txBody>
      </p:sp>
      <p:sp>
        <p:nvSpPr>
          <p:cNvPr id="27652" name="AutoShape 2"/>
          <p:cNvSpPr>
            <a:spLocks noGrp="1" noChangeArrowheads="1"/>
          </p:cNvSpPr>
          <p:nvPr>
            <p:ph type="title"/>
          </p:nvPr>
        </p:nvSpPr>
        <p:spPr>
          <a:xfrm>
            <a:off x="762000" y="762000"/>
            <a:ext cx="8153400" cy="1143000"/>
          </a:xfrm>
        </p:spPr>
        <p:txBody>
          <a:bodyPr/>
          <a:lstStyle/>
          <a:p>
            <a:pPr eaLnBrk="1" hangingPunct="1"/>
            <a:r>
              <a:rPr lang="en-US" smtClean="0"/>
              <a:t>The </a:t>
            </a:r>
            <a:r>
              <a:rPr lang="en-US" smtClean="0">
                <a:latin typeface="Courier New" pitchFamily="49" charset="0"/>
                <a:cs typeface="Courier New" pitchFamily="49" charset="0"/>
              </a:rPr>
              <a:t>if</a:t>
            </a:r>
            <a:r>
              <a:rPr lang="en-US" smtClean="0"/>
              <a:t> and </a:t>
            </a:r>
            <a:r>
              <a:rPr lang="en-US" smtClean="0">
                <a:latin typeface="Courier New" pitchFamily="49" charset="0"/>
                <a:cs typeface="Courier New" pitchFamily="49" charset="0"/>
              </a:rPr>
              <a:t>if-else</a:t>
            </a:r>
            <a:r>
              <a:rPr lang="en-US" smtClean="0"/>
              <a:t> Statements</a:t>
            </a:r>
          </a:p>
        </p:txBody>
      </p:sp>
      <p:sp>
        <p:nvSpPr>
          <p:cNvPr id="27653" name="Rectangle 3"/>
          <p:cNvSpPr>
            <a:spLocks noGrp="1" noChangeArrowheads="1"/>
          </p:cNvSpPr>
          <p:nvPr>
            <p:ph type="body" idx="1"/>
          </p:nvPr>
        </p:nvSpPr>
        <p:spPr>
          <a:xfrm>
            <a:off x="838200" y="2362200"/>
            <a:ext cx="8001000" cy="3962400"/>
          </a:xfrm>
        </p:spPr>
        <p:txBody>
          <a:bodyPr/>
          <a:lstStyle/>
          <a:p>
            <a:pPr eaLnBrk="1" hangingPunct="1"/>
            <a:r>
              <a:rPr lang="en-US" sz="2600" smtClean="0"/>
              <a:t>Java is programmer-friendly because it combines English phrasing with algebraic notations.</a:t>
            </a:r>
          </a:p>
          <a:p>
            <a:pPr lvl="1" eaLnBrk="1" hangingPunct="1"/>
            <a:r>
              <a:rPr lang="en-US" smtClean="0">
                <a:latin typeface="Courier New" pitchFamily="49" charset="0"/>
                <a:cs typeface="Courier New" pitchFamily="49" charset="0"/>
              </a:rPr>
              <a:t>if</a:t>
            </a:r>
            <a:r>
              <a:rPr lang="en-US" smtClean="0"/>
              <a:t> and </a:t>
            </a:r>
            <a:r>
              <a:rPr lang="en-US" smtClean="0">
                <a:latin typeface="Courier New" pitchFamily="49" charset="0"/>
                <a:cs typeface="Courier New" pitchFamily="49" charset="0"/>
              </a:rPr>
              <a:t>if-else</a:t>
            </a:r>
            <a:r>
              <a:rPr lang="en-US" smtClean="0"/>
              <a:t> are examples.</a:t>
            </a:r>
          </a:p>
          <a:p>
            <a:pPr eaLnBrk="1" hangingPunct="1"/>
            <a:r>
              <a:rPr lang="en-US" smtClean="0"/>
              <a:t>Required elements:</a:t>
            </a:r>
          </a:p>
          <a:p>
            <a:pPr lvl="1" eaLnBrk="1" hangingPunct="1"/>
            <a:r>
              <a:rPr lang="en-US" smtClean="0"/>
              <a:t>Semicolons: do not follow a closing brace.</a:t>
            </a:r>
          </a:p>
          <a:p>
            <a:pPr lvl="1" eaLnBrk="1" hangingPunct="1"/>
            <a:r>
              <a:rPr lang="en-US" smtClean="0"/>
              <a:t>Braces: always in pairs; better to overuse than underuse.</a:t>
            </a:r>
          </a:p>
          <a:p>
            <a:pPr eaLnBrk="1" hangingPunct="1"/>
            <a:r>
              <a:rPr lang="en-US" smtClean="0"/>
              <a:t>The exact format of the text depends on the programmer.</a:t>
            </a:r>
          </a:p>
          <a:p>
            <a:pPr eaLnBrk="1" hangingPunct="1">
              <a:buFont typeface="Wingdings" pitchFamily="2" charset="2"/>
              <a:buNone/>
            </a:pPr>
            <a:endParaRPr lang="en-US" b="1" smtClean="0"/>
          </a:p>
          <a:p>
            <a:pPr eaLnBrk="1" hangingPunct="1"/>
            <a:endParaRPr lang="en-US" sz="320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3"/>
          <p:cNvSpPr>
            <a:spLocks noGrp="1" noChangeArrowheads="1"/>
          </p:cNvSpPr>
          <p:nvPr>
            <p:ph type="sldNum" sz="quarter" idx="10"/>
          </p:nvPr>
        </p:nvSpPr>
        <p:spPr>
          <a:noFill/>
        </p:spPr>
        <p:txBody>
          <a:bodyPr/>
          <a:lstStyle/>
          <a:p>
            <a:fld id="{9685D24B-B744-4C23-A674-DF86934A7E11}" type="slidenum">
              <a:rPr lang="en-US" smtClean="0"/>
              <a:pPr/>
              <a:t>11</a:t>
            </a:fld>
            <a:endParaRPr lang="en-US" smtClean="0"/>
          </a:p>
        </p:txBody>
      </p:sp>
      <p:sp>
        <p:nvSpPr>
          <p:cNvPr id="2867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11914079-16BD-4BF8-8D5F-833CF16E806C}" type="slidenum">
              <a:rPr lang="en-US" sz="2600" b="1">
                <a:solidFill>
                  <a:schemeClr val="bg1"/>
                </a:solidFill>
              </a:rPr>
              <a:pPr/>
              <a:t>11</a:t>
            </a:fld>
            <a:endParaRPr lang="en-US" sz="2600" b="1">
              <a:solidFill>
                <a:schemeClr val="bg1"/>
              </a:solidFill>
            </a:endParaRPr>
          </a:p>
        </p:txBody>
      </p:sp>
      <p:sp>
        <p:nvSpPr>
          <p:cNvPr id="2867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9265E9E-5427-4C59-B174-A79681B4666A}" type="slidenum">
              <a:rPr lang="en-US" sz="2600" b="1">
                <a:solidFill>
                  <a:schemeClr val="bg1"/>
                </a:solidFill>
              </a:rPr>
              <a:pPr/>
              <a:t>11</a:t>
            </a:fld>
            <a:endParaRPr lang="en-US" sz="2600" b="1">
              <a:solidFill>
                <a:schemeClr val="bg1"/>
              </a:solidFill>
            </a:endParaRPr>
          </a:p>
        </p:txBody>
      </p:sp>
      <p:sp>
        <p:nvSpPr>
          <p:cNvPr id="28676" name="AutoShape 2"/>
          <p:cNvSpPr>
            <a:spLocks noGrp="1" noChangeArrowheads="1"/>
          </p:cNvSpPr>
          <p:nvPr>
            <p:ph type="title"/>
          </p:nvPr>
        </p:nvSpPr>
        <p:spPr>
          <a:xfrm>
            <a:off x="762000" y="762000"/>
            <a:ext cx="8153400" cy="1143000"/>
          </a:xfrm>
        </p:spPr>
        <p:txBody>
          <a:bodyPr/>
          <a:lstStyle/>
          <a:p>
            <a:pPr eaLnBrk="1" hangingPunct="1"/>
            <a:r>
              <a:rPr lang="en-US" smtClean="0"/>
              <a:t>The </a:t>
            </a:r>
            <a:r>
              <a:rPr lang="en-US" smtClean="0">
                <a:latin typeface="Courier New" pitchFamily="49" charset="0"/>
                <a:cs typeface="Courier New" pitchFamily="49" charset="0"/>
              </a:rPr>
              <a:t>if</a:t>
            </a:r>
            <a:r>
              <a:rPr lang="en-US" smtClean="0"/>
              <a:t> and </a:t>
            </a:r>
            <a:r>
              <a:rPr lang="en-US" smtClean="0">
                <a:latin typeface="Courier New" pitchFamily="49" charset="0"/>
                <a:cs typeface="Courier New" pitchFamily="49" charset="0"/>
              </a:rPr>
              <a:t>if-else</a:t>
            </a:r>
            <a:r>
              <a:rPr lang="en-US" smtClean="0"/>
              <a:t> Statements (continued) </a:t>
            </a:r>
          </a:p>
        </p:txBody>
      </p:sp>
      <p:sp>
        <p:nvSpPr>
          <p:cNvPr id="28677" name="Rectangle 3"/>
          <p:cNvSpPr>
            <a:spLocks noGrp="1" noChangeArrowheads="1"/>
          </p:cNvSpPr>
          <p:nvPr>
            <p:ph type="body" idx="1"/>
          </p:nvPr>
        </p:nvSpPr>
        <p:spPr>
          <a:xfrm>
            <a:off x="838200" y="2362200"/>
            <a:ext cx="7693025" cy="3962400"/>
          </a:xfrm>
        </p:spPr>
        <p:txBody>
          <a:bodyPr/>
          <a:lstStyle/>
          <a:p>
            <a:pPr eaLnBrk="1" hangingPunct="1"/>
            <a:r>
              <a:rPr lang="en-US" b="1" smtClean="0"/>
              <a:t>Principal Forms:</a:t>
            </a:r>
            <a:endParaRPr lang="en-US" smtClean="0"/>
          </a:p>
          <a:p>
            <a:pPr eaLnBrk="1" hangingPunct="1"/>
            <a:endParaRPr lang="en-US" b="1" smtClean="0"/>
          </a:p>
        </p:txBody>
      </p:sp>
      <p:pic>
        <p:nvPicPr>
          <p:cNvPr id="28678" name="Picture 2"/>
          <p:cNvPicPr>
            <a:picLocks noChangeAspect="1" noChangeArrowheads="1"/>
          </p:cNvPicPr>
          <p:nvPr/>
        </p:nvPicPr>
        <p:blipFill>
          <a:blip r:embed="rId2"/>
          <a:srcRect/>
          <a:stretch>
            <a:fillRect/>
          </a:stretch>
        </p:blipFill>
        <p:spPr bwMode="auto">
          <a:xfrm>
            <a:off x="1295400" y="2819400"/>
            <a:ext cx="6956425" cy="3124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3"/>
          <p:cNvSpPr>
            <a:spLocks noGrp="1" noChangeArrowheads="1"/>
          </p:cNvSpPr>
          <p:nvPr>
            <p:ph type="sldNum" sz="quarter" idx="10"/>
          </p:nvPr>
        </p:nvSpPr>
        <p:spPr>
          <a:noFill/>
        </p:spPr>
        <p:txBody>
          <a:bodyPr/>
          <a:lstStyle/>
          <a:p>
            <a:fld id="{497521C1-E2C8-4D78-B8DD-99EB75989B4C}" type="slidenum">
              <a:rPr lang="en-US" smtClean="0"/>
              <a:pPr/>
              <a:t>12</a:t>
            </a:fld>
            <a:endParaRPr lang="en-US" smtClean="0"/>
          </a:p>
        </p:txBody>
      </p:sp>
      <p:sp>
        <p:nvSpPr>
          <p:cNvPr id="2969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A46A696F-B080-4905-AD73-B022FA4D4510}" type="slidenum">
              <a:rPr lang="en-US" sz="2600" b="1">
                <a:solidFill>
                  <a:schemeClr val="bg1"/>
                </a:solidFill>
              </a:rPr>
              <a:pPr/>
              <a:t>12</a:t>
            </a:fld>
            <a:endParaRPr lang="en-US" sz="2600" b="1">
              <a:solidFill>
                <a:schemeClr val="bg1"/>
              </a:solidFill>
            </a:endParaRPr>
          </a:p>
        </p:txBody>
      </p:sp>
      <p:sp>
        <p:nvSpPr>
          <p:cNvPr id="29699"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46A0726F-9426-45AD-8748-35B2E76E675D}" type="slidenum">
              <a:rPr lang="en-US" sz="2600" b="1">
                <a:solidFill>
                  <a:schemeClr val="bg1"/>
                </a:solidFill>
              </a:rPr>
              <a:pPr/>
              <a:t>12</a:t>
            </a:fld>
            <a:endParaRPr lang="en-US" sz="2600" b="1">
              <a:solidFill>
                <a:schemeClr val="bg1"/>
              </a:solidFill>
            </a:endParaRPr>
          </a:p>
        </p:txBody>
      </p:sp>
      <p:sp>
        <p:nvSpPr>
          <p:cNvPr id="29700" name="AutoShape 2"/>
          <p:cNvSpPr>
            <a:spLocks noGrp="1" noChangeArrowheads="1"/>
          </p:cNvSpPr>
          <p:nvPr>
            <p:ph type="title"/>
          </p:nvPr>
        </p:nvSpPr>
        <p:spPr>
          <a:xfrm>
            <a:off x="762000" y="762000"/>
            <a:ext cx="8153400" cy="1143000"/>
          </a:xfrm>
        </p:spPr>
        <p:txBody>
          <a:bodyPr/>
          <a:lstStyle/>
          <a:p>
            <a:pPr eaLnBrk="1" hangingPunct="1"/>
            <a:r>
              <a:rPr lang="en-US" smtClean="0"/>
              <a:t>The </a:t>
            </a:r>
            <a:r>
              <a:rPr lang="en-US" smtClean="0">
                <a:latin typeface="Courier New" pitchFamily="49" charset="0"/>
                <a:cs typeface="Courier New" pitchFamily="49" charset="0"/>
              </a:rPr>
              <a:t>if</a:t>
            </a:r>
            <a:r>
              <a:rPr lang="en-US" smtClean="0"/>
              <a:t> and </a:t>
            </a:r>
            <a:r>
              <a:rPr lang="en-US" smtClean="0">
                <a:latin typeface="Courier New" pitchFamily="49" charset="0"/>
                <a:cs typeface="Courier New" pitchFamily="49" charset="0"/>
              </a:rPr>
              <a:t>if-else</a:t>
            </a:r>
            <a:r>
              <a:rPr lang="en-US" smtClean="0"/>
              <a:t> Statements (continued) </a:t>
            </a:r>
          </a:p>
        </p:txBody>
      </p:sp>
      <p:sp>
        <p:nvSpPr>
          <p:cNvPr id="29701" name="Rectangle 3"/>
          <p:cNvSpPr>
            <a:spLocks noGrp="1" noChangeArrowheads="1"/>
          </p:cNvSpPr>
          <p:nvPr>
            <p:ph type="body" idx="1"/>
          </p:nvPr>
        </p:nvSpPr>
        <p:spPr>
          <a:xfrm>
            <a:off x="838200" y="2362200"/>
            <a:ext cx="7772400" cy="3962400"/>
          </a:xfrm>
        </p:spPr>
        <p:txBody>
          <a:bodyPr/>
          <a:lstStyle/>
          <a:p>
            <a:pPr eaLnBrk="1" hangingPunct="1"/>
            <a:r>
              <a:rPr lang="en-US" b="1" smtClean="0"/>
              <a:t>Additional Forms:</a:t>
            </a:r>
          </a:p>
          <a:p>
            <a:pPr eaLnBrk="1" hangingPunct="1"/>
            <a:r>
              <a:rPr lang="en-US" smtClean="0"/>
              <a:t>The braces can be dropped if a single statement follows </a:t>
            </a:r>
            <a:r>
              <a:rPr lang="en-US" smtClean="0">
                <a:latin typeface="Courier New" pitchFamily="49" charset="0"/>
                <a:cs typeface="Courier New" pitchFamily="49" charset="0"/>
              </a:rPr>
              <a:t>if</a:t>
            </a:r>
            <a:r>
              <a:rPr lang="en-US" smtClean="0"/>
              <a:t> or </a:t>
            </a:r>
            <a:r>
              <a:rPr lang="en-US" smtClean="0">
                <a:latin typeface="Courier New" pitchFamily="49" charset="0"/>
                <a:cs typeface="Courier New" pitchFamily="49" charset="0"/>
              </a:rPr>
              <a:t>else</a:t>
            </a:r>
            <a:r>
              <a:rPr lang="en-US" smtClean="0"/>
              <a:t>.</a:t>
            </a:r>
          </a:p>
          <a:p>
            <a:pPr eaLnBrk="1" hangingPunct="1"/>
            <a:r>
              <a:rPr lang="en-US" smtClean="0"/>
              <a:t>The condition in an </a:t>
            </a:r>
            <a:r>
              <a:rPr lang="en-US" smtClean="0">
                <a:latin typeface="Courier New" pitchFamily="49" charset="0"/>
                <a:cs typeface="Courier New" pitchFamily="49" charset="0"/>
              </a:rPr>
              <a:t>if</a:t>
            </a:r>
            <a:r>
              <a:rPr lang="en-US" smtClean="0"/>
              <a:t> statement must be a Boolean expression.</a:t>
            </a:r>
          </a:p>
          <a:p>
            <a:pPr lvl="1" eaLnBrk="1" hangingPunct="1"/>
            <a:r>
              <a:rPr lang="en-US" smtClean="0"/>
              <a:t>Returns the value true or false.</a:t>
            </a:r>
          </a:p>
          <a:p>
            <a:pPr eaLnBrk="1" hangingPunct="1"/>
            <a:endParaRPr lang="en-US" sz="2400" b="1" smtClean="0"/>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3"/>
          <p:cNvSpPr>
            <a:spLocks noGrp="1" noChangeArrowheads="1"/>
          </p:cNvSpPr>
          <p:nvPr>
            <p:ph type="sldNum" sz="quarter" idx="10"/>
          </p:nvPr>
        </p:nvSpPr>
        <p:spPr>
          <a:noFill/>
        </p:spPr>
        <p:txBody>
          <a:bodyPr/>
          <a:lstStyle/>
          <a:p>
            <a:fld id="{8A5C30E3-DCB3-4DC9-96EB-BB34C1C6EDCC}" type="slidenum">
              <a:rPr lang="en-US" smtClean="0"/>
              <a:pPr/>
              <a:t>13</a:t>
            </a:fld>
            <a:endParaRPr lang="en-US" smtClean="0"/>
          </a:p>
        </p:txBody>
      </p:sp>
      <p:sp>
        <p:nvSpPr>
          <p:cNvPr id="3072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3AB4176F-6B5E-4EFC-B4BD-86E7EF6682B3}" type="slidenum">
              <a:rPr lang="en-US" sz="2600" b="1">
                <a:solidFill>
                  <a:schemeClr val="bg1"/>
                </a:solidFill>
              </a:rPr>
              <a:pPr/>
              <a:t>13</a:t>
            </a:fld>
            <a:endParaRPr lang="en-US" sz="2600" b="1">
              <a:solidFill>
                <a:schemeClr val="bg1"/>
              </a:solidFill>
            </a:endParaRPr>
          </a:p>
        </p:txBody>
      </p:sp>
      <p:sp>
        <p:nvSpPr>
          <p:cNvPr id="30723"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004FFD8B-9F2F-4A11-96CC-4E25429438B2}" type="slidenum">
              <a:rPr lang="en-US" sz="2600" b="1">
                <a:solidFill>
                  <a:schemeClr val="bg1"/>
                </a:solidFill>
              </a:rPr>
              <a:pPr/>
              <a:t>13</a:t>
            </a:fld>
            <a:endParaRPr lang="en-US" sz="2600" b="1">
              <a:solidFill>
                <a:schemeClr val="bg1"/>
              </a:solidFill>
            </a:endParaRPr>
          </a:p>
        </p:txBody>
      </p:sp>
      <p:sp>
        <p:nvSpPr>
          <p:cNvPr id="30724" name="AutoShape 2"/>
          <p:cNvSpPr>
            <a:spLocks noGrp="1" noChangeArrowheads="1"/>
          </p:cNvSpPr>
          <p:nvPr>
            <p:ph type="title"/>
          </p:nvPr>
        </p:nvSpPr>
        <p:spPr>
          <a:xfrm>
            <a:off x="762000" y="762000"/>
            <a:ext cx="8153400" cy="1143000"/>
          </a:xfrm>
        </p:spPr>
        <p:txBody>
          <a:bodyPr/>
          <a:lstStyle/>
          <a:p>
            <a:pPr eaLnBrk="1" hangingPunct="1"/>
            <a:r>
              <a:rPr lang="en-US" smtClean="0"/>
              <a:t>The </a:t>
            </a:r>
            <a:r>
              <a:rPr lang="en-US" smtClean="0">
                <a:latin typeface="Courier New" pitchFamily="49" charset="0"/>
                <a:cs typeface="Courier New" pitchFamily="49" charset="0"/>
              </a:rPr>
              <a:t>if</a:t>
            </a:r>
            <a:r>
              <a:rPr lang="en-US" smtClean="0"/>
              <a:t> and </a:t>
            </a:r>
            <a:r>
              <a:rPr lang="en-US" smtClean="0">
                <a:latin typeface="Courier New" pitchFamily="49" charset="0"/>
                <a:cs typeface="Courier New" pitchFamily="49" charset="0"/>
              </a:rPr>
              <a:t>if-else</a:t>
            </a:r>
            <a:r>
              <a:rPr lang="en-US" smtClean="0"/>
              <a:t> Statements (continued) </a:t>
            </a:r>
          </a:p>
        </p:txBody>
      </p:sp>
      <p:sp>
        <p:nvSpPr>
          <p:cNvPr id="30725" name="Rectangle 3"/>
          <p:cNvSpPr>
            <a:spLocks noGrp="1" noChangeArrowheads="1"/>
          </p:cNvSpPr>
          <p:nvPr>
            <p:ph type="body" idx="1"/>
          </p:nvPr>
        </p:nvSpPr>
        <p:spPr>
          <a:xfrm>
            <a:off x="838200" y="2362200"/>
            <a:ext cx="7924800" cy="3962400"/>
          </a:xfrm>
        </p:spPr>
        <p:txBody>
          <a:bodyPr/>
          <a:lstStyle/>
          <a:p>
            <a:pPr eaLnBrk="1" hangingPunct="1"/>
            <a:endParaRPr lang="en-US" sz="2400" smtClean="0"/>
          </a:p>
          <a:p>
            <a:pPr eaLnBrk="1" hangingPunct="1"/>
            <a:endParaRPr lang="en-US" sz="3200" smtClean="0"/>
          </a:p>
        </p:txBody>
      </p:sp>
      <p:sp>
        <p:nvSpPr>
          <p:cNvPr id="7" name="Rectangle 3"/>
          <p:cNvSpPr txBox="1">
            <a:spLocks noChangeArrowheads="1"/>
          </p:cNvSpPr>
          <p:nvPr/>
        </p:nvSpPr>
        <p:spPr bwMode="auto">
          <a:xfrm>
            <a:off x="838200" y="2362200"/>
            <a:ext cx="7693025"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400" dirty="0">
              <a:latin typeface="+mn-lt"/>
            </a:endParaRPr>
          </a:p>
        </p:txBody>
      </p:sp>
      <p:sp>
        <p:nvSpPr>
          <p:cNvPr id="30727" name="Rectangle 7"/>
          <p:cNvSpPr>
            <a:spLocks noChangeArrowheads="1"/>
          </p:cNvSpPr>
          <p:nvPr/>
        </p:nvSpPr>
        <p:spPr bwMode="auto">
          <a:xfrm>
            <a:off x="838200" y="2362200"/>
            <a:ext cx="7696200" cy="946150"/>
          </a:xfrm>
          <a:prstGeom prst="rect">
            <a:avLst/>
          </a:prstGeom>
          <a:noFill/>
          <a:ln w="9525">
            <a:noFill/>
            <a:miter lim="800000"/>
            <a:headEnd/>
            <a:tailEnd/>
          </a:ln>
        </p:spPr>
        <p:txBody>
          <a:bodyPr>
            <a:spAutoFit/>
          </a:bodyPr>
          <a:lstStyle/>
          <a:p>
            <a:pPr marL="342900" indent="-342900">
              <a:spcBef>
                <a:spcPct val="20000"/>
              </a:spcBef>
              <a:buClr>
                <a:schemeClr val="tx1"/>
              </a:buClr>
              <a:buSzPct val="75000"/>
              <a:buFont typeface="Wingdings" pitchFamily="2" charset="2"/>
              <a:buChar char="l"/>
            </a:pPr>
            <a:r>
              <a:rPr lang="en-US" sz="2800"/>
              <a:t>Flowcharts for the </a:t>
            </a:r>
            <a:r>
              <a:rPr lang="en-US" sz="2800">
                <a:latin typeface="Courier New" pitchFamily="49" charset="0"/>
                <a:cs typeface="Courier New" pitchFamily="49" charset="0"/>
              </a:rPr>
              <a:t>if</a:t>
            </a:r>
            <a:r>
              <a:rPr lang="en-US" sz="2800"/>
              <a:t> and </a:t>
            </a:r>
            <a:r>
              <a:rPr lang="en-US" sz="2800">
                <a:latin typeface="Courier New" pitchFamily="49" charset="0"/>
                <a:cs typeface="Courier New" pitchFamily="49" charset="0"/>
              </a:rPr>
              <a:t>if-else</a:t>
            </a:r>
            <a:r>
              <a:rPr lang="en-US" sz="2800"/>
              <a:t> statements.</a:t>
            </a:r>
            <a:endParaRPr lang="en-US" sz="2400"/>
          </a:p>
        </p:txBody>
      </p:sp>
      <p:pic>
        <p:nvPicPr>
          <p:cNvPr id="30728" name="Picture 10" descr="Fig04-01"/>
          <p:cNvPicPr>
            <a:picLocks noChangeAspect="1" noChangeArrowheads="1"/>
          </p:cNvPicPr>
          <p:nvPr/>
        </p:nvPicPr>
        <p:blipFill>
          <a:blip r:embed="rId2"/>
          <a:srcRect/>
          <a:stretch>
            <a:fillRect/>
          </a:stretch>
        </p:blipFill>
        <p:spPr bwMode="auto">
          <a:xfrm>
            <a:off x="3276600" y="2971800"/>
            <a:ext cx="4953000" cy="33702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3"/>
          <p:cNvSpPr>
            <a:spLocks noGrp="1" noChangeArrowheads="1"/>
          </p:cNvSpPr>
          <p:nvPr>
            <p:ph type="sldNum" sz="quarter" idx="10"/>
          </p:nvPr>
        </p:nvSpPr>
        <p:spPr>
          <a:noFill/>
        </p:spPr>
        <p:txBody>
          <a:bodyPr/>
          <a:lstStyle/>
          <a:p>
            <a:fld id="{DFC3BA5F-43E9-4A54-82C8-D660F5A968B0}" type="slidenum">
              <a:rPr lang="en-US" smtClean="0"/>
              <a:pPr/>
              <a:t>14</a:t>
            </a:fld>
            <a:endParaRPr lang="en-US" smtClean="0"/>
          </a:p>
        </p:txBody>
      </p:sp>
      <p:sp>
        <p:nvSpPr>
          <p:cNvPr id="3174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1C545EF0-0199-4449-9ADE-7636BE93C179}" type="slidenum">
              <a:rPr lang="en-US" sz="2600" b="1">
                <a:solidFill>
                  <a:schemeClr val="bg1"/>
                </a:solidFill>
              </a:rPr>
              <a:pPr/>
              <a:t>14</a:t>
            </a:fld>
            <a:endParaRPr lang="en-US" sz="2600" b="1">
              <a:solidFill>
                <a:schemeClr val="bg1"/>
              </a:solidFill>
            </a:endParaRPr>
          </a:p>
        </p:txBody>
      </p:sp>
      <p:sp>
        <p:nvSpPr>
          <p:cNvPr id="3174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6249E2DE-6715-4F58-A131-EB467A03A61E}" type="slidenum">
              <a:rPr lang="en-US" sz="2600" b="1">
                <a:solidFill>
                  <a:schemeClr val="bg1"/>
                </a:solidFill>
              </a:rPr>
              <a:pPr/>
              <a:t>14</a:t>
            </a:fld>
            <a:endParaRPr lang="en-US" sz="2600" b="1">
              <a:solidFill>
                <a:schemeClr val="bg1"/>
              </a:solidFill>
            </a:endParaRPr>
          </a:p>
        </p:txBody>
      </p:sp>
      <p:sp>
        <p:nvSpPr>
          <p:cNvPr id="31748" name="AutoShape 2"/>
          <p:cNvSpPr>
            <a:spLocks noGrp="1" noChangeArrowheads="1"/>
          </p:cNvSpPr>
          <p:nvPr>
            <p:ph type="title"/>
          </p:nvPr>
        </p:nvSpPr>
        <p:spPr>
          <a:xfrm>
            <a:off x="762000" y="762000"/>
            <a:ext cx="8153400" cy="1143000"/>
          </a:xfrm>
        </p:spPr>
        <p:txBody>
          <a:bodyPr/>
          <a:lstStyle/>
          <a:p>
            <a:pPr eaLnBrk="1" hangingPunct="1"/>
            <a:r>
              <a:rPr lang="en-US" smtClean="0"/>
              <a:t>The </a:t>
            </a:r>
            <a:r>
              <a:rPr lang="en-US" smtClean="0">
                <a:latin typeface="Courier New" pitchFamily="49" charset="0"/>
                <a:cs typeface="Courier New" pitchFamily="49" charset="0"/>
              </a:rPr>
              <a:t>if</a:t>
            </a:r>
            <a:r>
              <a:rPr lang="en-US" smtClean="0"/>
              <a:t> and </a:t>
            </a:r>
            <a:r>
              <a:rPr lang="en-US" smtClean="0">
                <a:latin typeface="Courier New" pitchFamily="49" charset="0"/>
                <a:cs typeface="Courier New" pitchFamily="49" charset="0"/>
              </a:rPr>
              <a:t>if-else</a:t>
            </a:r>
            <a:r>
              <a:rPr lang="en-US" smtClean="0"/>
              <a:t> Statements (continued) </a:t>
            </a:r>
          </a:p>
        </p:txBody>
      </p:sp>
      <p:sp>
        <p:nvSpPr>
          <p:cNvPr id="31749" name="Rectangle 3"/>
          <p:cNvSpPr>
            <a:spLocks noGrp="1" noChangeArrowheads="1"/>
          </p:cNvSpPr>
          <p:nvPr>
            <p:ph type="body" idx="1"/>
          </p:nvPr>
        </p:nvSpPr>
        <p:spPr>
          <a:xfrm>
            <a:off x="838200" y="2362200"/>
            <a:ext cx="7693025" cy="3962400"/>
          </a:xfrm>
        </p:spPr>
        <p:txBody>
          <a:bodyPr/>
          <a:lstStyle/>
          <a:p>
            <a:pPr eaLnBrk="1" hangingPunct="1"/>
            <a:r>
              <a:rPr lang="en-US" b="1" smtClean="0"/>
              <a:t>Relational Operators:</a:t>
            </a:r>
            <a:r>
              <a:rPr lang="en-US" smtClean="0"/>
              <a:t> </a:t>
            </a:r>
          </a:p>
          <a:p>
            <a:pPr eaLnBrk="1" hangingPunct="1"/>
            <a:r>
              <a:rPr lang="en-US" smtClean="0"/>
              <a:t>Greater than (&gt;), equal to (==), less than or equal to (&lt;=), not equal to (!=), etc.</a:t>
            </a:r>
          </a:p>
          <a:p>
            <a:pPr lvl="1" eaLnBrk="1" hangingPunct="1"/>
            <a:r>
              <a:rPr lang="en-US" smtClean="0"/>
              <a:t>== distinguishes the equal-to operator from the assignment operator.</a:t>
            </a:r>
          </a:p>
          <a:p>
            <a:pPr lvl="1" eaLnBrk="1" hangingPunct="1"/>
            <a:r>
              <a:rPr lang="en-US" smtClean="0"/>
              <a:t>In the not-equal-to operator, ! is read as no.</a:t>
            </a:r>
          </a:p>
          <a:p>
            <a:pPr eaLnBrk="1" hangingPunct="1"/>
            <a:r>
              <a:rPr lang="en-US" smtClean="0"/>
              <a:t>These values will either be true or false.</a:t>
            </a:r>
            <a:endParaRPr lang="en-US" sz="3200" smtClean="0"/>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3"/>
          <p:cNvSpPr>
            <a:spLocks noGrp="1" noChangeArrowheads="1"/>
          </p:cNvSpPr>
          <p:nvPr>
            <p:ph type="sldNum" sz="quarter" idx="10"/>
          </p:nvPr>
        </p:nvSpPr>
        <p:spPr>
          <a:noFill/>
        </p:spPr>
        <p:txBody>
          <a:bodyPr/>
          <a:lstStyle/>
          <a:p>
            <a:fld id="{1C23F14D-C846-47A3-A02C-70DB03CE4CC3}" type="slidenum">
              <a:rPr lang="en-US" smtClean="0"/>
              <a:pPr/>
              <a:t>15</a:t>
            </a:fld>
            <a:endParaRPr lang="en-US" smtClean="0"/>
          </a:p>
        </p:txBody>
      </p:sp>
      <p:sp>
        <p:nvSpPr>
          <p:cNvPr id="3277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FE44562-6ECC-4083-8CBA-2EA0C8A2148D}" type="slidenum">
              <a:rPr lang="en-US" sz="2600" b="1">
                <a:solidFill>
                  <a:schemeClr val="bg1"/>
                </a:solidFill>
              </a:rPr>
              <a:pPr/>
              <a:t>15</a:t>
            </a:fld>
            <a:endParaRPr lang="en-US" sz="2600" b="1">
              <a:solidFill>
                <a:schemeClr val="bg1"/>
              </a:solidFill>
            </a:endParaRPr>
          </a:p>
        </p:txBody>
      </p:sp>
      <p:sp>
        <p:nvSpPr>
          <p:cNvPr id="32771"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F92E42E2-5B5E-488C-9259-586482F93564}" type="slidenum">
              <a:rPr lang="en-US" sz="2600" b="1">
                <a:solidFill>
                  <a:schemeClr val="bg1"/>
                </a:solidFill>
              </a:rPr>
              <a:pPr/>
              <a:t>15</a:t>
            </a:fld>
            <a:endParaRPr lang="en-US" sz="2600" b="1">
              <a:solidFill>
                <a:schemeClr val="bg1"/>
              </a:solidFill>
            </a:endParaRPr>
          </a:p>
        </p:txBody>
      </p:sp>
      <p:sp>
        <p:nvSpPr>
          <p:cNvPr id="32772" name="AutoShape 2"/>
          <p:cNvSpPr>
            <a:spLocks noGrp="1" noChangeArrowheads="1"/>
          </p:cNvSpPr>
          <p:nvPr>
            <p:ph type="title"/>
          </p:nvPr>
        </p:nvSpPr>
        <p:spPr>
          <a:xfrm>
            <a:off x="762000" y="762000"/>
            <a:ext cx="8153400" cy="1143000"/>
          </a:xfrm>
        </p:spPr>
        <p:txBody>
          <a:bodyPr/>
          <a:lstStyle/>
          <a:p>
            <a:pPr eaLnBrk="1" hangingPunct="1"/>
            <a:r>
              <a:rPr lang="en-US" smtClean="0"/>
              <a:t>The </a:t>
            </a:r>
            <a:r>
              <a:rPr lang="en-US" smtClean="0">
                <a:latin typeface="Courier New" pitchFamily="49" charset="0"/>
                <a:cs typeface="Courier New" pitchFamily="49" charset="0"/>
              </a:rPr>
              <a:t>if</a:t>
            </a:r>
            <a:r>
              <a:rPr lang="en-US" smtClean="0"/>
              <a:t> and </a:t>
            </a:r>
            <a:r>
              <a:rPr lang="en-US" smtClean="0">
                <a:latin typeface="Courier New" pitchFamily="49" charset="0"/>
                <a:cs typeface="Courier New" pitchFamily="49" charset="0"/>
              </a:rPr>
              <a:t>if-else</a:t>
            </a:r>
            <a:r>
              <a:rPr lang="en-US" smtClean="0"/>
              <a:t> Statements (continued) </a:t>
            </a:r>
          </a:p>
        </p:txBody>
      </p:sp>
      <p:sp>
        <p:nvSpPr>
          <p:cNvPr id="32773" name="Rectangle 3"/>
          <p:cNvSpPr>
            <a:spLocks noGrp="1" noChangeArrowheads="1"/>
          </p:cNvSpPr>
          <p:nvPr>
            <p:ph type="body" idx="1"/>
          </p:nvPr>
        </p:nvSpPr>
        <p:spPr>
          <a:xfrm>
            <a:off x="838200" y="2362200"/>
            <a:ext cx="8001000" cy="3962400"/>
          </a:xfrm>
        </p:spPr>
        <p:txBody>
          <a:bodyPr/>
          <a:lstStyle/>
          <a:p>
            <a:pPr eaLnBrk="1" hangingPunct="1"/>
            <a:r>
              <a:rPr lang="en-US" b="1" smtClean="0"/>
              <a:t>Checking Input for Validity:</a:t>
            </a:r>
          </a:p>
          <a:p>
            <a:pPr eaLnBrk="1" hangingPunct="1"/>
            <a:r>
              <a:rPr lang="en-US" smtClean="0">
                <a:latin typeface="Courier New" pitchFamily="49" charset="0"/>
                <a:cs typeface="Courier New" pitchFamily="49" charset="0"/>
              </a:rPr>
              <a:t>if-else </a:t>
            </a:r>
            <a:r>
              <a:rPr lang="en-US" smtClean="0"/>
              <a:t>statements are commonly used to check user inputs before processing them.</a:t>
            </a:r>
          </a:p>
          <a:p>
            <a:pPr eaLnBrk="1" hangingPunct="1"/>
            <a:r>
              <a:rPr lang="en-US" smtClean="0"/>
              <a:t>For example, if a user enters a negative number for a circle’s radius.	</a:t>
            </a:r>
          </a:p>
          <a:p>
            <a:pPr lvl="1" eaLnBrk="1" hangingPunct="1"/>
            <a:r>
              <a:rPr lang="en-US" smtClean="0"/>
              <a:t>Program checks to see if the radius is &gt;= 0.</a:t>
            </a:r>
          </a:p>
          <a:p>
            <a:pPr lvl="1" eaLnBrk="1" hangingPunct="1"/>
            <a:r>
              <a:rPr lang="en-US" smtClean="0"/>
              <a:t>If &gt;= 0, the radius is computed.</a:t>
            </a:r>
          </a:p>
          <a:p>
            <a:pPr lvl="1" eaLnBrk="1" hangingPunct="1"/>
            <a:r>
              <a:rPr lang="en-US" smtClean="0"/>
              <a:t>If &lt; 0, an error message displays.</a:t>
            </a:r>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3"/>
          <p:cNvSpPr>
            <a:spLocks noGrp="1" noChangeArrowheads="1"/>
          </p:cNvSpPr>
          <p:nvPr>
            <p:ph type="sldNum" sz="quarter" idx="10"/>
          </p:nvPr>
        </p:nvSpPr>
        <p:spPr>
          <a:noFill/>
        </p:spPr>
        <p:txBody>
          <a:bodyPr/>
          <a:lstStyle/>
          <a:p>
            <a:fld id="{20AA8693-6BFD-4981-A403-4020968E10DF}" type="slidenum">
              <a:rPr lang="en-US" smtClean="0"/>
              <a:pPr/>
              <a:t>16</a:t>
            </a:fld>
            <a:endParaRPr lang="en-US" smtClean="0"/>
          </a:p>
        </p:txBody>
      </p:sp>
      <p:sp>
        <p:nvSpPr>
          <p:cNvPr id="3379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2EFB2E34-FD8D-4652-9132-FC33771A3CB1}" type="slidenum">
              <a:rPr lang="en-US" sz="2600" b="1">
                <a:solidFill>
                  <a:schemeClr val="bg1"/>
                </a:solidFill>
              </a:rPr>
              <a:pPr/>
              <a:t>16</a:t>
            </a:fld>
            <a:endParaRPr lang="en-US" sz="2600" b="1">
              <a:solidFill>
                <a:schemeClr val="bg1"/>
              </a:solidFill>
            </a:endParaRPr>
          </a:p>
        </p:txBody>
      </p:sp>
      <p:sp>
        <p:nvSpPr>
          <p:cNvPr id="3379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1061264-3064-41DE-AD3C-16BEDE09F81D}" type="slidenum">
              <a:rPr lang="en-US" sz="2600" b="1">
                <a:solidFill>
                  <a:schemeClr val="bg1"/>
                </a:solidFill>
              </a:rPr>
              <a:pPr/>
              <a:t>16</a:t>
            </a:fld>
            <a:endParaRPr lang="en-US" sz="2600" b="1">
              <a:solidFill>
                <a:schemeClr val="bg1"/>
              </a:solidFill>
            </a:endParaRPr>
          </a:p>
        </p:txBody>
      </p:sp>
      <p:sp>
        <p:nvSpPr>
          <p:cNvPr id="33796" name="AutoShape 2"/>
          <p:cNvSpPr>
            <a:spLocks noGrp="1" noChangeArrowheads="1"/>
          </p:cNvSpPr>
          <p:nvPr>
            <p:ph type="title"/>
          </p:nvPr>
        </p:nvSpPr>
        <p:spPr>
          <a:xfrm>
            <a:off x="762000" y="762000"/>
            <a:ext cx="8153400" cy="1143000"/>
          </a:xfrm>
        </p:spPr>
        <p:txBody>
          <a:bodyPr/>
          <a:lstStyle/>
          <a:p>
            <a:pPr eaLnBrk="1" hangingPunct="1"/>
            <a:r>
              <a:rPr lang="en-US" smtClean="0"/>
              <a:t>The </a:t>
            </a:r>
            <a:r>
              <a:rPr lang="en-US" smtClean="0">
                <a:latin typeface="Courier New" pitchFamily="49" charset="0"/>
                <a:cs typeface="Courier New" pitchFamily="49" charset="0"/>
              </a:rPr>
              <a:t>while </a:t>
            </a:r>
            <a:r>
              <a:rPr lang="en-US" smtClean="0"/>
              <a:t>Statement</a:t>
            </a:r>
          </a:p>
        </p:txBody>
      </p:sp>
      <p:sp>
        <p:nvSpPr>
          <p:cNvPr id="33797" name="Rectangle 3"/>
          <p:cNvSpPr>
            <a:spLocks noGrp="1" noChangeArrowheads="1"/>
          </p:cNvSpPr>
          <p:nvPr>
            <p:ph type="body" idx="1"/>
          </p:nvPr>
        </p:nvSpPr>
        <p:spPr>
          <a:xfrm>
            <a:off x="838200" y="2362200"/>
            <a:ext cx="4191000" cy="3962400"/>
          </a:xfrm>
        </p:spPr>
        <p:txBody>
          <a:bodyPr/>
          <a:lstStyle/>
          <a:p>
            <a:pPr eaLnBrk="1" hangingPunct="1"/>
            <a:r>
              <a:rPr lang="en-US" smtClean="0"/>
              <a:t>Provides a looping mechanism that executes statements repeatedly as long as some condition remains true.</a:t>
            </a:r>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
        <p:nvSpPr>
          <p:cNvPr id="33799" name="Text Box 9"/>
          <p:cNvSpPr txBox="1">
            <a:spLocks noChangeArrowheads="1"/>
          </p:cNvSpPr>
          <p:nvPr/>
        </p:nvSpPr>
        <p:spPr bwMode="auto">
          <a:xfrm>
            <a:off x="3886200" y="5638800"/>
            <a:ext cx="2362200" cy="517525"/>
          </a:xfrm>
          <a:prstGeom prst="rect">
            <a:avLst/>
          </a:prstGeom>
          <a:noFill/>
          <a:ln w="9525">
            <a:noFill/>
            <a:miter lim="800000"/>
            <a:headEnd/>
            <a:tailEnd/>
          </a:ln>
        </p:spPr>
        <p:txBody>
          <a:bodyPr>
            <a:spAutoFit/>
          </a:bodyPr>
          <a:lstStyle/>
          <a:p>
            <a:pPr>
              <a:spcBef>
                <a:spcPct val="50000"/>
              </a:spcBef>
            </a:pPr>
            <a:r>
              <a:rPr lang="en-US" sz="1400"/>
              <a:t>Flowchart for a </a:t>
            </a:r>
            <a:r>
              <a:rPr lang="en-US" sz="1400">
                <a:latin typeface="Courier New" pitchFamily="49" charset="0"/>
              </a:rPr>
              <a:t>while</a:t>
            </a:r>
            <a:r>
              <a:rPr lang="en-US" sz="1400"/>
              <a:t> statement</a:t>
            </a:r>
          </a:p>
        </p:txBody>
      </p:sp>
      <p:pic>
        <p:nvPicPr>
          <p:cNvPr id="33800" name="Picture 10" descr="Fig04-02"/>
          <p:cNvPicPr>
            <a:picLocks noChangeAspect="1" noChangeArrowheads="1"/>
          </p:cNvPicPr>
          <p:nvPr/>
        </p:nvPicPr>
        <p:blipFill>
          <a:blip r:embed="rId2"/>
          <a:srcRect/>
          <a:stretch>
            <a:fillRect/>
          </a:stretch>
        </p:blipFill>
        <p:spPr bwMode="auto">
          <a:xfrm>
            <a:off x="5791200" y="2438400"/>
            <a:ext cx="2687638" cy="3886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3"/>
          <p:cNvSpPr>
            <a:spLocks noGrp="1" noChangeArrowheads="1"/>
          </p:cNvSpPr>
          <p:nvPr>
            <p:ph type="sldNum" sz="quarter" idx="10"/>
          </p:nvPr>
        </p:nvSpPr>
        <p:spPr>
          <a:noFill/>
        </p:spPr>
        <p:txBody>
          <a:bodyPr/>
          <a:lstStyle/>
          <a:p>
            <a:fld id="{B61BF02B-8D40-4A77-ABD5-7FB7BC0E5742}" type="slidenum">
              <a:rPr lang="en-US" smtClean="0"/>
              <a:pPr/>
              <a:t>17</a:t>
            </a:fld>
            <a:endParaRPr lang="en-US" smtClean="0"/>
          </a:p>
        </p:txBody>
      </p:sp>
      <p:sp>
        <p:nvSpPr>
          <p:cNvPr id="3481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65AB0BEC-035F-41E3-8C56-B9072C3FC206}" type="slidenum">
              <a:rPr lang="en-US" sz="2600" b="1">
                <a:solidFill>
                  <a:schemeClr val="bg1"/>
                </a:solidFill>
              </a:rPr>
              <a:pPr/>
              <a:t>17</a:t>
            </a:fld>
            <a:endParaRPr lang="en-US" sz="2600" b="1">
              <a:solidFill>
                <a:schemeClr val="bg1"/>
              </a:solidFill>
            </a:endParaRPr>
          </a:p>
        </p:txBody>
      </p:sp>
      <p:sp>
        <p:nvSpPr>
          <p:cNvPr id="34819"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98C3DCEA-7277-4ACA-973E-9C115E822FB1}" type="slidenum">
              <a:rPr lang="en-US" sz="2600" b="1">
                <a:solidFill>
                  <a:schemeClr val="bg1"/>
                </a:solidFill>
              </a:rPr>
              <a:pPr/>
              <a:t>17</a:t>
            </a:fld>
            <a:endParaRPr lang="en-US" sz="2600" b="1">
              <a:solidFill>
                <a:schemeClr val="bg1"/>
              </a:solidFill>
            </a:endParaRPr>
          </a:p>
        </p:txBody>
      </p:sp>
      <p:sp>
        <p:nvSpPr>
          <p:cNvPr id="34820" name="AutoShape 2"/>
          <p:cNvSpPr>
            <a:spLocks noGrp="1" noChangeArrowheads="1"/>
          </p:cNvSpPr>
          <p:nvPr>
            <p:ph type="title"/>
          </p:nvPr>
        </p:nvSpPr>
        <p:spPr>
          <a:xfrm>
            <a:off x="762000" y="762000"/>
            <a:ext cx="8153400" cy="1143000"/>
          </a:xfrm>
        </p:spPr>
        <p:txBody>
          <a:bodyPr/>
          <a:lstStyle/>
          <a:p>
            <a:pPr eaLnBrk="1" hangingPunct="1"/>
            <a:r>
              <a:rPr lang="en-US" smtClean="0"/>
              <a:t>The </a:t>
            </a:r>
            <a:r>
              <a:rPr lang="en-US" smtClean="0">
                <a:latin typeface="Courier New" pitchFamily="49" charset="0"/>
                <a:cs typeface="Courier New" pitchFamily="49" charset="0"/>
              </a:rPr>
              <a:t>while </a:t>
            </a:r>
            <a:r>
              <a:rPr lang="en-US" smtClean="0"/>
              <a:t>Statement (continued) </a:t>
            </a:r>
          </a:p>
        </p:txBody>
      </p:sp>
      <p:sp>
        <p:nvSpPr>
          <p:cNvPr id="34821" name="Rectangle 3"/>
          <p:cNvSpPr>
            <a:spLocks noGrp="1" noChangeArrowheads="1"/>
          </p:cNvSpPr>
          <p:nvPr>
            <p:ph type="body" idx="1"/>
          </p:nvPr>
        </p:nvSpPr>
        <p:spPr>
          <a:xfrm>
            <a:off x="838200" y="2362200"/>
            <a:ext cx="8001000" cy="3962400"/>
          </a:xfrm>
        </p:spPr>
        <p:txBody>
          <a:bodyPr/>
          <a:lstStyle/>
          <a:p>
            <a:pPr eaLnBrk="1" hangingPunct="1"/>
            <a:r>
              <a:rPr lang="en-US" sz="2400" b="1" smtClean="0"/>
              <a:t>Count-Controlled Loops:</a:t>
            </a:r>
          </a:p>
          <a:p>
            <a:pPr eaLnBrk="1" hangingPunct="1"/>
            <a:r>
              <a:rPr lang="en-US" sz="2400" smtClean="0"/>
              <a:t>The variable </a:t>
            </a:r>
            <a:r>
              <a:rPr lang="en-US" sz="2400" smtClean="0">
                <a:latin typeface="Courier New" pitchFamily="49" charset="0"/>
                <a:cs typeface="Courier New" pitchFamily="49" charset="0"/>
              </a:rPr>
              <a:t>cntr</a:t>
            </a:r>
            <a:r>
              <a:rPr lang="en-US" sz="2400" smtClean="0"/>
              <a:t> controls how many times the loop executes. </a:t>
            </a:r>
          </a:p>
          <a:p>
            <a:pPr lvl="1" eaLnBrk="1" hangingPunct="1"/>
            <a:r>
              <a:rPr lang="en-US" sz="2000" smtClean="0"/>
              <a:t>For example, a program that computes and displays the sum of the integers between 1 and 100.</a:t>
            </a:r>
          </a:p>
          <a:p>
            <a:pPr lvl="1" eaLnBrk="1" hangingPunct="1"/>
            <a:r>
              <a:rPr lang="en-US" sz="2000" smtClean="0"/>
              <a:t>Each pass of the loop is an iteration.</a:t>
            </a:r>
            <a:r>
              <a:rPr lang="en-US" smtClean="0"/>
              <a:t>	</a:t>
            </a:r>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pic>
        <p:nvPicPr>
          <p:cNvPr id="34823" name="Picture 2"/>
          <p:cNvPicPr>
            <a:picLocks noChangeAspect="1" noChangeArrowheads="1"/>
          </p:cNvPicPr>
          <p:nvPr/>
        </p:nvPicPr>
        <p:blipFill>
          <a:blip r:embed="rId2"/>
          <a:srcRect/>
          <a:stretch>
            <a:fillRect/>
          </a:stretch>
        </p:blipFill>
        <p:spPr bwMode="auto">
          <a:xfrm>
            <a:off x="1447800" y="4648200"/>
            <a:ext cx="6019800" cy="1471613"/>
          </a:xfrm>
          <a:prstGeom prst="rect">
            <a:avLst/>
          </a:prstGeom>
          <a:noFill/>
          <a:ln w="9525">
            <a:noFill/>
            <a:miter lim="800000"/>
            <a:headEnd/>
            <a:tailEnd/>
          </a:ln>
        </p:spPr>
      </p:pic>
      <p:sp>
        <p:nvSpPr>
          <p:cNvPr id="34824" name="Text Box 9"/>
          <p:cNvSpPr txBox="1">
            <a:spLocks noChangeArrowheads="1"/>
          </p:cNvSpPr>
          <p:nvPr/>
        </p:nvSpPr>
        <p:spPr bwMode="auto">
          <a:xfrm>
            <a:off x="1828800" y="6096000"/>
            <a:ext cx="5257800" cy="304800"/>
          </a:xfrm>
          <a:prstGeom prst="rect">
            <a:avLst/>
          </a:prstGeom>
          <a:noFill/>
          <a:ln w="9525">
            <a:noFill/>
            <a:miter lim="800000"/>
            <a:headEnd/>
            <a:tailEnd/>
          </a:ln>
        </p:spPr>
        <p:txBody>
          <a:bodyPr>
            <a:spAutoFit/>
          </a:bodyPr>
          <a:lstStyle/>
          <a:p>
            <a:pPr>
              <a:spcBef>
                <a:spcPct val="50000"/>
              </a:spcBef>
            </a:pPr>
            <a:r>
              <a:rPr lang="en-US" sz="1400"/>
              <a:t>Trace of how variables change on each iteration through a loop</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3"/>
          <p:cNvSpPr>
            <a:spLocks noGrp="1" noChangeArrowheads="1"/>
          </p:cNvSpPr>
          <p:nvPr>
            <p:ph type="sldNum" sz="quarter" idx="10"/>
          </p:nvPr>
        </p:nvSpPr>
        <p:spPr>
          <a:noFill/>
        </p:spPr>
        <p:txBody>
          <a:bodyPr/>
          <a:lstStyle/>
          <a:p>
            <a:fld id="{D13EBC5F-4D4F-44A3-ACF8-0ACF7728BAC6}" type="slidenum">
              <a:rPr lang="en-US" smtClean="0"/>
              <a:pPr/>
              <a:t>18</a:t>
            </a:fld>
            <a:endParaRPr lang="en-US" smtClean="0"/>
          </a:p>
        </p:txBody>
      </p:sp>
      <p:sp>
        <p:nvSpPr>
          <p:cNvPr id="3584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A49CC10A-A2B6-49F3-81E9-DB4D88E61CAF}" type="slidenum">
              <a:rPr lang="en-US" sz="2600" b="1">
                <a:solidFill>
                  <a:schemeClr val="bg1"/>
                </a:solidFill>
              </a:rPr>
              <a:pPr/>
              <a:t>18</a:t>
            </a:fld>
            <a:endParaRPr lang="en-US" sz="2600" b="1">
              <a:solidFill>
                <a:schemeClr val="bg1"/>
              </a:solidFill>
            </a:endParaRPr>
          </a:p>
        </p:txBody>
      </p:sp>
      <p:sp>
        <p:nvSpPr>
          <p:cNvPr id="35843"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356EDE0-CE32-4CAD-8BD1-97630CE6DA35}" type="slidenum">
              <a:rPr lang="en-US" sz="2600" b="1">
                <a:solidFill>
                  <a:schemeClr val="bg1"/>
                </a:solidFill>
              </a:rPr>
              <a:pPr/>
              <a:t>18</a:t>
            </a:fld>
            <a:endParaRPr lang="en-US" sz="2600" b="1">
              <a:solidFill>
                <a:schemeClr val="bg1"/>
              </a:solidFill>
            </a:endParaRPr>
          </a:p>
        </p:txBody>
      </p:sp>
      <p:sp>
        <p:nvSpPr>
          <p:cNvPr id="35844" name="AutoShape 2"/>
          <p:cNvSpPr>
            <a:spLocks noGrp="1" noChangeArrowheads="1"/>
          </p:cNvSpPr>
          <p:nvPr>
            <p:ph type="title"/>
          </p:nvPr>
        </p:nvSpPr>
        <p:spPr>
          <a:xfrm>
            <a:off x="762000" y="762000"/>
            <a:ext cx="8153400" cy="1143000"/>
          </a:xfrm>
        </p:spPr>
        <p:txBody>
          <a:bodyPr/>
          <a:lstStyle/>
          <a:p>
            <a:pPr eaLnBrk="1" hangingPunct="1"/>
            <a:r>
              <a:rPr lang="en-US" smtClean="0"/>
              <a:t>The </a:t>
            </a:r>
            <a:r>
              <a:rPr lang="en-US" smtClean="0">
                <a:latin typeface="Courier New" pitchFamily="49" charset="0"/>
                <a:cs typeface="Courier New" pitchFamily="49" charset="0"/>
              </a:rPr>
              <a:t>while </a:t>
            </a:r>
            <a:r>
              <a:rPr lang="en-US" smtClean="0"/>
              <a:t>Statement (continued) </a:t>
            </a:r>
          </a:p>
        </p:txBody>
      </p:sp>
      <p:sp>
        <p:nvSpPr>
          <p:cNvPr id="35845" name="Rectangle 3"/>
          <p:cNvSpPr>
            <a:spLocks noGrp="1" noChangeArrowheads="1"/>
          </p:cNvSpPr>
          <p:nvPr>
            <p:ph type="body" idx="1"/>
          </p:nvPr>
        </p:nvSpPr>
        <p:spPr>
          <a:xfrm>
            <a:off x="838200" y="2362200"/>
            <a:ext cx="8001000" cy="3962400"/>
          </a:xfrm>
        </p:spPr>
        <p:txBody>
          <a:bodyPr/>
          <a:lstStyle/>
          <a:p>
            <a:pPr eaLnBrk="1" hangingPunct="1"/>
            <a:r>
              <a:rPr lang="en-US" sz="2400" b="1" smtClean="0"/>
              <a:t>Adding Flexibility:</a:t>
            </a:r>
          </a:p>
          <a:p>
            <a:pPr eaLnBrk="1" hangingPunct="1"/>
            <a:r>
              <a:rPr lang="en-US" sz="2400" smtClean="0"/>
              <a:t>Could vary the starting value, ending value, and increment, or ask for user input for those values.</a:t>
            </a:r>
          </a:p>
          <a:p>
            <a:pPr eaLnBrk="1" hangingPunct="1"/>
            <a:r>
              <a:rPr lang="en-US" sz="2400" b="1" smtClean="0"/>
              <a:t>Task-controlled loop:</a:t>
            </a:r>
          </a:p>
          <a:p>
            <a:pPr eaLnBrk="1" hangingPunct="1"/>
            <a:r>
              <a:rPr lang="en-US" sz="2400" smtClean="0"/>
              <a:t>Executes until a task is accomplished.</a:t>
            </a:r>
          </a:p>
          <a:p>
            <a:pPr lvl="1" eaLnBrk="1" hangingPunct="1"/>
            <a:r>
              <a:rPr lang="en-US" sz="2200" smtClean="0"/>
              <a:t>Example: find the first integer for which the sum 1+2….+n is over 1 million.</a:t>
            </a:r>
          </a:p>
          <a:p>
            <a:pPr eaLnBrk="1" hangingPunct="1"/>
            <a:r>
              <a:rPr lang="en-US" sz="2400" smtClean="0"/>
              <a:t>The factorial of a given number (n) is the product of the numbers between 1 and n (1*2*3*…*n).</a:t>
            </a:r>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3"/>
          <p:cNvSpPr>
            <a:spLocks noGrp="1" noChangeArrowheads="1"/>
          </p:cNvSpPr>
          <p:nvPr>
            <p:ph type="sldNum" sz="quarter" idx="10"/>
          </p:nvPr>
        </p:nvSpPr>
        <p:spPr>
          <a:noFill/>
        </p:spPr>
        <p:txBody>
          <a:bodyPr/>
          <a:lstStyle/>
          <a:p>
            <a:fld id="{3CE5BEF9-57B9-4B4F-A4E4-BB1426EFACD2}" type="slidenum">
              <a:rPr lang="en-US" smtClean="0"/>
              <a:pPr/>
              <a:t>19</a:t>
            </a:fld>
            <a:endParaRPr lang="en-US" smtClean="0"/>
          </a:p>
        </p:txBody>
      </p:sp>
      <p:sp>
        <p:nvSpPr>
          <p:cNvPr id="3686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65AA9790-3A1B-4F77-9BA5-8D3FF31FE7A6}" type="slidenum">
              <a:rPr lang="en-US" sz="2600" b="1">
                <a:solidFill>
                  <a:schemeClr val="bg1"/>
                </a:solidFill>
              </a:rPr>
              <a:pPr/>
              <a:t>19</a:t>
            </a:fld>
            <a:endParaRPr lang="en-US" sz="2600" b="1">
              <a:solidFill>
                <a:schemeClr val="bg1"/>
              </a:solidFill>
            </a:endParaRPr>
          </a:p>
        </p:txBody>
      </p:sp>
      <p:sp>
        <p:nvSpPr>
          <p:cNvPr id="3686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432772-0921-480D-9CA5-245BD53725F1}" type="slidenum">
              <a:rPr lang="en-US" sz="2600" b="1">
                <a:solidFill>
                  <a:schemeClr val="bg1"/>
                </a:solidFill>
              </a:rPr>
              <a:pPr/>
              <a:t>19</a:t>
            </a:fld>
            <a:endParaRPr lang="en-US" sz="2600" b="1">
              <a:solidFill>
                <a:schemeClr val="bg1"/>
              </a:solidFill>
            </a:endParaRPr>
          </a:p>
        </p:txBody>
      </p:sp>
      <p:sp>
        <p:nvSpPr>
          <p:cNvPr id="36868" name="AutoShape 2"/>
          <p:cNvSpPr>
            <a:spLocks noGrp="1" noChangeArrowheads="1"/>
          </p:cNvSpPr>
          <p:nvPr>
            <p:ph type="title"/>
          </p:nvPr>
        </p:nvSpPr>
        <p:spPr>
          <a:xfrm>
            <a:off x="762000" y="762000"/>
            <a:ext cx="8153400" cy="1143000"/>
          </a:xfrm>
        </p:spPr>
        <p:txBody>
          <a:bodyPr/>
          <a:lstStyle/>
          <a:p>
            <a:pPr eaLnBrk="1" hangingPunct="1"/>
            <a:r>
              <a:rPr lang="en-US" smtClean="0"/>
              <a:t>The </a:t>
            </a:r>
            <a:r>
              <a:rPr lang="en-US" smtClean="0">
                <a:latin typeface="Courier New" pitchFamily="49" charset="0"/>
                <a:cs typeface="Courier New" pitchFamily="49" charset="0"/>
              </a:rPr>
              <a:t>while </a:t>
            </a:r>
            <a:r>
              <a:rPr lang="en-US" smtClean="0"/>
              <a:t>Statement (continued) </a:t>
            </a:r>
          </a:p>
        </p:txBody>
      </p:sp>
      <p:sp>
        <p:nvSpPr>
          <p:cNvPr id="36869" name="Rectangle 3"/>
          <p:cNvSpPr>
            <a:spLocks noGrp="1" noChangeArrowheads="1"/>
          </p:cNvSpPr>
          <p:nvPr>
            <p:ph type="body" idx="1"/>
          </p:nvPr>
        </p:nvSpPr>
        <p:spPr>
          <a:xfrm>
            <a:off x="838200" y="2362200"/>
            <a:ext cx="8001000" cy="3962400"/>
          </a:xfrm>
        </p:spPr>
        <p:txBody>
          <a:bodyPr/>
          <a:lstStyle/>
          <a:p>
            <a:pPr eaLnBrk="1" hangingPunct="1"/>
            <a:r>
              <a:rPr lang="en-US" b="1" smtClean="0"/>
              <a:t>Common Structure:</a:t>
            </a:r>
          </a:p>
          <a:p>
            <a:pPr eaLnBrk="1" hangingPunct="1"/>
            <a:r>
              <a:rPr lang="en-US" smtClean="0"/>
              <a:t>All of these examples share a common structure.</a:t>
            </a:r>
          </a:p>
          <a:p>
            <a:pPr lvl="1" eaLnBrk="1" hangingPunct="1"/>
            <a:r>
              <a:rPr lang="en-US" smtClean="0"/>
              <a:t>For the loop to terminate, each iteration must move the variables closer to satisfying the condition.</a:t>
            </a:r>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pic>
        <p:nvPicPr>
          <p:cNvPr id="36871" name="Picture 2"/>
          <p:cNvPicPr>
            <a:picLocks noChangeAspect="1" noChangeArrowheads="1"/>
          </p:cNvPicPr>
          <p:nvPr/>
        </p:nvPicPr>
        <p:blipFill>
          <a:blip r:embed="rId2"/>
          <a:srcRect/>
          <a:stretch>
            <a:fillRect/>
          </a:stretch>
        </p:blipFill>
        <p:spPr bwMode="auto">
          <a:xfrm>
            <a:off x="1143000" y="4724400"/>
            <a:ext cx="7451725" cy="1219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3"/>
          <p:cNvSpPr>
            <a:spLocks noGrp="1" noChangeArrowheads="1"/>
          </p:cNvSpPr>
          <p:nvPr>
            <p:ph type="sldNum" sz="quarter" idx="10"/>
          </p:nvPr>
        </p:nvSpPr>
        <p:spPr>
          <a:noFill/>
        </p:spPr>
        <p:txBody>
          <a:bodyPr/>
          <a:lstStyle/>
          <a:p>
            <a:fld id="{55891E91-4B8F-40E0-B672-CFFE58108D7B}" type="slidenum">
              <a:rPr lang="en-US" smtClean="0"/>
              <a:pPr/>
              <a:t>2</a:t>
            </a:fld>
            <a:endParaRPr lang="en-US"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15C61A3C-0D2B-43B8-AA07-BE4F670565FE}" type="slidenum">
              <a:rPr lang="en-US" sz="2600" b="1">
                <a:solidFill>
                  <a:schemeClr val="bg1"/>
                </a:solidFill>
              </a:rPr>
              <a:pPr/>
              <a:t>2</a:t>
            </a:fld>
            <a:endParaRPr lang="en-US" sz="2600" b="1">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290D45F1-3BDA-4B28-8D6A-75A5E445DD91}" type="slidenum">
              <a:rPr lang="en-US" sz="2600" b="1">
                <a:solidFill>
                  <a:schemeClr val="bg1"/>
                </a:solidFill>
              </a:rPr>
              <a:pPr/>
              <a:t>2</a:t>
            </a:fld>
            <a:endParaRPr lang="en-US" sz="2600" b="1">
              <a:solidFill>
                <a:schemeClr val="bg1"/>
              </a:solidFill>
            </a:endParaRPr>
          </a:p>
        </p:txBody>
      </p:sp>
      <p:sp>
        <p:nvSpPr>
          <p:cNvPr id="18436" name="AutoShape 2"/>
          <p:cNvSpPr>
            <a:spLocks noGrp="1" noChangeArrowheads="1"/>
          </p:cNvSpPr>
          <p:nvPr>
            <p:ph type="title"/>
          </p:nvPr>
        </p:nvSpPr>
        <p:spPr/>
        <p:txBody>
          <a:bodyPr/>
          <a:lstStyle/>
          <a:p>
            <a:pPr eaLnBrk="1" hangingPunct="1"/>
            <a:r>
              <a:rPr lang="en-US" smtClean="0"/>
              <a:t>Objectives</a:t>
            </a:r>
          </a:p>
        </p:txBody>
      </p:sp>
      <p:sp>
        <p:nvSpPr>
          <p:cNvPr id="18437" name="Rectangle 3"/>
          <p:cNvSpPr>
            <a:spLocks noGrp="1" noChangeArrowheads="1"/>
          </p:cNvSpPr>
          <p:nvPr>
            <p:ph type="body" idx="1"/>
          </p:nvPr>
        </p:nvSpPr>
        <p:spPr>
          <a:xfrm>
            <a:off x="838200" y="2362200"/>
            <a:ext cx="7924800" cy="3886200"/>
          </a:xfrm>
        </p:spPr>
        <p:txBody>
          <a:bodyPr/>
          <a:lstStyle/>
          <a:p>
            <a:r>
              <a:rPr lang="en-US" sz="2600" smtClean="0"/>
              <a:t>Use the increment and decrement operators.</a:t>
            </a:r>
          </a:p>
          <a:p>
            <a:r>
              <a:rPr lang="en-US" sz="2600" smtClean="0"/>
              <a:t>Use standard math methods.</a:t>
            </a:r>
          </a:p>
          <a:p>
            <a:r>
              <a:rPr lang="en-US" sz="2600" smtClean="0"/>
              <a:t>Use </a:t>
            </a:r>
            <a:r>
              <a:rPr lang="en-US" sz="2600" smtClean="0">
                <a:latin typeface="Courier New" pitchFamily="49" charset="0"/>
                <a:cs typeface="Courier New" pitchFamily="49" charset="0"/>
              </a:rPr>
              <a:t>if</a:t>
            </a:r>
            <a:r>
              <a:rPr lang="en-US" sz="2600" smtClean="0"/>
              <a:t> and </a:t>
            </a:r>
            <a:r>
              <a:rPr lang="en-US" sz="2600" smtClean="0">
                <a:latin typeface="Courier New" pitchFamily="49" charset="0"/>
                <a:cs typeface="Courier New" pitchFamily="49" charset="0"/>
              </a:rPr>
              <a:t>if-else</a:t>
            </a:r>
            <a:r>
              <a:rPr lang="en-US" sz="2600" smtClean="0"/>
              <a:t> statements to make choices.</a:t>
            </a:r>
          </a:p>
          <a:p>
            <a:r>
              <a:rPr lang="en-US" sz="2600" smtClean="0"/>
              <a:t>Use </a:t>
            </a:r>
            <a:r>
              <a:rPr lang="en-US" sz="2600" smtClean="0">
                <a:latin typeface="Courier New" pitchFamily="49" charset="0"/>
                <a:cs typeface="Courier New" pitchFamily="49" charset="0"/>
              </a:rPr>
              <a:t>while</a:t>
            </a:r>
            <a:r>
              <a:rPr lang="en-US" sz="2600" smtClean="0"/>
              <a:t> and </a:t>
            </a:r>
            <a:r>
              <a:rPr lang="en-US" sz="2600" smtClean="0">
                <a:latin typeface="Courier New" pitchFamily="49" charset="0"/>
                <a:cs typeface="Courier New" pitchFamily="49" charset="0"/>
              </a:rPr>
              <a:t>for</a:t>
            </a:r>
            <a:r>
              <a:rPr lang="en-US" sz="2600" smtClean="0"/>
              <a:t> loops to repeat a process.</a:t>
            </a:r>
          </a:p>
          <a:p>
            <a:r>
              <a:rPr lang="en-US" sz="2600" smtClean="0"/>
              <a:t>Construct appropriate conditions for control statements using relational operators.</a:t>
            </a:r>
          </a:p>
          <a:p>
            <a:r>
              <a:rPr lang="en-US" sz="2600" smtClean="0"/>
              <a:t>Detect and correct common errors involving loops.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3"/>
          <p:cNvSpPr>
            <a:spLocks noGrp="1" noChangeArrowheads="1"/>
          </p:cNvSpPr>
          <p:nvPr>
            <p:ph type="sldNum" sz="quarter" idx="10"/>
          </p:nvPr>
        </p:nvSpPr>
        <p:spPr>
          <a:noFill/>
        </p:spPr>
        <p:txBody>
          <a:bodyPr/>
          <a:lstStyle/>
          <a:p>
            <a:fld id="{0C6ACA9A-E51A-47A8-B419-C72401CDE52C}" type="slidenum">
              <a:rPr lang="en-US" smtClean="0"/>
              <a:pPr/>
              <a:t>20</a:t>
            </a:fld>
            <a:endParaRPr lang="en-US" smtClean="0"/>
          </a:p>
        </p:txBody>
      </p:sp>
      <p:sp>
        <p:nvSpPr>
          <p:cNvPr id="3789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435E0B3-0CA0-4B26-9EFA-55DEB5DC556C}" type="slidenum">
              <a:rPr lang="en-US" sz="2600" b="1">
                <a:solidFill>
                  <a:schemeClr val="bg1"/>
                </a:solidFill>
              </a:rPr>
              <a:pPr/>
              <a:t>20</a:t>
            </a:fld>
            <a:endParaRPr lang="en-US" sz="2600" b="1">
              <a:solidFill>
                <a:schemeClr val="bg1"/>
              </a:solidFill>
            </a:endParaRPr>
          </a:p>
        </p:txBody>
      </p:sp>
      <p:sp>
        <p:nvSpPr>
          <p:cNvPr id="37891"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78DCF18-9E80-4C34-A1DB-AF1C88355C69}" type="slidenum">
              <a:rPr lang="en-US" sz="2600" b="1">
                <a:solidFill>
                  <a:schemeClr val="bg1"/>
                </a:solidFill>
              </a:rPr>
              <a:pPr/>
              <a:t>20</a:t>
            </a:fld>
            <a:endParaRPr lang="en-US" sz="2600" b="1">
              <a:solidFill>
                <a:schemeClr val="bg1"/>
              </a:solidFill>
            </a:endParaRPr>
          </a:p>
        </p:txBody>
      </p:sp>
      <p:sp>
        <p:nvSpPr>
          <p:cNvPr id="37892" name="AutoShape 2"/>
          <p:cNvSpPr>
            <a:spLocks noGrp="1" noChangeArrowheads="1"/>
          </p:cNvSpPr>
          <p:nvPr>
            <p:ph type="title"/>
          </p:nvPr>
        </p:nvSpPr>
        <p:spPr>
          <a:xfrm>
            <a:off x="762000" y="762000"/>
            <a:ext cx="8153400" cy="1143000"/>
          </a:xfrm>
        </p:spPr>
        <p:txBody>
          <a:bodyPr/>
          <a:lstStyle/>
          <a:p>
            <a:pPr eaLnBrk="1" hangingPunct="1"/>
            <a:r>
              <a:rPr lang="en-US" smtClean="0"/>
              <a:t>The </a:t>
            </a:r>
            <a:r>
              <a:rPr lang="en-US" smtClean="0">
                <a:latin typeface="Courier New" pitchFamily="49" charset="0"/>
                <a:cs typeface="Courier New" pitchFamily="49" charset="0"/>
              </a:rPr>
              <a:t>for </a:t>
            </a:r>
            <a:r>
              <a:rPr lang="en-US" smtClean="0"/>
              <a:t>Statement</a:t>
            </a:r>
          </a:p>
        </p:txBody>
      </p:sp>
      <p:sp>
        <p:nvSpPr>
          <p:cNvPr id="37893" name="Rectangle 3"/>
          <p:cNvSpPr>
            <a:spLocks noGrp="1" noChangeArrowheads="1"/>
          </p:cNvSpPr>
          <p:nvPr>
            <p:ph type="body" idx="1"/>
          </p:nvPr>
        </p:nvSpPr>
        <p:spPr>
          <a:xfrm>
            <a:off x="838200" y="2362200"/>
            <a:ext cx="8001000" cy="3962400"/>
          </a:xfrm>
        </p:spPr>
        <p:txBody>
          <a:bodyPr/>
          <a:lstStyle/>
          <a:p>
            <a:pPr eaLnBrk="1" hangingPunct="1"/>
            <a:r>
              <a:rPr lang="en-US" smtClean="0"/>
              <a:t>Combines counter initialization, a condition test, and an update in a single expression.</a:t>
            </a:r>
          </a:p>
          <a:p>
            <a:pPr lvl="1" eaLnBrk="1" hangingPunct="1"/>
            <a:r>
              <a:rPr lang="en-US" sz="2000" smtClean="0"/>
              <a:t>When the statement is executed, the counter is initialized.</a:t>
            </a:r>
          </a:p>
          <a:p>
            <a:pPr lvl="1" eaLnBrk="1" hangingPunct="1"/>
            <a:r>
              <a:rPr lang="en-US" sz="2000" smtClean="0"/>
              <a:t>As long as the test yields true, the loop continues.</a:t>
            </a:r>
          </a:p>
          <a:p>
            <a:pPr lvl="1" eaLnBrk="1" hangingPunct="1"/>
            <a:r>
              <a:rPr lang="en-US" sz="2000" smtClean="0"/>
              <a:t>The counter is updated at the bottom of the loop, after the statements in the body have been executed.</a:t>
            </a:r>
          </a:p>
          <a:p>
            <a:pPr eaLnBrk="1" hangingPunct="1"/>
            <a:endParaRPr lang="en-US" sz="2400" smtClean="0"/>
          </a:p>
        </p:txBody>
      </p:sp>
      <p:sp>
        <p:nvSpPr>
          <p:cNvPr id="7" name="Rectangle 3"/>
          <p:cNvSpPr txBox="1">
            <a:spLocks noChangeArrowheads="1"/>
          </p:cNvSpPr>
          <p:nvPr/>
        </p:nvSpPr>
        <p:spPr bwMode="auto">
          <a:xfrm>
            <a:off x="838200" y="21336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pic>
        <p:nvPicPr>
          <p:cNvPr id="37895" name="Picture 2"/>
          <p:cNvPicPr>
            <a:picLocks noChangeAspect="1" noChangeArrowheads="1"/>
          </p:cNvPicPr>
          <p:nvPr/>
        </p:nvPicPr>
        <p:blipFill>
          <a:blip r:embed="rId2"/>
          <a:srcRect/>
          <a:stretch>
            <a:fillRect/>
          </a:stretch>
        </p:blipFill>
        <p:spPr bwMode="auto">
          <a:xfrm>
            <a:off x="1524000" y="4724400"/>
            <a:ext cx="5867400" cy="1682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3"/>
          <p:cNvSpPr>
            <a:spLocks noGrp="1" noChangeArrowheads="1"/>
          </p:cNvSpPr>
          <p:nvPr>
            <p:ph type="sldNum" sz="quarter" idx="10"/>
          </p:nvPr>
        </p:nvSpPr>
        <p:spPr>
          <a:noFill/>
        </p:spPr>
        <p:txBody>
          <a:bodyPr/>
          <a:lstStyle/>
          <a:p>
            <a:fld id="{1FD05EC6-9138-438D-A533-571CCCC1DC0B}" type="slidenum">
              <a:rPr lang="en-US" smtClean="0"/>
              <a:pPr/>
              <a:t>21</a:t>
            </a:fld>
            <a:endParaRPr lang="en-US" smtClean="0"/>
          </a:p>
        </p:txBody>
      </p:sp>
      <p:sp>
        <p:nvSpPr>
          <p:cNvPr id="3891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CA4B76E4-6D6B-4F79-8A02-9FCDBB0AB46F}" type="slidenum">
              <a:rPr lang="en-US" sz="2600" b="1">
                <a:solidFill>
                  <a:schemeClr val="bg1"/>
                </a:solidFill>
              </a:rPr>
              <a:pPr/>
              <a:t>21</a:t>
            </a:fld>
            <a:endParaRPr lang="en-US" sz="2600" b="1">
              <a:solidFill>
                <a:schemeClr val="bg1"/>
              </a:solidFill>
            </a:endParaRPr>
          </a:p>
        </p:txBody>
      </p:sp>
      <p:sp>
        <p:nvSpPr>
          <p:cNvPr id="3891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A768ADF4-7190-4D01-9719-E439F1435EFA}" type="slidenum">
              <a:rPr lang="en-US" sz="2600" b="1">
                <a:solidFill>
                  <a:schemeClr val="bg1"/>
                </a:solidFill>
              </a:rPr>
              <a:pPr/>
              <a:t>21</a:t>
            </a:fld>
            <a:endParaRPr lang="en-US" sz="2600" b="1">
              <a:solidFill>
                <a:schemeClr val="bg1"/>
              </a:solidFill>
            </a:endParaRPr>
          </a:p>
        </p:txBody>
      </p:sp>
      <p:sp>
        <p:nvSpPr>
          <p:cNvPr id="38916" name="AutoShape 2"/>
          <p:cNvSpPr>
            <a:spLocks noGrp="1" noChangeArrowheads="1"/>
          </p:cNvSpPr>
          <p:nvPr>
            <p:ph type="title"/>
          </p:nvPr>
        </p:nvSpPr>
        <p:spPr>
          <a:xfrm>
            <a:off x="762000" y="762000"/>
            <a:ext cx="8153400" cy="1143000"/>
          </a:xfrm>
        </p:spPr>
        <p:txBody>
          <a:bodyPr/>
          <a:lstStyle/>
          <a:p>
            <a:pPr eaLnBrk="1" hangingPunct="1"/>
            <a:r>
              <a:rPr lang="en-US" smtClean="0"/>
              <a:t>The </a:t>
            </a:r>
            <a:r>
              <a:rPr lang="en-US" smtClean="0">
                <a:latin typeface="Courier New" pitchFamily="49" charset="0"/>
                <a:cs typeface="Courier New" pitchFamily="49" charset="0"/>
              </a:rPr>
              <a:t>for </a:t>
            </a:r>
            <a:r>
              <a:rPr lang="en-US" smtClean="0"/>
              <a:t>Statement (continued) </a:t>
            </a:r>
          </a:p>
        </p:txBody>
      </p:sp>
      <p:sp>
        <p:nvSpPr>
          <p:cNvPr id="38917" name="Rectangle 3"/>
          <p:cNvSpPr>
            <a:spLocks noGrp="1" noChangeArrowheads="1"/>
          </p:cNvSpPr>
          <p:nvPr>
            <p:ph type="body" idx="1"/>
          </p:nvPr>
        </p:nvSpPr>
        <p:spPr>
          <a:xfrm>
            <a:off x="838200" y="2362200"/>
            <a:ext cx="8001000" cy="3962400"/>
          </a:xfrm>
        </p:spPr>
        <p:txBody>
          <a:bodyPr/>
          <a:lstStyle/>
          <a:p>
            <a:pPr eaLnBrk="1" hangingPunct="1"/>
            <a:r>
              <a:rPr lang="en-US" b="1" smtClean="0"/>
              <a:t>Count-Controlled Input:</a:t>
            </a:r>
            <a:r>
              <a:rPr lang="en-US" smtClean="0"/>
              <a:t> </a:t>
            </a:r>
          </a:p>
          <a:p>
            <a:pPr eaLnBrk="1" hangingPunct="1"/>
            <a:r>
              <a:rPr lang="en-US" smtClean="0"/>
              <a:t>Programs often need to read and process repeating inputs.</a:t>
            </a:r>
          </a:p>
          <a:p>
            <a:pPr lvl="1" eaLnBrk="1" hangingPunct="1"/>
            <a:r>
              <a:rPr lang="en-US" smtClean="0"/>
              <a:t>Example: computing the average of a list of numbers. List length can vary.</a:t>
            </a:r>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3"/>
          <p:cNvSpPr>
            <a:spLocks noGrp="1" noChangeArrowheads="1"/>
          </p:cNvSpPr>
          <p:nvPr>
            <p:ph type="sldNum" sz="quarter" idx="10"/>
          </p:nvPr>
        </p:nvSpPr>
        <p:spPr>
          <a:noFill/>
        </p:spPr>
        <p:txBody>
          <a:bodyPr/>
          <a:lstStyle/>
          <a:p>
            <a:fld id="{EB34D78C-C824-4394-8D6B-16DD3210A8F0}" type="slidenum">
              <a:rPr lang="en-US" smtClean="0"/>
              <a:pPr/>
              <a:t>22</a:t>
            </a:fld>
            <a:endParaRPr lang="en-US" smtClean="0"/>
          </a:p>
        </p:txBody>
      </p:sp>
      <p:sp>
        <p:nvSpPr>
          <p:cNvPr id="3993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D5ADD73F-5068-47F7-9310-0DD4E24EA8C7}" type="slidenum">
              <a:rPr lang="en-US" sz="2600" b="1">
                <a:solidFill>
                  <a:schemeClr val="bg1"/>
                </a:solidFill>
              </a:rPr>
              <a:pPr/>
              <a:t>22</a:t>
            </a:fld>
            <a:endParaRPr lang="en-US" sz="2600" b="1">
              <a:solidFill>
                <a:schemeClr val="bg1"/>
              </a:solidFill>
            </a:endParaRPr>
          </a:p>
        </p:txBody>
      </p:sp>
      <p:sp>
        <p:nvSpPr>
          <p:cNvPr id="39939"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88D9AB5-4004-48EE-A816-B0247379390C}" type="slidenum">
              <a:rPr lang="en-US" sz="2600" b="1">
                <a:solidFill>
                  <a:schemeClr val="bg1"/>
                </a:solidFill>
              </a:rPr>
              <a:pPr/>
              <a:t>22</a:t>
            </a:fld>
            <a:endParaRPr lang="en-US" sz="2600" b="1">
              <a:solidFill>
                <a:schemeClr val="bg1"/>
              </a:solidFill>
            </a:endParaRPr>
          </a:p>
        </p:txBody>
      </p:sp>
      <p:sp>
        <p:nvSpPr>
          <p:cNvPr id="39940" name="AutoShape 2"/>
          <p:cNvSpPr>
            <a:spLocks noGrp="1" noChangeArrowheads="1"/>
          </p:cNvSpPr>
          <p:nvPr>
            <p:ph type="title"/>
          </p:nvPr>
        </p:nvSpPr>
        <p:spPr>
          <a:xfrm>
            <a:off x="762000" y="762000"/>
            <a:ext cx="8153400" cy="1143000"/>
          </a:xfrm>
        </p:spPr>
        <p:txBody>
          <a:bodyPr/>
          <a:lstStyle/>
          <a:p>
            <a:pPr eaLnBrk="1" hangingPunct="1"/>
            <a:r>
              <a:rPr lang="en-US" smtClean="0"/>
              <a:t>The </a:t>
            </a:r>
            <a:r>
              <a:rPr lang="en-US" smtClean="0">
                <a:latin typeface="Courier New" pitchFamily="49" charset="0"/>
                <a:cs typeface="Courier New" pitchFamily="49" charset="0"/>
              </a:rPr>
              <a:t>for </a:t>
            </a:r>
            <a:r>
              <a:rPr lang="en-US" smtClean="0"/>
              <a:t>Statement (continued) </a:t>
            </a:r>
          </a:p>
        </p:txBody>
      </p:sp>
      <p:sp>
        <p:nvSpPr>
          <p:cNvPr id="39941" name="Rectangle 3"/>
          <p:cNvSpPr>
            <a:spLocks noGrp="1" noChangeArrowheads="1"/>
          </p:cNvSpPr>
          <p:nvPr>
            <p:ph type="body" idx="1"/>
          </p:nvPr>
        </p:nvSpPr>
        <p:spPr>
          <a:xfrm>
            <a:off x="838200" y="2362200"/>
            <a:ext cx="8001000" cy="3962400"/>
          </a:xfrm>
        </p:spPr>
        <p:txBody>
          <a:bodyPr/>
          <a:lstStyle/>
          <a:p>
            <a:pPr eaLnBrk="1" hangingPunct="1">
              <a:lnSpc>
                <a:spcPct val="80000"/>
              </a:lnSpc>
            </a:pPr>
            <a:r>
              <a:rPr lang="en-US" b="1" smtClean="0"/>
              <a:t>Declaring the Loop Control Variable in a </a:t>
            </a:r>
            <a:r>
              <a:rPr lang="en-US" b="1" smtClean="0">
                <a:latin typeface="Courier New" pitchFamily="49" charset="0"/>
                <a:cs typeface="Courier New" pitchFamily="49" charset="0"/>
              </a:rPr>
              <a:t>for</a:t>
            </a:r>
            <a:r>
              <a:rPr lang="en-US" smtClean="0">
                <a:latin typeface="Courier New" pitchFamily="49" charset="0"/>
                <a:cs typeface="Courier New" pitchFamily="49" charset="0"/>
              </a:rPr>
              <a:t> </a:t>
            </a:r>
            <a:r>
              <a:rPr lang="en-US" b="1" smtClean="0">
                <a:cs typeface="Courier New" pitchFamily="49" charset="0"/>
              </a:rPr>
              <a:t>Loop</a:t>
            </a:r>
            <a:r>
              <a:rPr lang="en-US" b="1" smtClean="0"/>
              <a:t> :</a:t>
            </a:r>
          </a:p>
          <a:p>
            <a:pPr eaLnBrk="1" hangingPunct="1">
              <a:lnSpc>
                <a:spcPct val="80000"/>
              </a:lnSpc>
            </a:pPr>
            <a:r>
              <a:rPr lang="en-US" smtClean="0"/>
              <a:t>The </a:t>
            </a:r>
            <a:r>
              <a:rPr lang="en-US" smtClean="0">
                <a:latin typeface="Courier New" pitchFamily="49" charset="0"/>
              </a:rPr>
              <a:t>for</a:t>
            </a:r>
            <a:r>
              <a:rPr lang="en-US" smtClean="0"/>
              <a:t> loop allows the programmer to declare the loop control variable outside of and above the loop header.</a:t>
            </a:r>
          </a:p>
          <a:p>
            <a:pPr eaLnBrk="1" hangingPunct="1">
              <a:lnSpc>
                <a:spcPct val="80000"/>
              </a:lnSpc>
            </a:pPr>
            <a:r>
              <a:rPr lang="en-US" smtClean="0"/>
              <a:t>Within the loop header is preferable:</a:t>
            </a:r>
          </a:p>
          <a:p>
            <a:pPr lvl="1" eaLnBrk="1" hangingPunct="1">
              <a:lnSpc>
                <a:spcPct val="80000"/>
              </a:lnSpc>
            </a:pPr>
            <a:r>
              <a:rPr lang="en-US" smtClean="0"/>
              <a:t>Only visible in the body of the loop where it’s being used.</a:t>
            </a:r>
          </a:p>
          <a:p>
            <a:pPr lvl="1" eaLnBrk="1" hangingPunct="1">
              <a:lnSpc>
                <a:spcPct val="80000"/>
              </a:lnSpc>
            </a:pPr>
            <a:r>
              <a:rPr lang="en-US" smtClean="0"/>
              <a:t>The same name can be declared again in other for loops in the same program.</a:t>
            </a:r>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3"/>
          <p:cNvSpPr>
            <a:spLocks noGrp="1" noChangeArrowheads="1"/>
          </p:cNvSpPr>
          <p:nvPr>
            <p:ph type="sldNum" sz="quarter" idx="10"/>
          </p:nvPr>
        </p:nvSpPr>
        <p:spPr>
          <a:noFill/>
        </p:spPr>
        <p:txBody>
          <a:bodyPr/>
          <a:lstStyle/>
          <a:p>
            <a:fld id="{34235D4A-CB3B-4198-90D5-BF846A75F796}" type="slidenum">
              <a:rPr lang="en-US" smtClean="0"/>
              <a:pPr/>
              <a:t>23</a:t>
            </a:fld>
            <a:endParaRPr lang="en-US" smtClean="0"/>
          </a:p>
        </p:txBody>
      </p:sp>
      <p:sp>
        <p:nvSpPr>
          <p:cNvPr id="4096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3C2DEBD-A404-444C-A196-0D4FCCB8260A}" type="slidenum">
              <a:rPr lang="en-US" sz="2600" b="1">
                <a:solidFill>
                  <a:schemeClr val="bg1"/>
                </a:solidFill>
              </a:rPr>
              <a:pPr/>
              <a:t>23</a:t>
            </a:fld>
            <a:endParaRPr lang="en-US" sz="2600" b="1">
              <a:solidFill>
                <a:schemeClr val="bg1"/>
              </a:solidFill>
            </a:endParaRPr>
          </a:p>
        </p:txBody>
      </p:sp>
      <p:sp>
        <p:nvSpPr>
          <p:cNvPr id="40963"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75E8E93-C8C1-4860-9349-63F1F636D01B}" type="slidenum">
              <a:rPr lang="en-US" sz="2600" b="1">
                <a:solidFill>
                  <a:schemeClr val="bg1"/>
                </a:solidFill>
              </a:rPr>
              <a:pPr/>
              <a:t>23</a:t>
            </a:fld>
            <a:endParaRPr lang="en-US" sz="2600" b="1">
              <a:solidFill>
                <a:schemeClr val="bg1"/>
              </a:solidFill>
            </a:endParaRPr>
          </a:p>
        </p:txBody>
      </p:sp>
      <p:sp>
        <p:nvSpPr>
          <p:cNvPr id="40964" name="AutoShape 2"/>
          <p:cNvSpPr>
            <a:spLocks noGrp="1" noChangeArrowheads="1"/>
          </p:cNvSpPr>
          <p:nvPr>
            <p:ph type="title"/>
          </p:nvPr>
        </p:nvSpPr>
        <p:spPr>
          <a:xfrm>
            <a:off x="762000" y="762000"/>
            <a:ext cx="8153400" cy="1143000"/>
          </a:xfrm>
        </p:spPr>
        <p:txBody>
          <a:bodyPr/>
          <a:lstStyle/>
          <a:p>
            <a:pPr eaLnBrk="1" hangingPunct="1"/>
            <a:r>
              <a:rPr lang="en-US" smtClean="0"/>
              <a:t>The </a:t>
            </a:r>
            <a:r>
              <a:rPr lang="en-US" smtClean="0">
                <a:latin typeface="Courier New" pitchFamily="49" charset="0"/>
                <a:cs typeface="Courier New" pitchFamily="49" charset="0"/>
              </a:rPr>
              <a:t>for </a:t>
            </a:r>
            <a:r>
              <a:rPr lang="en-US" smtClean="0"/>
              <a:t>Statement (continued) </a:t>
            </a:r>
          </a:p>
        </p:txBody>
      </p:sp>
      <p:sp>
        <p:nvSpPr>
          <p:cNvPr id="40965" name="Rectangle 3"/>
          <p:cNvSpPr>
            <a:spLocks noGrp="1" noChangeArrowheads="1"/>
          </p:cNvSpPr>
          <p:nvPr>
            <p:ph type="body" idx="1"/>
          </p:nvPr>
        </p:nvSpPr>
        <p:spPr>
          <a:xfrm>
            <a:off x="838200" y="2362200"/>
            <a:ext cx="8153400" cy="3962400"/>
          </a:xfrm>
        </p:spPr>
        <p:txBody>
          <a:bodyPr/>
          <a:lstStyle/>
          <a:p>
            <a:pPr eaLnBrk="1" hangingPunct="1"/>
            <a:r>
              <a:rPr lang="en-US" sz="2400" b="1" smtClean="0"/>
              <a:t>Choosing a </a:t>
            </a:r>
            <a:r>
              <a:rPr lang="en-US" sz="2400" b="1" smtClean="0">
                <a:latin typeface="Courier New" pitchFamily="49" charset="0"/>
                <a:cs typeface="Courier New" pitchFamily="49" charset="0"/>
              </a:rPr>
              <a:t>while</a:t>
            </a:r>
            <a:r>
              <a:rPr lang="en-US" sz="2400" b="1" smtClean="0"/>
              <a:t> Loop or a </a:t>
            </a:r>
            <a:r>
              <a:rPr lang="en-US" sz="2400" b="1" smtClean="0">
                <a:latin typeface="Courier New" pitchFamily="49" charset="0"/>
                <a:cs typeface="Courier New" pitchFamily="49" charset="0"/>
              </a:rPr>
              <a:t>for</a:t>
            </a:r>
            <a:r>
              <a:rPr lang="en-US" sz="2400" b="1" smtClean="0"/>
              <a:t> Loop:</a:t>
            </a:r>
            <a:endParaRPr lang="en-US" sz="2400" smtClean="0"/>
          </a:p>
          <a:p>
            <a:pPr eaLnBrk="1" hangingPunct="1"/>
            <a:r>
              <a:rPr lang="en-US" sz="2400" smtClean="0"/>
              <a:t>Both are entry-controlled loops</a:t>
            </a:r>
            <a:r>
              <a:rPr lang="en-US" smtClean="0"/>
              <a:t>.</a:t>
            </a:r>
          </a:p>
          <a:p>
            <a:pPr lvl="1" eaLnBrk="1" hangingPunct="1"/>
            <a:r>
              <a:rPr lang="en-US" sz="2000" smtClean="0"/>
              <a:t>A continuation condition is tested at the top of the loop on each pass to determine if the loop continues (true) or terminates (false).</a:t>
            </a:r>
          </a:p>
          <a:p>
            <a:pPr eaLnBrk="1" hangingPunct="1"/>
            <a:r>
              <a:rPr lang="en-US" sz="2400" smtClean="0"/>
              <a:t>There are two advantages to choosing a </a:t>
            </a:r>
            <a:r>
              <a:rPr lang="en-US" sz="2400" smtClean="0">
                <a:latin typeface="Courier New" pitchFamily="49" charset="0"/>
                <a:cs typeface="Courier New" pitchFamily="49" charset="0"/>
              </a:rPr>
              <a:t>for</a:t>
            </a:r>
            <a:r>
              <a:rPr lang="en-US" sz="2400" smtClean="0"/>
              <a:t> loop.</a:t>
            </a:r>
          </a:p>
          <a:p>
            <a:pPr lvl="1" eaLnBrk="1" hangingPunct="1"/>
            <a:r>
              <a:rPr lang="en-US" sz="2000" smtClean="0"/>
              <a:t>All of the loop information (initial setting of loop control variable, its update, and the continuation test) is within the loop header.</a:t>
            </a:r>
          </a:p>
          <a:p>
            <a:pPr lvl="1" eaLnBrk="1" hangingPunct="1"/>
            <a:r>
              <a:rPr lang="en-US" sz="2000" smtClean="0"/>
              <a:t>The loop control variable of a </a:t>
            </a:r>
            <a:r>
              <a:rPr lang="en-US" sz="2000" smtClean="0">
                <a:latin typeface="Courier New" pitchFamily="49" charset="0"/>
                <a:cs typeface="Courier New" pitchFamily="49" charset="0"/>
              </a:rPr>
              <a:t>for</a:t>
            </a:r>
            <a:r>
              <a:rPr lang="en-US" sz="2000" smtClean="0"/>
              <a:t> loop can be declared in its header.</a:t>
            </a:r>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3"/>
          <p:cNvSpPr>
            <a:spLocks noGrp="1" noChangeArrowheads="1"/>
          </p:cNvSpPr>
          <p:nvPr>
            <p:ph type="sldNum" sz="quarter" idx="10"/>
          </p:nvPr>
        </p:nvSpPr>
        <p:spPr>
          <a:noFill/>
        </p:spPr>
        <p:txBody>
          <a:bodyPr/>
          <a:lstStyle/>
          <a:p>
            <a:fld id="{1D7E116C-AEA5-47AF-B818-35CED83D2568}" type="slidenum">
              <a:rPr lang="en-US" smtClean="0"/>
              <a:pPr/>
              <a:t>24</a:t>
            </a:fld>
            <a:endParaRPr lang="en-US" smtClean="0"/>
          </a:p>
        </p:txBody>
      </p:sp>
      <p:sp>
        <p:nvSpPr>
          <p:cNvPr id="4198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6157285B-91F8-4793-AE7C-A1E4856AA1A7}" type="slidenum">
              <a:rPr lang="en-US" sz="2600" b="1">
                <a:solidFill>
                  <a:schemeClr val="bg1"/>
                </a:solidFill>
              </a:rPr>
              <a:pPr/>
              <a:t>24</a:t>
            </a:fld>
            <a:endParaRPr lang="en-US" sz="2600" b="1">
              <a:solidFill>
                <a:schemeClr val="bg1"/>
              </a:solidFill>
            </a:endParaRPr>
          </a:p>
        </p:txBody>
      </p:sp>
      <p:sp>
        <p:nvSpPr>
          <p:cNvPr id="4198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64D7E63-6CD2-4B7F-9449-BC37079EB2F8}" type="slidenum">
              <a:rPr lang="en-US" sz="2600" b="1">
                <a:solidFill>
                  <a:schemeClr val="bg1"/>
                </a:solidFill>
              </a:rPr>
              <a:pPr/>
              <a:t>24</a:t>
            </a:fld>
            <a:endParaRPr lang="en-US" sz="2600" b="1">
              <a:solidFill>
                <a:schemeClr val="bg1"/>
              </a:solidFill>
            </a:endParaRPr>
          </a:p>
        </p:txBody>
      </p:sp>
      <p:sp>
        <p:nvSpPr>
          <p:cNvPr id="41988" name="AutoShape 2"/>
          <p:cNvSpPr>
            <a:spLocks noGrp="1" noChangeArrowheads="1"/>
          </p:cNvSpPr>
          <p:nvPr>
            <p:ph type="title"/>
          </p:nvPr>
        </p:nvSpPr>
        <p:spPr>
          <a:xfrm>
            <a:off x="762000" y="762000"/>
            <a:ext cx="8153400" cy="1143000"/>
          </a:xfrm>
        </p:spPr>
        <p:txBody>
          <a:bodyPr/>
          <a:lstStyle/>
          <a:p>
            <a:pPr eaLnBrk="1" hangingPunct="1"/>
            <a:r>
              <a:rPr lang="en-US" smtClean="0"/>
              <a:t>Nested Control Statements and the </a:t>
            </a:r>
            <a:r>
              <a:rPr lang="en-US" smtClean="0">
                <a:latin typeface="Courier New" pitchFamily="49" charset="0"/>
                <a:cs typeface="Courier New" pitchFamily="49" charset="0"/>
              </a:rPr>
              <a:t>break </a:t>
            </a:r>
            <a:r>
              <a:rPr lang="en-US" smtClean="0"/>
              <a:t>Statement</a:t>
            </a:r>
          </a:p>
        </p:txBody>
      </p:sp>
      <p:sp>
        <p:nvSpPr>
          <p:cNvPr id="41989" name="Rectangle 3"/>
          <p:cNvSpPr>
            <a:spLocks noGrp="1" noChangeArrowheads="1"/>
          </p:cNvSpPr>
          <p:nvPr>
            <p:ph type="body" idx="1"/>
          </p:nvPr>
        </p:nvSpPr>
        <p:spPr>
          <a:xfrm>
            <a:off x="838200" y="2362200"/>
            <a:ext cx="8001000" cy="3962400"/>
          </a:xfrm>
        </p:spPr>
        <p:txBody>
          <a:bodyPr/>
          <a:lstStyle/>
          <a:p>
            <a:pPr eaLnBrk="1" hangingPunct="1"/>
            <a:r>
              <a:rPr lang="en-US" smtClean="0"/>
              <a:t>Control statements can be nested.</a:t>
            </a:r>
          </a:p>
          <a:p>
            <a:pPr lvl="1" eaLnBrk="1" hangingPunct="1"/>
            <a:r>
              <a:rPr lang="en-US" smtClean="0"/>
              <a:t>Printing the divisors of a number, excluding 1 and the  number.</a:t>
            </a:r>
          </a:p>
          <a:p>
            <a:pPr lvl="1" eaLnBrk="1" hangingPunct="1"/>
            <a:r>
              <a:rPr lang="en-US" smtClean="0"/>
              <a:t>Determining if a number is prime.</a:t>
            </a:r>
          </a:p>
          <a:p>
            <a:pPr eaLnBrk="1" hangingPunct="1"/>
            <a:r>
              <a:rPr lang="en-US" smtClean="0"/>
              <a:t>The </a:t>
            </a:r>
            <a:r>
              <a:rPr lang="en-US" smtClean="0">
                <a:latin typeface="Courier New" pitchFamily="49" charset="0"/>
                <a:cs typeface="Courier New" pitchFamily="49" charset="0"/>
              </a:rPr>
              <a:t>break</a:t>
            </a:r>
            <a:r>
              <a:rPr lang="en-US" smtClean="0"/>
              <a:t> statement is used to get out of a loop before the condition is false.</a:t>
            </a:r>
          </a:p>
          <a:p>
            <a:pPr eaLnBrk="1" hangingPunct="1"/>
            <a:r>
              <a:rPr lang="en-US" smtClean="0"/>
              <a:t>Sentinels are values that mark the end of a list.</a:t>
            </a:r>
          </a:p>
          <a:p>
            <a:pPr lvl="1" eaLnBrk="1" hangingPunct="1"/>
            <a:r>
              <a:rPr lang="en-US" smtClean="0"/>
              <a:t>Use the </a:t>
            </a:r>
            <a:r>
              <a:rPr lang="en-US" smtClean="0">
                <a:latin typeface="Courier New" pitchFamily="49" charset="0"/>
                <a:cs typeface="Courier New" pitchFamily="49" charset="0"/>
              </a:rPr>
              <a:t>do-while</a:t>
            </a:r>
            <a:r>
              <a:rPr lang="en-US" smtClean="0"/>
              <a:t> and </a:t>
            </a:r>
            <a:r>
              <a:rPr lang="en-US" smtClean="0">
                <a:latin typeface="Courier New" pitchFamily="49" charset="0"/>
                <a:cs typeface="Courier New" pitchFamily="49" charset="0"/>
              </a:rPr>
              <a:t>continue</a:t>
            </a:r>
            <a:r>
              <a:rPr lang="en-US" smtClean="0"/>
              <a:t> statements.</a:t>
            </a:r>
          </a:p>
          <a:p>
            <a:pPr lvl="1" eaLnBrk="1" hangingPunct="1"/>
            <a:endParaRPr lang="en-US" smtClean="0"/>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3"/>
          <p:cNvSpPr>
            <a:spLocks noGrp="1" noChangeArrowheads="1"/>
          </p:cNvSpPr>
          <p:nvPr>
            <p:ph type="sldNum" sz="quarter" idx="10"/>
          </p:nvPr>
        </p:nvSpPr>
        <p:spPr>
          <a:noFill/>
        </p:spPr>
        <p:txBody>
          <a:bodyPr/>
          <a:lstStyle/>
          <a:p>
            <a:fld id="{7A42557F-926B-4200-BCC4-4B83EBA69A67}" type="slidenum">
              <a:rPr lang="en-US" smtClean="0"/>
              <a:pPr/>
              <a:t>25</a:t>
            </a:fld>
            <a:endParaRPr lang="en-US" smtClean="0"/>
          </a:p>
        </p:txBody>
      </p:sp>
      <p:sp>
        <p:nvSpPr>
          <p:cNvPr id="4301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9CD590BF-7800-4E03-99AB-473A760AF6AB}" type="slidenum">
              <a:rPr lang="en-US" sz="2600" b="1">
                <a:solidFill>
                  <a:schemeClr val="bg1"/>
                </a:solidFill>
              </a:rPr>
              <a:pPr/>
              <a:t>25</a:t>
            </a:fld>
            <a:endParaRPr lang="en-US" sz="2600" b="1">
              <a:solidFill>
                <a:schemeClr val="bg1"/>
              </a:solidFill>
            </a:endParaRPr>
          </a:p>
        </p:txBody>
      </p:sp>
      <p:sp>
        <p:nvSpPr>
          <p:cNvPr id="43011"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55B6053A-CD12-4C3C-879E-36811D0388D4}" type="slidenum">
              <a:rPr lang="en-US" sz="2600" b="1">
                <a:solidFill>
                  <a:schemeClr val="bg1"/>
                </a:solidFill>
              </a:rPr>
              <a:pPr/>
              <a:t>25</a:t>
            </a:fld>
            <a:endParaRPr lang="en-US" sz="2600" b="1">
              <a:solidFill>
                <a:schemeClr val="bg1"/>
              </a:solidFill>
            </a:endParaRPr>
          </a:p>
        </p:txBody>
      </p:sp>
      <p:sp>
        <p:nvSpPr>
          <p:cNvPr id="43012" name="AutoShape 2"/>
          <p:cNvSpPr>
            <a:spLocks noGrp="1" noChangeArrowheads="1"/>
          </p:cNvSpPr>
          <p:nvPr>
            <p:ph type="title"/>
          </p:nvPr>
        </p:nvSpPr>
        <p:spPr>
          <a:xfrm>
            <a:off x="762000" y="762000"/>
            <a:ext cx="8153400" cy="1143000"/>
          </a:xfrm>
        </p:spPr>
        <p:txBody>
          <a:bodyPr/>
          <a:lstStyle/>
          <a:p>
            <a:pPr eaLnBrk="1" hangingPunct="1"/>
            <a:r>
              <a:rPr lang="en-US" smtClean="0"/>
              <a:t>Using Loops with Text Files</a:t>
            </a:r>
          </a:p>
        </p:txBody>
      </p:sp>
      <p:sp>
        <p:nvSpPr>
          <p:cNvPr id="43013" name="Rectangle 3"/>
          <p:cNvSpPr>
            <a:spLocks noGrp="1" noChangeArrowheads="1"/>
          </p:cNvSpPr>
          <p:nvPr>
            <p:ph type="body" idx="1"/>
          </p:nvPr>
        </p:nvSpPr>
        <p:spPr>
          <a:xfrm>
            <a:off x="838200" y="2362200"/>
            <a:ext cx="8001000" cy="4038600"/>
          </a:xfrm>
        </p:spPr>
        <p:txBody>
          <a:bodyPr/>
          <a:lstStyle/>
          <a:p>
            <a:pPr eaLnBrk="1" hangingPunct="1"/>
            <a:r>
              <a:rPr lang="en-US" smtClean="0"/>
              <a:t>Instead of user input from the keyboard, programs can also read input from a text file.</a:t>
            </a:r>
          </a:p>
          <a:p>
            <a:pPr lvl="1" eaLnBrk="1" hangingPunct="1"/>
            <a:r>
              <a:rPr lang="en-US" sz="2300" smtClean="0"/>
              <a:t>Software object stored on a permanent medium, such as disk, CD, or flash memory.</a:t>
            </a:r>
          </a:p>
          <a:p>
            <a:pPr eaLnBrk="1" hangingPunct="1"/>
            <a:r>
              <a:rPr lang="en-US" smtClean="0"/>
              <a:t>Advantages of input data from a file:</a:t>
            </a:r>
          </a:p>
          <a:p>
            <a:pPr lvl="1" eaLnBrk="1" hangingPunct="1"/>
            <a:r>
              <a:rPr lang="en-US" sz="2300" smtClean="0"/>
              <a:t>Data set can be larger.</a:t>
            </a:r>
          </a:p>
          <a:p>
            <a:pPr lvl="1" eaLnBrk="1" hangingPunct="1"/>
            <a:r>
              <a:rPr lang="en-US" sz="2300" smtClean="0"/>
              <a:t>Data can be input faster and with less chance of error.</a:t>
            </a:r>
          </a:p>
          <a:p>
            <a:pPr lvl="1" eaLnBrk="1" hangingPunct="1"/>
            <a:r>
              <a:rPr lang="en-US" sz="2300" smtClean="0"/>
              <a:t>Data can be reused within the same or other programs.</a:t>
            </a:r>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3"/>
          <p:cNvSpPr>
            <a:spLocks noGrp="1" noChangeArrowheads="1"/>
          </p:cNvSpPr>
          <p:nvPr>
            <p:ph type="sldNum" sz="quarter" idx="10"/>
          </p:nvPr>
        </p:nvSpPr>
        <p:spPr>
          <a:noFill/>
        </p:spPr>
        <p:txBody>
          <a:bodyPr/>
          <a:lstStyle/>
          <a:p>
            <a:fld id="{608D261A-1563-488F-9DC2-4A7947CF1F8C}" type="slidenum">
              <a:rPr lang="en-US" smtClean="0"/>
              <a:pPr/>
              <a:t>26</a:t>
            </a:fld>
            <a:endParaRPr lang="en-US" smtClean="0"/>
          </a:p>
        </p:txBody>
      </p:sp>
      <p:sp>
        <p:nvSpPr>
          <p:cNvPr id="440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6E38D746-9B9A-4AD2-8D2C-E045D548140D}" type="slidenum">
              <a:rPr lang="en-US" sz="2600" b="1">
                <a:solidFill>
                  <a:schemeClr val="bg1"/>
                </a:solidFill>
              </a:rPr>
              <a:pPr/>
              <a:t>26</a:t>
            </a:fld>
            <a:endParaRPr lang="en-US" sz="2600" b="1">
              <a:solidFill>
                <a:schemeClr val="bg1"/>
              </a:solidFill>
            </a:endParaRPr>
          </a:p>
        </p:txBody>
      </p:sp>
      <p:sp>
        <p:nvSpPr>
          <p:cNvPr id="440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98CF521-D739-472F-A4E1-145537AE5576}" type="slidenum">
              <a:rPr lang="en-US" sz="2600" b="1">
                <a:solidFill>
                  <a:schemeClr val="bg1"/>
                </a:solidFill>
              </a:rPr>
              <a:pPr/>
              <a:t>26</a:t>
            </a:fld>
            <a:endParaRPr lang="en-US" sz="2600" b="1">
              <a:solidFill>
                <a:schemeClr val="bg1"/>
              </a:solidFill>
            </a:endParaRPr>
          </a:p>
        </p:txBody>
      </p:sp>
      <p:sp>
        <p:nvSpPr>
          <p:cNvPr id="44036" name="AutoShape 2"/>
          <p:cNvSpPr>
            <a:spLocks noGrp="1" noChangeArrowheads="1"/>
          </p:cNvSpPr>
          <p:nvPr>
            <p:ph type="title"/>
          </p:nvPr>
        </p:nvSpPr>
        <p:spPr>
          <a:xfrm>
            <a:off x="762000" y="762000"/>
            <a:ext cx="8153400" cy="1143000"/>
          </a:xfrm>
        </p:spPr>
        <p:txBody>
          <a:bodyPr/>
          <a:lstStyle/>
          <a:p>
            <a:pPr eaLnBrk="1" hangingPunct="1"/>
            <a:r>
              <a:rPr lang="en-US" smtClean="0"/>
              <a:t>Using Loops with Text Files (continued) </a:t>
            </a:r>
          </a:p>
        </p:txBody>
      </p:sp>
      <p:sp>
        <p:nvSpPr>
          <p:cNvPr id="44037" name="Rectangle 3"/>
          <p:cNvSpPr>
            <a:spLocks noGrp="1" noChangeArrowheads="1"/>
          </p:cNvSpPr>
          <p:nvPr>
            <p:ph type="body" idx="1"/>
          </p:nvPr>
        </p:nvSpPr>
        <p:spPr>
          <a:xfrm>
            <a:off x="838200" y="2362200"/>
            <a:ext cx="8001000" cy="3962400"/>
          </a:xfrm>
        </p:spPr>
        <p:txBody>
          <a:bodyPr/>
          <a:lstStyle/>
          <a:p>
            <a:pPr eaLnBrk="1" hangingPunct="1">
              <a:lnSpc>
                <a:spcPct val="90000"/>
              </a:lnSpc>
            </a:pPr>
            <a:r>
              <a:rPr lang="en-US" b="1" smtClean="0"/>
              <a:t>Text Files and Their Format:</a:t>
            </a:r>
            <a:r>
              <a:rPr lang="en-US" smtClean="0"/>
              <a:t> </a:t>
            </a:r>
          </a:p>
          <a:p>
            <a:pPr eaLnBrk="1" hangingPunct="1">
              <a:lnSpc>
                <a:spcPct val="90000"/>
              </a:lnSpc>
            </a:pPr>
            <a:r>
              <a:rPr lang="en-US" smtClean="0"/>
              <a:t>A text file can be created, saved, and viewed with a text editor, such as Notepad.</a:t>
            </a:r>
          </a:p>
          <a:p>
            <a:pPr eaLnBrk="1" hangingPunct="1">
              <a:lnSpc>
                <a:spcPct val="90000"/>
              </a:lnSpc>
            </a:pPr>
            <a:r>
              <a:rPr lang="en-US" smtClean="0"/>
              <a:t>Characters, words, numbers, or lines of text.</a:t>
            </a:r>
          </a:p>
          <a:p>
            <a:pPr eaLnBrk="1" hangingPunct="1">
              <a:lnSpc>
                <a:spcPct val="90000"/>
              </a:lnSpc>
            </a:pPr>
            <a:r>
              <a:rPr lang="en-US" smtClean="0"/>
              <a:t>Whitespace characters: space, tab, or newline.</a:t>
            </a:r>
          </a:p>
          <a:p>
            <a:pPr lvl="1" eaLnBrk="1" hangingPunct="1">
              <a:lnSpc>
                <a:spcPct val="90000"/>
              </a:lnSpc>
            </a:pPr>
            <a:r>
              <a:rPr lang="en-US" smtClean="0"/>
              <a:t>Must be used to separate numbers.</a:t>
            </a:r>
          </a:p>
          <a:p>
            <a:pPr eaLnBrk="1" hangingPunct="1">
              <a:lnSpc>
                <a:spcPct val="90000"/>
              </a:lnSpc>
            </a:pPr>
            <a:r>
              <a:rPr lang="en-US" smtClean="0"/>
              <a:t>Must include a special character that marks the end of a file.</a:t>
            </a:r>
          </a:p>
          <a:p>
            <a:pPr lvl="1" eaLnBrk="1" hangingPunct="1">
              <a:lnSpc>
                <a:spcPct val="90000"/>
              </a:lnSpc>
            </a:pPr>
            <a:r>
              <a:rPr lang="en-US" smtClean="0"/>
              <a:t>A sentinel for program loop.</a:t>
            </a:r>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3"/>
          <p:cNvSpPr>
            <a:spLocks noGrp="1" noChangeArrowheads="1"/>
          </p:cNvSpPr>
          <p:nvPr>
            <p:ph type="sldNum" sz="quarter" idx="10"/>
          </p:nvPr>
        </p:nvSpPr>
        <p:spPr>
          <a:noFill/>
        </p:spPr>
        <p:txBody>
          <a:bodyPr/>
          <a:lstStyle/>
          <a:p>
            <a:fld id="{FA0C3F2E-7581-4E94-80D9-140F6C2C1078}" type="slidenum">
              <a:rPr lang="en-US" smtClean="0"/>
              <a:pPr/>
              <a:t>27</a:t>
            </a:fld>
            <a:endParaRPr lang="en-US" smtClean="0"/>
          </a:p>
        </p:txBody>
      </p:sp>
      <p:sp>
        <p:nvSpPr>
          <p:cNvPr id="4505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DAF1612C-9186-410F-803A-2A41439D51A7}" type="slidenum">
              <a:rPr lang="en-US" sz="2600" b="1">
                <a:solidFill>
                  <a:schemeClr val="bg1"/>
                </a:solidFill>
              </a:rPr>
              <a:pPr/>
              <a:t>27</a:t>
            </a:fld>
            <a:endParaRPr lang="en-US" sz="2600" b="1">
              <a:solidFill>
                <a:schemeClr val="bg1"/>
              </a:solidFill>
            </a:endParaRPr>
          </a:p>
        </p:txBody>
      </p:sp>
      <p:sp>
        <p:nvSpPr>
          <p:cNvPr id="45059"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62E9282D-9C61-4C64-A7E9-9A48C18BD2E1}" type="slidenum">
              <a:rPr lang="en-US" sz="2600" b="1">
                <a:solidFill>
                  <a:schemeClr val="bg1"/>
                </a:solidFill>
              </a:rPr>
              <a:pPr/>
              <a:t>27</a:t>
            </a:fld>
            <a:endParaRPr lang="en-US" sz="2600" b="1">
              <a:solidFill>
                <a:schemeClr val="bg1"/>
              </a:solidFill>
            </a:endParaRPr>
          </a:p>
        </p:txBody>
      </p:sp>
      <p:sp>
        <p:nvSpPr>
          <p:cNvPr id="45060" name="AutoShape 2"/>
          <p:cNvSpPr>
            <a:spLocks noGrp="1" noChangeArrowheads="1"/>
          </p:cNvSpPr>
          <p:nvPr>
            <p:ph type="title"/>
          </p:nvPr>
        </p:nvSpPr>
        <p:spPr>
          <a:xfrm>
            <a:off x="762000" y="762000"/>
            <a:ext cx="8153400" cy="1143000"/>
          </a:xfrm>
        </p:spPr>
        <p:txBody>
          <a:bodyPr/>
          <a:lstStyle/>
          <a:p>
            <a:pPr eaLnBrk="1" hangingPunct="1"/>
            <a:r>
              <a:rPr lang="en-US" smtClean="0"/>
              <a:t>Using Loops with Text Files (continued) </a:t>
            </a:r>
          </a:p>
        </p:txBody>
      </p:sp>
      <p:sp>
        <p:nvSpPr>
          <p:cNvPr id="45061" name="Rectangle 3"/>
          <p:cNvSpPr>
            <a:spLocks noGrp="1" noChangeArrowheads="1"/>
          </p:cNvSpPr>
          <p:nvPr>
            <p:ph type="body" idx="1"/>
          </p:nvPr>
        </p:nvSpPr>
        <p:spPr>
          <a:xfrm>
            <a:off x="838200" y="2362200"/>
            <a:ext cx="8001000" cy="3962400"/>
          </a:xfrm>
        </p:spPr>
        <p:txBody>
          <a:bodyPr/>
          <a:lstStyle/>
          <a:p>
            <a:pPr eaLnBrk="1" hangingPunct="1"/>
            <a:r>
              <a:rPr lang="en-US" b="1" smtClean="0"/>
              <a:t>The </a:t>
            </a:r>
            <a:r>
              <a:rPr lang="en-US" b="1" smtClean="0">
                <a:latin typeface="Courier New" pitchFamily="49" charset="0"/>
                <a:cs typeface="Courier New" pitchFamily="49" charset="0"/>
              </a:rPr>
              <a:t>Scanner</a:t>
            </a:r>
            <a:r>
              <a:rPr lang="en-US" b="1" smtClean="0"/>
              <a:t> and </a:t>
            </a:r>
            <a:r>
              <a:rPr lang="en-US" b="1" smtClean="0">
                <a:latin typeface="Courier New" pitchFamily="49" charset="0"/>
                <a:cs typeface="Courier New" pitchFamily="49" charset="0"/>
              </a:rPr>
              <a:t>File</a:t>
            </a:r>
            <a:r>
              <a:rPr lang="en-US" b="1" smtClean="0"/>
              <a:t> Classes:</a:t>
            </a:r>
            <a:endParaRPr lang="en-US" smtClean="0"/>
          </a:p>
          <a:p>
            <a:pPr eaLnBrk="1" hangingPunct="1"/>
            <a:r>
              <a:rPr lang="en-US" smtClean="0">
                <a:latin typeface="Courier New" pitchFamily="49" charset="0"/>
                <a:cs typeface="Courier New" pitchFamily="49" charset="0"/>
              </a:rPr>
              <a:t>Scanner</a:t>
            </a:r>
            <a:r>
              <a:rPr lang="en-US" smtClean="0"/>
              <a:t> class can be used for text file input.</a:t>
            </a:r>
          </a:p>
          <a:p>
            <a:pPr eaLnBrk="1" hangingPunct="1"/>
            <a:r>
              <a:rPr lang="en-US" smtClean="0"/>
              <a:t>Create a scanner object by opening it in a file object.</a:t>
            </a:r>
          </a:p>
          <a:p>
            <a:pPr eaLnBrk="1" hangingPunct="1"/>
            <a:r>
              <a:rPr lang="en-US" smtClean="0"/>
              <a:t>File objects are instances of the </a:t>
            </a:r>
            <a:r>
              <a:rPr lang="en-US" smtClean="0">
                <a:latin typeface="Courier New" pitchFamily="49" charset="0"/>
                <a:cs typeface="Courier New" pitchFamily="49" charset="0"/>
              </a:rPr>
              <a:t>File</a:t>
            </a:r>
            <a:r>
              <a:rPr lang="en-US" smtClean="0"/>
              <a:t> class.</a:t>
            </a:r>
          </a:p>
          <a:p>
            <a:pPr lvl="1" eaLnBrk="1" hangingPunct="1"/>
            <a:r>
              <a:rPr lang="en-US" smtClean="0">
                <a:latin typeface="Courier New" pitchFamily="49" charset="0"/>
                <a:cs typeface="Courier New" pitchFamily="49" charset="0"/>
              </a:rPr>
              <a:t>new File(aFileName)</a:t>
            </a:r>
          </a:p>
          <a:p>
            <a:pPr lvl="1" eaLnBrk="1" hangingPunct="1"/>
            <a:r>
              <a:rPr lang="en-US" smtClean="0">
                <a:latin typeface="Courier New" pitchFamily="49" charset="0"/>
                <a:cs typeface="Courier New" pitchFamily="49" charset="0"/>
              </a:rPr>
              <a:t>aFileName</a:t>
            </a:r>
            <a:r>
              <a:rPr lang="en-US" smtClean="0"/>
              <a:t> is the pathname or name of the file.</a:t>
            </a:r>
          </a:p>
          <a:p>
            <a:pPr lvl="2" eaLnBrk="1" hangingPunct="1"/>
            <a:endParaRPr lang="en-US" smtClean="0"/>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3"/>
          <p:cNvSpPr>
            <a:spLocks noGrp="1" noChangeArrowheads="1"/>
          </p:cNvSpPr>
          <p:nvPr>
            <p:ph type="sldNum" sz="quarter" idx="10"/>
          </p:nvPr>
        </p:nvSpPr>
        <p:spPr>
          <a:noFill/>
        </p:spPr>
        <p:txBody>
          <a:bodyPr/>
          <a:lstStyle/>
          <a:p>
            <a:fld id="{6556898D-F55F-4341-A79C-1410A7E513EE}" type="slidenum">
              <a:rPr lang="en-US" smtClean="0"/>
              <a:pPr/>
              <a:t>28</a:t>
            </a:fld>
            <a:endParaRPr lang="en-US" smtClean="0"/>
          </a:p>
        </p:txBody>
      </p:sp>
      <p:sp>
        <p:nvSpPr>
          <p:cNvPr id="460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A0795A5-310A-4289-B1B5-F8D3C8D5FF13}" type="slidenum">
              <a:rPr lang="en-US" sz="2600" b="1">
                <a:solidFill>
                  <a:schemeClr val="bg1"/>
                </a:solidFill>
              </a:rPr>
              <a:pPr/>
              <a:t>28</a:t>
            </a:fld>
            <a:endParaRPr lang="en-US" sz="2600" b="1">
              <a:solidFill>
                <a:schemeClr val="bg1"/>
              </a:solidFill>
            </a:endParaRPr>
          </a:p>
        </p:txBody>
      </p:sp>
      <p:sp>
        <p:nvSpPr>
          <p:cNvPr id="46083"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AB16B3A9-4DC9-46E2-B69E-208CCFE4156F}" type="slidenum">
              <a:rPr lang="en-US" sz="2600" b="1">
                <a:solidFill>
                  <a:schemeClr val="bg1"/>
                </a:solidFill>
              </a:rPr>
              <a:pPr/>
              <a:t>28</a:t>
            </a:fld>
            <a:endParaRPr lang="en-US" sz="2600" b="1">
              <a:solidFill>
                <a:schemeClr val="bg1"/>
              </a:solidFill>
            </a:endParaRPr>
          </a:p>
        </p:txBody>
      </p:sp>
      <p:sp>
        <p:nvSpPr>
          <p:cNvPr id="46084" name="AutoShape 2"/>
          <p:cNvSpPr>
            <a:spLocks noGrp="1" noChangeArrowheads="1"/>
          </p:cNvSpPr>
          <p:nvPr>
            <p:ph type="title"/>
          </p:nvPr>
        </p:nvSpPr>
        <p:spPr>
          <a:xfrm>
            <a:off x="762000" y="762000"/>
            <a:ext cx="8153400" cy="1143000"/>
          </a:xfrm>
        </p:spPr>
        <p:txBody>
          <a:bodyPr/>
          <a:lstStyle/>
          <a:p>
            <a:pPr eaLnBrk="1" hangingPunct="1"/>
            <a:r>
              <a:rPr lang="en-US" smtClean="0"/>
              <a:t>Using Loops with Text Files (continued) </a:t>
            </a:r>
          </a:p>
        </p:txBody>
      </p:sp>
      <p:sp>
        <p:nvSpPr>
          <p:cNvPr id="46085" name="Rectangle 3"/>
          <p:cNvSpPr>
            <a:spLocks noGrp="1" noChangeArrowheads="1"/>
          </p:cNvSpPr>
          <p:nvPr>
            <p:ph type="body" idx="1"/>
          </p:nvPr>
        </p:nvSpPr>
        <p:spPr>
          <a:xfrm>
            <a:off x="838200" y="2362200"/>
            <a:ext cx="8001000" cy="3962400"/>
          </a:xfrm>
        </p:spPr>
        <p:txBody>
          <a:bodyPr/>
          <a:lstStyle/>
          <a:p>
            <a:pPr eaLnBrk="1" hangingPunct="1"/>
            <a:r>
              <a:rPr lang="en-US" b="1" smtClean="0"/>
              <a:t>Files and Exceptions:</a:t>
            </a:r>
            <a:endParaRPr lang="en-US" smtClean="0"/>
          </a:p>
          <a:p>
            <a:pPr eaLnBrk="1" hangingPunct="1"/>
            <a:r>
              <a:rPr lang="en-US" smtClean="0"/>
              <a:t>Missing or corrupted file.</a:t>
            </a:r>
          </a:p>
          <a:p>
            <a:pPr eaLnBrk="1" hangingPunct="1"/>
            <a:r>
              <a:rPr lang="en-US" smtClean="0"/>
              <a:t>I/O exception is thrown.</a:t>
            </a:r>
          </a:p>
          <a:p>
            <a:pPr lvl="1" eaLnBrk="1" hangingPunct="1"/>
            <a:r>
              <a:rPr lang="en-US" smtClean="0"/>
              <a:t>A checked exception: must acknowledge that they might be thrown and do something to recover from them.</a:t>
            </a:r>
          </a:p>
          <a:p>
            <a:pPr lvl="1" eaLnBrk="1" hangingPunct="1"/>
            <a:r>
              <a:rPr lang="en-US" smtClean="0"/>
              <a:t>Use </a:t>
            </a:r>
            <a:r>
              <a:rPr lang="en-US" smtClean="0">
                <a:latin typeface="Courier New" pitchFamily="49" charset="0"/>
                <a:cs typeface="Courier New" pitchFamily="49" charset="0"/>
              </a:rPr>
              <a:t>throws IOException </a:t>
            </a:r>
            <a:r>
              <a:rPr lang="en-US" smtClean="0"/>
              <a:t>to instruct the JVM to halt execution with an error message.</a:t>
            </a:r>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3"/>
          <p:cNvSpPr>
            <a:spLocks noGrp="1" noChangeArrowheads="1"/>
          </p:cNvSpPr>
          <p:nvPr>
            <p:ph type="sldNum" sz="quarter" idx="10"/>
          </p:nvPr>
        </p:nvSpPr>
        <p:spPr>
          <a:noFill/>
        </p:spPr>
        <p:txBody>
          <a:bodyPr/>
          <a:lstStyle/>
          <a:p>
            <a:fld id="{88A74344-1B96-4FE7-994A-30DF3F2315A2}" type="slidenum">
              <a:rPr lang="en-US" smtClean="0"/>
              <a:pPr/>
              <a:t>29</a:t>
            </a:fld>
            <a:endParaRPr lang="en-US" smtClean="0"/>
          </a:p>
        </p:txBody>
      </p:sp>
      <p:sp>
        <p:nvSpPr>
          <p:cNvPr id="471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7D5272CA-B392-40B6-BBB7-C4307D8101AA}" type="slidenum">
              <a:rPr lang="en-US" sz="2600" b="1">
                <a:solidFill>
                  <a:schemeClr val="bg1"/>
                </a:solidFill>
              </a:rPr>
              <a:pPr/>
              <a:t>29</a:t>
            </a:fld>
            <a:endParaRPr lang="en-US" sz="2600" b="1">
              <a:solidFill>
                <a:schemeClr val="bg1"/>
              </a:solidFill>
            </a:endParaRPr>
          </a:p>
        </p:txBody>
      </p:sp>
      <p:sp>
        <p:nvSpPr>
          <p:cNvPr id="471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126447D-14EE-45AD-9B6B-A46E0F7FFF68}" type="slidenum">
              <a:rPr lang="en-US" sz="2600" b="1">
                <a:solidFill>
                  <a:schemeClr val="bg1"/>
                </a:solidFill>
              </a:rPr>
              <a:pPr/>
              <a:t>29</a:t>
            </a:fld>
            <a:endParaRPr lang="en-US" sz="2600" b="1">
              <a:solidFill>
                <a:schemeClr val="bg1"/>
              </a:solidFill>
            </a:endParaRPr>
          </a:p>
        </p:txBody>
      </p:sp>
      <p:sp>
        <p:nvSpPr>
          <p:cNvPr id="47108" name="AutoShape 2"/>
          <p:cNvSpPr>
            <a:spLocks noGrp="1" noChangeArrowheads="1"/>
          </p:cNvSpPr>
          <p:nvPr>
            <p:ph type="title"/>
          </p:nvPr>
        </p:nvSpPr>
        <p:spPr>
          <a:xfrm>
            <a:off x="762000" y="762000"/>
            <a:ext cx="8153400" cy="1143000"/>
          </a:xfrm>
        </p:spPr>
        <p:txBody>
          <a:bodyPr/>
          <a:lstStyle/>
          <a:p>
            <a:pPr eaLnBrk="1" hangingPunct="1"/>
            <a:r>
              <a:rPr lang="en-US" smtClean="0"/>
              <a:t>Using Loops with Text Files (continued) </a:t>
            </a:r>
          </a:p>
        </p:txBody>
      </p:sp>
      <p:sp>
        <p:nvSpPr>
          <p:cNvPr id="47109" name="Rectangle 3"/>
          <p:cNvSpPr>
            <a:spLocks noGrp="1" noChangeArrowheads="1"/>
          </p:cNvSpPr>
          <p:nvPr>
            <p:ph type="body" idx="1"/>
          </p:nvPr>
        </p:nvSpPr>
        <p:spPr>
          <a:xfrm>
            <a:off x="838200" y="2362200"/>
            <a:ext cx="7924800" cy="3962400"/>
          </a:xfrm>
        </p:spPr>
        <p:txBody>
          <a:bodyPr/>
          <a:lstStyle/>
          <a:p>
            <a:pPr eaLnBrk="1" hangingPunct="1"/>
            <a:r>
              <a:rPr lang="en-US" b="1" smtClean="0"/>
              <a:t>Output to Text Files:</a:t>
            </a:r>
            <a:endParaRPr lang="en-US" smtClean="0"/>
          </a:p>
          <a:p>
            <a:pPr eaLnBrk="1" hangingPunct="1"/>
            <a:r>
              <a:rPr lang="en-US" smtClean="0"/>
              <a:t>Use the class </a:t>
            </a:r>
            <a:r>
              <a:rPr lang="en-US" smtClean="0">
                <a:latin typeface="Courier New" pitchFamily="49" charset="0"/>
                <a:cs typeface="Courier New" pitchFamily="49" charset="0"/>
              </a:rPr>
              <a:t>PrintWriter</a:t>
            </a:r>
            <a:r>
              <a:rPr lang="en-US" smtClean="0"/>
              <a:t>.</a:t>
            </a:r>
          </a:p>
          <a:p>
            <a:pPr eaLnBrk="1" hangingPunct="1"/>
            <a:r>
              <a:rPr lang="en-US" smtClean="0"/>
              <a:t>Class includes </a:t>
            </a:r>
            <a:r>
              <a:rPr lang="en-US" smtClean="0">
                <a:latin typeface="Courier New" pitchFamily="49" charset="0"/>
                <a:cs typeface="Courier New" pitchFamily="49" charset="0"/>
              </a:rPr>
              <a:t>print</a:t>
            </a:r>
            <a:r>
              <a:rPr lang="en-US" smtClean="0"/>
              <a:t> and </a:t>
            </a:r>
            <a:r>
              <a:rPr lang="en-US" smtClean="0">
                <a:latin typeface="Courier New" pitchFamily="49" charset="0"/>
                <a:cs typeface="Courier New" pitchFamily="49" charset="0"/>
              </a:rPr>
              <a:t>println</a:t>
            </a:r>
            <a:r>
              <a:rPr lang="en-US" smtClean="0"/>
              <a:t> methods.</a:t>
            </a:r>
          </a:p>
          <a:p>
            <a:pPr eaLnBrk="1" hangingPunct="1"/>
            <a:r>
              <a:rPr lang="en-US" smtClean="0"/>
              <a:t>After outputs are completed, must close the </a:t>
            </a:r>
            <a:r>
              <a:rPr lang="en-US" smtClean="0">
                <a:latin typeface="Courier New" pitchFamily="49" charset="0"/>
                <a:cs typeface="Courier New" pitchFamily="49" charset="0"/>
              </a:rPr>
              <a:t>PrintWriter</a:t>
            </a:r>
            <a:r>
              <a:rPr lang="en-US" smtClean="0"/>
              <a:t> by adding </a:t>
            </a:r>
            <a:r>
              <a:rPr lang="en-US" smtClean="0">
                <a:latin typeface="Courier New" pitchFamily="49" charset="0"/>
                <a:cs typeface="Courier New" pitchFamily="49" charset="0"/>
              </a:rPr>
              <a:t>writer.close()</a:t>
            </a:r>
            <a:r>
              <a:rPr lang="en-US" smtClean="0"/>
              <a:t>;</a:t>
            </a:r>
          </a:p>
          <a:p>
            <a:pPr lvl="1" eaLnBrk="1" hangingPunct="1"/>
            <a:r>
              <a:rPr lang="en-US" smtClean="0"/>
              <a:t>If the output file is not closed, no data will be saved to it.</a:t>
            </a:r>
          </a:p>
          <a:p>
            <a:pPr lvl="1" eaLnBrk="1" hangingPunct="1"/>
            <a:endParaRPr lang="en-US" smtClean="0"/>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3"/>
          <p:cNvSpPr>
            <a:spLocks noGrp="1" noChangeArrowheads="1"/>
          </p:cNvSpPr>
          <p:nvPr>
            <p:ph type="sldNum" sz="quarter" idx="10"/>
          </p:nvPr>
        </p:nvSpPr>
        <p:spPr>
          <a:noFill/>
        </p:spPr>
        <p:txBody>
          <a:bodyPr/>
          <a:lstStyle/>
          <a:p>
            <a:fld id="{95A260C8-09BD-4DAC-814B-D9C49572E263}" type="slidenum">
              <a:rPr lang="en-US" smtClean="0"/>
              <a:pPr/>
              <a:t>3</a:t>
            </a:fld>
            <a:endParaRPr lang="en-US" smtClean="0"/>
          </a:p>
        </p:txBody>
      </p:sp>
      <p:sp>
        <p:nvSpPr>
          <p:cNvPr id="204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1B4D3042-FE1D-4F6A-AEAA-AE597E51923E}" type="slidenum">
              <a:rPr lang="en-US" sz="2600" b="1">
                <a:solidFill>
                  <a:schemeClr val="bg1"/>
                </a:solidFill>
              </a:rPr>
              <a:pPr/>
              <a:t>3</a:t>
            </a:fld>
            <a:endParaRPr lang="en-US" sz="2600" b="1">
              <a:solidFill>
                <a:schemeClr val="bg1"/>
              </a:solidFill>
            </a:endParaRPr>
          </a:p>
        </p:txBody>
      </p:sp>
      <p:sp>
        <p:nvSpPr>
          <p:cNvPr id="20483"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21E0807-05CD-4089-9AB0-BC19BE289058}" type="slidenum">
              <a:rPr lang="en-US" sz="2600" b="1">
                <a:solidFill>
                  <a:schemeClr val="bg1"/>
                </a:solidFill>
              </a:rPr>
              <a:pPr/>
              <a:t>3</a:t>
            </a:fld>
            <a:endParaRPr lang="en-US" sz="2600" b="1">
              <a:solidFill>
                <a:schemeClr val="bg1"/>
              </a:solidFill>
            </a:endParaRPr>
          </a:p>
        </p:txBody>
      </p:sp>
      <p:sp>
        <p:nvSpPr>
          <p:cNvPr id="20484" name="AutoShape 2"/>
          <p:cNvSpPr>
            <a:spLocks noGrp="1" noChangeArrowheads="1"/>
          </p:cNvSpPr>
          <p:nvPr>
            <p:ph type="title"/>
          </p:nvPr>
        </p:nvSpPr>
        <p:spPr/>
        <p:txBody>
          <a:bodyPr/>
          <a:lstStyle/>
          <a:p>
            <a:pPr eaLnBrk="1" hangingPunct="1"/>
            <a:r>
              <a:rPr lang="en-US" smtClean="0"/>
              <a:t>Vocabulary</a:t>
            </a:r>
          </a:p>
        </p:txBody>
      </p:sp>
      <p:sp>
        <p:nvSpPr>
          <p:cNvPr id="20485" name="Rectangle 3"/>
          <p:cNvSpPr>
            <a:spLocks noGrp="1" noChangeArrowheads="1"/>
          </p:cNvSpPr>
          <p:nvPr>
            <p:ph type="body" sz="half" idx="1"/>
          </p:nvPr>
        </p:nvSpPr>
        <p:spPr/>
        <p:txBody>
          <a:bodyPr/>
          <a:lstStyle/>
          <a:p>
            <a:r>
              <a:rPr lang="en-US" smtClean="0"/>
              <a:t>control statements</a:t>
            </a:r>
          </a:p>
          <a:p>
            <a:r>
              <a:rPr lang="en-US" smtClean="0"/>
              <a:t>counter</a:t>
            </a:r>
          </a:p>
          <a:p>
            <a:r>
              <a:rPr lang="en-US" smtClean="0"/>
              <a:t>count-controlled loop</a:t>
            </a:r>
          </a:p>
          <a:p>
            <a:r>
              <a:rPr lang="en-US" smtClean="0"/>
              <a:t>entry-controlled loop</a:t>
            </a:r>
          </a:p>
          <a:p>
            <a:r>
              <a:rPr lang="en-US" smtClean="0"/>
              <a:t>flowchart</a:t>
            </a:r>
          </a:p>
          <a:p>
            <a:r>
              <a:rPr lang="en-US" smtClean="0"/>
              <a:t>infinite loop</a:t>
            </a:r>
          </a:p>
        </p:txBody>
      </p:sp>
      <p:sp>
        <p:nvSpPr>
          <p:cNvPr id="20486" name="Rectangle 4"/>
          <p:cNvSpPr>
            <a:spLocks noGrp="1" noChangeArrowheads="1"/>
          </p:cNvSpPr>
          <p:nvPr>
            <p:ph type="body" sz="half" idx="2"/>
          </p:nvPr>
        </p:nvSpPr>
        <p:spPr>
          <a:xfrm>
            <a:off x="4724400" y="2362200"/>
            <a:ext cx="3770313" cy="3724275"/>
          </a:xfrm>
        </p:spPr>
        <p:txBody>
          <a:bodyPr/>
          <a:lstStyle/>
          <a:p>
            <a:r>
              <a:rPr lang="en-US" smtClean="0"/>
              <a:t>iteration</a:t>
            </a:r>
          </a:p>
          <a:p>
            <a:r>
              <a:rPr lang="en-US" smtClean="0"/>
              <a:t>off-by-one error</a:t>
            </a:r>
          </a:p>
          <a:p>
            <a:r>
              <a:rPr lang="en-US" smtClean="0"/>
              <a:t>overloading</a:t>
            </a:r>
          </a:p>
          <a:p>
            <a:r>
              <a:rPr lang="en-US" smtClean="0"/>
              <a:t>random number generator</a:t>
            </a:r>
          </a:p>
          <a:p>
            <a:r>
              <a:rPr lang="en-US" smtClean="0"/>
              <a:t>sentinel</a:t>
            </a:r>
          </a:p>
          <a:p>
            <a:r>
              <a:rPr lang="en-US" smtClean="0"/>
              <a:t>task-controlled loop</a:t>
            </a:r>
          </a:p>
          <a:p>
            <a:endParaRPr lang="en-US"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3"/>
          <p:cNvSpPr>
            <a:spLocks noGrp="1" noChangeArrowheads="1"/>
          </p:cNvSpPr>
          <p:nvPr>
            <p:ph type="sldNum" sz="quarter" idx="10"/>
          </p:nvPr>
        </p:nvSpPr>
        <p:spPr>
          <a:noFill/>
        </p:spPr>
        <p:txBody>
          <a:bodyPr/>
          <a:lstStyle/>
          <a:p>
            <a:fld id="{3EEF2B11-5701-4D70-B3D4-213294A4B465}" type="slidenum">
              <a:rPr lang="en-US" smtClean="0"/>
              <a:pPr/>
              <a:t>30</a:t>
            </a:fld>
            <a:endParaRPr lang="en-US" smtClean="0"/>
          </a:p>
        </p:txBody>
      </p:sp>
      <p:sp>
        <p:nvSpPr>
          <p:cNvPr id="481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A4B956CC-8FAA-4DCD-9106-391EF893222E}" type="slidenum">
              <a:rPr lang="en-US" sz="2600" b="1">
                <a:solidFill>
                  <a:schemeClr val="bg1"/>
                </a:solidFill>
              </a:rPr>
              <a:pPr/>
              <a:t>30</a:t>
            </a:fld>
            <a:endParaRPr lang="en-US" sz="2600" b="1">
              <a:solidFill>
                <a:schemeClr val="bg1"/>
              </a:solidFill>
            </a:endParaRPr>
          </a:p>
        </p:txBody>
      </p:sp>
      <p:sp>
        <p:nvSpPr>
          <p:cNvPr id="48131"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709DED44-74D1-43E2-A371-10DBE3D4E06C}" type="slidenum">
              <a:rPr lang="en-US" sz="2600" b="1">
                <a:solidFill>
                  <a:schemeClr val="bg1"/>
                </a:solidFill>
              </a:rPr>
              <a:pPr/>
              <a:t>30</a:t>
            </a:fld>
            <a:endParaRPr lang="en-US" sz="2600" b="1">
              <a:solidFill>
                <a:schemeClr val="bg1"/>
              </a:solidFill>
            </a:endParaRPr>
          </a:p>
        </p:txBody>
      </p:sp>
      <p:sp>
        <p:nvSpPr>
          <p:cNvPr id="48132" name="AutoShape 2"/>
          <p:cNvSpPr>
            <a:spLocks noGrp="1" noChangeArrowheads="1"/>
          </p:cNvSpPr>
          <p:nvPr>
            <p:ph type="title"/>
          </p:nvPr>
        </p:nvSpPr>
        <p:spPr>
          <a:xfrm>
            <a:off x="762000" y="762000"/>
            <a:ext cx="8153400" cy="1143000"/>
          </a:xfrm>
        </p:spPr>
        <p:txBody>
          <a:bodyPr/>
          <a:lstStyle/>
          <a:p>
            <a:pPr eaLnBrk="1" hangingPunct="1"/>
            <a:r>
              <a:rPr lang="en-US" smtClean="0"/>
              <a:t>Errors in Loops</a:t>
            </a:r>
          </a:p>
        </p:txBody>
      </p:sp>
      <p:sp>
        <p:nvSpPr>
          <p:cNvPr id="48133" name="Rectangle 3"/>
          <p:cNvSpPr>
            <a:spLocks noGrp="1" noChangeArrowheads="1"/>
          </p:cNvSpPr>
          <p:nvPr>
            <p:ph type="body" idx="1"/>
          </p:nvPr>
        </p:nvSpPr>
        <p:spPr>
          <a:xfrm>
            <a:off x="838200" y="2362200"/>
            <a:ext cx="8001000" cy="3962400"/>
          </a:xfrm>
        </p:spPr>
        <p:txBody>
          <a:bodyPr/>
          <a:lstStyle/>
          <a:p>
            <a:pPr eaLnBrk="1" hangingPunct="1"/>
            <a:r>
              <a:rPr lang="en-US" smtClean="0"/>
              <a:t>Logic errors in loops can be avoided by understanding a typical loop structure.</a:t>
            </a:r>
          </a:p>
          <a:p>
            <a:pPr lvl="1" eaLnBrk="1" hangingPunct="1"/>
            <a:r>
              <a:rPr lang="en-US" b="1" smtClean="0"/>
              <a:t>Initializing statements: </a:t>
            </a:r>
            <a:r>
              <a:rPr lang="en-US" smtClean="0"/>
              <a:t>initialize variables.</a:t>
            </a:r>
          </a:p>
          <a:p>
            <a:pPr lvl="1" eaLnBrk="1" hangingPunct="1"/>
            <a:r>
              <a:rPr lang="en-US" b="1" smtClean="0"/>
              <a:t>Terminating condition: </a:t>
            </a:r>
            <a:r>
              <a:rPr lang="en-US" smtClean="0"/>
              <a:t>tested before each pass to determine if another iteration is needed.</a:t>
            </a:r>
          </a:p>
          <a:p>
            <a:pPr lvl="1" eaLnBrk="1" hangingPunct="1"/>
            <a:r>
              <a:rPr lang="en-US" b="1" smtClean="0"/>
              <a:t>Body statements:</a:t>
            </a:r>
            <a:r>
              <a:rPr lang="en-US" smtClean="0"/>
              <a:t> execute with each iteration and implement the calculation in question.</a:t>
            </a:r>
          </a:p>
          <a:p>
            <a:pPr lvl="1" eaLnBrk="1" hangingPunct="1"/>
            <a:r>
              <a:rPr lang="en-US" b="1" smtClean="0"/>
              <a:t>Update statements:</a:t>
            </a:r>
            <a:r>
              <a:rPr lang="en-US" smtClean="0"/>
              <a:t> change the values of the variables tested in the termination condition.</a:t>
            </a:r>
            <a:endParaRPr lang="en-US" b="1" smtClean="0"/>
          </a:p>
          <a:p>
            <a:pPr lvl="1" eaLnBrk="1" hangingPunct="1"/>
            <a:endParaRPr lang="en-US" smtClean="0"/>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3"/>
          <p:cNvSpPr>
            <a:spLocks noGrp="1" noChangeArrowheads="1"/>
          </p:cNvSpPr>
          <p:nvPr>
            <p:ph type="sldNum" sz="quarter" idx="10"/>
          </p:nvPr>
        </p:nvSpPr>
        <p:spPr>
          <a:noFill/>
        </p:spPr>
        <p:txBody>
          <a:bodyPr/>
          <a:lstStyle/>
          <a:p>
            <a:fld id="{E9845D59-34E7-48D5-84B7-487D2AAB4AE9}" type="slidenum">
              <a:rPr lang="en-US" smtClean="0"/>
              <a:pPr/>
              <a:t>31</a:t>
            </a:fld>
            <a:endParaRPr lang="en-US" smtClean="0"/>
          </a:p>
        </p:txBody>
      </p:sp>
      <p:sp>
        <p:nvSpPr>
          <p:cNvPr id="491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A9D69808-A663-4261-973B-D063554A6E25}" type="slidenum">
              <a:rPr lang="en-US" sz="2600" b="1">
                <a:solidFill>
                  <a:schemeClr val="bg1"/>
                </a:solidFill>
              </a:rPr>
              <a:pPr/>
              <a:t>31</a:t>
            </a:fld>
            <a:endParaRPr lang="en-US" sz="2600" b="1">
              <a:solidFill>
                <a:schemeClr val="bg1"/>
              </a:solidFill>
            </a:endParaRPr>
          </a:p>
        </p:txBody>
      </p:sp>
      <p:sp>
        <p:nvSpPr>
          <p:cNvPr id="4915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96567D3-4F12-475D-B1D6-53C96C18F1D5}" type="slidenum">
              <a:rPr lang="en-US" sz="2600" b="1">
                <a:solidFill>
                  <a:schemeClr val="bg1"/>
                </a:solidFill>
              </a:rPr>
              <a:pPr/>
              <a:t>31</a:t>
            </a:fld>
            <a:endParaRPr lang="en-US" sz="2600" b="1">
              <a:solidFill>
                <a:schemeClr val="bg1"/>
              </a:solidFill>
            </a:endParaRPr>
          </a:p>
        </p:txBody>
      </p:sp>
      <p:sp>
        <p:nvSpPr>
          <p:cNvPr id="49156" name="AutoShape 2"/>
          <p:cNvSpPr>
            <a:spLocks noGrp="1" noChangeArrowheads="1"/>
          </p:cNvSpPr>
          <p:nvPr>
            <p:ph type="title"/>
          </p:nvPr>
        </p:nvSpPr>
        <p:spPr>
          <a:xfrm>
            <a:off x="762000" y="762000"/>
            <a:ext cx="8153400" cy="1143000"/>
          </a:xfrm>
        </p:spPr>
        <p:txBody>
          <a:bodyPr/>
          <a:lstStyle/>
          <a:p>
            <a:pPr eaLnBrk="1" hangingPunct="1"/>
            <a:r>
              <a:rPr lang="en-US" smtClean="0"/>
              <a:t>Errors in Loops (continued) </a:t>
            </a:r>
          </a:p>
        </p:txBody>
      </p:sp>
      <p:sp>
        <p:nvSpPr>
          <p:cNvPr id="49157" name="Rectangle 3"/>
          <p:cNvSpPr>
            <a:spLocks noGrp="1" noChangeArrowheads="1"/>
          </p:cNvSpPr>
          <p:nvPr>
            <p:ph type="body" idx="1"/>
          </p:nvPr>
        </p:nvSpPr>
        <p:spPr>
          <a:xfrm>
            <a:off x="838200" y="2362200"/>
            <a:ext cx="8001000" cy="3962400"/>
          </a:xfrm>
        </p:spPr>
        <p:txBody>
          <a:bodyPr/>
          <a:lstStyle/>
          <a:p>
            <a:pPr eaLnBrk="1" hangingPunct="1"/>
            <a:r>
              <a:rPr lang="en-US" sz="2400" b="1" smtClean="0"/>
              <a:t>Initialization Error:</a:t>
            </a:r>
            <a:r>
              <a:rPr lang="en-US" sz="2400" smtClean="0"/>
              <a:t> </a:t>
            </a:r>
          </a:p>
          <a:p>
            <a:pPr eaLnBrk="1" hangingPunct="1"/>
            <a:r>
              <a:rPr lang="en-US" sz="2400" smtClean="0"/>
              <a:t>When you forget to initialize the variable product.</a:t>
            </a:r>
          </a:p>
          <a:p>
            <a:pPr eaLnBrk="1" hangingPunct="1"/>
            <a:r>
              <a:rPr lang="en-US" sz="2400" b="1" smtClean="0"/>
              <a:t>Off-by-One Error:</a:t>
            </a:r>
            <a:r>
              <a:rPr lang="en-US" sz="2400" smtClean="0"/>
              <a:t> </a:t>
            </a:r>
          </a:p>
          <a:p>
            <a:pPr eaLnBrk="1" hangingPunct="1"/>
            <a:r>
              <a:rPr lang="en-US" sz="2400" smtClean="0"/>
              <a:t>When a loop goes around one too many or one to few times.</a:t>
            </a:r>
          </a:p>
          <a:p>
            <a:pPr eaLnBrk="1" hangingPunct="1"/>
            <a:r>
              <a:rPr lang="en-US" sz="2400" b="1" smtClean="0"/>
              <a:t>Infinite Loop:</a:t>
            </a:r>
            <a:r>
              <a:rPr lang="en-US" sz="2400" smtClean="0"/>
              <a:t> </a:t>
            </a:r>
          </a:p>
          <a:p>
            <a:pPr eaLnBrk="1" hangingPunct="1"/>
            <a:r>
              <a:rPr lang="en-US" sz="2400" smtClean="0"/>
              <a:t>An error in the terminating condition. Detected when a program runs slower than expected. Stop by pressing Ctrl+C.</a:t>
            </a:r>
            <a:endParaRPr lang="en-US" sz="2400" b="1" smtClean="0"/>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3"/>
          <p:cNvSpPr>
            <a:spLocks noGrp="1" noChangeArrowheads="1"/>
          </p:cNvSpPr>
          <p:nvPr>
            <p:ph type="sldNum" sz="quarter" idx="10"/>
          </p:nvPr>
        </p:nvSpPr>
        <p:spPr>
          <a:noFill/>
        </p:spPr>
        <p:txBody>
          <a:bodyPr/>
          <a:lstStyle/>
          <a:p>
            <a:fld id="{94E66CD3-3F96-4885-A16D-9D53B4B55315}" type="slidenum">
              <a:rPr lang="en-US" smtClean="0"/>
              <a:pPr/>
              <a:t>32</a:t>
            </a:fld>
            <a:endParaRPr lang="en-US" smtClean="0"/>
          </a:p>
        </p:txBody>
      </p:sp>
      <p:sp>
        <p:nvSpPr>
          <p:cNvPr id="5017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1A9F39A1-1C98-441A-9C69-8A36FE41BD4C}" type="slidenum">
              <a:rPr lang="en-US" sz="2600" b="1">
                <a:solidFill>
                  <a:schemeClr val="bg1"/>
                </a:solidFill>
              </a:rPr>
              <a:pPr/>
              <a:t>32</a:t>
            </a:fld>
            <a:endParaRPr lang="en-US" sz="2600" b="1">
              <a:solidFill>
                <a:schemeClr val="bg1"/>
              </a:solidFill>
            </a:endParaRPr>
          </a:p>
        </p:txBody>
      </p:sp>
      <p:sp>
        <p:nvSpPr>
          <p:cNvPr id="50179"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1B9B2F2F-9A04-462F-B0B3-342ACFC8C4B5}" type="slidenum">
              <a:rPr lang="en-US" sz="2600" b="1">
                <a:solidFill>
                  <a:schemeClr val="bg1"/>
                </a:solidFill>
              </a:rPr>
              <a:pPr/>
              <a:t>32</a:t>
            </a:fld>
            <a:endParaRPr lang="en-US" sz="2600" b="1">
              <a:solidFill>
                <a:schemeClr val="bg1"/>
              </a:solidFill>
            </a:endParaRPr>
          </a:p>
        </p:txBody>
      </p:sp>
      <p:sp>
        <p:nvSpPr>
          <p:cNvPr id="50180" name="AutoShape 2"/>
          <p:cNvSpPr>
            <a:spLocks noGrp="1" noChangeArrowheads="1"/>
          </p:cNvSpPr>
          <p:nvPr>
            <p:ph type="title"/>
          </p:nvPr>
        </p:nvSpPr>
        <p:spPr>
          <a:xfrm>
            <a:off x="762000" y="762000"/>
            <a:ext cx="8153400" cy="1143000"/>
          </a:xfrm>
        </p:spPr>
        <p:txBody>
          <a:bodyPr/>
          <a:lstStyle/>
          <a:p>
            <a:pPr eaLnBrk="1" hangingPunct="1"/>
            <a:r>
              <a:rPr lang="en-US" smtClean="0"/>
              <a:t>Errors in Loops (continued) </a:t>
            </a:r>
          </a:p>
        </p:txBody>
      </p:sp>
      <p:sp>
        <p:nvSpPr>
          <p:cNvPr id="50181" name="Rectangle 3"/>
          <p:cNvSpPr>
            <a:spLocks noGrp="1" noChangeArrowheads="1"/>
          </p:cNvSpPr>
          <p:nvPr>
            <p:ph type="body" idx="1"/>
          </p:nvPr>
        </p:nvSpPr>
        <p:spPr>
          <a:xfrm>
            <a:off x="838200" y="2362200"/>
            <a:ext cx="7924800" cy="3962400"/>
          </a:xfrm>
        </p:spPr>
        <p:txBody>
          <a:bodyPr/>
          <a:lstStyle/>
          <a:p>
            <a:pPr eaLnBrk="1" hangingPunct="1"/>
            <a:r>
              <a:rPr lang="en-US" sz="2400" b="1" smtClean="0"/>
              <a:t>Error in Loop Body:</a:t>
            </a:r>
            <a:r>
              <a:rPr lang="en-US" sz="2400" smtClean="0"/>
              <a:t> </a:t>
            </a:r>
          </a:p>
          <a:p>
            <a:pPr eaLnBrk="1" hangingPunct="1"/>
            <a:r>
              <a:rPr lang="en-US" sz="2400" smtClean="0"/>
              <a:t>Occurs in body of the loop, such as using the wrong operator.</a:t>
            </a:r>
          </a:p>
          <a:p>
            <a:pPr eaLnBrk="1" hangingPunct="1"/>
            <a:r>
              <a:rPr lang="en-US" sz="2400" b="1" smtClean="0"/>
              <a:t>Update Error:</a:t>
            </a:r>
            <a:r>
              <a:rPr lang="en-US" sz="2400" smtClean="0"/>
              <a:t> </a:t>
            </a:r>
          </a:p>
          <a:p>
            <a:pPr eaLnBrk="1" hangingPunct="1"/>
            <a:r>
              <a:rPr lang="en-US" sz="2400" smtClean="0"/>
              <a:t>When an update statement is in the wrong place.</a:t>
            </a:r>
          </a:p>
          <a:p>
            <a:pPr eaLnBrk="1" hangingPunct="1"/>
            <a:r>
              <a:rPr lang="en-US" sz="2400" b="1" smtClean="0"/>
              <a:t>Effects of Limited Floating-Point Precision:</a:t>
            </a:r>
            <a:r>
              <a:rPr lang="en-US" sz="2400" smtClean="0"/>
              <a:t> </a:t>
            </a:r>
          </a:p>
          <a:p>
            <a:pPr eaLnBrk="1" hangingPunct="1"/>
            <a:r>
              <a:rPr lang="en-US" sz="2400" smtClean="0">
                <a:latin typeface="Courier New" pitchFamily="49" charset="0"/>
                <a:cs typeface="Courier New" pitchFamily="49" charset="0"/>
              </a:rPr>
              <a:t>Double</a:t>
            </a:r>
            <a:r>
              <a:rPr lang="en-US" sz="2400" smtClean="0"/>
              <a:t> numbers have 18 decimal points of precision.</a:t>
            </a:r>
          </a:p>
          <a:p>
            <a:pPr eaLnBrk="1" hangingPunct="1"/>
            <a:r>
              <a:rPr lang="en-US" sz="2400" smtClean="0"/>
              <a:t>Causes problems for number such as 1/3, which is .3333… and never ends.</a:t>
            </a:r>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3"/>
          <p:cNvSpPr>
            <a:spLocks noGrp="1" noChangeArrowheads="1"/>
          </p:cNvSpPr>
          <p:nvPr>
            <p:ph type="sldNum" sz="quarter" idx="10"/>
          </p:nvPr>
        </p:nvSpPr>
        <p:spPr>
          <a:noFill/>
        </p:spPr>
        <p:txBody>
          <a:bodyPr/>
          <a:lstStyle/>
          <a:p>
            <a:fld id="{4C427392-4A2C-4225-89C7-C6E3BDBEECE6}" type="slidenum">
              <a:rPr lang="en-US" smtClean="0"/>
              <a:pPr/>
              <a:t>33</a:t>
            </a:fld>
            <a:endParaRPr lang="en-US" smtClean="0"/>
          </a:p>
        </p:txBody>
      </p:sp>
      <p:sp>
        <p:nvSpPr>
          <p:cNvPr id="512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371E5FB-96EF-40DF-A1D6-1A8AB452052A}" type="slidenum">
              <a:rPr lang="en-US" sz="2600" b="1">
                <a:solidFill>
                  <a:schemeClr val="bg1"/>
                </a:solidFill>
              </a:rPr>
              <a:pPr/>
              <a:t>33</a:t>
            </a:fld>
            <a:endParaRPr lang="en-US" sz="2600" b="1">
              <a:solidFill>
                <a:schemeClr val="bg1"/>
              </a:solidFill>
            </a:endParaRPr>
          </a:p>
        </p:txBody>
      </p:sp>
      <p:sp>
        <p:nvSpPr>
          <p:cNvPr id="51203"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458BE287-FA85-493D-B9C2-148097E635B0}" type="slidenum">
              <a:rPr lang="en-US" sz="2600" b="1">
                <a:solidFill>
                  <a:schemeClr val="bg1"/>
                </a:solidFill>
              </a:rPr>
              <a:pPr/>
              <a:t>33</a:t>
            </a:fld>
            <a:endParaRPr lang="en-US" sz="2600" b="1">
              <a:solidFill>
                <a:schemeClr val="bg1"/>
              </a:solidFill>
            </a:endParaRPr>
          </a:p>
        </p:txBody>
      </p:sp>
      <p:sp>
        <p:nvSpPr>
          <p:cNvPr id="51204" name="AutoShape 2"/>
          <p:cNvSpPr>
            <a:spLocks noGrp="1" noChangeArrowheads="1"/>
          </p:cNvSpPr>
          <p:nvPr>
            <p:ph type="title"/>
          </p:nvPr>
        </p:nvSpPr>
        <p:spPr>
          <a:xfrm>
            <a:off x="762000" y="762000"/>
            <a:ext cx="8153400" cy="1143000"/>
          </a:xfrm>
        </p:spPr>
        <p:txBody>
          <a:bodyPr/>
          <a:lstStyle/>
          <a:p>
            <a:pPr eaLnBrk="1" hangingPunct="1"/>
            <a:r>
              <a:rPr lang="en-US" smtClean="0"/>
              <a:t>Errors in Loops (continued) </a:t>
            </a:r>
          </a:p>
        </p:txBody>
      </p:sp>
      <p:sp>
        <p:nvSpPr>
          <p:cNvPr id="51205" name="Rectangle 3"/>
          <p:cNvSpPr>
            <a:spLocks noGrp="1" noChangeArrowheads="1"/>
          </p:cNvSpPr>
          <p:nvPr>
            <p:ph type="body" idx="1"/>
          </p:nvPr>
        </p:nvSpPr>
        <p:spPr>
          <a:xfrm>
            <a:off x="838200" y="2362200"/>
            <a:ext cx="8153400" cy="3962400"/>
          </a:xfrm>
        </p:spPr>
        <p:txBody>
          <a:bodyPr/>
          <a:lstStyle/>
          <a:p>
            <a:pPr eaLnBrk="1" hangingPunct="1">
              <a:lnSpc>
                <a:spcPct val="90000"/>
              </a:lnSpc>
            </a:pPr>
            <a:r>
              <a:rPr lang="en-US" b="1" smtClean="0"/>
              <a:t>Debugging Loops:</a:t>
            </a:r>
            <a:r>
              <a:rPr lang="en-US" smtClean="0"/>
              <a:t> </a:t>
            </a:r>
          </a:p>
          <a:p>
            <a:pPr eaLnBrk="1" hangingPunct="1">
              <a:lnSpc>
                <a:spcPct val="90000"/>
              </a:lnSpc>
            </a:pPr>
            <a:r>
              <a:rPr lang="en-US" smtClean="0"/>
              <a:t>Inspect the code and make sure the following are true.</a:t>
            </a:r>
          </a:p>
          <a:p>
            <a:pPr lvl="1" eaLnBrk="1" hangingPunct="1">
              <a:lnSpc>
                <a:spcPct val="90000"/>
              </a:lnSpc>
            </a:pPr>
            <a:r>
              <a:rPr lang="en-US" smtClean="0"/>
              <a:t>Variables are initialized before entering the loop.</a:t>
            </a:r>
          </a:p>
          <a:p>
            <a:pPr lvl="1" eaLnBrk="1" hangingPunct="1">
              <a:lnSpc>
                <a:spcPct val="90000"/>
              </a:lnSpc>
            </a:pPr>
            <a:r>
              <a:rPr lang="en-US" smtClean="0"/>
              <a:t>Terminating condition stops when the variables have reached the limit.</a:t>
            </a:r>
          </a:p>
          <a:p>
            <a:pPr lvl="1" eaLnBrk="1" hangingPunct="1">
              <a:lnSpc>
                <a:spcPct val="90000"/>
              </a:lnSpc>
            </a:pPr>
            <a:r>
              <a:rPr lang="en-US" smtClean="0"/>
              <a:t>Statements in the body are correct.</a:t>
            </a:r>
          </a:p>
          <a:p>
            <a:pPr lvl="1" eaLnBrk="1" hangingPunct="1">
              <a:lnSpc>
                <a:spcPct val="90000"/>
              </a:lnSpc>
            </a:pPr>
            <a:r>
              <a:rPr lang="en-US" smtClean="0"/>
              <a:t>Update statements are positioned correctly and modify the variables so that they pass the limits in the terminating condition.</a:t>
            </a:r>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3"/>
          <p:cNvSpPr>
            <a:spLocks noGrp="1" noChangeArrowheads="1"/>
          </p:cNvSpPr>
          <p:nvPr>
            <p:ph type="sldNum" sz="quarter" idx="10"/>
          </p:nvPr>
        </p:nvSpPr>
        <p:spPr>
          <a:noFill/>
        </p:spPr>
        <p:txBody>
          <a:bodyPr/>
          <a:lstStyle/>
          <a:p>
            <a:fld id="{F773362F-9574-40BE-875A-CDD95D996B2A}" type="slidenum">
              <a:rPr lang="en-US" smtClean="0"/>
              <a:pPr/>
              <a:t>34</a:t>
            </a:fld>
            <a:endParaRPr lang="en-US" smtClean="0"/>
          </a:p>
        </p:txBody>
      </p:sp>
      <p:sp>
        <p:nvSpPr>
          <p:cNvPr id="5222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F68D1CD7-37FE-4ED9-B73B-A7668DBB5911}" type="slidenum">
              <a:rPr lang="en-US" sz="2600" b="1">
                <a:solidFill>
                  <a:schemeClr val="bg1"/>
                </a:solidFill>
              </a:rPr>
              <a:pPr/>
              <a:t>34</a:t>
            </a:fld>
            <a:endParaRPr lang="en-US" sz="2600" b="1">
              <a:solidFill>
                <a:schemeClr val="bg1"/>
              </a:solidFill>
            </a:endParaRPr>
          </a:p>
        </p:txBody>
      </p:sp>
      <p:sp>
        <p:nvSpPr>
          <p:cNvPr id="5222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A1E99C29-2132-4A0F-82D5-946F6C85B580}" type="slidenum">
              <a:rPr lang="en-US" sz="2600" b="1">
                <a:solidFill>
                  <a:schemeClr val="bg1"/>
                </a:solidFill>
              </a:rPr>
              <a:pPr/>
              <a:t>34</a:t>
            </a:fld>
            <a:endParaRPr lang="en-US" sz="2600" b="1">
              <a:solidFill>
                <a:schemeClr val="bg1"/>
              </a:solidFill>
            </a:endParaRPr>
          </a:p>
        </p:txBody>
      </p:sp>
      <p:sp>
        <p:nvSpPr>
          <p:cNvPr id="52228" name="AutoShape 2"/>
          <p:cNvSpPr>
            <a:spLocks noGrp="1" noChangeArrowheads="1"/>
          </p:cNvSpPr>
          <p:nvPr>
            <p:ph type="title"/>
          </p:nvPr>
        </p:nvSpPr>
        <p:spPr>
          <a:xfrm>
            <a:off x="762000" y="762000"/>
            <a:ext cx="8153400" cy="1143000"/>
          </a:xfrm>
        </p:spPr>
        <p:txBody>
          <a:bodyPr/>
          <a:lstStyle/>
          <a:p>
            <a:pPr eaLnBrk="1" hangingPunct="1"/>
            <a:r>
              <a:rPr lang="en-US" smtClean="0"/>
              <a:t>Errors in Loops (continued) </a:t>
            </a:r>
          </a:p>
        </p:txBody>
      </p:sp>
      <p:sp>
        <p:nvSpPr>
          <p:cNvPr id="52229" name="Rectangle 3"/>
          <p:cNvSpPr>
            <a:spLocks noGrp="1" noChangeArrowheads="1"/>
          </p:cNvSpPr>
          <p:nvPr>
            <p:ph type="body" idx="1"/>
          </p:nvPr>
        </p:nvSpPr>
        <p:spPr>
          <a:xfrm>
            <a:off x="838200" y="2362200"/>
            <a:ext cx="8305800" cy="3962400"/>
          </a:xfrm>
        </p:spPr>
        <p:txBody>
          <a:bodyPr/>
          <a:lstStyle/>
          <a:p>
            <a:pPr eaLnBrk="1" hangingPunct="1"/>
            <a:r>
              <a:rPr lang="en-US" b="1" smtClean="0"/>
              <a:t>Debugging Loops (cont):</a:t>
            </a:r>
          </a:p>
          <a:p>
            <a:pPr eaLnBrk="1" hangingPunct="1"/>
            <a:r>
              <a:rPr lang="en-US" smtClean="0"/>
              <a:t>Use &lt;, &lt;=, &gt;, &gt;= rather than == or !=.</a:t>
            </a:r>
          </a:p>
          <a:p>
            <a:pPr eaLnBrk="1" hangingPunct="1"/>
            <a:r>
              <a:rPr lang="en-US" smtClean="0"/>
              <a:t>If you cannot find an error by inspection, use </a:t>
            </a:r>
            <a:r>
              <a:rPr lang="en-US" smtClean="0">
                <a:latin typeface="Courier New" pitchFamily="49" charset="0"/>
                <a:cs typeface="Courier New" pitchFamily="49" charset="0"/>
              </a:rPr>
              <a:t>System.out.println</a:t>
            </a:r>
            <a:r>
              <a:rPr lang="en-US" smtClean="0"/>
              <a:t> to dump key variables into the terminal window.</a:t>
            </a:r>
          </a:p>
          <a:p>
            <a:pPr lvl="1" eaLnBrk="1" hangingPunct="1"/>
            <a:r>
              <a:rPr lang="en-US" smtClean="0"/>
              <a:t>Immediately after the initialization statements.</a:t>
            </a:r>
          </a:p>
          <a:p>
            <a:pPr lvl="1" eaLnBrk="1" hangingPunct="1"/>
            <a:r>
              <a:rPr lang="en-US" smtClean="0"/>
              <a:t>Inside the loop at the top.</a:t>
            </a:r>
          </a:p>
          <a:p>
            <a:pPr lvl="1" eaLnBrk="1" hangingPunct="1"/>
            <a:r>
              <a:rPr lang="en-US" smtClean="0"/>
              <a:t>Inside the loop at the bottom.</a:t>
            </a:r>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3"/>
          <p:cNvSpPr>
            <a:spLocks noGrp="1" noChangeArrowheads="1"/>
          </p:cNvSpPr>
          <p:nvPr>
            <p:ph type="sldNum" sz="quarter" idx="10"/>
          </p:nvPr>
        </p:nvSpPr>
        <p:spPr>
          <a:noFill/>
        </p:spPr>
        <p:txBody>
          <a:bodyPr/>
          <a:lstStyle/>
          <a:p>
            <a:fld id="{88275901-3A24-4FB8-8900-97CE18F14F7A}" type="slidenum">
              <a:rPr lang="en-US" smtClean="0"/>
              <a:pPr/>
              <a:t>35</a:t>
            </a:fld>
            <a:endParaRPr lang="en-US" smtClean="0"/>
          </a:p>
        </p:txBody>
      </p:sp>
      <p:sp>
        <p:nvSpPr>
          <p:cNvPr id="5325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3EF8F82-C252-4561-9F1B-0648C3B24964}" type="slidenum">
              <a:rPr lang="en-US" sz="2600" b="1">
                <a:solidFill>
                  <a:schemeClr val="bg1"/>
                </a:solidFill>
              </a:rPr>
              <a:pPr/>
              <a:t>35</a:t>
            </a:fld>
            <a:endParaRPr lang="en-US" sz="2600" b="1">
              <a:solidFill>
                <a:schemeClr val="bg1"/>
              </a:solidFill>
            </a:endParaRPr>
          </a:p>
        </p:txBody>
      </p:sp>
      <p:sp>
        <p:nvSpPr>
          <p:cNvPr id="53251"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CC80C99-7421-47F8-B444-B08BE04998F8}" type="slidenum">
              <a:rPr lang="en-US" sz="2600" b="1">
                <a:solidFill>
                  <a:schemeClr val="bg1"/>
                </a:solidFill>
              </a:rPr>
              <a:pPr/>
              <a:t>35</a:t>
            </a:fld>
            <a:endParaRPr lang="en-US" sz="2600" b="1">
              <a:solidFill>
                <a:schemeClr val="bg1"/>
              </a:solidFill>
            </a:endParaRPr>
          </a:p>
        </p:txBody>
      </p:sp>
      <p:sp>
        <p:nvSpPr>
          <p:cNvPr id="53252" name="AutoShape 2"/>
          <p:cNvSpPr>
            <a:spLocks noGrp="1" noChangeArrowheads="1"/>
          </p:cNvSpPr>
          <p:nvPr>
            <p:ph type="title"/>
          </p:nvPr>
        </p:nvSpPr>
        <p:spPr>
          <a:xfrm>
            <a:off x="762000" y="762000"/>
            <a:ext cx="8153400" cy="1143000"/>
          </a:xfrm>
        </p:spPr>
        <p:txBody>
          <a:bodyPr/>
          <a:lstStyle/>
          <a:p>
            <a:pPr eaLnBrk="1" hangingPunct="1"/>
            <a:r>
              <a:rPr lang="en-US" smtClean="0"/>
              <a:t>Graphics and GUIs: I/O Dialog Boxes and Loops</a:t>
            </a:r>
          </a:p>
        </p:txBody>
      </p:sp>
      <p:sp>
        <p:nvSpPr>
          <p:cNvPr id="53253" name="Rectangle 3"/>
          <p:cNvSpPr>
            <a:spLocks noGrp="1" noChangeArrowheads="1"/>
          </p:cNvSpPr>
          <p:nvPr>
            <p:ph type="body" idx="1"/>
          </p:nvPr>
        </p:nvSpPr>
        <p:spPr>
          <a:xfrm>
            <a:off x="838200" y="2362200"/>
            <a:ext cx="8001000" cy="3962400"/>
          </a:xfrm>
        </p:spPr>
        <p:txBody>
          <a:bodyPr/>
          <a:lstStyle/>
          <a:p>
            <a:pPr eaLnBrk="1" hangingPunct="1"/>
            <a:r>
              <a:rPr lang="en-US" b="1" smtClean="0"/>
              <a:t>I/O Dialogs</a:t>
            </a:r>
            <a:r>
              <a:rPr lang="en-US" smtClean="0"/>
              <a:t>: </a:t>
            </a:r>
          </a:p>
          <a:p>
            <a:pPr eaLnBrk="1" hangingPunct="1"/>
            <a:r>
              <a:rPr lang="en-US" smtClean="0"/>
              <a:t>A small window that contains:</a:t>
            </a:r>
          </a:p>
          <a:p>
            <a:pPr lvl="1" eaLnBrk="1" hangingPunct="1"/>
            <a:r>
              <a:rPr lang="en-US" smtClean="0"/>
              <a:t>A message.</a:t>
            </a:r>
          </a:p>
          <a:p>
            <a:pPr lvl="1" eaLnBrk="1" hangingPunct="1"/>
            <a:r>
              <a:rPr lang="en-US" smtClean="0"/>
              <a:t>A text field for entering input or accepting a default.</a:t>
            </a:r>
          </a:p>
          <a:p>
            <a:pPr lvl="1" eaLnBrk="1" hangingPunct="1"/>
            <a:r>
              <a:rPr lang="en-US" smtClean="0"/>
              <a:t>Command buttons, such as OK or Cancel.</a:t>
            </a:r>
          </a:p>
          <a:p>
            <a:pPr eaLnBrk="1" hangingPunct="1"/>
            <a:r>
              <a:rPr lang="en-US" smtClean="0"/>
              <a:t>The class </a:t>
            </a:r>
            <a:r>
              <a:rPr lang="en-US" smtClean="0">
                <a:latin typeface="Courier New" pitchFamily="49" charset="0"/>
                <a:cs typeface="Courier New" pitchFamily="49" charset="0"/>
              </a:rPr>
              <a:t>JOptionPane</a:t>
            </a:r>
            <a:r>
              <a:rPr lang="en-US" smtClean="0"/>
              <a:t> in the package </a:t>
            </a:r>
            <a:r>
              <a:rPr lang="en-US" smtClean="0">
                <a:latin typeface="Courier New" pitchFamily="49" charset="0"/>
                <a:cs typeface="Courier New" pitchFamily="49" charset="0"/>
              </a:rPr>
              <a:t>javax.swing</a:t>
            </a:r>
            <a:r>
              <a:rPr lang="en-US" smtClean="0"/>
              <a:t> includes varieties of </a:t>
            </a:r>
            <a:r>
              <a:rPr lang="en-US" smtClean="0">
                <a:latin typeface="Courier New" pitchFamily="49" charset="0"/>
                <a:cs typeface="Courier New" pitchFamily="49" charset="0"/>
              </a:rPr>
              <a:t>showInputDialog</a:t>
            </a:r>
            <a:r>
              <a:rPr lang="en-US" smtClean="0"/>
              <a:t> for input dialog boxes.</a:t>
            </a:r>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3"/>
          <p:cNvSpPr>
            <a:spLocks noGrp="1" noChangeArrowheads="1"/>
          </p:cNvSpPr>
          <p:nvPr>
            <p:ph type="sldNum" sz="quarter" idx="10"/>
          </p:nvPr>
        </p:nvSpPr>
        <p:spPr>
          <a:noFill/>
        </p:spPr>
        <p:txBody>
          <a:bodyPr/>
          <a:lstStyle/>
          <a:p>
            <a:fld id="{FC5B5ED6-EA80-4AAC-A6D0-60EBE1E29D66}" type="slidenum">
              <a:rPr lang="en-US" smtClean="0"/>
              <a:pPr/>
              <a:t>36</a:t>
            </a:fld>
            <a:endParaRPr lang="en-US" smtClean="0"/>
          </a:p>
        </p:txBody>
      </p:sp>
      <p:sp>
        <p:nvSpPr>
          <p:cNvPr id="5427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1BE1021B-AF10-48C0-A072-E754921B4E48}" type="slidenum">
              <a:rPr lang="en-US" sz="2600" b="1">
                <a:solidFill>
                  <a:schemeClr val="bg1"/>
                </a:solidFill>
              </a:rPr>
              <a:pPr/>
              <a:t>36</a:t>
            </a:fld>
            <a:endParaRPr lang="en-US" sz="2600" b="1">
              <a:solidFill>
                <a:schemeClr val="bg1"/>
              </a:solidFill>
            </a:endParaRPr>
          </a:p>
        </p:txBody>
      </p:sp>
      <p:sp>
        <p:nvSpPr>
          <p:cNvPr id="5427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727AC401-9C1A-47F4-931A-6FD58E79C245}" type="slidenum">
              <a:rPr lang="en-US" sz="2600" b="1">
                <a:solidFill>
                  <a:schemeClr val="bg1"/>
                </a:solidFill>
              </a:rPr>
              <a:pPr/>
              <a:t>36</a:t>
            </a:fld>
            <a:endParaRPr lang="en-US" sz="2600" b="1">
              <a:solidFill>
                <a:schemeClr val="bg1"/>
              </a:solidFill>
            </a:endParaRPr>
          </a:p>
        </p:txBody>
      </p:sp>
      <p:sp>
        <p:nvSpPr>
          <p:cNvPr id="54276" name="AutoShape 2"/>
          <p:cNvSpPr>
            <a:spLocks noGrp="1" noChangeArrowheads="1"/>
          </p:cNvSpPr>
          <p:nvPr>
            <p:ph type="title"/>
          </p:nvPr>
        </p:nvSpPr>
        <p:spPr>
          <a:xfrm>
            <a:off x="762000" y="762000"/>
            <a:ext cx="8153400" cy="1143000"/>
          </a:xfrm>
        </p:spPr>
        <p:txBody>
          <a:bodyPr/>
          <a:lstStyle/>
          <a:p>
            <a:pPr eaLnBrk="1" hangingPunct="1"/>
            <a:r>
              <a:rPr lang="en-US" smtClean="0"/>
              <a:t>Graphics and GUIs: I/O Dialog Boxes and Loops (continued)</a:t>
            </a:r>
          </a:p>
        </p:txBody>
      </p:sp>
      <p:sp>
        <p:nvSpPr>
          <p:cNvPr id="54277" name="Rectangle 3"/>
          <p:cNvSpPr>
            <a:spLocks noGrp="1" noChangeArrowheads="1"/>
          </p:cNvSpPr>
          <p:nvPr>
            <p:ph type="body" idx="1"/>
          </p:nvPr>
        </p:nvSpPr>
        <p:spPr>
          <a:xfrm>
            <a:off x="838200" y="2362200"/>
            <a:ext cx="8001000" cy="3962400"/>
          </a:xfrm>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
        <p:nvSpPr>
          <p:cNvPr id="9"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
        <p:nvSpPr>
          <p:cNvPr id="54280" name="Rectangle 3"/>
          <p:cNvSpPr txBox="1">
            <a:spLocks noChangeArrowheads="1"/>
          </p:cNvSpPr>
          <p:nvPr/>
        </p:nvSpPr>
        <p:spPr bwMode="auto">
          <a:xfrm>
            <a:off x="838200" y="2362200"/>
            <a:ext cx="80010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pPr>
            <a:r>
              <a:rPr lang="en-US" sz="2600"/>
              <a:t>If the user clicks OK, the dialog box closes and returns the string in the text input field.</a:t>
            </a:r>
          </a:p>
          <a:p>
            <a:pPr marL="342900" indent="-342900">
              <a:spcBef>
                <a:spcPct val="20000"/>
              </a:spcBef>
              <a:buClr>
                <a:schemeClr val="tx1"/>
              </a:buClr>
              <a:buSzPct val="75000"/>
              <a:buFont typeface="Wingdings" pitchFamily="2" charset="2"/>
              <a:buChar char="l"/>
            </a:pPr>
            <a:r>
              <a:rPr lang="en-US" sz="2600"/>
              <a:t>If the user clicks Cancel, the dialog box closes and returns the value </a:t>
            </a:r>
            <a:r>
              <a:rPr lang="en-US" sz="2600">
                <a:latin typeface="Courier New" pitchFamily="49" charset="0"/>
                <a:cs typeface="Courier New" pitchFamily="49" charset="0"/>
              </a:rPr>
              <a:t>null</a:t>
            </a:r>
            <a:r>
              <a:rPr lang="en-US" sz="2600"/>
              <a:t>.</a:t>
            </a:r>
          </a:p>
          <a:p>
            <a:pPr marL="342900" indent="-342900">
              <a:spcBef>
                <a:spcPct val="20000"/>
              </a:spcBef>
              <a:buClr>
                <a:schemeClr val="tx1"/>
              </a:buClr>
              <a:buSzPct val="75000"/>
              <a:buFont typeface="Wingdings" pitchFamily="2" charset="2"/>
              <a:buChar char="l"/>
            </a:pPr>
            <a:r>
              <a:rPr lang="en-US" sz="2600"/>
              <a:t>If the value is a number, it must be converted to </a:t>
            </a:r>
            <a:r>
              <a:rPr lang="en-US" sz="2600">
                <a:latin typeface="Courier New" pitchFamily="49" charset="0"/>
                <a:cs typeface="Courier New" pitchFamily="49" charset="0"/>
              </a:rPr>
              <a:t>int</a:t>
            </a:r>
            <a:r>
              <a:rPr lang="en-US" sz="2600"/>
              <a:t> or </a:t>
            </a:r>
            <a:r>
              <a:rPr lang="en-US" sz="2600">
                <a:latin typeface="Courier New" pitchFamily="49" charset="0"/>
                <a:cs typeface="Courier New" pitchFamily="49" charset="0"/>
              </a:rPr>
              <a:t>double</a:t>
            </a:r>
            <a:r>
              <a:rPr lang="en-US" sz="2600"/>
              <a:t>.</a:t>
            </a:r>
          </a:p>
        </p:txBody>
      </p:sp>
      <p:sp>
        <p:nvSpPr>
          <p:cNvPr id="54281" name="Text Box 12"/>
          <p:cNvSpPr txBox="1">
            <a:spLocks noChangeArrowheads="1"/>
          </p:cNvSpPr>
          <p:nvPr/>
        </p:nvSpPr>
        <p:spPr bwMode="auto">
          <a:xfrm>
            <a:off x="5334000" y="6019800"/>
            <a:ext cx="1676400" cy="304800"/>
          </a:xfrm>
          <a:prstGeom prst="rect">
            <a:avLst/>
          </a:prstGeom>
          <a:noFill/>
          <a:ln w="9525">
            <a:noFill/>
            <a:miter lim="800000"/>
            <a:headEnd/>
            <a:tailEnd/>
          </a:ln>
        </p:spPr>
        <p:txBody>
          <a:bodyPr>
            <a:spAutoFit/>
          </a:bodyPr>
          <a:lstStyle/>
          <a:p>
            <a:pPr>
              <a:spcBef>
                <a:spcPct val="50000"/>
              </a:spcBef>
            </a:pPr>
            <a:r>
              <a:rPr lang="en-US" sz="1400"/>
              <a:t>An input dialog</a:t>
            </a:r>
          </a:p>
        </p:txBody>
      </p:sp>
      <p:pic>
        <p:nvPicPr>
          <p:cNvPr id="54282" name="Picture 13" descr="Fig04-04"/>
          <p:cNvPicPr>
            <a:picLocks noChangeAspect="1" noChangeArrowheads="1"/>
          </p:cNvPicPr>
          <p:nvPr/>
        </p:nvPicPr>
        <p:blipFill>
          <a:blip r:embed="rId2"/>
          <a:srcRect/>
          <a:stretch>
            <a:fillRect/>
          </a:stretch>
        </p:blipFill>
        <p:spPr bwMode="auto">
          <a:xfrm>
            <a:off x="4648200" y="4724400"/>
            <a:ext cx="3124200" cy="1346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3"/>
          <p:cNvSpPr>
            <a:spLocks noGrp="1" noChangeArrowheads="1"/>
          </p:cNvSpPr>
          <p:nvPr>
            <p:ph type="sldNum" sz="quarter" idx="10"/>
          </p:nvPr>
        </p:nvSpPr>
        <p:spPr>
          <a:noFill/>
        </p:spPr>
        <p:txBody>
          <a:bodyPr/>
          <a:lstStyle/>
          <a:p>
            <a:fld id="{03565780-5036-4328-B898-EDAF6E206B04}" type="slidenum">
              <a:rPr lang="en-US" smtClean="0"/>
              <a:pPr/>
              <a:t>37</a:t>
            </a:fld>
            <a:endParaRPr lang="en-US" smtClean="0"/>
          </a:p>
        </p:txBody>
      </p:sp>
      <p:sp>
        <p:nvSpPr>
          <p:cNvPr id="5529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210825C-7A51-435D-9B17-774BFF0611B9}" type="slidenum">
              <a:rPr lang="en-US" sz="2600" b="1">
                <a:solidFill>
                  <a:schemeClr val="bg1"/>
                </a:solidFill>
              </a:rPr>
              <a:pPr/>
              <a:t>37</a:t>
            </a:fld>
            <a:endParaRPr lang="en-US" sz="2600" b="1">
              <a:solidFill>
                <a:schemeClr val="bg1"/>
              </a:solidFill>
            </a:endParaRPr>
          </a:p>
        </p:txBody>
      </p:sp>
      <p:sp>
        <p:nvSpPr>
          <p:cNvPr id="55299"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10483FE1-6E6E-4655-BE8E-705E064A52C3}" type="slidenum">
              <a:rPr lang="en-US" sz="2600" b="1">
                <a:solidFill>
                  <a:schemeClr val="bg1"/>
                </a:solidFill>
              </a:rPr>
              <a:pPr/>
              <a:t>37</a:t>
            </a:fld>
            <a:endParaRPr lang="en-US" sz="2600" b="1">
              <a:solidFill>
                <a:schemeClr val="bg1"/>
              </a:solidFill>
            </a:endParaRPr>
          </a:p>
        </p:txBody>
      </p:sp>
      <p:sp>
        <p:nvSpPr>
          <p:cNvPr id="55300" name="AutoShape 2"/>
          <p:cNvSpPr>
            <a:spLocks noGrp="1" noChangeArrowheads="1"/>
          </p:cNvSpPr>
          <p:nvPr>
            <p:ph type="title"/>
          </p:nvPr>
        </p:nvSpPr>
        <p:spPr>
          <a:xfrm>
            <a:off x="762000" y="762000"/>
            <a:ext cx="8153400" cy="1143000"/>
          </a:xfrm>
        </p:spPr>
        <p:txBody>
          <a:bodyPr/>
          <a:lstStyle/>
          <a:p>
            <a:pPr eaLnBrk="1" hangingPunct="1"/>
            <a:r>
              <a:rPr lang="en-US" smtClean="0"/>
              <a:t>Graphics and GUIs: I/O Dialog Boxes and Loops (continued)</a:t>
            </a:r>
          </a:p>
        </p:txBody>
      </p:sp>
      <p:sp>
        <p:nvSpPr>
          <p:cNvPr id="55301" name="Rectangle 3"/>
          <p:cNvSpPr>
            <a:spLocks noGrp="1" noChangeArrowheads="1"/>
          </p:cNvSpPr>
          <p:nvPr>
            <p:ph type="body" idx="1"/>
          </p:nvPr>
        </p:nvSpPr>
        <p:spPr>
          <a:xfrm>
            <a:off x="838200" y="2362200"/>
            <a:ext cx="8077200" cy="3962400"/>
          </a:xfrm>
        </p:spPr>
        <p:txBody>
          <a:bodyPr/>
          <a:lstStyle/>
          <a:p>
            <a:pPr eaLnBrk="1" hangingPunct="1"/>
            <a:r>
              <a:rPr lang="en-US" sz="2600" smtClean="0"/>
              <a:t>To output a message, use a message dialog box.</a:t>
            </a:r>
          </a:p>
          <a:p>
            <a:pPr lvl="1" eaLnBrk="1" hangingPunct="1"/>
            <a:r>
              <a:rPr lang="en-US" sz="2000" smtClean="0">
                <a:latin typeface="Courier New" pitchFamily="49" charset="0"/>
                <a:cs typeface="Courier New" pitchFamily="49" charset="0"/>
              </a:rPr>
              <a:t>JOptionPane.showMessageDialog(anObserver, aString)</a:t>
            </a:r>
          </a:p>
          <a:p>
            <a:pPr eaLnBrk="1" hangingPunct="1"/>
            <a:r>
              <a:rPr lang="en-US" sz="2600" b="1" smtClean="0">
                <a:cs typeface="Courier New" pitchFamily="49" charset="0"/>
              </a:rPr>
              <a:t>Setting Up Lots of Panels:</a:t>
            </a:r>
            <a:r>
              <a:rPr lang="en-US" sz="2600" smtClean="0">
                <a:cs typeface="Courier New" pitchFamily="49" charset="0"/>
              </a:rPr>
              <a:t> </a:t>
            </a:r>
          </a:p>
          <a:p>
            <a:pPr eaLnBrk="1" hangingPunct="1"/>
            <a:r>
              <a:rPr lang="en-US" sz="2600" smtClean="0">
                <a:cs typeface="Courier New" pitchFamily="49" charset="0"/>
              </a:rPr>
              <a:t>Example: a program that sets up a quilt pattern.</a:t>
            </a:r>
          </a:p>
          <a:p>
            <a:pPr lvl="1" eaLnBrk="1" hangingPunct="1"/>
            <a:r>
              <a:rPr lang="en-US" smtClean="0">
                <a:cs typeface="Courier New" pitchFamily="49" charset="0"/>
              </a:rPr>
              <a:t>User chooses dimensions of the grid (number of rows and columns) and the initial size of the application window.</a:t>
            </a:r>
          </a:p>
          <a:p>
            <a:pPr lvl="1" eaLnBrk="1" hangingPunct="1"/>
            <a:r>
              <a:rPr lang="en-US" smtClean="0">
                <a:cs typeface="Courier New" pitchFamily="49" charset="0"/>
              </a:rPr>
              <a:t>The program displays them in panels.</a:t>
            </a:r>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3"/>
          <p:cNvSpPr>
            <a:spLocks noGrp="1" noChangeArrowheads="1"/>
          </p:cNvSpPr>
          <p:nvPr>
            <p:ph type="sldNum" sz="quarter" idx="10"/>
          </p:nvPr>
        </p:nvSpPr>
        <p:spPr>
          <a:noFill/>
        </p:spPr>
        <p:txBody>
          <a:bodyPr/>
          <a:lstStyle/>
          <a:p>
            <a:fld id="{C2CA0F9B-4287-4990-89DA-2111E8D3FB5D}" type="slidenum">
              <a:rPr lang="en-US" smtClean="0"/>
              <a:pPr/>
              <a:t>38</a:t>
            </a:fld>
            <a:endParaRPr lang="en-US" smtClean="0"/>
          </a:p>
        </p:txBody>
      </p:sp>
      <p:sp>
        <p:nvSpPr>
          <p:cNvPr id="5632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1CD01EC4-3686-4725-B75D-553FB5CB50CC}" type="slidenum">
              <a:rPr lang="en-US" sz="2600" b="1">
                <a:solidFill>
                  <a:schemeClr val="bg1"/>
                </a:solidFill>
              </a:rPr>
              <a:pPr/>
              <a:t>38</a:t>
            </a:fld>
            <a:endParaRPr lang="en-US" sz="2600" b="1">
              <a:solidFill>
                <a:schemeClr val="bg1"/>
              </a:solidFill>
            </a:endParaRPr>
          </a:p>
        </p:txBody>
      </p:sp>
      <p:sp>
        <p:nvSpPr>
          <p:cNvPr id="56323"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35046DF-B8D1-4DDD-AD48-3933F6C94A80}" type="slidenum">
              <a:rPr lang="en-US" sz="2600" b="1">
                <a:solidFill>
                  <a:schemeClr val="bg1"/>
                </a:solidFill>
              </a:rPr>
              <a:pPr/>
              <a:t>38</a:t>
            </a:fld>
            <a:endParaRPr lang="en-US" sz="2600" b="1">
              <a:solidFill>
                <a:schemeClr val="bg1"/>
              </a:solidFill>
            </a:endParaRPr>
          </a:p>
        </p:txBody>
      </p:sp>
      <p:sp>
        <p:nvSpPr>
          <p:cNvPr id="56324" name="AutoShape 2"/>
          <p:cNvSpPr>
            <a:spLocks noGrp="1" noChangeArrowheads="1"/>
          </p:cNvSpPr>
          <p:nvPr>
            <p:ph type="title"/>
          </p:nvPr>
        </p:nvSpPr>
        <p:spPr>
          <a:xfrm>
            <a:off x="762000" y="762000"/>
            <a:ext cx="8153400" cy="1143000"/>
          </a:xfrm>
        </p:spPr>
        <p:txBody>
          <a:bodyPr/>
          <a:lstStyle/>
          <a:p>
            <a:pPr eaLnBrk="1" hangingPunct="1"/>
            <a:r>
              <a:rPr lang="en-US" smtClean="0"/>
              <a:t>Graphics and GUIs: I/O Dialog Boxes and Loops (continued)</a:t>
            </a:r>
          </a:p>
        </p:txBody>
      </p:sp>
      <p:sp>
        <p:nvSpPr>
          <p:cNvPr id="56325" name="Rectangle 3"/>
          <p:cNvSpPr>
            <a:spLocks noGrp="1" noChangeArrowheads="1"/>
          </p:cNvSpPr>
          <p:nvPr>
            <p:ph type="body" idx="1"/>
          </p:nvPr>
        </p:nvSpPr>
        <p:spPr>
          <a:xfrm>
            <a:off x="838200" y="2362200"/>
            <a:ext cx="8001000" cy="3962400"/>
          </a:xfrm>
        </p:spPr>
        <p:txBody>
          <a:bodyPr/>
          <a:lstStyle/>
          <a:p>
            <a:pPr eaLnBrk="1" hangingPunct="1"/>
            <a:r>
              <a:rPr lang="en-US" b="1" smtClean="0"/>
              <a:t>Setting the Preferred Size of a Panel:</a:t>
            </a:r>
          </a:p>
          <a:p>
            <a:pPr eaLnBrk="1" hangingPunct="1"/>
            <a:r>
              <a:rPr lang="en-US" smtClean="0"/>
              <a:t>The preferred size of a panel</a:t>
            </a:r>
            <a:r>
              <a:rPr lang="en-US" b="1" smtClean="0"/>
              <a:t> </a:t>
            </a:r>
            <a:r>
              <a:rPr lang="en-US" smtClean="0"/>
              <a:t>can be done in different ways.</a:t>
            </a:r>
          </a:p>
          <a:p>
            <a:pPr lvl="1" eaLnBrk="1" hangingPunct="1"/>
            <a:r>
              <a:rPr lang="en-US" smtClean="0"/>
              <a:t>The main window class sets its dimensions at program startup.</a:t>
            </a:r>
          </a:p>
          <a:p>
            <a:pPr lvl="1" eaLnBrk="1" hangingPunct="1"/>
            <a:r>
              <a:rPr lang="en-US" smtClean="0"/>
              <a:t>Give each panel a preferred size and ask the program to shrink-wrap its dimensions to accommodate all of the panels.</a:t>
            </a:r>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3"/>
          <p:cNvSpPr>
            <a:spLocks noGrp="1" noChangeArrowheads="1"/>
          </p:cNvSpPr>
          <p:nvPr>
            <p:ph type="sldNum" sz="quarter" idx="10"/>
          </p:nvPr>
        </p:nvSpPr>
        <p:spPr>
          <a:noFill/>
        </p:spPr>
        <p:txBody>
          <a:bodyPr/>
          <a:lstStyle/>
          <a:p>
            <a:fld id="{837A76F6-D500-4B12-8D50-64BB834D5179}" type="slidenum">
              <a:rPr lang="en-US" smtClean="0"/>
              <a:pPr/>
              <a:t>39</a:t>
            </a:fld>
            <a:endParaRPr lang="en-US" smtClean="0"/>
          </a:p>
        </p:txBody>
      </p:sp>
      <p:sp>
        <p:nvSpPr>
          <p:cNvPr id="5734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F4F629E0-9516-417A-92A1-C5A673C188F7}" type="slidenum">
              <a:rPr lang="en-US" sz="2600" b="1">
                <a:solidFill>
                  <a:schemeClr val="bg1"/>
                </a:solidFill>
              </a:rPr>
              <a:pPr/>
              <a:t>39</a:t>
            </a:fld>
            <a:endParaRPr lang="en-US" sz="2600" b="1">
              <a:solidFill>
                <a:schemeClr val="bg1"/>
              </a:solidFill>
            </a:endParaRPr>
          </a:p>
        </p:txBody>
      </p:sp>
      <p:sp>
        <p:nvSpPr>
          <p:cNvPr id="5734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75937059-ACA1-4053-B4F5-91ADCA841C92}" type="slidenum">
              <a:rPr lang="en-US" sz="2600" b="1">
                <a:solidFill>
                  <a:schemeClr val="bg1"/>
                </a:solidFill>
              </a:rPr>
              <a:pPr/>
              <a:t>39</a:t>
            </a:fld>
            <a:endParaRPr lang="en-US" sz="2600" b="1">
              <a:solidFill>
                <a:schemeClr val="bg1"/>
              </a:solidFill>
            </a:endParaRPr>
          </a:p>
        </p:txBody>
      </p:sp>
      <p:sp>
        <p:nvSpPr>
          <p:cNvPr id="57348" name="AutoShape 2"/>
          <p:cNvSpPr>
            <a:spLocks noGrp="1" noChangeArrowheads="1"/>
          </p:cNvSpPr>
          <p:nvPr>
            <p:ph type="title"/>
          </p:nvPr>
        </p:nvSpPr>
        <p:spPr>
          <a:xfrm>
            <a:off x="762000" y="762000"/>
            <a:ext cx="8153400" cy="1143000"/>
          </a:xfrm>
        </p:spPr>
        <p:txBody>
          <a:bodyPr/>
          <a:lstStyle/>
          <a:p>
            <a:pPr eaLnBrk="1" hangingPunct="1"/>
            <a:r>
              <a:rPr lang="en-US" smtClean="0"/>
              <a:t>Graphics and GUIs: I/O Dialog Boxes and Loops (continued)</a:t>
            </a:r>
          </a:p>
        </p:txBody>
      </p:sp>
      <p:sp>
        <p:nvSpPr>
          <p:cNvPr id="57349" name="Rectangle 3"/>
          <p:cNvSpPr>
            <a:spLocks noGrp="1" noChangeArrowheads="1"/>
          </p:cNvSpPr>
          <p:nvPr>
            <p:ph type="body" idx="1"/>
          </p:nvPr>
        </p:nvSpPr>
        <p:spPr>
          <a:xfrm>
            <a:off x="838200" y="2362200"/>
            <a:ext cx="8001000" cy="3962400"/>
          </a:xfrm>
        </p:spPr>
        <p:txBody>
          <a:bodyPr/>
          <a:lstStyle/>
          <a:p>
            <a:pPr eaLnBrk="1" hangingPunct="1"/>
            <a:r>
              <a:rPr lang="en-US" b="1" smtClean="0"/>
              <a:t>Setting the Preferred Size of a Panel (cont):</a:t>
            </a:r>
            <a:endParaRPr lang="en-US" sz="3200" smtClean="0"/>
          </a:p>
          <a:p>
            <a:pPr eaLnBrk="1" hangingPunct="1"/>
            <a:r>
              <a:rPr lang="en-US" smtClean="0"/>
              <a:t>Use the setSize method to ask the window to wrap itself around the minimal area necessary to display all of the its components at their preferred size.</a:t>
            </a:r>
          </a:p>
          <a:p>
            <a:pPr lvl="1" eaLnBrk="1" hangingPunct="1"/>
            <a:r>
              <a:rPr lang="en-US" smtClean="0"/>
              <a:t>If a panel does not set its own preferred size, the default is 0 by 0.	</a:t>
            </a:r>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3"/>
          <p:cNvSpPr>
            <a:spLocks noGrp="1" noChangeArrowheads="1"/>
          </p:cNvSpPr>
          <p:nvPr>
            <p:ph type="sldNum" sz="quarter" idx="10"/>
          </p:nvPr>
        </p:nvSpPr>
        <p:spPr>
          <a:noFill/>
        </p:spPr>
        <p:txBody>
          <a:bodyPr/>
          <a:lstStyle/>
          <a:p>
            <a:fld id="{A6B39D60-5234-4C46-BED2-69D722F830F3}" type="slidenum">
              <a:rPr lang="en-US" smtClean="0"/>
              <a:pPr/>
              <a:t>4</a:t>
            </a:fld>
            <a:endParaRPr lang="en-US"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A96C8637-47F6-414E-9F3A-7FC4C7FC6DBD}" type="slidenum">
              <a:rPr lang="en-US" sz="2600" b="1">
                <a:solidFill>
                  <a:schemeClr val="bg1"/>
                </a:solidFill>
              </a:rPr>
              <a:pPr/>
              <a:t>4</a:t>
            </a:fld>
            <a:endParaRPr lang="en-US" sz="2600" b="1">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F097FAD9-92B5-46CA-A98C-02DCB7437221}" type="slidenum">
              <a:rPr lang="en-US" sz="2600" b="1">
                <a:solidFill>
                  <a:schemeClr val="bg1"/>
                </a:solidFill>
              </a:rPr>
              <a:pPr/>
              <a:t>4</a:t>
            </a:fld>
            <a:endParaRPr lang="en-US" sz="2600" b="1">
              <a:solidFill>
                <a:schemeClr val="bg1"/>
              </a:solidFill>
            </a:endParaRPr>
          </a:p>
        </p:txBody>
      </p:sp>
      <p:sp>
        <p:nvSpPr>
          <p:cNvPr id="21508" name="AutoShape 2"/>
          <p:cNvSpPr>
            <a:spLocks noGrp="1" noChangeArrowheads="1"/>
          </p:cNvSpPr>
          <p:nvPr>
            <p:ph type="title"/>
          </p:nvPr>
        </p:nvSpPr>
        <p:spPr>
          <a:xfrm>
            <a:off x="762000" y="762000"/>
            <a:ext cx="8153400" cy="1143000"/>
          </a:xfrm>
        </p:spPr>
        <p:txBody>
          <a:bodyPr/>
          <a:lstStyle/>
          <a:p>
            <a:pPr eaLnBrk="1" hangingPunct="1"/>
            <a:r>
              <a:rPr lang="en-US" smtClean="0"/>
              <a:t>Additional Operators</a:t>
            </a:r>
          </a:p>
        </p:txBody>
      </p:sp>
      <p:sp>
        <p:nvSpPr>
          <p:cNvPr id="21509" name="Rectangle 3"/>
          <p:cNvSpPr>
            <a:spLocks noGrp="1" noChangeArrowheads="1"/>
          </p:cNvSpPr>
          <p:nvPr>
            <p:ph type="body" idx="1"/>
          </p:nvPr>
        </p:nvSpPr>
        <p:spPr>
          <a:xfrm>
            <a:off x="838200" y="2362200"/>
            <a:ext cx="7924800" cy="3962400"/>
          </a:xfrm>
        </p:spPr>
        <p:txBody>
          <a:bodyPr/>
          <a:lstStyle/>
          <a:p>
            <a:pPr eaLnBrk="1" hangingPunct="1"/>
            <a:r>
              <a:rPr lang="en-US" b="1" smtClean="0"/>
              <a:t>Extended Assignment Operators:</a:t>
            </a:r>
            <a:endParaRPr lang="en-US" smtClean="0"/>
          </a:p>
          <a:p>
            <a:pPr eaLnBrk="1" hangingPunct="1"/>
            <a:r>
              <a:rPr lang="en-US" smtClean="0"/>
              <a:t>An assignment operator combined with arithmetic and concatenation operators.</a:t>
            </a:r>
          </a:p>
          <a:p>
            <a:pPr lvl="1" eaLnBrk="1" hangingPunct="1"/>
            <a:r>
              <a:rPr lang="en-US" smtClean="0">
                <a:latin typeface="Courier New" pitchFamily="49" charset="0"/>
                <a:cs typeface="Courier New" pitchFamily="49" charset="0"/>
              </a:rPr>
              <a:t>variable op= expression; </a:t>
            </a:r>
          </a:p>
          <a:p>
            <a:pPr lvl="1" eaLnBrk="1" hangingPunct="1"/>
            <a:r>
              <a:rPr lang="en-US" smtClean="0">
                <a:latin typeface="Courier New" pitchFamily="49" charset="0"/>
                <a:cs typeface="Courier New" pitchFamily="49" charset="0"/>
              </a:rPr>
              <a:t>variable = variable op expression; </a:t>
            </a:r>
          </a:p>
          <a:p>
            <a:pPr eaLnBrk="1" hangingPunct="1"/>
            <a:r>
              <a:rPr lang="en-US" b="1" smtClean="0"/>
              <a:t>Increment (++) and Decrement(--):</a:t>
            </a:r>
            <a:endParaRPr lang="en-US" smtClean="0"/>
          </a:p>
          <a:p>
            <a:pPr eaLnBrk="1" hangingPunct="1"/>
            <a:r>
              <a:rPr lang="en-US" smtClean="0"/>
              <a:t>Operators increase or decrease a variable’s value by one.</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3"/>
          <p:cNvSpPr>
            <a:spLocks noGrp="1" noChangeArrowheads="1"/>
          </p:cNvSpPr>
          <p:nvPr>
            <p:ph type="sldNum" sz="quarter" idx="10"/>
          </p:nvPr>
        </p:nvSpPr>
        <p:spPr>
          <a:noFill/>
        </p:spPr>
        <p:txBody>
          <a:bodyPr/>
          <a:lstStyle/>
          <a:p>
            <a:fld id="{5B718A71-7C65-4AEE-AF36-8C02ACE84112}" type="slidenum">
              <a:rPr lang="en-US" smtClean="0"/>
              <a:pPr/>
              <a:t>40</a:t>
            </a:fld>
            <a:endParaRPr lang="en-US" smtClean="0"/>
          </a:p>
        </p:txBody>
      </p:sp>
      <p:sp>
        <p:nvSpPr>
          <p:cNvPr id="5837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9A268B50-870C-41BB-AA51-5FBFD03862F2}" type="slidenum">
              <a:rPr lang="en-US" sz="2600" b="1">
                <a:solidFill>
                  <a:schemeClr val="bg1"/>
                </a:solidFill>
              </a:rPr>
              <a:pPr/>
              <a:t>40</a:t>
            </a:fld>
            <a:endParaRPr lang="en-US" sz="2600" b="1">
              <a:solidFill>
                <a:schemeClr val="bg1"/>
              </a:solidFill>
            </a:endParaRPr>
          </a:p>
        </p:txBody>
      </p:sp>
      <p:sp>
        <p:nvSpPr>
          <p:cNvPr id="58371"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0625A73-EEE9-4F2A-B90B-3F668AAB7A7C}" type="slidenum">
              <a:rPr lang="en-US" sz="2600" b="1">
                <a:solidFill>
                  <a:schemeClr val="bg1"/>
                </a:solidFill>
              </a:rPr>
              <a:pPr/>
              <a:t>40</a:t>
            </a:fld>
            <a:endParaRPr lang="en-US" sz="2600" b="1">
              <a:solidFill>
                <a:schemeClr val="bg1"/>
              </a:solidFill>
            </a:endParaRPr>
          </a:p>
        </p:txBody>
      </p:sp>
      <p:sp>
        <p:nvSpPr>
          <p:cNvPr id="58372" name="AutoShape 2"/>
          <p:cNvSpPr>
            <a:spLocks noGrp="1" noChangeArrowheads="1"/>
          </p:cNvSpPr>
          <p:nvPr>
            <p:ph type="title"/>
          </p:nvPr>
        </p:nvSpPr>
        <p:spPr>
          <a:xfrm>
            <a:off x="762000" y="762000"/>
            <a:ext cx="8153400" cy="1143000"/>
          </a:xfrm>
        </p:spPr>
        <p:txBody>
          <a:bodyPr/>
          <a:lstStyle/>
          <a:p>
            <a:pPr eaLnBrk="1" hangingPunct="1"/>
            <a:r>
              <a:rPr lang="en-US" smtClean="0"/>
              <a:t>Graphics and GUIs: I/O Dialog Boxes and Loops (continued)</a:t>
            </a:r>
          </a:p>
        </p:txBody>
      </p:sp>
      <p:sp>
        <p:nvSpPr>
          <p:cNvPr id="58373" name="Rectangle 3"/>
          <p:cNvSpPr>
            <a:spLocks noGrp="1" noChangeArrowheads="1"/>
          </p:cNvSpPr>
          <p:nvPr>
            <p:ph type="body" idx="1"/>
          </p:nvPr>
        </p:nvSpPr>
        <p:spPr>
          <a:xfrm>
            <a:off x="838200" y="2362200"/>
            <a:ext cx="5410200" cy="3962400"/>
          </a:xfrm>
        </p:spPr>
        <p:txBody>
          <a:bodyPr/>
          <a:lstStyle/>
          <a:p>
            <a:pPr eaLnBrk="1" hangingPunct="1"/>
            <a:r>
              <a:rPr lang="en-US" sz="2400" b="1" smtClean="0"/>
              <a:t>Drawing Multiple Shapes:</a:t>
            </a:r>
            <a:endParaRPr lang="en-US" sz="2400" smtClean="0"/>
          </a:p>
          <a:p>
            <a:pPr eaLnBrk="1" hangingPunct="1"/>
            <a:r>
              <a:rPr lang="en-US" sz="2400" smtClean="0"/>
              <a:t>Example: a bulls-eye.</a:t>
            </a:r>
          </a:p>
          <a:p>
            <a:pPr lvl="1" eaLnBrk="1" hangingPunct="1"/>
            <a:r>
              <a:rPr lang="en-US" sz="2000" smtClean="0"/>
              <a:t>Draw the oval with current color, corner point, and size.</a:t>
            </a:r>
          </a:p>
          <a:p>
            <a:pPr lvl="1" eaLnBrk="1" hangingPunct="1"/>
            <a:r>
              <a:rPr lang="en-US" sz="2000" smtClean="0"/>
              <a:t>Adjust the corner point by subtracting the thickness from each coordinate.</a:t>
            </a:r>
          </a:p>
          <a:p>
            <a:pPr lvl="1" eaLnBrk="1" hangingPunct="1"/>
            <a:r>
              <a:rPr lang="en-US" sz="2000" smtClean="0"/>
              <a:t>Adjust the size by subtracting twice the thickness from each dimension.</a:t>
            </a:r>
          </a:p>
          <a:p>
            <a:pPr lvl="1" eaLnBrk="1" hangingPunct="1"/>
            <a:r>
              <a:rPr lang="en-US" sz="2000" smtClean="0"/>
              <a:t>Adjust the color (white to red or vice versa).</a:t>
            </a:r>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pic>
        <p:nvPicPr>
          <p:cNvPr id="58375" name="Picture 9" descr="Fig04-06"/>
          <p:cNvPicPr>
            <a:picLocks noChangeAspect="1" noChangeArrowheads="1"/>
          </p:cNvPicPr>
          <p:nvPr/>
        </p:nvPicPr>
        <p:blipFill>
          <a:blip r:embed="rId2"/>
          <a:srcRect/>
          <a:stretch>
            <a:fillRect/>
          </a:stretch>
        </p:blipFill>
        <p:spPr bwMode="auto">
          <a:xfrm>
            <a:off x="6324600" y="2895600"/>
            <a:ext cx="2438400" cy="2743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3"/>
          <p:cNvSpPr>
            <a:spLocks noGrp="1" noChangeArrowheads="1"/>
          </p:cNvSpPr>
          <p:nvPr>
            <p:ph type="sldNum" sz="quarter" idx="10"/>
          </p:nvPr>
        </p:nvSpPr>
        <p:spPr>
          <a:noFill/>
        </p:spPr>
        <p:txBody>
          <a:bodyPr/>
          <a:lstStyle/>
          <a:p>
            <a:fld id="{1EF4F4A3-F6E2-47FD-93CF-6192E87E5D77}" type="slidenum">
              <a:rPr lang="en-US" smtClean="0"/>
              <a:pPr/>
              <a:t>41</a:t>
            </a:fld>
            <a:endParaRPr lang="en-US" smtClean="0"/>
          </a:p>
        </p:txBody>
      </p:sp>
      <p:sp>
        <p:nvSpPr>
          <p:cNvPr id="5939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E4AA207-2838-4529-8EDF-8853B19A38C2}" type="slidenum">
              <a:rPr lang="en-US" sz="2600" b="1">
                <a:solidFill>
                  <a:schemeClr val="bg1"/>
                </a:solidFill>
              </a:rPr>
              <a:pPr/>
              <a:t>41</a:t>
            </a:fld>
            <a:endParaRPr lang="en-US" sz="2600" b="1">
              <a:solidFill>
                <a:schemeClr val="bg1"/>
              </a:solidFill>
            </a:endParaRPr>
          </a:p>
        </p:txBody>
      </p:sp>
      <p:sp>
        <p:nvSpPr>
          <p:cNvPr id="5939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BAA8E22D-9552-418A-853B-1E36C508A70E}" type="slidenum">
              <a:rPr lang="en-US" sz="2600" b="1">
                <a:solidFill>
                  <a:schemeClr val="bg1"/>
                </a:solidFill>
              </a:rPr>
              <a:pPr/>
              <a:t>41</a:t>
            </a:fld>
            <a:endParaRPr lang="en-US" sz="2600" b="1">
              <a:solidFill>
                <a:schemeClr val="bg1"/>
              </a:solidFill>
            </a:endParaRPr>
          </a:p>
        </p:txBody>
      </p:sp>
      <p:sp>
        <p:nvSpPr>
          <p:cNvPr id="59396" name="AutoShape 2"/>
          <p:cNvSpPr>
            <a:spLocks noGrp="1" noChangeArrowheads="1"/>
          </p:cNvSpPr>
          <p:nvPr>
            <p:ph type="title"/>
          </p:nvPr>
        </p:nvSpPr>
        <p:spPr>
          <a:xfrm>
            <a:off x="762000" y="762000"/>
            <a:ext cx="8153400" cy="1143000"/>
          </a:xfrm>
        </p:spPr>
        <p:txBody>
          <a:bodyPr/>
          <a:lstStyle/>
          <a:p>
            <a:pPr eaLnBrk="1" hangingPunct="1"/>
            <a:r>
              <a:rPr lang="en-US" smtClean="0"/>
              <a:t>Design, Testing, and Debugging Hints</a:t>
            </a:r>
          </a:p>
        </p:txBody>
      </p:sp>
      <p:sp>
        <p:nvSpPr>
          <p:cNvPr id="59397" name="Rectangle 3"/>
          <p:cNvSpPr>
            <a:spLocks noGrp="1" noChangeArrowheads="1"/>
          </p:cNvSpPr>
          <p:nvPr>
            <p:ph type="body" idx="1"/>
          </p:nvPr>
        </p:nvSpPr>
        <p:spPr>
          <a:xfrm>
            <a:off x="838200" y="2362200"/>
            <a:ext cx="7924800" cy="3962400"/>
          </a:xfrm>
        </p:spPr>
        <p:txBody>
          <a:bodyPr/>
          <a:lstStyle/>
          <a:p>
            <a:pPr eaLnBrk="1" hangingPunct="1"/>
            <a:r>
              <a:rPr lang="en-US" sz="2200" smtClean="0"/>
              <a:t>Most errors involving selection statements and loops are caught at compile time.</a:t>
            </a:r>
          </a:p>
          <a:p>
            <a:pPr eaLnBrk="1" hangingPunct="1"/>
            <a:r>
              <a:rPr lang="en-US" sz="2200" smtClean="0"/>
              <a:t>Proper use of braces { } affect the logic of a selection statement or loop.</a:t>
            </a:r>
          </a:p>
          <a:p>
            <a:pPr eaLnBrk="1" hangingPunct="1"/>
            <a:r>
              <a:rPr lang="en-US" sz="2200" smtClean="0"/>
              <a:t>When testing </a:t>
            </a:r>
            <a:r>
              <a:rPr lang="en-US" sz="2200" smtClean="0">
                <a:latin typeface="Courier New" pitchFamily="49" charset="0"/>
                <a:cs typeface="Courier New" pitchFamily="49" charset="0"/>
              </a:rPr>
              <a:t>if</a:t>
            </a:r>
            <a:r>
              <a:rPr lang="en-US" sz="2200" smtClean="0"/>
              <a:t> or </a:t>
            </a:r>
            <a:r>
              <a:rPr lang="en-US" sz="2200" smtClean="0">
                <a:latin typeface="Courier New" pitchFamily="49" charset="0"/>
                <a:cs typeface="Courier New" pitchFamily="49" charset="0"/>
              </a:rPr>
              <a:t>if-else</a:t>
            </a:r>
            <a:r>
              <a:rPr lang="en-US" sz="2200" smtClean="0"/>
              <a:t> statements, use test data to exercise the logical branches.</a:t>
            </a:r>
          </a:p>
          <a:p>
            <a:pPr eaLnBrk="1" hangingPunct="1"/>
            <a:r>
              <a:rPr lang="en-US" sz="2200" smtClean="0"/>
              <a:t>Use an </a:t>
            </a:r>
            <a:r>
              <a:rPr lang="en-US" sz="2200" smtClean="0">
                <a:latin typeface="Courier New" pitchFamily="49" charset="0"/>
                <a:cs typeface="Courier New" pitchFamily="49" charset="0"/>
              </a:rPr>
              <a:t>if-else</a:t>
            </a:r>
            <a:r>
              <a:rPr lang="en-US" sz="2200" smtClean="0"/>
              <a:t> statement rather than two </a:t>
            </a:r>
            <a:r>
              <a:rPr lang="en-US" sz="2200" smtClean="0">
                <a:latin typeface="Courier New" pitchFamily="49" charset="0"/>
                <a:cs typeface="Courier New" pitchFamily="49" charset="0"/>
              </a:rPr>
              <a:t>if</a:t>
            </a:r>
            <a:r>
              <a:rPr lang="en-US" sz="2200" smtClean="0"/>
              <a:t> statements if the alternative courses of action are mutually exclusive.</a:t>
            </a:r>
          </a:p>
          <a:p>
            <a:pPr eaLnBrk="1" hangingPunct="1"/>
            <a:r>
              <a:rPr lang="en-US" sz="2200" smtClean="0"/>
              <a:t>When testing a loop, use limit values and typical values.</a:t>
            </a:r>
          </a:p>
          <a:p>
            <a:pPr eaLnBrk="1" hangingPunct="1"/>
            <a:endParaRPr lang="en-US" sz="2200" smtClean="0"/>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3"/>
          <p:cNvSpPr>
            <a:spLocks noGrp="1" noChangeArrowheads="1"/>
          </p:cNvSpPr>
          <p:nvPr>
            <p:ph type="sldNum" sz="quarter" idx="10"/>
          </p:nvPr>
        </p:nvSpPr>
        <p:spPr>
          <a:noFill/>
        </p:spPr>
        <p:txBody>
          <a:bodyPr/>
          <a:lstStyle/>
          <a:p>
            <a:fld id="{E26802E2-2F3A-4B40-B94F-9AAF15C19391}" type="slidenum">
              <a:rPr lang="en-US" smtClean="0"/>
              <a:pPr/>
              <a:t>42</a:t>
            </a:fld>
            <a:endParaRPr lang="en-US" smtClean="0"/>
          </a:p>
        </p:txBody>
      </p:sp>
      <p:sp>
        <p:nvSpPr>
          <p:cNvPr id="6041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AE22C735-C5A7-469A-B998-A90AA103E680}" type="slidenum">
              <a:rPr lang="en-US" sz="2600" b="1">
                <a:solidFill>
                  <a:schemeClr val="bg1"/>
                </a:solidFill>
              </a:rPr>
              <a:pPr/>
              <a:t>42</a:t>
            </a:fld>
            <a:endParaRPr lang="en-US" sz="2600" b="1">
              <a:solidFill>
                <a:schemeClr val="bg1"/>
              </a:solidFill>
            </a:endParaRPr>
          </a:p>
        </p:txBody>
      </p:sp>
      <p:sp>
        <p:nvSpPr>
          <p:cNvPr id="60419"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A1067C82-A869-4BD9-A70F-90045BFAF60C}" type="slidenum">
              <a:rPr lang="en-US" sz="2600" b="1">
                <a:solidFill>
                  <a:schemeClr val="bg1"/>
                </a:solidFill>
              </a:rPr>
              <a:pPr/>
              <a:t>42</a:t>
            </a:fld>
            <a:endParaRPr lang="en-US" sz="2600" b="1">
              <a:solidFill>
                <a:schemeClr val="bg1"/>
              </a:solidFill>
            </a:endParaRPr>
          </a:p>
        </p:txBody>
      </p:sp>
      <p:sp>
        <p:nvSpPr>
          <p:cNvPr id="60420" name="AutoShape 2"/>
          <p:cNvSpPr>
            <a:spLocks noGrp="1" noChangeArrowheads="1"/>
          </p:cNvSpPr>
          <p:nvPr>
            <p:ph type="title"/>
          </p:nvPr>
        </p:nvSpPr>
        <p:spPr>
          <a:xfrm>
            <a:off x="762000" y="762000"/>
            <a:ext cx="8153400" cy="1143000"/>
          </a:xfrm>
        </p:spPr>
        <p:txBody>
          <a:bodyPr/>
          <a:lstStyle/>
          <a:p>
            <a:pPr eaLnBrk="1" hangingPunct="1"/>
            <a:r>
              <a:rPr lang="en-US" smtClean="0"/>
              <a:t>Design, Testing, and Debugging Hints (continued)</a:t>
            </a:r>
          </a:p>
        </p:txBody>
      </p:sp>
      <p:sp>
        <p:nvSpPr>
          <p:cNvPr id="60421" name="Rectangle 3"/>
          <p:cNvSpPr>
            <a:spLocks noGrp="1" noChangeArrowheads="1"/>
          </p:cNvSpPr>
          <p:nvPr>
            <p:ph type="body" idx="1"/>
          </p:nvPr>
        </p:nvSpPr>
        <p:spPr>
          <a:xfrm>
            <a:off x="838200" y="2362200"/>
            <a:ext cx="8001000" cy="3962400"/>
          </a:xfrm>
        </p:spPr>
        <p:txBody>
          <a:bodyPr/>
          <a:lstStyle/>
          <a:p>
            <a:pPr eaLnBrk="1" hangingPunct="1"/>
            <a:r>
              <a:rPr lang="en-US" sz="2400" smtClean="0"/>
              <a:t>Check entry and exit conditions for each loop.</a:t>
            </a:r>
          </a:p>
          <a:p>
            <a:pPr eaLnBrk="1" hangingPunct="1"/>
            <a:r>
              <a:rPr lang="en-US" sz="2400" smtClean="0"/>
              <a:t>For a loop with errors, use debugging output statements to verify the values of the control variable on each iteration. Check the value before the loop is initially entered, after each update, and after the loop is exited.</a:t>
            </a:r>
          </a:p>
          <a:p>
            <a:pPr eaLnBrk="1" hangingPunct="1"/>
            <a:r>
              <a:rPr lang="en-US" sz="2400" smtClean="0"/>
              <a:t>Text files are convenient when the data set is large or is used with different programs, and when the data must be permanently saved.</a:t>
            </a:r>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3"/>
          <p:cNvSpPr>
            <a:spLocks noGrp="1" noChangeArrowheads="1"/>
          </p:cNvSpPr>
          <p:nvPr>
            <p:ph type="sldNum" sz="quarter" idx="10"/>
          </p:nvPr>
        </p:nvSpPr>
        <p:spPr>
          <a:noFill/>
        </p:spPr>
        <p:txBody>
          <a:bodyPr/>
          <a:lstStyle/>
          <a:p>
            <a:fld id="{0976131E-4838-4026-AB69-F6653C8FA0D5}" type="slidenum">
              <a:rPr lang="en-US" smtClean="0"/>
              <a:pPr/>
              <a:t>43</a:t>
            </a:fld>
            <a:endParaRPr lang="en-US" smtClean="0"/>
          </a:p>
        </p:txBody>
      </p:sp>
      <p:sp>
        <p:nvSpPr>
          <p:cNvPr id="6144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4D11B3D-CDB8-49F7-ACC5-99DDA79E7E49}" type="slidenum">
              <a:rPr lang="en-US" sz="2600" b="1">
                <a:solidFill>
                  <a:schemeClr val="bg1"/>
                </a:solidFill>
              </a:rPr>
              <a:pPr/>
              <a:t>43</a:t>
            </a:fld>
            <a:endParaRPr lang="en-US" sz="2600" b="1">
              <a:solidFill>
                <a:schemeClr val="bg1"/>
              </a:solidFill>
            </a:endParaRPr>
          </a:p>
        </p:txBody>
      </p:sp>
      <p:sp>
        <p:nvSpPr>
          <p:cNvPr id="61443" name="Title 1"/>
          <p:cNvSpPr>
            <a:spLocks noGrp="1"/>
          </p:cNvSpPr>
          <p:nvPr>
            <p:ph type="title"/>
          </p:nvPr>
        </p:nvSpPr>
        <p:spPr/>
        <p:txBody>
          <a:bodyPr/>
          <a:lstStyle/>
          <a:p>
            <a:pPr eaLnBrk="1" hangingPunct="1"/>
            <a:r>
              <a:rPr lang="en-US" smtClean="0"/>
              <a:t>Summary</a:t>
            </a:r>
          </a:p>
        </p:txBody>
      </p:sp>
      <p:sp>
        <p:nvSpPr>
          <p:cNvPr id="61444" name="Content Placeholder 2"/>
          <p:cNvSpPr>
            <a:spLocks noGrp="1"/>
          </p:cNvSpPr>
          <p:nvPr>
            <p:ph idx="1"/>
          </p:nvPr>
        </p:nvSpPr>
        <p:spPr>
          <a:xfrm>
            <a:off x="838200" y="2362200"/>
            <a:ext cx="8001000" cy="3724275"/>
          </a:xfrm>
        </p:spPr>
        <p:txBody>
          <a:bodyPr/>
          <a:lstStyle/>
          <a:p>
            <a:pPr eaLnBrk="1" hangingPunct="1">
              <a:buFont typeface="Wingdings" pitchFamily="2" charset="2"/>
              <a:buNone/>
            </a:pPr>
            <a:r>
              <a:rPr lang="en-US" smtClean="0"/>
              <a:t>In this chapter, you learned:</a:t>
            </a:r>
          </a:p>
          <a:p>
            <a:r>
              <a:rPr lang="en-US" smtClean="0"/>
              <a:t>Java has some useful operators for extended assignment, such as +=, and for increment and decrement.</a:t>
            </a:r>
          </a:p>
          <a:p>
            <a:r>
              <a:rPr lang="en-US" smtClean="0"/>
              <a:t>The </a:t>
            </a:r>
            <a:r>
              <a:rPr lang="en-US" smtClean="0">
                <a:latin typeface="Courier New" pitchFamily="49" charset="0"/>
                <a:cs typeface="Courier New" pitchFamily="49" charset="0"/>
              </a:rPr>
              <a:t>Math</a:t>
            </a:r>
            <a:r>
              <a:rPr lang="en-US" smtClean="0"/>
              <a:t> class provides several useful methods, such as sqrt and abs.</a:t>
            </a:r>
          </a:p>
          <a:p>
            <a:r>
              <a:rPr lang="en-US" smtClean="0"/>
              <a:t>The </a:t>
            </a:r>
            <a:r>
              <a:rPr lang="en-US" smtClean="0">
                <a:latin typeface="Courier New" pitchFamily="49" charset="0"/>
                <a:cs typeface="Courier New" pitchFamily="49" charset="0"/>
              </a:rPr>
              <a:t>Random</a:t>
            </a:r>
            <a:r>
              <a:rPr lang="en-US" smtClean="0"/>
              <a:t> class allows you to generate random integers and floating-point numbers.</a:t>
            </a:r>
          </a:p>
          <a:p>
            <a:endParaRPr lang="en-US" smtClean="0"/>
          </a:p>
        </p:txBody>
      </p:sp>
      <p:sp>
        <p:nvSpPr>
          <p:cNvPr id="6144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7BE97097-69D2-451F-B566-73D18FDBD755}" type="slidenum">
              <a:rPr lang="en-US" sz="2600" b="1">
                <a:solidFill>
                  <a:schemeClr val="bg1"/>
                </a:solidFill>
              </a:rPr>
              <a:pPr/>
              <a:t>43</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3"/>
          <p:cNvSpPr>
            <a:spLocks noGrp="1" noChangeArrowheads="1"/>
          </p:cNvSpPr>
          <p:nvPr>
            <p:ph type="sldNum" sz="quarter" idx="10"/>
          </p:nvPr>
        </p:nvSpPr>
        <p:spPr>
          <a:noFill/>
        </p:spPr>
        <p:txBody>
          <a:bodyPr/>
          <a:lstStyle/>
          <a:p>
            <a:fld id="{B6E567B0-D758-4BE0-A7F3-7CFFE532892B}" type="slidenum">
              <a:rPr lang="en-US" smtClean="0"/>
              <a:pPr/>
              <a:t>44</a:t>
            </a:fld>
            <a:endParaRPr lang="en-US" smtClean="0"/>
          </a:p>
        </p:txBody>
      </p:sp>
      <p:sp>
        <p:nvSpPr>
          <p:cNvPr id="6246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A0D3D06B-A8E2-4250-829C-454ECF196A85}" type="slidenum">
              <a:rPr lang="en-US" sz="2600" b="1">
                <a:solidFill>
                  <a:schemeClr val="bg1"/>
                </a:solidFill>
              </a:rPr>
              <a:pPr/>
              <a:t>44</a:t>
            </a:fld>
            <a:endParaRPr lang="en-US" sz="2600" b="1">
              <a:solidFill>
                <a:schemeClr val="bg1"/>
              </a:solidFill>
            </a:endParaRPr>
          </a:p>
        </p:txBody>
      </p:sp>
      <p:sp>
        <p:nvSpPr>
          <p:cNvPr id="62467" name="Title 1"/>
          <p:cNvSpPr>
            <a:spLocks noGrp="1"/>
          </p:cNvSpPr>
          <p:nvPr>
            <p:ph type="title"/>
          </p:nvPr>
        </p:nvSpPr>
        <p:spPr/>
        <p:txBody>
          <a:bodyPr/>
          <a:lstStyle/>
          <a:p>
            <a:pPr eaLnBrk="1" hangingPunct="1"/>
            <a:r>
              <a:rPr lang="en-US" smtClean="0"/>
              <a:t>Summary (continued)</a:t>
            </a:r>
          </a:p>
        </p:txBody>
      </p:sp>
      <p:sp>
        <p:nvSpPr>
          <p:cNvPr id="62468"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72FAB72B-4290-48A3-9B8C-E274479E293F}" type="slidenum">
              <a:rPr lang="en-US" sz="2600" b="1">
                <a:solidFill>
                  <a:schemeClr val="bg1"/>
                </a:solidFill>
              </a:rPr>
              <a:pPr/>
              <a:t>44</a:t>
            </a:fld>
            <a:endParaRPr lang="en-US" sz="2600" b="1">
              <a:solidFill>
                <a:schemeClr val="bg1"/>
              </a:solidFill>
            </a:endParaRPr>
          </a:p>
        </p:txBody>
      </p:sp>
      <p:sp>
        <p:nvSpPr>
          <p:cNvPr id="62469" name="Content Placeholder 6"/>
          <p:cNvSpPr>
            <a:spLocks noGrp="1"/>
          </p:cNvSpPr>
          <p:nvPr>
            <p:ph idx="1"/>
          </p:nvPr>
        </p:nvSpPr>
        <p:spPr>
          <a:xfrm>
            <a:off x="838200" y="2362200"/>
            <a:ext cx="8001000" cy="3724275"/>
          </a:xfrm>
        </p:spPr>
        <p:txBody>
          <a:bodyPr/>
          <a:lstStyle/>
          <a:p>
            <a:r>
              <a:rPr lang="en-US" smtClean="0">
                <a:latin typeface="Courier New" pitchFamily="49" charset="0"/>
                <a:cs typeface="Courier New" pitchFamily="49" charset="0"/>
              </a:rPr>
              <a:t>if</a:t>
            </a:r>
            <a:r>
              <a:rPr lang="en-US" smtClean="0"/>
              <a:t> and </a:t>
            </a:r>
            <a:r>
              <a:rPr lang="en-US" smtClean="0">
                <a:latin typeface="Courier New" pitchFamily="49" charset="0"/>
                <a:cs typeface="Courier New" pitchFamily="49" charset="0"/>
              </a:rPr>
              <a:t>if-else</a:t>
            </a:r>
            <a:r>
              <a:rPr lang="en-US" smtClean="0"/>
              <a:t> statements are used to make one-way and two-way decisions.</a:t>
            </a:r>
          </a:p>
          <a:p>
            <a:r>
              <a:rPr lang="en-US" smtClean="0"/>
              <a:t>The comparison operators, such as ==, &lt;=, and &gt;=, return Boolean values that serve as conditions of control statements.</a:t>
            </a:r>
          </a:p>
          <a:p>
            <a:r>
              <a:rPr lang="en-US" smtClean="0"/>
              <a:t>The </a:t>
            </a:r>
            <a:r>
              <a:rPr lang="en-US" smtClean="0">
                <a:latin typeface="Courier New" pitchFamily="49" charset="0"/>
                <a:cs typeface="Courier New" pitchFamily="49" charset="0"/>
              </a:rPr>
              <a:t>while</a:t>
            </a:r>
            <a:r>
              <a:rPr lang="en-US" smtClean="0"/>
              <a:t> loop allows the program to run a set of statements repeatedly until a condition becomes false.</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3"/>
          <p:cNvSpPr>
            <a:spLocks noGrp="1" noChangeArrowheads="1"/>
          </p:cNvSpPr>
          <p:nvPr>
            <p:ph type="sldNum" sz="quarter" idx="10"/>
          </p:nvPr>
        </p:nvSpPr>
        <p:spPr>
          <a:noFill/>
        </p:spPr>
        <p:txBody>
          <a:bodyPr/>
          <a:lstStyle/>
          <a:p>
            <a:fld id="{D521E829-AD78-4C8E-9116-98FC13B9A767}" type="slidenum">
              <a:rPr lang="en-US" smtClean="0"/>
              <a:pPr/>
              <a:t>45</a:t>
            </a:fld>
            <a:endParaRPr lang="en-US" smtClean="0"/>
          </a:p>
        </p:txBody>
      </p:sp>
      <p:sp>
        <p:nvSpPr>
          <p:cNvPr id="6349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6C8C90CD-D44B-496C-9046-58B2586DC8FE}" type="slidenum">
              <a:rPr lang="en-US" sz="2600" b="1">
                <a:solidFill>
                  <a:schemeClr val="bg1"/>
                </a:solidFill>
              </a:rPr>
              <a:pPr/>
              <a:t>45</a:t>
            </a:fld>
            <a:endParaRPr lang="en-US" sz="2600" b="1">
              <a:solidFill>
                <a:schemeClr val="bg1"/>
              </a:solidFill>
            </a:endParaRPr>
          </a:p>
        </p:txBody>
      </p:sp>
      <p:sp>
        <p:nvSpPr>
          <p:cNvPr id="63491" name="Title 1"/>
          <p:cNvSpPr>
            <a:spLocks noGrp="1"/>
          </p:cNvSpPr>
          <p:nvPr>
            <p:ph type="title"/>
          </p:nvPr>
        </p:nvSpPr>
        <p:spPr/>
        <p:txBody>
          <a:bodyPr/>
          <a:lstStyle/>
          <a:p>
            <a:pPr eaLnBrk="1" hangingPunct="1"/>
            <a:r>
              <a:rPr lang="en-US" smtClean="0"/>
              <a:t>Summary (continued)</a:t>
            </a:r>
          </a:p>
        </p:txBody>
      </p:sp>
      <p:sp>
        <p:nvSpPr>
          <p:cNvPr id="63492"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0859111-6A60-4DD6-A654-A4EB981A22D0}" type="slidenum">
              <a:rPr lang="en-US" sz="2600" b="1">
                <a:solidFill>
                  <a:schemeClr val="bg1"/>
                </a:solidFill>
              </a:rPr>
              <a:pPr/>
              <a:t>45</a:t>
            </a:fld>
            <a:endParaRPr lang="en-US" sz="2600" b="1">
              <a:solidFill>
                <a:schemeClr val="bg1"/>
              </a:solidFill>
            </a:endParaRPr>
          </a:p>
        </p:txBody>
      </p:sp>
      <p:sp>
        <p:nvSpPr>
          <p:cNvPr id="63493" name="Content Placeholder 6"/>
          <p:cNvSpPr>
            <a:spLocks noGrp="1"/>
          </p:cNvSpPr>
          <p:nvPr>
            <p:ph idx="1"/>
          </p:nvPr>
        </p:nvSpPr>
        <p:spPr>
          <a:xfrm>
            <a:off x="838200" y="2362200"/>
            <a:ext cx="8001000" cy="3724275"/>
          </a:xfrm>
        </p:spPr>
        <p:txBody>
          <a:bodyPr/>
          <a:lstStyle/>
          <a:p>
            <a:r>
              <a:rPr lang="en-US" smtClean="0"/>
              <a:t>The </a:t>
            </a:r>
            <a:r>
              <a:rPr lang="en-US" smtClean="0">
                <a:latin typeface="Courier New" pitchFamily="49" charset="0"/>
                <a:cs typeface="Courier New" pitchFamily="49" charset="0"/>
              </a:rPr>
              <a:t>for</a:t>
            </a:r>
            <a:r>
              <a:rPr lang="en-US" smtClean="0"/>
              <a:t> loop is a more concise version of the </a:t>
            </a:r>
            <a:r>
              <a:rPr lang="en-US" smtClean="0">
                <a:latin typeface="Courier New" pitchFamily="49" charset="0"/>
                <a:cs typeface="Courier New" pitchFamily="49" charset="0"/>
              </a:rPr>
              <a:t>while</a:t>
            </a:r>
            <a:r>
              <a:rPr lang="en-US" smtClean="0"/>
              <a:t> loop.</a:t>
            </a:r>
          </a:p>
          <a:p>
            <a:r>
              <a:rPr lang="en-US" smtClean="0"/>
              <a:t>Other control statements, such as an </a:t>
            </a:r>
            <a:r>
              <a:rPr lang="en-US" smtClean="0">
                <a:latin typeface="Courier New" pitchFamily="49" charset="0"/>
                <a:cs typeface="Courier New" pitchFamily="49" charset="0"/>
              </a:rPr>
              <a:t>if</a:t>
            </a:r>
            <a:r>
              <a:rPr lang="en-US" smtClean="0"/>
              <a:t> statement, can be nested within loops. A </a:t>
            </a:r>
            <a:r>
              <a:rPr lang="en-US" smtClean="0">
                <a:latin typeface="Courier New" pitchFamily="49" charset="0"/>
                <a:cs typeface="Courier New" pitchFamily="49" charset="0"/>
              </a:rPr>
              <a:t>break</a:t>
            </a:r>
            <a:r>
              <a:rPr lang="en-US" smtClean="0"/>
              <a:t> statement can be used in conjunction with an if statement to terminate a loop early.</a:t>
            </a:r>
          </a:p>
          <a:p>
            <a:r>
              <a:rPr lang="en-US" smtClean="0"/>
              <a:t>There are many kinds of logic errors that can occur in loops. Examples are the off-by-one error and the infinite loop.</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3"/>
          <p:cNvSpPr>
            <a:spLocks noGrp="1" noChangeArrowheads="1"/>
          </p:cNvSpPr>
          <p:nvPr>
            <p:ph type="sldNum" sz="quarter" idx="10"/>
          </p:nvPr>
        </p:nvSpPr>
        <p:spPr>
          <a:noFill/>
        </p:spPr>
        <p:txBody>
          <a:bodyPr/>
          <a:lstStyle/>
          <a:p>
            <a:fld id="{99986A1E-0543-4075-BC6A-A9A81D05DFD8}" type="slidenum">
              <a:rPr lang="en-US" smtClean="0"/>
              <a:pPr/>
              <a:t>5</a:t>
            </a:fld>
            <a:endParaRPr lang="en-US"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ED240C3-B211-45EA-BC4E-4F4A7619A72F}" type="slidenum">
              <a:rPr lang="en-US" sz="2600" b="1">
                <a:solidFill>
                  <a:schemeClr val="bg1"/>
                </a:solidFill>
              </a:rPr>
              <a:pPr/>
              <a:t>5</a:t>
            </a:fld>
            <a:endParaRPr lang="en-US" sz="2600" b="1">
              <a:solidFill>
                <a:schemeClr val="bg1"/>
              </a:solidFill>
            </a:endParaRPr>
          </a:p>
        </p:txBody>
      </p:sp>
      <p:sp>
        <p:nvSpPr>
          <p:cNvPr id="22531"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53998DFD-C77A-4585-A05B-EB352DC586B0}" type="slidenum">
              <a:rPr lang="en-US" sz="2600" b="1">
                <a:solidFill>
                  <a:schemeClr val="bg1"/>
                </a:solidFill>
              </a:rPr>
              <a:pPr/>
              <a:t>5</a:t>
            </a:fld>
            <a:endParaRPr lang="en-US" sz="2600" b="1">
              <a:solidFill>
                <a:schemeClr val="bg1"/>
              </a:solidFill>
            </a:endParaRPr>
          </a:p>
        </p:txBody>
      </p:sp>
      <p:sp>
        <p:nvSpPr>
          <p:cNvPr id="22532" name="AutoShape 2"/>
          <p:cNvSpPr>
            <a:spLocks noGrp="1" noChangeArrowheads="1"/>
          </p:cNvSpPr>
          <p:nvPr>
            <p:ph type="title"/>
          </p:nvPr>
        </p:nvSpPr>
        <p:spPr>
          <a:xfrm>
            <a:off x="762000" y="762000"/>
            <a:ext cx="8153400" cy="1143000"/>
          </a:xfrm>
        </p:spPr>
        <p:txBody>
          <a:bodyPr/>
          <a:lstStyle/>
          <a:p>
            <a:pPr eaLnBrk="1" hangingPunct="1"/>
            <a:r>
              <a:rPr lang="en-US" smtClean="0"/>
              <a:t>Standard Classes and Methods</a:t>
            </a:r>
          </a:p>
        </p:txBody>
      </p:sp>
      <p:sp>
        <p:nvSpPr>
          <p:cNvPr id="22533" name="Rectangle 3"/>
          <p:cNvSpPr>
            <a:spLocks noGrp="1" noChangeArrowheads="1"/>
          </p:cNvSpPr>
          <p:nvPr>
            <p:ph type="body" idx="1"/>
          </p:nvPr>
        </p:nvSpPr>
        <p:spPr>
          <a:xfrm>
            <a:off x="838200" y="2362200"/>
            <a:ext cx="8077200" cy="4038600"/>
          </a:xfrm>
        </p:spPr>
        <p:txBody>
          <a:bodyPr/>
          <a:lstStyle/>
          <a:p>
            <a:pPr eaLnBrk="1" hangingPunct="1"/>
            <a:r>
              <a:rPr lang="en-US" b="1" smtClean="0"/>
              <a:t>The </a:t>
            </a:r>
            <a:r>
              <a:rPr lang="en-US" b="1" smtClean="0">
                <a:latin typeface="Courier New" pitchFamily="49" charset="0"/>
                <a:cs typeface="Courier New" pitchFamily="49" charset="0"/>
              </a:rPr>
              <a:t>Math</a:t>
            </a:r>
            <a:r>
              <a:rPr lang="en-US" b="1" smtClean="0"/>
              <a:t> Class:</a:t>
            </a:r>
          </a:p>
          <a:p>
            <a:pPr eaLnBrk="1" hangingPunct="1"/>
            <a:r>
              <a:rPr lang="en-US" smtClean="0"/>
              <a:t>Range of common mathematical methods.</a:t>
            </a:r>
          </a:p>
          <a:p>
            <a:pPr lvl="1" eaLnBrk="1" hangingPunct="1"/>
            <a:r>
              <a:rPr lang="en-US" smtClean="0"/>
              <a:t>Overloading: having two methods with the same name (abs).</a:t>
            </a:r>
          </a:p>
          <a:p>
            <a:pPr lvl="1" eaLnBrk="1" hangingPunct="1"/>
            <a:r>
              <a:rPr lang="en-US" smtClean="0"/>
              <a:t>The </a:t>
            </a:r>
            <a:r>
              <a:rPr lang="en-US" smtClean="0">
                <a:latin typeface="Courier New" pitchFamily="49" charset="0"/>
                <a:cs typeface="Courier New" pitchFamily="49" charset="0"/>
              </a:rPr>
              <a:t>sqrt</a:t>
            </a:r>
            <a:r>
              <a:rPr lang="en-US" smtClean="0"/>
              <a:t> method sends a message to the class instead of to an object because the Math class is static.</a:t>
            </a:r>
          </a:p>
          <a:p>
            <a:pPr lvl="2" eaLnBrk="1" hangingPunct="1"/>
            <a:endParaRPr lang="en-US" smtClean="0"/>
          </a:p>
          <a:p>
            <a:pPr lvl="2" eaLnBrk="1" hangingPunct="1"/>
            <a:endParaRPr lang="en-US" smtClean="0"/>
          </a:p>
          <a:p>
            <a:pPr eaLnBrk="1" hangingPunct="1"/>
            <a:endParaRPr lang="en-US" smtClean="0"/>
          </a:p>
        </p:txBody>
      </p:sp>
      <p:pic>
        <p:nvPicPr>
          <p:cNvPr id="22534" name="Picture 2"/>
          <p:cNvPicPr>
            <a:picLocks noChangeAspect="1" noChangeArrowheads="1"/>
          </p:cNvPicPr>
          <p:nvPr/>
        </p:nvPicPr>
        <p:blipFill>
          <a:blip r:embed="rId2"/>
          <a:srcRect/>
          <a:stretch>
            <a:fillRect/>
          </a:stretch>
        </p:blipFill>
        <p:spPr bwMode="auto">
          <a:xfrm>
            <a:off x="911225" y="4953000"/>
            <a:ext cx="7835900" cy="1295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D3E40794-EEE6-46EE-9498-A98797064F10}" type="slidenum">
              <a:rPr lang="en-US" smtClean="0"/>
              <a:pPr/>
              <a:t>6</a:t>
            </a:fld>
            <a:endParaRPr lang="en-US"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D37DFD4-8AC3-4D47-A1A9-A3499AA32030}" type="slidenum">
              <a:rPr lang="en-US" sz="2600" b="1">
                <a:solidFill>
                  <a:schemeClr val="bg1"/>
                </a:solidFill>
              </a:rPr>
              <a:pPr/>
              <a:t>6</a:t>
            </a:fld>
            <a:endParaRPr lang="en-US" sz="2600" b="1">
              <a:solidFill>
                <a:schemeClr val="bg1"/>
              </a:solidFill>
            </a:endParaRPr>
          </a:p>
        </p:txBody>
      </p:sp>
      <p:sp>
        <p:nvSpPr>
          <p:cNvPr id="2355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184B9EE9-3A0A-4299-9CF4-255EB7BFFA68}" type="slidenum">
              <a:rPr lang="en-US" sz="2600" b="1">
                <a:solidFill>
                  <a:schemeClr val="bg1"/>
                </a:solidFill>
              </a:rPr>
              <a:pPr/>
              <a:t>6</a:t>
            </a:fld>
            <a:endParaRPr lang="en-US" sz="2600" b="1">
              <a:solidFill>
                <a:schemeClr val="bg1"/>
              </a:solidFill>
            </a:endParaRPr>
          </a:p>
        </p:txBody>
      </p:sp>
      <p:sp>
        <p:nvSpPr>
          <p:cNvPr id="23556" name="AutoShape 2"/>
          <p:cNvSpPr>
            <a:spLocks noGrp="1" noChangeArrowheads="1"/>
          </p:cNvSpPr>
          <p:nvPr>
            <p:ph type="title"/>
          </p:nvPr>
        </p:nvSpPr>
        <p:spPr>
          <a:xfrm>
            <a:off x="762000" y="762000"/>
            <a:ext cx="8153400" cy="1143000"/>
          </a:xfrm>
        </p:spPr>
        <p:txBody>
          <a:bodyPr/>
          <a:lstStyle/>
          <a:p>
            <a:pPr eaLnBrk="1" hangingPunct="1"/>
            <a:r>
              <a:rPr lang="en-US" smtClean="0"/>
              <a:t>Standard Classes and Methods (continued) </a:t>
            </a:r>
          </a:p>
        </p:txBody>
      </p:sp>
      <p:sp>
        <p:nvSpPr>
          <p:cNvPr id="23557" name="Rectangle 3"/>
          <p:cNvSpPr>
            <a:spLocks noGrp="1" noChangeArrowheads="1"/>
          </p:cNvSpPr>
          <p:nvPr>
            <p:ph type="body" idx="1"/>
          </p:nvPr>
        </p:nvSpPr>
        <p:spPr>
          <a:xfrm>
            <a:off x="838200" y="2362200"/>
            <a:ext cx="7693025" cy="3962400"/>
          </a:xfrm>
        </p:spPr>
        <p:txBody>
          <a:bodyPr/>
          <a:lstStyle/>
          <a:p>
            <a:pPr eaLnBrk="1" hangingPunct="1"/>
            <a:r>
              <a:rPr lang="en-US" sz="2400" smtClean="0"/>
              <a:t>Seven methods in the Math class</a:t>
            </a:r>
          </a:p>
          <a:p>
            <a:pPr lvl="1" eaLnBrk="1" hangingPunct="1">
              <a:buFontTx/>
              <a:buNone/>
            </a:pPr>
            <a:endParaRPr lang="en-US" sz="2000" smtClean="0"/>
          </a:p>
          <a:p>
            <a:pPr eaLnBrk="1" hangingPunct="1"/>
            <a:endParaRPr lang="en-US" b="1" smtClean="0"/>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pic>
        <p:nvPicPr>
          <p:cNvPr id="23559" name="Picture 2"/>
          <p:cNvPicPr>
            <a:picLocks noChangeAspect="1" noChangeArrowheads="1"/>
          </p:cNvPicPr>
          <p:nvPr/>
        </p:nvPicPr>
        <p:blipFill>
          <a:blip r:embed="rId2"/>
          <a:srcRect/>
          <a:stretch>
            <a:fillRect/>
          </a:stretch>
        </p:blipFill>
        <p:spPr bwMode="auto">
          <a:xfrm>
            <a:off x="865188" y="2819400"/>
            <a:ext cx="8126412" cy="32670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3"/>
          <p:cNvSpPr>
            <a:spLocks noGrp="1" noChangeArrowheads="1"/>
          </p:cNvSpPr>
          <p:nvPr>
            <p:ph type="sldNum" sz="quarter" idx="10"/>
          </p:nvPr>
        </p:nvSpPr>
        <p:spPr>
          <a:noFill/>
        </p:spPr>
        <p:txBody>
          <a:bodyPr/>
          <a:lstStyle/>
          <a:p>
            <a:fld id="{BC7930D4-862F-4445-89D1-242D636BEFB6}" type="slidenum">
              <a:rPr lang="en-US" smtClean="0"/>
              <a:pPr/>
              <a:t>7</a:t>
            </a:fld>
            <a:endParaRPr lang="en-US" smtClean="0"/>
          </a:p>
        </p:txBody>
      </p:sp>
      <p:sp>
        <p:nvSpPr>
          <p:cNvPr id="2457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17040E35-A263-4C11-A1C6-EB795F8563AA}" type="slidenum">
              <a:rPr lang="en-US" sz="2600" b="1">
                <a:solidFill>
                  <a:schemeClr val="bg1"/>
                </a:solidFill>
              </a:rPr>
              <a:pPr/>
              <a:t>7</a:t>
            </a:fld>
            <a:endParaRPr lang="en-US" sz="2600" b="1">
              <a:solidFill>
                <a:schemeClr val="bg1"/>
              </a:solidFill>
            </a:endParaRPr>
          </a:p>
        </p:txBody>
      </p:sp>
      <p:sp>
        <p:nvSpPr>
          <p:cNvPr id="24579"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FF95AC0D-A90B-45E1-A7EC-907AD8F57DDC}" type="slidenum">
              <a:rPr lang="en-US" sz="2600" b="1">
                <a:solidFill>
                  <a:schemeClr val="bg1"/>
                </a:solidFill>
              </a:rPr>
              <a:pPr/>
              <a:t>7</a:t>
            </a:fld>
            <a:endParaRPr lang="en-US" sz="2600" b="1">
              <a:solidFill>
                <a:schemeClr val="bg1"/>
              </a:solidFill>
            </a:endParaRPr>
          </a:p>
        </p:txBody>
      </p:sp>
      <p:sp>
        <p:nvSpPr>
          <p:cNvPr id="24580" name="AutoShape 2"/>
          <p:cNvSpPr>
            <a:spLocks noGrp="1" noChangeArrowheads="1"/>
          </p:cNvSpPr>
          <p:nvPr>
            <p:ph type="title"/>
          </p:nvPr>
        </p:nvSpPr>
        <p:spPr>
          <a:xfrm>
            <a:off x="762000" y="762000"/>
            <a:ext cx="8153400" cy="1143000"/>
          </a:xfrm>
        </p:spPr>
        <p:txBody>
          <a:bodyPr/>
          <a:lstStyle/>
          <a:p>
            <a:pPr eaLnBrk="1" hangingPunct="1"/>
            <a:r>
              <a:rPr lang="en-US" smtClean="0"/>
              <a:t>Standard Classes and Methods (continued) </a:t>
            </a:r>
          </a:p>
        </p:txBody>
      </p:sp>
      <p:sp>
        <p:nvSpPr>
          <p:cNvPr id="24581" name="Rectangle 3"/>
          <p:cNvSpPr>
            <a:spLocks noGrp="1" noChangeArrowheads="1"/>
          </p:cNvSpPr>
          <p:nvPr>
            <p:ph type="body" idx="1"/>
          </p:nvPr>
        </p:nvSpPr>
        <p:spPr>
          <a:xfrm>
            <a:off x="838200" y="2362200"/>
            <a:ext cx="7693025" cy="3962400"/>
          </a:xfrm>
        </p:spPr>
        <p:txBody>
          <a:bodyPr/>
          <a:lstStyle/>
          <a:p>
            <a:pPr eaLnBrk="1" hangingPunct="1">
              <a:lnSpc>
                <a:spcPct val="90000"/>
              </a:lnSpc>
            </a:pPr>
            <a:r>
              <a:rPr lang="en-US" b="1" smtClean="0"/>
              <a:t>The </a:t>
            </a:r>
            <a:r>
              <a:rPr lang="en-US" b="1" smtClean="0">
                <a:latin typeface="Courier New" pitchFamily="49" charset="0"/>
                <a:cs typeface="Courier New" pitchFamily="49" charset="0"/>
              </a:rPr>
              <a:t>Random</a:t>
            </a:r>
            <a:r>
              <a:rPr lang="en-US" b="1" smtClean="0"/>
              <a:t> Class:</a:t>
            </a:r>
          </a:p>
          <a:p>
            <a:pPr eaLnBrk="1" hangingPunct="1">
              <a:lnSpc>
                <a:spcPct val="90000"/>
              </a:lnSpc>
            </a:pPr>
            <a:r>
              <a:rPr lang="en-US" smtClean="0"/>
              <a:t>Supports programs that incorporate random numbers.</a:t>
            </a:r>
          </a:p>
          <a:p>
            <a:pPr eaLnBrk="1" hangingPunct="1">
              <a:lnSpc>
                <a:spcPct val="90000"/>
              </a:lnSpc>
            </a:pPr>
            <a:r>
              <a:rPr lang="en-US" smtClean="0"/>
              <a:t>Programs are used to simulate random events:</a:t>
            </a:r>
          </a:p>
          <a:p>
            <a:pPr lvl="1" eaLnBrk="1" hangingPunct="1">
              <a:lnSpc>
                <a:spcPct val="90000"/>
              </a:lnSpc>
            </a:pPr>
            <a:r>
              <a:rPr lang="en-US" smtClean="0"/>
              <a:t>Coin toss, stock market, etc.</a:t>
            </a:r>
          </a:p>
          <a:p>
            <a:pPr eaLnBrk="1" hangingPunct="1">
              <a:lnSpc>
                <a:spcPct val="90000"/>
              </a:lnSpc>
            </a:pPr>
            <a:r>
              <a:rPr lang="en-US" smtClean="0"/>
              <a:t>Random number generator returns numbers chosen at random from a predesigned interval.</a:t>
            </a:r>
          </a:p>
          <a:p>
            <a:pPr eaLnBrk="1" hangingPunct="1">
              <a:lnSpc>
                <a:spcPct val="90000"/>
              </a:lnSpc>
            </a:pPr>
            <a:endParaRPr lang="en-US" sz="2400" smtClean="0"/>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sldNum" sz="quarter" idx="10"/>
          </p:nvPr>
        </p:nvSpPr>
        <p:spPr>
          <a:noFill/>
        </p:spPr>
        <p:txBody>
          <a:bodyPr/>
          <a:lstStyle/>
          <a:p>
            <a:fld id="{2D694737-2CDA-4681-A705-6F4D54505383}" type="slidenum">
              <a:rPr lang="en-US" smtClean="0"/>
              <a:pPr/>
              <a:t>8</a:t>
            </a:fld>
            <a:endParaRPr lang="en-US"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18B6EBA-9C49-437F-AEFA-991D5510E386}" type="slidenum">
              <a:rPr lang="en-US" sz="2600" b="1">
                <a:solidFill>
                  <a:schemeClr val="bg1"/>
                </a:solidFill>
              </a:rPr>
              <a:pPr/>
              <a:t>8</a:t>
            </a:fld>
            <a:endParaRPr lang="en-US" sz="2600" b="1">
              <a:solidFill>
                <a:schemeClr val="bg1"/>
              </a:solidFill>
            </a:endParaRPr>
          </a:p>
        </p:txBody>
      </p:sp>
      <p:sp>
        <p:nvSpPr>
          <p:cNvPr id="25603"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109D8E7-0E43-44A6-BAA6-1CCC4360B196}" type="slidenum">
              <a:rPr lang="en-US" sz="2600" b="1">
                <a:solidFill>
                  <a:schemeClr val="bg1"/>
                </a:solidFill>
              </a:rPr>
              <a:pPr/>
              <a:t>8</a:t>
            </a:fld>
            <a:endParaRPr lang="en-US" sz="2600" b="1">
              <a:solidFill>
                <a:schemeClr val="bg1"/>
              </a:solidFill>
            </a:endParaRPr>
          </a:p>
        </p:txBody>
      </p:sp>
      <p:sp>
        <p:nvSpPr>
          <p:cNvPr id="25604" name="AutoShape 2"/>
          <p:cNvSpPr>
            <a:spLocks noGrp="1" noChangeArrowheads="1"/>
          </p:cNvSpPr>
          <p:nvPr>
            <p:ph type="title"/>
          </p:nvPr>
        </p:nvSpPr>
        <p:spPr>
          <a:xfrm>
            <a:off x="762000" y="762000"/>
            <a:ext cx="8153400" cy="1143000"/>
          </a:xfrm>
        </p:spPr>
        <p:txBody>
          <a:bodyPr/>
          <a:lstStyle/>
          <a:p>
            <a:pPr eaLnBrk="1" hangingPunct="1"/>
            <a:r>
              <a:rPr lang="en-US" smtClean="0"/>
              <a:t>Standard Classes and Methods (continued) </a:t>
            </a:r>
          </a:p>
        </p:txBody>
      </p:sp>
      <p:sp>
        <p:nvSpPr>
          <p:cNvPr id="25605" name="Rectangle 3"/>
          <p:cNvSpPr>
            <a:spLocks noGrp="1" noChangeArrowheads="1"/>
          </p:cNvSpPr>
          <p:nvPr>
            <p:ph type="body" idx="1"/>
          </p:nvPr>
        </p:nvSpPr>
        <p:spPr>
          <a:xfrm>
            <a:off x="838200" y="2362200"/>
            <a:ext cx="7693025" cy="3962400"/>
          </a:xfrm>
        </p:spPr>
        <p:txBody>
          <a:bodyPr/>
          <a:lstStyle/>
          <a:p>
            <a:pPr eaLnBrk="1" hangingPunct="1"/>
            <a:r>
              <a:rPr lang="en-US" b="1" smtClean="0"/>
              <a:t>The </a:t>
            </a:r>
            <a:r>
              <a:rPr lang="en-US" b="1" smtClean="0">
                <a:latin typeface="Courier New" pitchFamily="49" charset="0"/>
                <a:cs typeface="Courier New" pitchFamily="49" charset="0"/>
              </a:rPr>
              <a:t>Random</a:t>
            </a:r>
            <a:r>
              <a:rPr lang="en-US" b="1" smtClean="0"/>
              <a:t> Class (cont):</a:t>
            </a:r>
            <a:endParaRPr lang="en-US" smtClean="0"/>
          </a:p>
          <a:p>
            <a:pPr eaLnBrk="1" hangingPunct="1"/>
            <a:r>
              <a:rPr lang="en-US" smtClean="0"/>
              <a:t>Programs that use Random class must import</a:t>
            </a:r>
            <a:r>
              <a:rPr lang="en-US" sz="3000" smtClean="0"/>
              <a:t> </a:t>
            </a:r>
            <a:r>
              <a:rPr lang="en-US" sz="3000" smtClean="0">
                <a:latin typeface="Courier New" pitchFamily="49" charset="0"/>
                <a:cs typeface="Courier New" pitchFamily="49" charset="0"/>
              </a:rPr>
              <a:t>java.util.Random</a:t>
            </a:r>
            <a:r>
              <a:rPr lang="en-US" sz="3000" smtClean="0"/>
              <a:t>.</a:t>
            </a:r>
          </a:p>
          <a:p>
            <a:pPr eaLnBrk="1" hangingPunct="1"/>
            <a:r>
              <a:rPr lang="en-US" smtClean="0"/>
              <a:t>The output from codes using the Random class is different every time it is generated.</a:t>
            </a:r>
          </a:p>
        </p:txBody>
      </p:sp>
      <p:pic>
        <p:nvPicPr>
          <p:cNvPr id="25606" name="Picture 2"/>
          <p:cNvPicPr>
            <a:picLocks noChangeAspect="1" noChangeArrowheads="1"/>
          </p:cNvPicPr>
          <p:nvPr/>
        </p:nvPicPr>
        <p:blipFill>
          <a:blip r:embed="rId2"/>
          <a:srcRect/>
          <a:stretch>
            <a:fillRect/>
          </a:stretch>
        </p:blipFill>
        <p:spPr bwMode="auto">
          <a:xfrm>
            <a:off x="914400" y="4876800"/>
            <a:ext cx="8077200" cy="1220788"/>
          </a:xfrm>
          <a:prstGeom prst="rect">
            <a:avLst/>
          </a:prstGeom>
          <a:noFill/>
          <a:ln w="9525">
            <a:noFill/>
            <a:miter lim="800000"/>
            <a:headEnd/>
            <a:tailEnd/>
          </a:ln>
        </p:spPr>
      </p:pic>
      <p:sp>
        <p:nvSpPr>
          <p:cNvPr id="25607" name="Text Box 9"/>
          <p:cNvSpPr txBox="1">
            <a:spLocks noChangeArrowheads="1"/>
          </p:cNvSpPr>
          <p:nvPr/>
        </p:nvSpPr>
        <p:spPr bwMode="auto">
          <a:xfrm>
            <a:off x="3200400" y="6096000"/>
            <a:ext cx="2590800" cy="304800"/>
          </a:xfrm>
          <a:prstGeom prst="rect">
            <a:avLst/>
          </a:prstGeom>
          <a:noFill/>
          <a:ln w="9525">
            <a:noFill/>
            <a:miter lim="800000"/>
            <a:headEnd/>
            <a:tailEnd/>
          </a:ln>
        </p:spPr>
        <p:txBody>
          <a:bodyPr>
            <a:spAutoFit/>
          </a:bodyPr>
          <a:lstStyle/>
          <a:p>
            <a:pPr>
              <a:spcBef>
                <a:spcPct val="50000"/>
              </a:spcBef>
            </a:pPr>
            <a:r>
              <a:rPr lang="en-US" sz="1400"/>
              <a:t>Methods in the Random class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3"/>
          <p:cNvSpPr>
            <a:spLocks noGrp="1" noChangeArrowheads="1"/>
          </p:cNvSpPr>
          <p:nvPr>
            <p:ph type="sldNum" sz="quarter" idx="10"/>
          </p:nvPr>
        </p:nvSpPr>
        <p:spPr>
          <a:noFill/>
        </p:spPr>
        <p:txBody>
          <a:bodyPr/>
          <a:lstStyle/>
          <a:p>
            <a:fld id="{5E44082E-FBFB-4E3E-99AD-F019E1B587B2}" type="slidenum">
              <a:rPr lang="en-US" smtClean="0"/>
              <a:pPr/>
              <a:t>9</a:t>
            </a:fld>
            <a:endParaRPr lang="en-US" smtClean="0"/>
          </a:p>
        </p:txBody>
      </p:sp>
      <p:sp>
        <p:nvSpPr>
          <p:cNvPr id="2662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C9C33500-F275-4F25-A486-98D43D388BC9}" type="slidenum">
              <a:rPr lang="en-US" sz="2600" b="1">
                <a:solidFill>
                  <a:schemeClr val="bg1"/>
                </a:solidFill>
              </a:rPr>
              <a:pPr/>
              <a:t>9</a:t>
            </a:fld>
            <a:endParaRPr lang="en-US" sz="2600" b="1">
              <a:solidFill>
                <a:schemeClr val="bg1"/>
              </a:solidFill>
            </a:endParaRPr>
          </a:p>
        </p:txBody>
      </p:sp>
      <p:sp>
        <p:nvSpPr>
          <p:cNvPr id="2662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B18827F-D467-485E-8B4B-59D7E72F9BE9}" type="slidenum">
              <a:rPr lang="en-US" sz="2600" b="1">
                <a:solidFill>
                  <a:schemeClr val="bg1"/>
                </a:solidFill>
              </a:rPr>
              <a:pPr/>
              <a:t>9</a:t>
            </a:fld>
            <a:endParaRPr lang="en-US" sz="2600" b="1">
              <a:solidFill>
                <a:schemeClr val="bg1"/>
              </a:solidFill>
            </a:endParaRPr>
          </a:p>
        </p:txBody>
      </p:sp>
      <p:sp>
        <p:nvSpPr>
          <p:cNvPr id="26628" name="AutoShape 2"/>
          <p:cNvSpPr>
            <a:spLocks noGrp="1" noChangeArrowheads="1"/>
          </p:cNvSpPr>
          <p:nvPr>
            <p:ph type="title"/>
          </p:nvPr>
        </p:nvSpPr>
        <p:spPr>
          <a:xfrm>
            <a:off x="762000" y="762000"/>
            <a:ext cx="8153400" cy="1143000"/>
          </a:xfrm>
        </p:spPr>
        <p:txBody>
          <a:bodyPr/>
          <a:lstStyle/>
          <a:p>
            <a:pPr eaLnBrk="1" hangingPunct="1"/>
            <a:r>
              <a:rPr lang="en-US" smtClean="0"/>
              <a:t>A Visit to the Farm</a:t>
            </a:r>
          </a:p>
        </p:txBody>
      </p:sp>
      <p:sp>
        <p:nvSpPr>
          <p:cNvPr id="26629" name="Rectangle 3"/>
          <p:cNvSpPr>
            <a:spLocks noGrp="1" noChangeArrowheads="1"/>
          </p:cNvSpPr>
          <p:nvPr>
            <p:ph type="body" idx="1"/>
          </p:nvPr>
        </p:nvSpPr>
        <p:spPr>
          <a:xfrm>
            <a:off x="838200" y="2362200"/>
            <a:ext cx="8077200" cy="3962400"/>
          </a:xfrm>
        </p:spPr>
        <p:txBody>
          <a:bodyPr/>
          <a:lstStyle/>
          <a:p>
            <a:pPr eaLnBrk="1" hangingPunct="1"/>
            <a:r>
              <a:rPr lang="en-US" smtClean="0">
                <a:latin typeface="Courier New" pitchFamily="49" charset="0"/>
                <a:cs typeface="Courier New" pitchFamily="49" charset="0"/>
              </a:rPr>
              <a:t>if-else </a:t>
            </a:r>
            <a:r>
              <a:rPr lang="en-US" smtClean="0"/>
              <a:t>and </a:t>
            </a:r>
            <a:r>
              <a:rPr lang="en-US" smtClean="0">
                <a:latin typeface="Courier New" pitchFamily="49" charset="0"/>
                <a:cs typeface="Courier New" pitchFamily="49" charset="0"/>
              </a:rPr>
              <a:t>while</a:t>
            </a:r>
            <a:r>
              <a:rPr lang="en-US" smtClean="0"/>
              <a:t> are control statements.</a:t>
            </a:r>
          </a:p>
          <a:p>
            <a:pPr lvl="1" eaLnBrk="1" hangingPunct="1"/>
            <a:endParaRPr lang="en-US" smtClean="0"/>
          </a:p>
        </p:txBody>
      </p:sp>
      <p:sp>
        <p:nvSpPr>
          <p:cNvPr id="7" name="Rectangle 3"/>
          <p:cNvSpPr txBox="1">
            <a:spLocks noChangeArrowheads="1"/>
          </p:cNvSpPr>
          <p:nvPr/>
        </p:nvSpPr>
        <p:spPr bwMode="auto">
          <a:xfrm>
            <a:off x="838200" y="2362200"/>
            <a:ext cx="7924800" cy="39624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defRPr/>
            </a:pPr>
            <a:endParaRPr lang="en-US" sz="2800" kern="0" dirty="0">
              <a:latin typeface="+mn-lt"/>
            </a:endParaRPr>
          </a:p>
        </p:txBody>
      </p:sp>
      <p:pic>
        <p:nvPicPr>
          <p:cNvPr id="26631" name="Picture 2"/>
          <p:cNvPicPr>
            <a:picLocks noChangeAspect="1" noChangeArrowheads="1"/>
          </p:cNvPicPr>
          <p:nvPr/>
        </p:nvPicPr>
        <p:blipFill>
          <a:blip r:embed="rId2"/>
          <a:srcRect/>
          <a:stretch>
            <a:fillRect/>
          </a:stretch>
        </p:blipFill>
        <p:spPr bwMode="auto">
          <a:xfrm>
            <a:off x="5665788" y="3200400"/>
            <a:ext cx="3325812" cy="762000"/>
          </a:xfrm>
          <a:prstGeom prst="rect">
            <a:avLst/>
          </a:prstGeom>
          <a:noFill/>
          <a:ln w="9525">
            <a:noFill/>
            <a:miter lim="800000"/>
            <a:headEnd/>
            <a:tailEnd/>
          </a:ln>
        </p:spPr>
      </p:pic>
      <p:pic>
        <p:nvPicPr>
          <p:cNvPr id="26632" name="Picture 3"/>
          <p:cNvPicPr>
            <a:picLocks noChangeAspect="1" noChangeArrowheads="1"/>
          </p:cNvPicPr>
          <p:nvPr/>
        </p:nvPicPr>
        <p:blipFill>
          <a:blip r:embed="rId3"/>
          <a:srcRect/>
          <a:stretch>
            <a:fillRect/>
          </a:stretch>
        </p:blipFill>
        <p:spPr bwMode="auto">
          <a:xfrm>
            <a:off x="5665788" y="4595813"/>
            <a:ext cx="2695575" cy="1347787"/>
          </a:xfrm>
          <a:prstGeom prst="rect">
            <a:avLst/>
          </a:prstGeom>
          <a:noFill/>
          <a:ln w="9525">
            <a:noFill/>
            <a:miter lim="800000"/>
            <a:headEnd/>
            <a:tailEnd/>
          </a:ln>
        </p:spPr>
      </p:pic>
      <p:sp>
        <p:nvSpPr>
          <p:cNvPr id="26633" name="TextBox 9"/>
          <p:cNvSpPr txBox="1">
            <a:spLocks noChangeArrowheads="1"/>
          </p:cNvSpPr>
          <p:nvPr/>
        </p:nvSpPr>
        <p:spPr bwMode="auto">
          <a:xfrm>
            <a:off x="914400" y="3049588"/>
            <a:ext cx="4495800" cy="3013075"/>
          </a:xfrm>
          <a:prstGeom prst="rect">
            <a:avLst/>
          </a:prstGeom>
          <a:noFill/>
          <a:ln w="9525">
            <a:noFill/>
            <a:miter lim="800000"/>
            <a:headEnd/>
            <a:tailEnd/>
          </a:ln>
        </p:spPr>
        <p:txBody>
          <a:bodyPr>
            <a:spAutoFit/>
          </a:bodyPr>
          <a:lstStyle/>
          <a:p>
            <a:pPr lvl="1">
              <a:buFont typeface="Courier New" pitchFamily="49" charset="0"/>
              <a:buChar char="−"/>
            </a:pPr>
            <a:r>
              <a:rPr lang="en-US" sz="2400">
                <a:latin typeface="Courier New" pitchFamily="49" charset="0"/>
                <a:cs typeface="Courier New" pitchFamily="49" charset="0"/>
              </a:rPr>
              <a:t> while</a:t>
            </a:r>
            <a:r>
              <a:rPr lang="en-US" sz="2400"/>
              <a:t> means to repeat the action as long as the set condition holds true.</a:t>
            </a:r>
          </a:p>
          <a:p>
            <a:pPr lvl="1">
              <a:buFont typeface="Courier New" pitchFamily="49" charset="0"/>
              <a:buNone/>
            </a:pPr>
            <a:endParaRPr lang="en-US" sz="2400"/>
          </a:p>
          <a:p>
            <a:pPr lvl="1">
              <a:buFont typeface="Courier New" pitchFamily="49" charset="0"/>
              <a:buChar char="−"/>
            </a:pPr>
            <a:r>
              <a:rPr lang="en-US" sz="2400">
                <a:latin typeface="Courier New" pitchFamily="49" charset="0"/>
                <a:cs typeface="Courier New" pitchFamily="49" charset="0"/>
              </a:rPr>
              <a:t>If</a:t>
            </a:r>
            <a:r>
              <a:rPr lang="en-US" sz="2400"/>
              <a:t> means to do one thing is the condition is true, and another if the condition is false.</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apsules">
  <a:themeElements>
    <a:clrScheme name="">
      <a:dk1>
        <a:srgbClr val="003366"/>
      </a:dk1>
      <a:lt1>
        <a:srgbClr val="FFFFFF"/>
      </a:lt1>
      <a:dk2>
        <a:srgbClr val="006666"/>
      </a:dk2>
      <a:lt2>
        <a:srgbClr val="666699"/>
      </a:lt2>
      <a:accent1>
        <a:srgbClr val="33CCCC"/>
      </a:accent1>
      <a:accent2>
        <a:srgbClr val="0099CC"/>
      </a:accent2>
      <a:accent3>
        <a:srgbClr val="FFFFFF"/>
      </a:accent3>
      <a:accent4>
        <a:srgbClr val="002A56"/>
      </a:accent4>
      <a:accent5>
        <a:srgbClr val="ADE2E2"/>
      </a:accent5>
      <a:accent6>
        <a:srgbClr val="008AB9"/>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9">
        <a:dk1>
          <a:srgbClr val="003366"/>
        </a:dk1>
        <a:lt1>
          <a:srgbClr val="FFFFFF"/>
        </a:lt1>
        <a:dk2>
          <a:srgbClr val="006666"/>
        </a:dk2>
        <a:lt2>
          <a:srgbClr val="666699"/>
        </a:lt2>
        <a:accent1>
          <a:srgbClr val="33CCCC"/>
        </a:accent1>
        <a:accent2>
          <a:srgbClr val="6600FF"/>
        </a:accent2>
        <a:accent3>
          <a:srgbClr val="FFFFFF"/>
        </a:accent3>
        <a:accent4>
          <a:srgbClr val="002A56"/>
        </a:accent4>
        <a:accent5>
          <a:srgbClr val="ADE2E2"/>
        </a:accent5>
        <a:accent6>
          <a:srgbClr val="5C00E7"/>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0">
        <a:dk1>
          <a:srgbClr val="003366"/>
        </a:dk1>
        <a:lt1>
          <a:srgbClr val="FFFFFF"/>
        </a:lt1>
        <a:dk2>
          <a:srgbClr val="006666"/>
        </a:dk2>
        <a:lt2>
          <a:srgbClr val="666699"/>
        </a:lt2>
        <a:accent1>
          <a:srgbClr val="33CCCC"/>
        </a:accent1>
        <a:accent2>
          <a:srgbClr val="6600FF"/>
        </a:accent2>
        <a:accent3>
          <a:srgbClr val="FFFFFF"/>
        </a:accent3>
        <a:accent4>
          <a:srgbClr val="002A56"/>
        </a:accent4>
        <a:accent5>
          <a:srgbClr val="ADE2E2"/>
        </a:accent5>
        <a:accent6>
          <a:srgbClr val="5C00E7"/>
        </a:accent6>
        <a:hlink>
          <a:srgbClr val="99CC00"/>
        </a:hlink>
        <a:folHlink>
          <a:srgbClr val="CC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docProps/app.xml><?xml version="1.0" encoding="utf-8"?>
<Properties xmlns="http://schemas.openxmlformats.org/officeDocument/2006/extended-properties" xmlns:vt="http://schemas.openxmlformats.org/officeDocument/2006/docPropsVTypes">
  <Template>Capsules</Template>
  <TotalTime>10973</TotalTime>
  <Words>2280</Words>
  <Application>Microsoft Office PowerPoint</Application>
  <PresentationFormat>On-screen Show (4:3)</PresentationFormat>
  <Paragraphs>396</Paragraphs>
  <Slides>45</Slides>
  <Notes>2</Notes>
  <HiddenSlides>0</HiddenSlides>
  <MMClips>0</MMClips>
  <ScaleCrop>false</ScaleCrop>
  <HeadingPairs>
    <vt:vector size="6" baseType="variant">
      <vt:variant>
        <vt:lpstr>Fonts Used</vt:lpstr>
      </vt:variant>
      <vt:variant>
        <vt:i4>4</vt:i4>
      </vt:variant>
      <vt:variant>
        <vt:lpstr>Design Template</vt:lpstr>
      </vt:variant>
      <vt:variant>
        <vt:i4>3</vt:i4>
      </vt:variant>
      <vt:variant>
        <vt:lpstr>Slide Titles</vt:lpstr>
      </vt:variant>
      <vt:variant>
        <vt:i4>45</vt:i4>
      </vt:variant>
    </vt:vector>
  </HeadingPairs>
  <TitlesOfParts>
    <vt:vector size="52" baseType="lpstr">
      <vt:lpstr>Arial</vt:lpstr>
      <vt:lpstr>Wingdings</vt:lpstr>
      <vt:lpstr>Times New Roman</vt:lpstr>
      <vt:lpstr>Courier New</vt:lpstr>
      <vt:lpstr>Capsules</vt:lpstr>
      <vt:lpstr>Capsules</vt:lpstr>
      <vt:lpstr>Capsules</vt:lpstr>
      <vt:lpstr>Chapter 4 Introduction to Control Statements</vt:lpstr>
      <vt:lpstr>Objectives</vt:lpstr>
      <vt:lpstr>Vocabulary</vt:lpstr>
      <vt:lpstr>Additional Operators</vt:lpstr>
      <vt:lpstr>Standard Classes and Methods</vt:lpstr>
      <vt:lpstr>Standard Classes and Methods (continued) </vt:lpstr>
      <vt:lpstr>Standard Classes and Methods (continued) </vt:lpstr>
      <vt:lpstr>Standard Classes and Methods (continued) </vt:lpstr>
      <vt:lpstr>A Visit to the Farm</vt:lpstr>
      <vt:lpstr>The if and if-else Statements</vt:lpstr>
      <vt:lpstr>The if and if-else Statements (continued) </vt:lpstr>
      <vt:lpstr>The if and if-else Statements (continued) </vt:lpstr>
      <vt:lpstr>The if and if-else Statements (continued) </vt:lpstr>
      <vt:lpstr>The if and if-else Statements (continued) </vt:lpstr>
      <vt:lpstr>The if and if-else Statements (continued) </vt:lpstr>
      <vt:lpstr>The while Statement</vt:lpstr>
      <vt:lpstr>The while Statement (continued) </vt:lpstr>
      <vt:lpstr>The while Statement (continued) </vt:lpstr>
      <vt:lpstr>The while Statement (continued) </vt:lpstr>
      <vt:lpstr>The for Statement</vt:lpstr>
      <vt:lpstr>The for Statement (continued) </vt:lpstr>
      <vt:lpstr>The for Statement (continued) </vt:lpstr>
      <vt:lpstr>The for Statement (continued) </vt:lpstr>
      <vt:lpstr>Nested Control Statements and the break Statement</vt:lpstr>
      <vt:lpstr>Using Loops with Text Files</vt:lpstr>
      <vt:lpstr>Using Loops with Text Files (continued) </vt:lpstr>
      <vt:lpstr>Using Loops with Text Files (continued) </vt:lpstr>
      <vt:lpstr>Using Loops with Text Files (continued) </vt:lpstr>
      <vt:lpstr>Using Loops with Text Files (continued) </vt:lpstr>
      <vt:lpstr>Errors in Loops</vt:lpstr>
      <vt:lpstr>Errors in Loops (continued) </vt:lpstr>
      <vt:lpstr>Errors in Loops (continued) </vt:lpstr>
      <vt:lpstr>Errors in Loops (continued) </vt:lpstr>
      <vt:lpstr>Errors in Loops (continued) </vt:lpstr>
      <vt:lpstr>Graphics and GUIs: I/O Dialog Boxes and Loops</vt:lpstr>
      <vt:lpstr>Graphics and GUIs: I/O Dialog Boxes and Loops (continued)</vt:lpstr>
      <vt:lpstr>Graphics and GUIs: I/O Dialog Boxes and Loops (continued)</vt:lpstr>
      <vt:lpstr>Graphics and GUIs: I/O Dialog Boxes and Loops (continued)</vt:lpstr>
      <vt:lpstr>Graphics and GUIs: I/O Dialog Boxes and Loops (continued)</vt:lpstr>
      <vt:lpstr>Graphics and GUIs: I/O Dialog Boxes and Loops (continued)</vt:lpstr>
      <vt:lpstr>Design, Testing, and Debugging Hints</vt:lpstr>
      <vt:lpstr>Design, Testing, and Debugging Hints (continued)</vt:lpstr>
      <vt:lpstr>Summary</vt:lpstr>
      <vt:lpstr>Summary (continued)</vt:lpstr>
      <vt:lpstr>Summary (continued)</vt:lpstr>
    </vt:vector>
  </TitlesOfParts>
  <Company>Course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Introduction to Control Statements</dc:title>
  <dc:creator/>
  <cp:lastModifiedBy>Amanda Lyons</cp:lastModifiedBy>
  <cp:revision>407</cp:revision>
  <dcterms:created xsi:type="dcterms:W3CDTF">2001-06-11T01:47:29Z</dcterms:created>
  <dcterms:modified xsi:type="dcterms:W3CDTF">2009-09-30T14:47:19Z</dcterms:modified>
</cp:coreProperties>
</file>