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54"/>
  </p:notesMasterIdLst>
  <p:handoutMasterIdLst>
    <p:handoutMasterId r:id="rId55"/>
  </p:handoutMasterIdLst>
  <p:sldIdLst>
    <p:sldId id="299" r:id="rId2"/>
    <p:sldId id="380" r:id="rId3"/>
    <p:sldId id="506" r:id="rId4"/>
    <p:sldId id="300" r:id="rId5"/>
    <p:sldId id="512" r:id="rId6"/>
    <p:sldId id="513" r:id="rId7"/>
    <p:sldId id="564" r:id="rId8"/>
    <p:sldId id="565" r:id="rId9"/>
    <p:sldId id="566" r:id="rId10"/>
    <p:sldId id="609" r:id="rId11"/>
    <p:sldId id="568" r:id="rId12"/>
    <p:sldId id="569" r:id="rId13"/>
    <p:sldId id="570" r:id="rId14"/>
    <p:sldId id="610" r:id="rId15"/>
    <p:sldId id="575" r:id="rId16"/>
    <p:sldId id="576" r:id="rId17"/>
    <p:sldId id="577" r:id="rId18"/>
    <p:sldId id="572" r:id="rId19"/>
    <p:sldId id="611" r:id="rId20"/>
    <p:sldId id="573" r:id="rId21"/>
    <p:sldId id="578" r:id="rId22"/>
    <p:sldId id="574" r:id="rId23"/>
    <p:sldId id="580" r:id="rId24"/>
    <p:sldId id="579" r:id="rId25"/>
    <p:sldId id="581" r:id="rId26"/>
    <p:sldId id="584" r:id="rId27"/>
    <p:sldId id="585" r:id="rId28"/>
    <p:sldId id="586" r:id="rId29"/>
    <p:sldId id="590" r:id="rId30"/>
    <p:sldId id="591" r:id="rId31"/>
    <p:sldId id="592" r:id="rId32"/>
    <p:sldId id="593" r:id="rId33"/>
    <p:sldId id="594" r:id="rId34"/>
    <p:sldId id="595" r:id="rId35"/>
    <p:sldId id="612" r:id="rId36"/>
    <p:sldId id="596" r:id="rId37"/>
    <p:sldId id="597" r:id="rId38"/>
    <p:sldId id="598" r:id="rId39"/>
    <p:sldId id="601" r:id="rId40"/>
    <p:sldId id="599" r:id="rId41"/>
    <p:sldId id="600" r:id="rId42"/>
    <p:sldId id="602" r:id="rId43"/>
    <p:sldId id="603" r:id="rId44"/>
    <p:sldId id="604" r:id="rId45"/>
    <p:sldId id="605" r:id="rId46"/>
    <p:sldId id="606" r:id="rId47"/>
    <p:sldId id="607" r:id="rId48"/>
    <p:sldId id="608" r:id="rId49"/>
    <p:sldId id="510" r:id="rId50"/>
    <p:sldId id="511" r:id="rId51"/>
    <p:sldId id="509" r:id="rId52"/>
    <p:sldId id="464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  <p:cmAuthor id="1" name="Amanda Lyons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082" autoAdjust="0"/>
    <p:restoredTop sz="94575" autoAdjust="0"/>
  </p:normalViewPr>
  <p:slideViewPr>
    <p:cSldViewPr>
      <p:cViewPr>
        <p:scale>
          <a:sx n="75" d="100"/>
          <a:sy n="75" d="100"/>
        </p:scale>
        <p:origin x="-882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8C0CEB9-B3A4-471C-8162-B9CF9C7CFD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047A53C-22A8-4E58-ACE0-DA42072CCD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2D585-12CD-4163-9393-5983609CFB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DB318-3676-4D5D-A864-989EA16365E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288FB6-9193-48BD-B6B6-4C94B46C94BD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0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88058375-2EBA-404A-BD8B-58AC2B990E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B4A17-B590-455A-8213-855CB60A24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0EBE1-66F9-41FA-A1F8-1AEBA4607B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1BBB4-7CBB-4776-9779-3789CF4EC9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052F8-33AD-4753-A204-F453D01DF2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78CE6-AD2B-4515-915F-78DE36D758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7330-D05A-4EB9-8D28-B34D244AD8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CBA13-F156-43DB-AEAB-69AC4A4088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8079B-A9B8-497C-BE04-5548E5A46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FE09E-66CC-48D3-8C3D-F27694ED3B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Chapter 6</a:t>
            </a:r>
            <a:endParaRPr lang="en-US" sz="2000" b="1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</a:t>
            </a:r>
            <a:r>
              <a:rPr lang="en-US" b="1" dirty="0">
                <a:latin typeface="Arial" pitchFamily="34" charset="0"/>
              </a:rPr>
              <a:t>Office </a:t>
            </a:r>
            <a:r>
              <a:rPr lang="en-US" b="1" dirty="0">
                <a:latin typeface="Arial" pitchFamily="34" charset="0"/>
              </a:rPr>
              <a:t>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B06E5-5AF2-485C-BA30-A36142F9E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13954-B465-4C79-AA48-28BE3D20A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1887A-E1B3-4E14-865F-4353CA52A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 userDrawn="1"/>
        </p:nvSpPr>
        <p:spPr bwMode="auto">
          <a:xfrm>
            <a:off x="0" y="3200400"/>
            <a:ext cx="793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Chapter 6</a:t>
            </a:r>
            <a:endParaRPr lang="en-US" sz="2000" b="1" dirty="0"/>
          </a:p>
        </p:txBody>
      </p:sp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Lambert / Osborne</a:t>
            </a:r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4724400" y="6324600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/>
              <a:t>Fundamentals of </a:t>
            </a:r>
            <a:r>
              <a:rPr lang="en-US" sz="2000" b="1" dirty="0"/>
              <a:t>Java 4E</a:t>
            </a:r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F54AF684-16DC-43D4-8898-917ABF7643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30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84" r:id="rId7"/>
    <p:sldLayoutId id="2147483676" r:id="rId8"/>
    <p:sldLayoutId id="2147483675" r:id="rId9"/>
    <p:sldLayoutId id="2147483674" r:id="rId10"/>
    <p:sldLayoutId id="2147483673" r:id="rId11"/>
    <p:sldLayoutId id="2147483672" r:id="rId12"/>
    <p:sldLayoutId id="2147483682" r:id="rId13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3C7D1E-C435-4547-ABA1-990DEE2A2D6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Chapter 6</a:t>
            </a:r>
            <a:br>
              <a:rPr lang="en-US" sz="3200" smtClean="0"/>
            </a:br>
            <a:r>
              <a:rPr lang="en-US" sz="3200" smtClean="0"/>
              <a:t>Introduction to Defining 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</p:spPr>
        <p:txBody>
          <a:bodyPr/>
          <a:lstStyle/>
          <a:p>
            <a:pPr eaLnBrk="1" hangingPunct="1"/>
            <a:r>
              <a:rPr lang="en-US" b="1" smtClean="0"/>
              <a:t>Fundamentals of Java: AP Computer Science Essentials, 4th Edition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09600" y="62484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858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Lambert / Osborne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Internal Structure of Classes and Objects (continued)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Three Characteristics of an Object (cont):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Of the variables, there can be none, one, or several.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When there are none, the garbage collector purges the object from memory.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Clients, Servers, and Interfaces: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Clients send messages.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Only need to know the server’s interface.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Information hiding hides the server’s data requirements and list of supported methods from clients.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smtClean="0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392CF65-1762-42F7-87C4-C3547FB1BBBA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FB533B-35BB-46FD-B625-1A92AB9FB87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6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2F5F3AF-8C88-4FAE-B2A3-F67A2BA70CF8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Using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b="1" smtClean="0"/>
              <a:t> Objects:</a:t>
            </a:r>
            <a:endParaRPr lang="en-US" smtClean="0"/>
          </a:p>
          <a:p>
            <a:pPr eaLnBrk="1" hangingPunct="1"/>
            <a:r>
              <a:rPr lang="en-US" smtClean="0"/>
              <a:t>First, declare variables, then assign values to variables before using them.</a:t>
            </a:r>
          </a:p>
          <a:p>
            <a:pPr eaLnBrk="1" hangingPunct="1"/>
            <a:r>
              <a:rPr lang="en-US" b="1" smtClean="0"/>
              <a:t>Mutators</a:t>
            </a:r>
            <a:r>
              <a:rPr lang="en-US" smtClean="0"/>
              <a:t>: messages that change an object’s state.</a:t>
            </a:r>
          </a:p>
          <a:p>
            <a:pPr eaLnBrk="1" hangingPunct="1"/>
            <a:r>
              <a:rPr lang="en-US" b="1" smtClean="0"/>
              <a:t>Accessors</a:t>
            </a:r>
            <a:r>
              <a:rPr lang="en-US" smtClean="0"/>
              <a:t>: messages that access the object’s state. Used to see if a mutator works correctly.</a:t>
            </a:r>
          </a:p>
        </p:txBody>
      </p:sp>
      <p:sp>
        <p:nvSpPr>
          <p:cNvPr id="2970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182DE72-30FD-4BE8-AA2E-99BB16CEE529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16EADC-67D3-40C8-8742-E2F45892844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3535365-FB33-4B93-9E5C-3334AD7EB4E4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mtClean="0"/>
              <a:t>Implicit use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mtClean="0"/>
              <a:t> when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object is sent to a terminal window</a:t>
            </a:r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DA86A96-6F40-4368-9F83-0499B4C8288A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30729" name="Picture 9" descr="Fig06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05200"/>
            <a:ext cx="4352925" cy="2695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9FBBCB-E9CF-44BE-978D-AF1ACAB2D36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5ED938B-0795-4896-867F-1A15EF10E6A5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Objects, Assignment, and Aliasing:</a:t>
            </a:r>
            <a:endParaRPr lang="en-US" smtClean="0"/>
          </a:p>
          <a:p>
            <a:pPr eaLnBrk="1" hangingPunct="1"/>
            <a:r>
              <a:rPr lang="en-US" smtClean="0"/>
              <a:t>An object can be assigned two variables. </a:t>
            </a:r>
          </a:p>
          <a:p>
            <a:pPr eaLnBrk="1" hangingPunct="1"/>
            <a:r>
              <a:rPr lang="en-US" smtClean="0"/>
              <a:t>At any time, it is possible to break the connection to a variable and the object it references by assigning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 value to the variable.</a:t>
            </a:r>
          </a:p>
        </p:txBody>
      </p:sp>
      <p:sp>
        <p:nvSpPr>
          <p:cNvPr id="3174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F25EE9D-542F-4CC9-A490-DD58310F8172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2590800" cy="3962400"/>
          </a:xfrm>
        </p:spPr>
        <p:txBody>
          <a:bodyPr/>
          <a:lstStyle/>
          <a:p>
            <a:r>
              <a:rPr lang="en-US" smtClean="0"/>
              <a:t>How variables are affected by assignment statements</a:t>
            </a:r>
          </a:p>
        </p:txBody>
      </p:sp>
      <p:sp>
        <p:nvSpPr>
          <p:cNvPr id="7580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6B44BCA-7865-4D5F-8A8C-071DF12A005B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75807" name="Picture 31" descr="Tbl06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362200"/>
            <a:ext cx="4552950" cy="39528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6879ED-29E0-4F8B-9747-183803C8D66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79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A42E39E-EEA3-46A0-8AEB-DCC926DD739C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1534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Primitive Types, Reference Types, and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smtClean="0"/>
              <a:t> Value:</a:t>
            </a:r>
          </a:p>
          <a:p>
            <a:pPr eaLnBrk="1" hangingPunct="1"/>
            <a:r>
              <a:rPr lang="en-US" smtClean="0"/>
              <a:t>In Java, all types fall into two categories:</a:t>
            </a:r>
          </a:p>
          <a:p>
            <a:pPr lvl="1" eaLnBrk="1" hangingPunct="1"/>
            <a:r>
              <a:rPr lang="en-US" smtClean="0"/>
              <a:t>Primitive: 1 box that contains a value of primitive type. </a:t>
            </a:r>
          </a:p>
          <a:p>
            <a:pPr lvl="2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mtClean="0"/>
              <a:t>, and longer and shorter versions of these.</a:t>
            </a:r>
          </a:p>
          <a:p>
            <a:pPr lvl="1" eaLnBrk="1" hangingPunct="1"/>
            <a:r>
              <a:rPr lang="en-US" smtClean="0"/>
              <a:t>Reference: a box that contains a pointer to an object.</a:t>
            </a:r>
          </a:p>
          <a:p>
            <a:pPr lvl="2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mtClean="0"/>
              <a:t>, and all classes.</a:t>
            </a:r>
          </a:p>
          <a:p>
            <a:pPr lvl="2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3FE9C11-C844-4C49-AA2E-8EDC7B796240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8C28E8F-2CE3-467F-99B2-3CD00A8CB78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1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5F2AB18-8865-49E5-9A91-36CAB8DF67BF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Primitive Types, Reference Types, and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smtClean="0"/>
              <a:t> Value (cont):</a:t>
            </a:r>
            <a:endParaRPr lang="en-US" smtClean="0"/>
          </a:p>
          <a:p>
            <a:pPr eaLnBrk="1" hangingPunct="1"/>
            <a:r>
              <a:rPr lang="en-US" smtClean="0"/>
              <a:t>The difference between primitive and reference variables</a:t>
            </a: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C4F4E04-AB30-4F12-99D9-297CAAE2631D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34824" name="Picture 8" descr="Fig06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886200"/>
            <a:ext cx="4714875" cy="22574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AB0CF5-63E4-46AC-971C-17483417F3B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B030E6A-D8F7-481D-AB5E-15010F2E3773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46482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Primitive Types, Reference Types, and the </a:t>
            </a: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600" b="1" smtClean="0"/>
              <a:t> Value (cont):</a:t>
            </a:r>
            <a:endParaRPr lang="en-US" sz="2600" smtClean="0"/>
          </a:p>
          <a:p>
            <a:pPr eaLnBrk="1" hangingPunct="1"/>
            <a:r>
              <a:rPr lang="en-US" sz="2600" smtClean="0"/>
              <a:t>Can assign reference variables the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null </a:t>
            </a:r>
            <a:r>
              <a:rPr lang="en-US" sz="2600" smtClean="0"/>
              <a:t>value.</a:t>
            </a:r>
          </a:p>
          <a:p>
            <a:pPr lvl="1" eaLnBrk="1" hangingPunct="1"/>
            <a:r>
              <a:rPr lang="en-US" sz="2200" smtClean="0"/>
              <a:t>If it pointed to an object, and no other variable points to the object, the object’s memory goes to garbage collection.</a:t>
            </a:r>
          </a:p>
        </p:txBody>
      </p:sp>
      <p:sp>
        <p:nvSpPr>
          <p:cNvPr id="3584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FDE1562-961A-499E-AF5E-7B27D5207869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35848" name="Picture 8" descr="Fig06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276600"/>
            <a:ext cx="3162300" cy="2101850"/>
          </a:xfrm>
          <a:prstGeom prst="rect">
            <a:avLst/>
          </a:prstGeom>
          <a:noFill/>
        </p:spPr>
      </p:pic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5562600" y="5334000"/>
            <a:ext cx="3124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The </a:t>
            </a:r>
            <a:r>
              <a:rPr lang="en-US" sz="1400">
                <a:latin typeface="Courier New" pitchFamily="49" charset="0"/>
              </a:rPr>
              <a:t>Student </a:t>
            </a:r>
            <a:r>
              <a:rPr lang="en-US" sz="1400"/>
              <a:t>variable before and after it has been assigned the value </a:t>
            </a:r>
            <a:r>
              <a:rPr lang="en-US" sz="1400">
                <a:latin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C84D52-3761-4F83-823A-3C26B70156D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65ABFB0-70C1-4C53-91A0-6D2FA1C219C3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1534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Primitive Types, Reference Types, and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smtClean="0"/>
              <a:t> Value (cont):</a:t>
            </a:r>
            <a:endParaRPr lang="en-US" smtClean="0"/>
          </a:p>
          <a:p>
            <a:pPr eaLnBrk="1" hangingPunct="1"/>
            <a:r>
              <a:rPr lang="en-US" b="1" smtClean="0"/>
              <a:t>Null pointer exception</a:t>
            </a:r>
            <a:r>
              <a:rPr lang="en-US" smtClean="0"/>
              <a:t>: when a program attempts to run a method with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 object.</a:t>
            </a:r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9425B18-96C4-47CE-8557-A4F8E399EE33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0"/>
            <a:ext cx="7953375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The Structure of a Class Template: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All classes have a similar structure consisting of 4 parts: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class’s name and some modifying phrases.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description of the instance variables.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One or more constructor method that indicates how to initialize a new object.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One or more methods that specify how an object responds to messages.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B49C59D-0B98-4AD1-8F71-3255B718F80C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A440EF-13BE-4FF5-B2F5-FB21E33954E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8138C7C-470D-4776-9394-E7A14784A1CB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DFE4E55-7033-459A-8232-F6173754D13A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886200"/>
          </a:xfrm>
        </p:spPr>
        <p:txBody>
          <a:bodyPr/>
          <a:lstStyle/>
          <a:p>
            <a:r>
              <a:rPr lang="en-US" smtClean="0"/>
              <a:t>Design and implement a simple class from user requirements.</a:t>
            </a:r>
          </a:p>
          <a:p>
            <a:r>
              <a:rPr lang="en-US" smtClean="0"/>
              <a:t>Organize a program in terms of a view class and a model class.</a:t>
            </a:r>
          </a:p>
          <a:p>
            <a:r>
              <a:rPr lang="en-US" smtClean="0"/>
              <a:t>Use visibility modifiers to make methods visible to clients and restrict access to data within a class.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441863-CBCB-41A7-B05E-DFB550A8969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EDA61C6-9E2A-4C1A-9FFC-D77866170B20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The Structure of a Class Template (cont):</a:t>
            </a:r>
            <a:endParaRPr lang="en-US" sz="2400" smtClean="0"/>
          </a:p>
          <a:p>
            <a:pPr eaLnBrk="1" hangingPunct="1"/>
            <a:r>
              <a:rPr lang="en-US" sz="2400" smtClean="0"/>
              <a:t>Class definitions: usually begin with the keyword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400" smtClean="0"/>
              <a:t>Class names: user-defined symbols that adhere to rules for naming variables and methods.</a:t>
            </a:r>
          </a:p>
          <a:p>
            <a:pPr eaLnBrk="1" hangingPunct="1"/>
            <a:r>
              <a:rPr lang="en-US" sz="2400" smtClean="0"/>
              <a:t>Java organizes classes in a hierarchy.</a:t>
            </a:r>
          </a:p>
          <a:p>
            <a:pPr lvl="1" eaLnBrk="1" hangingPunct="1"/>
            <a:r>
              <a:rPr lang="en-US" sz="2200" smtClean="0"/>
              <a:t>Base: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200" smtClean="0"/>
              <a:t>.</a:t>
            </a:r>
          </a:p>
          <a:p>
            <a:pPr lvl="1" eaLnBrk="1" hangingPunct="1"/>
            <a:r>
              <a:rPr lang="en-US" sz="2200" smtClean="0"/>
              <a:t>Superclasses and subclasses.</a:t>
            </a:r>
          </a:p>
          <a:p>
            <a:pPr lvl="1" eaLnBrk="1" hangingPunct="1"/>
            <a:r>
              <a:rPr lang="en-US" sz="2200" smtClean="0"/>
              <a:t>Each class, except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200" smtClean="0"/>
              <a:t>, can have one parent and any number of children.</a:t>
            </a:r>
          </a:p>
        </p:txBody>
      </p:sp>
      <p:sp>
        <p:nvSpPr>
          <p:cNvPr id="3789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52E8C24-812E-46B0-9698-1287DDA9E118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712CA3-A9ED-4534-B2D4-4EBCCE5C963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891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4E25140-F118-4E7F-A703-5BDF34FDA728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The Structure of a Class Template (cont):</a:t>
            </a:r>
          </a:p>
          <a:p>
            <a:pPr eaLnBrk="1" hangingPunct="1"/>
            <a:r>
              <a:rPr lang="en-US" smtClean="0"/>
              <a:t>Inheritance: a new class inherits the characteristics of its superclass.</a:t>
            </a:r>
          </a:p>
          <a:p>
            <a:pPr lvl="1" eaLnBrk="1" hangingPunct="1"/>
            <a:r>
              <a:rPr lang="en-US" smtClean="0"/>
              <a:t>Extends the superclass by modifying and adding.</a:t>
            </a:r>
          </a:p>
          <a:p>
            <a:pPr eaLnBrk="1" hangingPunct="1"/>
            <a:r>
              <a:rPr lang="en-US" smtClean="0"/>
              <a:t>Instance variables are nearly always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Visibility modifiers: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Determine whether clients can see them.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3891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9D3D23E-0BF0-43B0-B41A-EBAE3FF52286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C1FC9E2-9770-4DC9-AEB3-BFD0866FA46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993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DB52FD3-00E1-4BF4-BFED-503AF56EE2E9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The Structure of a Class Template (cont):</a:t>
            </a:r>
            <a:endParaRPr lang="en-US" sz="2600" smtClean="0"/>
          </a:p>
          <a:p>
            <a:pPr eaLnBrk="1" hangingPunct="1"/>
            <a:r>
              <a:rPr lang="en-US" sz="2600" smtClean="0"/>
              <a:t>When an object receives a message, it activates the corresponding method, which manipulates the object’s data as represented by the instance variables.</a:t>
            </a:r>
          </a:p>
          <a:p>
            <a:pPr eaLnBrk="1" hangingPunct="1"/>
            <a:r>
              <a:rPr lang="en-US" sz="2600" b="1" smtClean="0"/>
              <a:t>Constructors:</a:t>
            </a:r>
          </a:p>
          <a:p>
            <a:pPr eaLnBrk="1" hangingPunct="1"/>
            <a:r>
              <a:rPr lang="en-US" sz="2600" smtClean="0"/>
              <a:t>Purpose of a constructor is the initialize the instance variables of a newly instantiated object.</a:t>
            </a:r>
          </a:p>
        </p:txBody>
      </p:sp>
      <p:sp>
        <p:nvSpPr>
          <p:cNvPr id="3994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3DB5AA2-8393-4007-9739-FE35ADF1597A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C37116-BCCF-4F88-AE40-0360FCDEBB5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096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710DE00-37C3-40A3-8493-B1D64BC840E9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Constructors (cont):</a:t>
            </a:r>
            <a:endParaRPr lang="en-US" sz="2600" smtClean="0"/>
          </a:p>
          <a:p>
            <a:pPr eaLnBrk="1" hangingPunct="1"/>
            <a:r>
              <a:rPr lang="en-US" sz="2600" smtClean="0"/>
              <a:t>Constructors are only ever activated when the keyword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600" smtClean="0"/>
              <a:t> is used.</a:t>
            </a:r>
          </a:p>
          <a:p>
            <a:pPr eaLnBrk="1" hangingPunct="1"/>
            <a:r>
              <a:rPr lang="en-US" sz="2600" smtClean="0"/>
              <a:t>A class template can have more than one constructor, as long as each has a unique parameter list.</a:t>
            </a:r>
          </a:p>
          <a:p>
            <a:pPr eaLnBrk="1" hangingPunct="1"/>
            <a:r>
              <a:rPr lang="en-US" sz="2600" smtClean="0"/>
              <a:t>All constructors must have the same name as the class. </a:t>
            </a:r>
          </a:p>
          <a:p>
            <a:pPr eaLnBrk="1" hangingPunct="1"/>
            <a:r>
              <a:rPr lang="en-US" sz="2600" smtClean="0"/>
              <a:t>Default constructors have empty parameter lists.</a:t>
            </a:r>
          </a:p>
        </p:txBody>
      </p:sp>
      <p:sp>
        <p:nvSpPr>
          <p:cNvPr id="4096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4C5F1DD-3AA8-45A0-821E-B6C9E04187C8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4A9B83-E7C2-4611-8D47-E0A022662EB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198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9D182EE-F98F-4476-A6AB-4C73A5205B84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Constructors (cont):</a:t>
            </a:r>
            <a:endParaRPr lang="en-US" smtClean="0"/>
          </a:p>
          <a:p>
            <a:pPr eaLnBrk="1" hangingPunct="1"/>
            <a:r>
              <a:rPr lang="en-US" smtClean="0"/>
              <a:t>A class is easier to use when it has a variety of constructors.</a:t>
            </a:r>
          </a:p>
          <a:p>
            <a:pPr eaLnBrk="1" hangingPunct="1"/>
            <a:r>
              <a:rPr lang="en-US" b="1" smtClean="0"/>
              <a:t>Chaining Constructors:</a:t>
            </a:r>
            <a:endParaRPr lang="en-US" smtClean="0"/>
          </a:p>
          <a:p>
            <a:pPr eaLnBrk="1" hangingPunct="1"/>
            <a:r>
              <a:rPr lang="en-US" smtClean="0"/>
              <a:t>Used when a class has several constructors.</a:t>
            </a:r>
          </a:p>
          <a:p>
            <a:pPr eaLnBrk="1" hangingPunct="1"/>
            <a:r>
              <a:rPr lang="en-US" smtClean="0"/>
              <a:t>Simplifies code by calling one constructor from another: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This(&lt;parameters&gt;);</a:t>
            </a:r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CF257FA-DABB-47F2-89BD-C018BB074CCD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A26BA02-7481-440D-9F75-1009DEFB6A5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301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9D4E7BF-60CB-4FDC-A108-81247DA3B81B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Editing, Compiling, and Testing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pPr eaLnBrk="1" hangingPunct="1"/>
            <a:r>
              <a:rPr lang="en-US" smtClean="0"/>
              <a:t>To use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class, save it in a file called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Student.java</a:t>
            </a:r>
            <a:r>
              <a:rPr lang="en-US" smtClean="0"/>
              <a:t> and compile it.</a:t>
            </a:r>
          </a:p>
          <a:p>
            <a:pPr eaLnBrk="1" hangingPunct="1"/>
            <a:r>
              <a:rPr lang="en-US" smtClean="0">
                <a:cs typeface="Courier New" pitchFamily="49" charset="0"/>
              </a:rPr>
              <a:t>Once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 class </a:t>
            </a:r>
            <a:r>
              <a:rPr lang="en-US" smtClean="0">
                <a:cs typeface="Courier New" pitchFamily="49" charset="0"/>
              </a:rPr>
              <a:t>is compiled, applications can declare and manipulate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>
                <a:cs typeface="Courier New" pitchFamily="49" charset="0"/>
              </a:rPr>
              <a:t> objects if one of the following is true: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The code for the application and class are in the same directory.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The class is part of a package.</a:t>
            </a:r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F70096D-974A-433B-9FA9-071C845663EE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3F5254-C84D-4ADB-85A8-35FDADC6E4D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40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37897B1-03C5-4E91-A6F0-40D54DBEE964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Editing, Compiling, and Testing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mtClean="0"/>
              <a:t>Output from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TestStudent</a:t>
            </a:r>
            <a:r>
              <a:rPr lang="en-US" smtClean="0"/>
              <a:t> program</a:t>
            </a:r>
          </a:p>
        </p:txBody>
      </p:sp>
      <p:sp>
        <p:nvSpPr>
          <p:cNvPr id="4403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C457A47-A459-436F-913F-59E344046EEF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44040" name="Picture 8" descr="Fig06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124200"/>
            <a:ext cx="3733800" cy="25701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93513DC-5583-4092-8B1F-28F5019FF6A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505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E4D7C09-7DB5-45D9-A3A8-9CDFB25D0D5C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Editing, Compiling, and Testing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mtClean="0"/>
              <a:t> Class (continued)</a:t>
            </a: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Finding the Location of Run-Time Errors:</a:t>
            </a:r>
          </a:p>
          <a:p>
            <a:pPr eaLnBrk="1" hangingPunct="1"/>
            <a:r>
              <a:rPr lang="en-US" smtClean="0"/>
              <a:t>The messages list the line and help trace the errors in order to fix them.</a:t>
            </a:r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1041B05-F072-4A7B-A790-5B6F24E30D30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19400" y="55626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Divide by zero run-time error message</a:t>
            </a:r>
          </a:p>
        </p:txBody>
      </p:sp>
      <p:pic>
        <p:nvPicPr>
          <p:cNvPr id="45065" name="Picture 9" descr="Fig06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962400"/>
            <a:ext cx="5791200" cy="16271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B0ABC5-0D3F-49C3-AC71-F23690DB07D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60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282407F-98DF-4ABB-A114-AEB3754FE033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and Behavior of Methods</a:t>
            </a: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mtClean="0"/>
              <a:t>A method is a description of a task that is performed in response to a message.</a:t>
            </a:r>
          </a:p>
          <a:p>
            <a:pPr eaLnBrk="1" hangingPunct="1"/>
            <a:r>
              <a:rPr lang="en-US" b="1" smtClean="0"/>
              <a:t>The Structure of a Method Definition: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Use the visibility modifiers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mtClean="0"/>
              <a:t> to determine if the method is available to clients of the defining class.</a:t>
            </a:r>
          </a:p>
          <a:p>
            <a:pPr eaLnBrk="1" hangingPunct="1"/>
            <a:endParaRPr lang="en-US" smtClean="0"/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58A8CC4-4E85-4A51-A2CF-D2A435B34702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86200"/>
            <a:ext cx="7423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798BB9-3289-4BAA-8023-66A4E6696F8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71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F1DEF7B-DC42-428C-B997-5CB8081924C3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and Behavior of Methods (continued)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The Structure of a Method Definition (cont):</a:t>
            </a:r>
            <a:endParaRPr lang="en-US" sz="2600" smtClean="0"/>
          </a:p>
          <a:p>
            <a:pPr eaLnBrk="1" hangingPunct="1"/>
            <a:r>
              <a:rPr lang="en-US" sz="2600" smtClean="0"/>
              <a:t>The return type should be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600" smtClean="0"/>
              <a:t> when the method returns no value.</a:t>
            </a:r>
          </a:p>
          <a:p>
            <a:pPr eaLnBrk="1" hangingPunct="1"/>
            <a:r>
              <a:rPr lang="en-US" sz="2600" smtClean="0"/>
              <a:t>Method names have the same syntax as other Java identifiers.</a:t>
            </a:r>
          </a:p>
          <a:p>
            <a:pPr eaLnBrk="1" hangingPunct="1"/>
            <a:r>
              <a:rPr lang="en-US" sz="2600" smtClean="0"/>
              <a:t>Parentheses are required whether or not parameters are present.</a:t>
            </a:r>
          </a:p>
          <a:p>
            <a:pPr lvl="1" eaLnBrk="1" hangingPunct="1"/>
            <a:r>
              <a:rPr lang="en-US" sz="2200" smtClean="0"/>
              <a:t>A parameter list, consists of one or more pairs of type names and parameter names, separated by commas. </a:t>
            </a:r>
          </a:p>
        </p:txBody>
      </p:sp>
      <p:sp>
        <p:nvSpPr>
          <p:cNvPr id="4710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57974DA-964D-418B-8F60-6B4C1D1EAB60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B3742B-54CE-48DB-A6AF-47131E388DF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3B3B092-428E-4E83-8BFE-1172DD418AFD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637E13B-40E8-4D39-965E-030B4B50B895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(continued)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886200"/>
          </a:xfrm>
        </p:spPr>
        <p:txBody>
          <a:bodyPr/>
          <a:lstStyle/>
          <a:p>
            <a:r>
              <a:rPr lang="en-US" smtClean="0"/>
              <a:t>Write appropriate mutator methods, accessor methods, and constructors for a class.</a:t>
            </a:r>
          </a:p>
          <a:p>
            <a:r>
              <a:rPr lang="en-US" smtClean="0"/>
              <a:t>Understand how parameters transmit data to methods.</a:t>
            </a:r>
          </a:p>
          <a:p>
            <a:r>
              <a:rPr lang="en-US" smtClean="0"/>
              <a:t>Use instance variables, local variables, and parameters appropriately.</a:t>
            </a:r>
          </a:p>
          <a:p>
            <a:r>
              <a:rPr lang="en-US" smtClean="0"/>
              <a:t>Organize a complex task in terms of helper methods.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8F078F4-E94C-4409-9A0E-A47AD1539B5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81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8E6C4DF-F05A-4AE2-B16F-5AB555DF497F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and Behavior of Methods (continued)</a:t>
            </a:r>
          </a:p>
        </p:txBody>
      </p:sp>
      <p:sp>
        <p:nvSpPr>
          <p:cNvPr id="4813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The Structure of a Method Definition (cont):</a:t>
            </a:r>
            <a:endParaRPr lang="en-US" sz="2600" smtClean="0"/>
          </a:p>
          <a:p>
            <a:pPr eaLnBrk="1" hangingPunct="1"/>
            <a:r>
              <a:rPr lang="en-US" sz="2600" smtClean="0"/>
              <a:t>Stub: a method whose implementing code is omitted.</a:t>
            </a:r>
          </a:p>
          <a:p>
            <a:pPr lvl="1" eaLnBrk="1" hangingPunct="1"/>
            <a:r>
              <a:rPr lang="en-US" smtClean="0"/>
              <a:t>Stubs are used to set up incomplete but running programs during program development.</a:t>
            </a:r>
          </a:p>
          <a:p>
            <a:pPr eaLnBrk="1" hangingPunct="1"/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600" b="1" smtClean="0"/>
              <a:t> Statements:</a:t>
            </a:r>
          </a:p>
          <a:p>
            <a:pPr eaLnBrk="1" hangingPunct="1"/>
            <a:r>
              <a:rPr lang="en-US" sz="2600" smtClean="0"/>
              <a:t>If a method has a return type, its implementing code must have at least one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600" smtClean="0"/>
              <a:t> statement that returns a value of that type.</a:t>
            </a:r>
          </a:p>
        </p:txBody>
      </p:sp>
      <p:sp>
        <p:nvSpPr>
          <p:cNvPr id="4813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7EF2ADC-FA40-4DE8-8B2B-7A7CAC1B3B00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7AC40E-CD86-4AB5-9B03-35B2A0DE9E3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91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560461A-D6F2-49F3-A3DD-C8DC71E1E679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and Behavior of Methods (continued)</a:t>
            </a:r>
          </a:p>
        </p:txBody>
      </p:sp>
      <p:sp>
        <p:nvSpPr>
          <p:cNvPr id="4915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Formal and Actual Parameters:</a:t>
            </a:r>
            <a:endParaRPr lang="en-US" smtClean="0"/>
          </a:p>
          <a:p>
            <a:pPr eaLnBrk="1" hangingPunct="1"/>
            <a:r>
              <a:rPr lang="en-US" smtClean="0"/>
              <a:t>Formal parameters are listed in a method’s definition.</a:t>
            </a:r>
          </a:p>
          <a:p>
            <a:pPr eaLnBrk="1" hangingPunct="1"/>
            <a:r>
              <a:rPr lang="en-US" smtClean="0"/>
              <a:t>Actual parameters, or arguments, are values passed to a method when it is invoked.</a:t>
            </a:r>
          </a:p>
          <a:p>
            <a:pPr eaLnBrk="1" hangingPunct="1"/>
            <a:r>
              <a:rPr lang="en-US" smtClean="0"/>
              <a:t>When a method has multiple parameters, the caller must provide the right number and types of values.</a:t>
            </a:r>
          </a:p>
        </p:txBody>
      </p:sp>
      <p:sp>
        <p:nvSpPr>
          <p:cNvPr id="491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500290D-88AB-44C8-BCCC-55CE3F22BD07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9FE217-D8DD-41CE-8ACC-007B8D8D2C8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01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B56AB2B-07A1-468F-8DF0-B5F555DEBA15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and Behavior of Methods (continued)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Parameters and Instance Variables:</a:t>
            </a:r>
          </a:p>
          <a:p>
            <a:pPr eaLnBrk="1" hangingPunct="1"/>
            <a:r>
              <a:rPr lang="en-US" smtClean="0"/>
              <a:t>The purpose of a parameter is to pass information to a method.</a:t>
            </a:r>
          </a:p>
          <a:p>
            <a:pPr eaLnBrk="1" hangingPunct="1"/>
            <a:r>
              <a:rPr lang="en-US" smtClean="0"/>
              <a:t>The purpose of an instance variable is to maintain information in an object.</a:t>
            </a:r>
          </a:p>
          <a:p>
            <a:pPr eaLnBrk="1" hangingPunct="1"/>
            <a:r>
              <a:rPr lang="en-US" b="1" smtClean="0"/>
              <a:t>Local Variables:</a:t>
            </a:r>
          </a:p>
          <a:p>
            <a:pPr eaLnBrk="1" hangingPunct="1"/>
            <a:r>
              <a:rPr lang="en-US" smtClean="0"/>
              <a:t>Used to provide temporary working storage for data in a method.</a:t>
            </a:r>
          </a:p>
        </p:txBody>
      </p:sp>
      <p:sp>
        <p:nvSpPr>
          <p:cNvPr id="5018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BE5E8CF-B487-40B2-A482-BD46D4896AA8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15C2D93-B319-4AA4-84F5-1423EF8EDFE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12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556F9E8-C7A6-4BDD-9DEE-E9C3DAA5211C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and Behavior of Methods (continued)</a:t>
            </a:r>
          </a:p>
        </p:txBody>
      </p:sp>
      <p:sp>
        <p:nvSpPr>
          <p:cNvPr id="5120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Helper Methods:</a:t>
            </a:r>
          </a:p>
          <a:p>
            <a:pPr eaLnBrk="1" hangingPunct="1"/>
            <a:r>
              <a:rPr lang="en-US" smtClean="0"/>
              <a:t>Breaks a complex task performed by a method into subtasks.</a:t>
            </a:r>
          </a:p>
          <a:p>
            <a:pPr eaLnBrk="1" hangingPunct="1"/>
            <a:r>
              <a:rPr lang="en-US" smtClean="0"/>
              <a:t>Usually private, because only the methods in the class need to use them.</a:t>
            </a:r>
          </a:p>
          <a:p>
            <a:pPr eaLnBrk="1" hangingPunct="1"/>
            <a:endParaRPr lang="en-US" smtClean="0"/>
          </a:p>
        </p:txBody>
      </p:sp>
      <p:sp>
        <p:nvSpPr>
          <p:cNvPr id="5120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9483C50-795B-47B0-BDB5-C17A3E6B7892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EB5B57-8955-4366-AB85-A37B9D8B1DB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22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FD68984-11A8-450A-A442-3B604032EB94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and Lifetime of Variables </a:t>
            </a:r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Scope of Variables:</a:t>
            </a:r>
          </a:p>
          <a:p>
            <a:pPr eaLnBrk="1" hangingPunct="1"/>
            <a:r>
              <a:rPr lang="en-US" smtClean="0"/>
              <a:t>The scope of a variable is that region of the program within which the variable can validly appear in lines of code.</a:t>
            </a:r>
          </a:p>
          <a:p>
            <a:pPr eaLnBrk="1" hangingPunct="1"/>
            <a:r>
              <a:rPr lang="en-US" smtClean="0"/>
              <a:t>A local variable is restricted to the body of the method that declares it. </a:t>
            </a:r>
          </a:p>
          <a:p>
            <a:pPr eaLnBrk="1" hangingPunct="1"/>
            <a:r>
              <a:rPr lang="en-US" smtClean="0"/>
              <a:t>A private instance variable’s scope is the methods in its defining class.</a:t>
            </a:r>
          </a:p>
        </p:txBody>
      </p:sp>
      <p:sp>
        <p:nvSpPr>
          <p:cNvPr id="5222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D1F08C8-442A-4B2A-A549-B323C2E55BFA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and Lifetime of Variables (continued)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Scope of Variables (cont):</a:t>
            </a:r>
          </a:p>
          <a:p>
            <a:pPr eaLnBrk="1" hangingPunct="1"/>
            <a:r>
              <a:rPr lang="en-US" smtClean="0"/>
              <a:t>Variables and their scope</a:t>
            </a:r>
          </a:p>
          <a:p>
            <a:endParaRPr lang="en-US" smtClean="0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F9311A5-837A-47AC-A456-9D11496C540D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78853" name="Picture 5" descr="Tbl06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05200"/>
            <a:ext cx="7848600" cy="191928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1AA7F8B-BAD8-429B-9127-59620D408B0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32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9A621C7-6000-4FD4-B080-7F0B33592EF7}" type="slidenum">
              <a:rPr lang="en-US" sz="2600" b="1">
                <a:solidFill>
                  <a:schemeClr val="bg1"/>
                </a:solidFill>
              </a:rPr>
              <a:pPr/>
              <a:t>36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and Lifetime of Variables (continued)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Block Scope:</a:t>
            </a:r>
          </a:p>
          <a:p>
            <a:pPr eaLnBrk="1" hangingPunct="1"/>
            <a:r>
              <a:rPr lang="en-US" smtClean="0"/>
              <a:t>Variables declared within (nested) any compound statement enclosed in braces.</a:t>
            </a:r>
          </a:p>
          <a:p>
            <a:pPr eaLnBrk="1" hangingPunct="1"/>
            <a:r>
              <a:rPr lang="en-US" b="1" smtClean="0"/>
              <a:t>Lifetime of Variables:</a:t>
            </a:r>
          </a:p>
          <a:p>
            <a:pPr eaLnBrk="1" hangingPunct="1"/>
            <a:r>
              <a:rPr lang="en-US" smtClean="0"/>
              <a:t>The period during which it can be used.</a:t>
            </a:r>
          </a:p>
          <a:p>
            <a:pPr lvl="1" eaLnBrk="1" hangingPunct="1"/>
            <a:r>
              <a:rPr lang="en-US" smtClean="0"/>
              <a:t>Local variables and formal parameters exist during a single execution of a method.</a:t>
            </a:r>
          </a:p>
          <a:p>
            <a:pPr lvl="1" eaLnBrk="1" hangingPunct="1"/>
            <a:r>
              <a:rPr lang="en-US" smtClean="0"/>
              <a:t>Instance variables last for the lifetime of the object.</a:t>
            </a:r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B3D8610-5ABE-473D-8881-3A5EBF67D624}" type="slidenum">
              <a:rPr lang="en-US" sz="2600" b="1">
                <a:solidFill>
                  <a:schemeClr val="bg1"/>
                </a:solidFill>
              </a:rPr>
              <a:pPr/>
              <a:t>36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764115-045A-4284-9F26-271B0862B52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42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CE664FF-47BE-40AA-A32E-F5CCACE66E2F}" type="slidenum">
              <a:rPr lang="en-US" sz="2600" b="1">
                <a:solidFill>
                  <a:schemeClr val="bg1"/>
                </a:solidFill>
              </a:rPr>
              <a:pPr/>
              <a:t>37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and Lifetime of Variables (continued)</a:t>
            </a:r>
          </a:p>
        </p:txBody>
      </p:sp>
      <p:sp>
        <p:nvSpPr>
          <p:cNvPr id="5427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Duplicating Variable Names:</a:t>
            </a:r>
          </a:p>
          <a:p>
            <a:pPr eaLnBrk="1" hangingPunct="1"/>
            <a:r>
              <a:rPr lang="en-US" smtClean="0"/>
              <a:t>The same name can be used for different methods because the scope of a formal parameter or local variable is restricted to a single method.</a:t>
            </a:r>
          </a:p>
          <a:p>
            <a:pPr eaLnBrk="1" hangingPunct="1"/>
            <a:r>
              <a:rPr lang="en-US" smtClean="0"/>
              <a:t>A local variable with the same name as an instance variable is said to shadow it.</a:t>
            </a:r>
          </a:p>
        </p:txBody>
      </p:sp>
      <p:sp>
        <p:nvSpPr>
          <p:cNvPr id="5427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B49B113-1176-42B1-BD34-601CF63E764E}" type="slidenum">
              <a:rPr lang="en-US" sz="2600" b="1">
                <a:solidFill>
                  <a:schemeClr val="bg1"/>
                </a:solidFill>
              </a:rPr>
              <a:pPr/>
              <a:t>37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5356601-37E3-4CAE-A6B8-294ACD5E893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52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A275DF7-B9D2-4BCC-90C5-6257AA199E70}" type="slidenum">
              <a:rPr lang="en-US" sz="2600" b="1">
                <a:solidFill>
                  <a:schemeClr val="bg1"/>
                </a:solidFill>
              </a:rPr>
              <a:pPr/>
              <a:t>38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and Lifetime of Variables (continued)</a:t>
            </a:r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When to Use Instance Variables, Parameters, and Local Variables:</a:t>
            </a:r>
          </a:p>
          <a:p>
            <a:pPr eaLnBrk="1" hangingPunct="1"/>
            <a:r>
              <a:rPr lang="en-US" smtClean="0"/>
              <a:t>Instance variable: to store information within an object.</a:t>
            </a:r>
          </a:p>
          <a:p>
            <a:pPr eaLnBrk="1" hangingPunct="1"/>
            <a:r>
              <a:rPr lang="en-US" smtClean="0"/>
              <a:t>Parameter: to transmit information to a method.</a:t>
            </a:r>
          </a:p>
          <a:p>
            <a:pPr eaLnBrk="1" hangingPunct="1"/>
            <a:r>
              <a:rPr lang="en-US" smtClean="0"/>
              <a:t>Local variable: temporary working storage within a method.</a:t>
            </a:r>
          </a:p>
        </p:txBody>
      </p:sp>
      <p:sp>
        <p:nvSpPr>
          <p:cNvPr id="5530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AF9B92D-A6DA-420C-9793-6DEB24CBAD5C}" type="slidenum">
              <a:rPr lang="en-US" sz="2600" b="1">
                <a:solidFill>
                  <a:schemeClr val="bg1"/>
                </a:solidFill>
              </a:rPr>
              <a:pPr/>
              <a:t>38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35A9A9-9887-4157-B0F5-E1F7620D377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63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623A463-17F1-4749-B582-A95941074139}" type="slidenum">
              <a:rPr lang="en-US" sz="2600" b="1">
                <a:solidFill>
                  <a:schemeClr val="bg1"/>
                </a:solidFill>
              </a:rPr>
              <a:pPr/>
              <a:t>39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and Lifetime of Variables (continued)</a:t>
            </a:r>
          </a:p>
        </p:txBody>
      </p:sp>
      <p:sp>
        <p:nvSpPr>
          <p:cNvPr id="5632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When to Use Instance Variables, Parameters, and Local Variables (cont):</a:t>
            </a:r>
            <a:endParaRPr lang="en-US" smtClean="0"/>
          </a:p>
          <a:p>
            <a:pPr eaLnBrk="1" hangingPunct="1"/>
            <a:r>
              <a:rPr lang="en-US" smtClean="0"/>
              <a:t>Common mistakes:</a:t>
            </a:r>
          </a:p>
          <a:p>
            <a:pPr lvl="1" eaLnBrk="1" hangingPunct="1"/>
            <a:r>
              <a:rPr lang="en-US" smtClean="0"/>
              <a:t>Instance variable used for temporary working storage.</a:t>
            </a:r>
          </a:p>
          <a:p>
            <a:pPr lvl="1" eaLnBrk="1" hangingPunct="1"/>
            <a:r>
              <a:rPr lang="en-US" smtClean="0"/>
              <a:t>Local variable used to remember information as an object.</a:t>
            </a:r>
          </a:p>
          <a:p>
            <a:pPr lvl="1" eaLnBrk="1" hangingPunct="1"/>
            <a:r>
              <a:rPr lang="en-US" smtClean="0"/>
              <a:t>Method accesses data by directly referencing an instance variable instead of using a parameter.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5632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2A983AA-B770-44CB-ACD0-DEF22C4F43CA}" type="slidenum">
              <a:rPr lang="en-US" sz="2600" b="1">
                <a:solidFill>
                  <a:schemeClr val="bg1"/>
                </a:solidFill>
              </a:rPr>
              <a:pPr/>
              <a:t>39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DB9725-D92F-49FA-9829-7F6F55BEE28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02BADEF-2A0E-4D30-9E08-FE794B4071F1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1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E962C5C-6D50-4E3C-9B87-25B57968BE65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accessor</a:t>
            </a:r>
          </a:p>
          <a:p>
            <a:r>
              <a:rPr lang="en-US" smtClean="0"/>
              <a:t>actual parameter</a:t>
            </a:r>
          </a:p>
          <a:p>
            <a:r>
              <a:rPr lang="en-US" smtClean="0"/>
              <a:t>behavior</a:t>
            </a:r>
          </a:p>
          <a:p>
            <a:r>
              <a:rPr lang="en-US" smtClean="0"/>
              <a:t>constructor</a:t>
            </a:r>
          </a:p>
          <a:p>
            <a:r>
              <a:rPr lang="en-US" smtClean="0"/>
              <a:t>encapsulation</a:t>
            </a:r>
          </a:p>
          <a:p>
            <a:r>
              <a:rPr lang="en-US" smtClean="0"/>
              <a:t>formal parameter</a:t>
            </a:r>
          </a:p>
          <a:p>
            <a:r>
              <a:rPr lang="en-US" smtClean="0"/>
              <a:t>helper method</a:t>
            </a:r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362200"/>
            <a:ext cx="3770313" cy="3724275"/>
          </a:xfrm>
        </p:spPr>
        <p:txBody>
          <a:bodyPr/>
          <a:lstStyle/>
          <a:p>
            <a:r>
              <a:rPr lang="en-US" smtClean="0"/>
              <a:t>identity</a:t>
            </a:r>
          </a:p>
          <a:p>
            <a:r>
              <a:rPr lang="en-US" smtClean="0"/>
              <a:t>Instantiation</a:t>
            </a:r>
          </a:p>
          <a:p>
            <a:r>
              <a:rPr lang="en-US" smtClean="0"/>
              <a:t>lifetime</a:t>
            </a:r>
          </a:p>
          <a:p>
            <a:r>
              <a:rPr lang="en-US" smtClean="0"/>
              <a:t>mutator</a:t>
            </a:r>
          </a:p>
          <a:p>
            <a:r>
              <a:rPr lang="en-US" smtClean="0"/>
              <a:t>scope</a:t>
            </a:r>
          </a:p>
          <a:p>
            <a:r>
              <a:rPr lang="en-US" smtClean="0"/>
              <a:t>state</a:t>
            </a:r>
          </a:p>
          <a:p>
            <a:r>
              <a:rPr lang="en-US" smtClean="0"/>
              <a:t>visibility modifier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4D739A-511D-46E1-B692-19293C2E4CC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73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463988E-03C2-4EA6-AE2B-779D7E8D2383}" type="slidenum">
              <a:rPr lang="en-US" sz="2600" b="1">
                <a:solidFill>
                  <a:schemeClr val="bg1"/>
                </a:solidFill>
              </a:rPr>
              <a:pPr/>
              <a:t>40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and Lifetime of Variables (continued)</a:t>
            </a: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When to Use Instance Variables, Parameters, and Local Variables (cont):</a:t>
            </a:r>
            <a:endParaRPr lang="en-US" sz="2600" smtClean="0"/>
          </a:p>
          <a:p>
            <a:pPr eaLnBrk="1" hangingPunct="1"/>
            <a:r>
              <a:rPr lang="en-US" sz="2600" smtClean="0"/>
              <a:t>Reasons to prefer the use of parameters:</a:t>
            </a:r>
          </a:p>
          <a:p>
            <a:pPr lvl="1" eaLnBrk="1" hangingPunct="1"/>
            <a:r>
              <a:rPr lang="en-US" sz="2200" smtClean="0"/>
              <a:t>If several methods share a pool of variables and one method misuses a variable, the other methods are affected.</a:t>
            </a:r>
          </a:p>
          <a:p>
            <a:pPr lvl="1" eaLnBrk="1" hangingPunct="1"/>
            <a:r>
              <a:rPr lang="en-US" sz="2200" smtClean="0"/>
              <a:t>It is easier to understand methods and their relationships when defined by parameters and return values.</a:t>
            </a:r>
          </a:p>
          <a:p>
            <a:pPr lvl="1" eaLnBrk="1" hangingPunct="1"/>
            <a:r>
              <a:rPr lang="en-US" sz="2200" smtClean="0"/>
              <a:t>Methods that are passed parameters can be reused in different situations.</a:t>
            </a:r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208A877-8CE1-4E11-8A90-EE7C55EB602A}" type="slidenum">
              <a:rPr lang="en-US" sz="2600" b="1">
                <a:solidFill>
                  <a:schemeClr val="bg1"/>
                </a:solidFill>
              </a:rPr>
              <a:pPr/>
              <a:t>40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CBB7A6F-3FEE-40AF-BBDA-4230D0922912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83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D5BD4D2-18E1-404E-903C-71302F463462}" type="slidenum">
              <a:rPr lang="en-US" sz="2600" b="1">
                <a:solidFill>
                  <a:schemeClr val="bg1"/>
                </a:solidFill>
              </a:rPr>
              <a:pPr/>
              <a:t>41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8371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229600" cy="1219200"/>
          </a:xfrm>
        </p:spPr>
        <p:txBody>
          <a:bodyPr/>
          <a:lstStyle/>
          <a:p>
            <a:pPr eaLnBrk="1" hangingPunct="1"/>
            <a:r>
              <a:rPr lang="en-US" sz="3400" smtClean="0"/>
              <a:t>Graphics and GUIs: Images, a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3400" smtClean="0"/>
              <a:t> Class, and Mouse Events</a:t>
            </a:r>
          </a:p>
        </p:txBody>
      </p:sp>
      <p:sp>
        <p:nvSpPr>
          <p:cNvPr id="5837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Loading Images from Files and Displaying Them:</a:t>
            </a:r>
            <a:endParaRPr lang="en-US" smtClean="0"/>
          </a:p>
          <a:p>
            <a:pPr eaLnBrk="1" hangingPunct="1"/>
            <a:r>
              <a:rPr lang="en-US" smtClean="0"/>
              <a:t>Some image file formats: JPEG, GIF, or PNG.</a:t>
            </a:r>
          </a:p>
          <a:p>
            <a:pPr eaLnBrk="1" hangingPunct="1"/>
            <a:r>
              <a:rPr lang="en-US" smtClean="0"/>
              <a:t>Once an image is available, a Java application can load it into RAM for use.</a:t>
            </a:r>
          </a:p>
          <a:p>
            <a:pPr lvl="1" eaLnBrk="1" hangingPunct="1"/>
            <a:r>
              <a:rPr lang="en-US" sz="2300" smtClean="0">
                <a:latin typeface="Courier New" pitchFamily="49" charset="0"/>
                <a:cs typeface="Courier New" pitchFamily="49" charset="0"/>
              </a:rPr>
              <a:t>ImageIcon image = new ImageIcon(filename);</a:t>
            </a:r>
          </a:p>
          <a:p>
            <a:pPr lvl="1" eaLnBrk="1" hangingPunct="1"/>
            <a:r>
              <a:rPr lang="en-US" smtClean="0"/>
              <a:t>Creates an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ImageIcon</a:t>
            </a:r>
            <a:r>
              <a:rPr lang="en-US" smtClean="0"/>
              <a:t> object with a bitmap for the data in the image. </a:t>
            </a:r>
          </a:p>
        </p:txBody>
      </p:sp>
      <p:sp>
        <p:nvSpPr>
          <p:cNvPr id="5837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0C0B6CE-169B-431A-86A4-55C2CFC5E9A1}" type="slidenum">
              <a:rPr lang="en-US" sz="2600" b="1">
                <a:solidFill>
                  <a:schemeClr val="bg1"/>
                </a:solidFill>
              </a:rPr>
              <a:pPr/>
              <a:t>41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26AE64C-CD36-4CB4-AEB0-0DC293A693D5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939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81CC73C-5833-4D08-A086-226ED580077A}" type="slidenum">
              <a:rPr lang="en-US" sz="2600" b="1">
                <a:solidFill>
                  <a:schemeClr val="bg1"/>
                </a:solidFill>
              </a:rPr>
              <a:pPr/>
              <a:t>42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9395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229600" cy="1219200"/>
          </a:xfrm>
        </p:spPr>
        <p:txBody>
          <a:bodyPr/>
          <a:lstStyle/>
          <a:p>
            <a:pPr eaLnBrk="1" hangingPunct="1"/>
            <a:r>
              <a:rPr lang="en-US" sz="3400" smtClean="0"/>
              <a:t>Graphics and GUIs: Images, a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3400" smtClean="0"/>
              <a:t> Class, and Mouse Events (continued)</a:t>
            </a:r>
          </a:p>
        </p:txBody>
      </p:sp>
      <p:sp>
        <p:nvSpPr>
          <p:cNvPr id="5939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Loading Images from Files and Displaying Them (cont):</a:t>
            </a:r>
            <a:endParaRPr lang="en-US" sz="2400" smtClean="0"/>
          </a:p>
          <a:p>
            <a:pPr eaLnBrk="1" hangingPunct="1"/>
            <a:r>
              <a:rPr lang="en-US" sz="2400" smtClean="0"/>
              <a:t>Example: program has a main application class that loads an image of a cat and passes the image to a new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ColorPanel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ColorPanel</a:t>
            </a:r>
            <a:r>
              <a:rPr lang="en-US" sz="2400" smtClean="0"/>
              <a:t> receives the image icon at instantiation and saves a reference in an instance variable.</a:t>
            </a:r>
          </a:p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ColorPanel</a:t>
            </a:r>
            <a:r>
              <a:rPr lang="en-US" sz="2400" smtClean="0"/>
              <a:t> maintains another object, an image, as part of its state.</a:t>
            </a:r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3B477DE-5D4C-4A11-9D77-E4587939637C}" type="slidenum">
              <a:rPr lang="en-US" sz="2600" b="1">
                <a:solidFill>
                  <a:schemeClr val="bg1"/>
                </a:solidFill>
              </a:rPr>
              <a:pPr/>
              <a:t>42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7051026-A362-4E32-BE46-65FE788A6503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041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5E23F9C-73A8-4A65-88CB-70BE3BA9A5D4}" type="slidenum">
              <a:rPr lang="en-US" sz="2600" b="1">
                <a:solidFill>
                  <a:schemeClr val="bg1"/>
                </a:solidFill>
              </a:rPr>
              <a:pPr/>
              <a:t>43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0419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229600" cy="1219200"/>
          </a:xfrm>
        </p:spPr>
        <p:txBody>
          <a:bodyPr/>
          <a:lstStyle/>
          <a:p>
            <a:pPr eaLnBrk="1" hangingPunct="1"/>
            <a:r>
              <a:rPr lang="en-US" sz="3400" smtClean="0"/>
              <a:t>Graphics and GUIs: Images, a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3400" smtClean="0"/>
              <a:t> Class, and Mouse Events (continued)</a:t>
            </a:r>
          </a:p>
        </p:txBody>
      </p:sp>
      <p:sp>
        <p:nvSpPr>
          <p:cNvPr id="6042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Geometric Shapes:</a:t>
            </a:r>
          </a:p>
          <a:p>
            <a:pPr eaLnBrk="1" hangingPunct="1"/>
            <a:r>
              <a:rPr lang="en-US" sz="2600" smtClean="0"/>
              <a:t>It is useful to implement each shape as a distinct object with its own methods:</a:t>
            </a:r>
          </a:p>
          <a:p>
            <a:pPr lvl="1" eaLnBrk="1" hangingPunct="1"/>
            <a:r>
              <a:rPr lang="en-US" sz="2200" smtClean="0"/>
              <a:t>Allows users to manipulate attributes (color, size, etc.).</a:t>
            </a:r>
          </a:p>
          <a:p>
            <a:pPr lvl="1" eaLnBrk="1" hangingPunct="1"/>
            <a:r>
              <a:rPr lang="en-US" sz="2200" smtClean="0"/>
              <a:t>Allows more specific and complex shapes.</a:t>
            </a:r>
          </a:p>
          <a:p>
            <a:pPr lvl="1" eaLnBrk="1" hangingPunct="1"/>
            <a:r>
              <a:rPr lang="en-US" sz="2200" smtClean="0"/>
              <a:t>If a shape knows its own attributes, it just needs a graphic context in order to display.</a:t>
            </a:r>
          </a:p>
          <a:p>
            <a:pPr lvl="1" eaLnBrk="1" hangingPunct="1"/>
            <a:r>
              <a:rPr lang="en-US" sz="2200" smtClean="0"/>
              <a:t>Easy for programs that use multiple shapes and designs.</a:t>
            </a:r>
          </a:p>
        </p:txBody>
      </p:sp>
      <p:sp>
        <p:nvSpPr>
          <p:cNvPr id="6042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65D8635-E292-49C2-81D6-DBF4DBED096A}" type="slidenum">
              <a:rPr lang="en-US" sz="2600" b="1">
                <a:solidFill>
                  <a:schemeClr val="bg1"/>
                </a:solidFill>
              </a:rPr>
              <a:pPr/>
              <a:t>43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F6E5CEC-8A38-4DBA-9B83-9D2C51A8B41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144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54817D1-B94D-43B6-8EE0-39532A1A1D4E}" type="slidenum">
              <a:rPr lang="en-US" sz="2600" b="1">
                <a:solidFill>
                  <a:schemeClr val="bg1"/>
                </a:solidFill>
              </a:rPr>
              <a:pPr/>
              <a:t>44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144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229600" cy="1219200"/>
          </a:xfrm>
        </p:spPr>
        <p:txBody>
          <a:bodyPr/>
          <a:lstStyle/>
          <a:p>
            <a:pPr eaLnBrk="1" hangingPunct="1"/>
            <a:r>
              <a:rPr lang="en-US" sz="3400" smtClean="0"/>
              <a:t>Graphics and GUIs: Images, a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3400" smtClean="0"/>
              <a:t> Class, and Mouse Events (continued)</a:t>
            </a:r>
          </a:p>
        </p:txBody>
      </p:sp>
      <p:sp>
        <p:nvSpPr>
          <p:cNvPr id="6144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Defining a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b="1" smtClean="0"/>
              <a:t> Class:</a:t>
            </a:r>
            <a:endParaRPr lang="en-US" smtClean="0"/>
          </a:p>
          <a:p>
            <a:pPr eaLnBrk="1" hangingPunct="1"/>
            <a:r>
              <a:rPr lang="en-US" smtClean="0"/>
              <a:t>Circles have a color, center point, and radius.</a:t>
            </a:r>
          </a:p>
          <a:p>
            <a:pPr eaLnBrk="1" hangingPunct="1"/>
            <a:r>
              <a:rPr lang="en-US" smtClean="0"/>
              <a:t>Users can ask a circle to draw or fill itself, or if a circle contains a given point (x,y).</a:t>
            </a:r>
          </a:p>
          <a:p>
            <a:pPr eaLnBrk="1" hangingPunct="1"/>
            <a:r>
              <a:rPr lang="en-US" b="1" smtClean="0"/>
              <a:t>Implementation of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b="1" smtClean="0"/>
              <a:t> Class:</a:t>
            </a:r>
          </a:p>
          <a:p>
            <a:pPr eaLnBrk="1" hangingPunct="1"/>
            <a:r>
              <a:rPr lang="en-US" smtClean="0"/>
              <a:t>The constructor receives the color, center point, and radius and assigns these values to instance variables.</a:t>
            </a:r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60B02B0-E8E0-466D-96C7-4C003ADBD01E}" type="slidenum">
              <a:rPr lang="en-US" sz="2600" b="1">
                <a:solidFill>
                  <a:schemeClr val="bg1"/>
                </a:solidFill>
              </a:rPr>
              <a:pPr/>
              <a:t>44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87853F-D2D3-4647-A156-4D37A7857E77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246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28DD160-84CA-4847-875A-C6D400D9EAB3}" type="slidenum">
              <a:rPr lang="en-US" sz="2600" b="1">
                <a:solidFill>
                  <a:schemeClr val="bg1"/>
                </a:solidFill>
              </a:rPr>
              <a:pPr/>
              <a:t>45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2467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229600" cy="1219200"/>
          </a:xfrm>
        </p:spPr>
        <p:txBody>
          <a:bodyPr/>
          <a:lstStyle/>
          <a:p>
            <a:pPr eaLnBrk="1" hangingPunct="1"/>
            <a:r>
              <a:rPr lang="en-US" sz="3400" smtClean="0"/>
              <a:t>Graphics and GUIs: Images, a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3400" smtClean="0"/>
              <a:t> Class, and Mouse Events (continued)</a:t>
            </a:r>
          </a:p>
        </p:txBody>
      </p:sp>
      <p:sp>
        <p:nvSpPr>
          <p:cNvPr id="6246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Using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b="1" smtClean="0"/>
              <a:t> Class:</a:t>
            </a:r>
          </a:p>
          <a:p>
            <a:pPr eaLnBrk="1" hangingPunct="1"/>
            <a:r>
              <a:rPr lang="en-US" smtClean="0"/>
              <a:t>Displaying two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mtClean="0"/>
              <a:t> objects</a:t>
            </a:r>
          </a:p>
          <a:p>
            <a:pPr eaLnBrk="1" hangingPunct="1"/>
            <a:endParaRPr lang="en-US" smtClean="0"/>
          </a:p>
        </p:txBody>
      </p:sp>
      <p:sp>
        <p:nvSpPr>
          <p:cNvPr id="6246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2303E5D-3115-4AFB-92D1-6363BEAF0A12}" type="slidenum">
              <a:rPr lang="en-US" sz="2600" b="1">
                <a:solidFill>
                  <a:schemeClr val="bg1"/>
                </a:solidFill>
              </a:rPr>
              <a:pPr/>
              <a:t>45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62472" name="Picture 8" descr="Fig06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581400"/>
            <a:ext cx="3971925" cy="26463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C8F495-64B2-4059-A3B4-B680A74C1F5A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349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1D0F460-E534-46D8-9ADC-C446B8C6CA3B}" type="slidenum">
              <a:rPr lang="en-US" sz="2600" b="1">
                <a:solidFill>
                  <a:schemeClr val="bg1"/>
                </a:solidFill>
              </a:rPr>
              <a:pPr/>
              <a:t>46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3491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229600" cy="1219200"/>
          </a:xfrm>
        </p:spPr>
        <p:txBody>
          <a:bodyPr/>
          <a:lstStyle/>
          <a:p>
            <a:pPr eaLnBrk="1" hangingPunct="1"/>
            <a:r>
              <a:rPr lang="en-US" sz="3400" smtClean="0"/>
              <a:t>Graphics and GUIs: Images, a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3400" smtClean="0"/>
              <a:t> Class, and Mouse Events (continued)</a:t>
            </a:r>
          </a:p>
        </p:txBody>
      </p:sp>
      <p:sp>
        <p:nvSpPr>
          <p:cNvPr id="6349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The Method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repaint</a:t>
            </a:r>
            <a:r>
              <a:rPr lang="en-US" b="1" smtClean="0"/>
              <a:t>:</a:t>
            </a:r>
          </a:p>
          <a:p>
            <a:pPr eaLnBrk="1" hangingPunct="1"/>
            <a:r>
              <a:rPr lang="en-US" smtClean="0"/>
              <a:t>Used to refresh a GUI component, such as a panel.</a:t>
            </a:r>
          </a:p>
          <a:p>
            <a:pPr eaLnBrk="1" hangingPunct="1"/>
            <a:r>
              <a:rPr lang="en-US" smtClean="0"/>
              <a:t>Example: move a shape to a new coordinate in response to a mouse click.</a:t>
            </a:r>
          </a:p>
          <a:p>
            <a:pPr eaLnBrk="1" hangingPunct="1"/>
            <a:r>
              <a:rPr lang="en-US" b="1" smtClean="0"/>
              <a:t>Responses to Mouse Events:</a:t>
            </a:r>
          </a:p>
          <a:p>
            <a:pPr eaLnBrk="1" hangingPunct="1"/>
            <a:r>
              <a:rPr lang="en-US" smtClean="0"/>
              <a:t>Button presses and releases, mouse movement, dragging, and mouse entry/exit.</a:t>
            </a:r>
          </a:p>
          <a:p>
            <a:pPr eaLnBrk="1" hangingPunct="1"/>
            <a:endParaRPr lang="en-US" smtClean="0"/>
          </a:p>
        </p:txBody>
      </p:sp>
      <p:sp>
        <p:nvSpPr>
          <p:cNvPr id="6349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EF7B84A-4E84-4EDC-B150-3D7E3D6F4870}" type="slidenum">
              <a:rPr lang="en-US" sz="2600" b="1">
                <a:solidFill>
                  <a:schemeClr val="bg1"/>
                </a:solidFill>
              </a:rPr>
              <a:pPr/>
              <a:t>46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746ABC-9151-4DC4-A00E-183C59264B8C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451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E8EC30D-CE07-4132-ADD0-6D9AB4EB1672}" type="slidenum">
              <a:rPr lang="en-US" sz="2600" b="1">
                <a:solidFill>
                  <a:schemeClr val="bg1"/>
                </a:solidFill>
              </a:rPr>
              <a:pPr/>
              <a:t>47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229600" cy="1219200"/>
          </a:xfrm>
        </p:spPr>
        <p:txBody>
          <a:bodyPr/>
          <a:lstStyle/>
          <a:p>
            <a:pPr eaLnBrk="1" hangingPunct="1"/>
            <a:r>
              <a:rPr lang="en-US" sz="3400" smtClean="0"/>
              <a:t>Graphics and GUIs: Images, a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3400" smtClean="0"/>
              <a:t> Class, and Mouse Events (continued)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Responses to Mouse Events (cont):</a:t>
            </a:r>
            <a:endParaRPr lang="en-US" sz="2600" smtClean="0"/>
          </a:p>
          <a:p>
            <a:pPr eaLnBrk="1" hangingPunct="1"/>
            <a:r>
              <a:rPr lang="en-US" sz="2600" smtClean="0"/>
              <a:t>Listener objects: attached to a panel, and used to detect and respond to mouse events. </a:t>
            </a:r>
          </a:p>
          <a:p>
            <a:pPr eaLnBrk="1" hangingPunct="1"/>
            <a:r>
              <a:rPr lang="en-US" sz="2600" smtClean="0"/>
              <a:t>If a listener has a method whose parameter matches the type of mouse event, the JVM runs the method and passes the event object to it as a parameter.</a:t>
            </a:r>
          </a:p>
          <a:p>
            <a:pPr eaLnBrk="1" hangingPunct="1"/>
            <a:r>
              <a:rPr lang="en-US" sz="2600" smtClean="0"/>
              <a:t>The event object contains the mouse’s panel coordinates.</a:t>
            </a:r>
          </a:p>
        </p:txBody>
      </p:sp>
      <p:sp>
        <p:nvSpPr>
          <p:cNvPr id="6451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AF74A25-26DC-4D62-849B-150F2C62DCEC}" type="slidenum">
              <a:rPr lang="en-US" sz="2600" b="1">
                <a:solidFill>
                  <a:schemeClr val="bg1"/>
                </a:solidFill>
              </a:rPr>
              <a:pPr/>
              <a:t>47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D7A48A-03A7-4E21-8564-A2E18F7BECBC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553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508F95A-E299-42AD-8EAB-5F94CE801474}" type="slidenum">
              <a:rPr lang="en-US" sz="2600" b="1">
                <a:solidFill>
                  <a:schemeClr val="bg1"/>
                </a:solidFill>
              </a:rPr>
              <a:pPr/>
              <a:t>48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5539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229600" cy="1219200"/>
          </a:xfrm>
        </p:spPr>
        <p:txBody>
          <a:bodyPr/>
          <a:lstStyle/>
          <a:p>
            <a:pPr eaLnBrk="1" hangingPunct="1"/>
            <a:r>
              <a:rPr lang="en-US" sz="3400" smtClean="0"/>
              <a:t>Graphics and GUIs: Images, a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3400" smtClean="0"/>
              <a:t> Class, and Mouse Events (continued)</a:t>
            </a:r>
          </a:p>
        </p:txBody>
      </p:sp>
      <p:sp>
        <p:nvSpPr>
          <p:cNvPr id="6554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Dragging Circles:</a:t>
            </a:r>
            <a:endParaRPr lang="en-US" smtClean="0"/>
          </a:p>
          <a:p>
            <a:pPr eaLnBrk="1" hangingPunct="1"/>
            <a:r>
              <a:rPr lang="en-US" smtClean="0"/>
              <a:t>Example: the user selects a circle by pressing the mouse, and moves it by dragging.</a:t>
            </a:r>
          </a:p>
          <a:p>
            <a:pPr eaLnBrk="1" hangingPunct="1"/>
            <a:r>
              <a:rPr lang="en-US" smtClean="0"/>
              <a:t>Uses three types of events and responses:</a:t>
            </a:r>
          </a:p>
          <a:p>
            <a:pPr lvl="1" eaLnBrk="1" hangingPunct="1"/>
            <a:r>
              <a:rPr lang="en-US" b="1" smtClean="0"/>
              <a:t>Mouse press</a:t>
            </a:r>
            <a:r>
              <a:rPr lang="en-US" smtClean="0"/>
              <a:t>: saves the coordinates of the mouse.</a:t>
            </a:r>
          </a:p>
          <a:p>
            <a:pPr lvl="1" eaLnBrk="1" hangingPunct="1"/>
            <a:r>
              <a:rPr lang="en-US" b="1" smtClean="0"/>
              <a:t>Mouse release</a:t>
            </a:r>
            <a:r>
              <a:rPr lang="en-US" smtClean="0"/>
              <a:t>: deselects the shape and sets the saved reference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b="1" smtClean="0"/>
              <a:t>Mouse drag</a:t>
            </a:r>
            <a:r>
              <a:rPr lang="en-US" smtClean="0"/>
              <a:t>: computes the x and y distances between the current and saved mouse coordinates.</a:t>
            </a:r>
          </a:p>
        </p:txBody>
      </p:sp>
      <p:sp>
        <p:nvSpPr>
          <p:cNvPr id="6554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9999853-09EB-4C5D-9943-B8AD6158C31F}" type="slidenum">
              <a:rPr lang="en-US" sz="2600" b="1">
                <a:solidFill>
                  <a:schemeClr val="bg1"/>
                </a:solidFill>
              </a:rPr>
              <a:pPr/>
              <a:t>48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DAFAAF7-80CF-43EA-9592-DBDBBFE36C4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656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5AAF063-5A51-4EE0-8FBD-24CECD980A45}" type="slidenum">
              <a:rPr lang="en-US" sz="2600" b="1">
                <a:solidFill>
                  <a:schemeClr val="bg1"/>
                </a:solidFill>
              </a:rPr>
              <a:pPr/>
              <a:t>49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656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In this chapter, you learned:</a:t>
            </a:r>
          </a:p>
          <a:p>
            <a:r>
              <a:rPr lang="en-US" sz="2600" smtClean="0"/>
              <a:t>Java class definitions consist of instance variables, constructors, and methods.</a:t>
            </a:r>
          </a:p>
          <a:p>
            <a:r>
              <a:rPr lang="en-US" sz="2600" smtClean="0"/>
              <a:t>Constructors initialize an object’s instance variables when the object is created. A default constructor expects no parameters and sets the variables to reasonable default values. Other constructors expect parameters that allow clients to set up objects with specified data.</a:t>
            </a:r>
          </a:p>
        </p:txBody>
      </p:sp>
      <p:sp>
        <p:nvSpPr>
          <p:cNvPr id="6656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64ADE43-2453-42E0-B3B1-51E2226D4DC8}" type="slidenum">
              <a:rPr lang="en-US" sz="2600" b="1">
                <a:solidFill>
                  <a:schemeClr val="bg1"/>
                </a:solidFill>
              </a:rPr>
              <a:pPr/>
              <a:t>49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B97909B-736B-42D5-9AD8-8B51E58A913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4535D33-45BB-468D-87C2-C98285FD237D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Internal Structure of Classes and Objects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mtClean="0"/>
              <a:t>An object is a runtime entity that contains data and responds to messages.</a:t>
            </a:r>
          </a:p>
          <a:p>
            <a:pPr eaLnBrk="1" hangingPunct="1"/>
            <a:r>
              <a:rPr lang="en-US" smtClean="0"/>
              <a:t>A class is a software package or template that describes the characteristics of similar objects.</a:t>
            </a:r>
          </a:p>
          <a:p>
            <a:pPr lvl="1" eaLnBrk="1" hangingPunct="1"/>
            <a:r>
              <a:rPr lang="en-US" smtClean="0"/>
              <a:t>Instance variable declarations which define an object’s data requirements.</a:t>
            </a:r>
          </a:p>
          <a:p>
            <a:pPr lvl="1" eaLnBrk="1" hangingPunct="1"/>
            <a:r>
              <a:rPr lang="en-US" smtClean="0"/>
              <a:t>Methods that define its behavior in response to messages.</a:t>
            </a: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2F6413B-6E01-4247-8919-CF8B150E6CB4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AF464E3-E674-41A6-9922-B50315AD65E5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758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54C486A-C1B7-456D-AC60-66E2F92EC1C6}" type="slidenum">
              <a:rPr lang="en-US" sz="2600" b="1">
                <a:solidFill>
                  <a:schemeClr val="bg1"/>
                </a:solidFill>
              </a:rPr>
              <a:pPr/>
              <a:t>50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04ECA84-DF55-4379-BE95-0F6747F6697A}" type="slidenum">
              <a:rPr lang="en-US" sz="2600" b="1">
                <a:solidFill>
                  <a:schemeClr val="bg1"/>
                </a:solidFill>
              </a:rPr>
              <a:pPr/>
              <a:t>50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758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r>
              <a:rPr lang="en-US" sz="2400" smtClean="0"/>
              <a:t>Mutator methods modify an object’s instance variables, whereas accessor methods merely allow clients to observe the values of these variables.</a:t>
            </a:r>
          </a:p>
          <a:p>
            <a:r>
              <a:rPr lang="en-US" sz="2400" smtClean="0"/>
              <a:t>The visibility modifier public is used to make methods visible to clients, whereas the visibility modifier private is used to encapsulate or restrict access to variables and methods.</a:t>
            </a:r>
          </a:p>
          <a:p>
            <a:r>
              <a:rPr lang="en-US" sz="2400" smtClean="0"/>
              <a:t>Helper methods are methods that are called from other methods in a class definition. They are usually declared to be private.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550F0-63E2-4FA1-8257-600052AF7091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861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CAC07F8-C618-41F0-B030-F35AB926F18C}" type="slidenum">
              <a:rPr lang="en-US" sz="2600" b="1">
                <a:solidFill>
                  <a:schemeClr val="bg1"/>
                </a:solidFill>
              </a:rPr>
              <a:pPr/>
              <a:t>51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6861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CC2EFD4-1E1F-4B41-A8CF-D07A8B7B4040}" type="slidenum">
              <a:rPr lang="en-US" sz="2600" b="1">
                <a:solidFill>
                  <a:schemeClr val="bg1"/>
                </a:solidFill>
              </a:rPr>
              <a:pPr/>
              <a:t>51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8613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r>
              <a:rPr lang="en-US" sz="2200" smtClean="0"/>
              <a:t>Variables within a class definition can be instance variables, local variables, or parameters. Instance variables are used to track the state of an object. Local variables are used for temporary working storage within a method. Parameters are used to transmit data to a method.</a:t>
            </a:r>
          </a:p>
          <a:p>
            <a:r>
              <a:rPr lang="en-US" sz="2200" smtClean="0"/>
              <a:t>A formal parameter appears in a method’s signature and is referenced in its code. An actual parameter is a value passed to a method when it is called. A method’s actual parameters must match its formal parameters in number, position, and type.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5C5111-014B-4242-8B82-19D880A048EC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7065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B2FB23C-B695-4A84-A82B-6F391DD22C42}" type="slidenum">
              <a:rPr lang="en-US" sz="2600" b="1">
                <a:solidFill>
                  <a:schemeClr val="bg1"/>
                </a:solidFill>
              </a:rPr>
              <a:pPr/>
              <a:t>52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70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442D83E-1427-48A7-B695-6F20EE745561}" type="slidenum">
              <a:rPr lang="en-US" sz="2600" b="1">
                <a:solidFill>
                  <a:schemeClr val="bg1"/>
                </a:solidFill>
              </a:rPr>
              <a:pPr/>
              <a:t>52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7066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2200" smtClean="0"/>
              <a:t>The scope of a variable is the area of program text within which it is visible. The scope of an instance variable is the entire class within which it is declared. The scope of a local variable or a parameter is the body of the method within which it is declared.</a:t>
            </a:r>
          </a:p>
          <a:p>
            <a:r>
              <a:rPr lang="en-US" sz="2200" smtClean="0"/>
              <a:t>The lifetime of a variable is the period of program execution during which its storage can be accessed. The lifetime of an instance variable is the same as the lifetime of a particular object. The lifetime of a local variable and a parameter is the time during which a particular call of a method is active.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A5DBB0-2D82-4152-A4E0-640DB1EED63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B4B45E3-804C-49EE-A366-538ACACB8000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Internal Structure of Classes and Objects (continued)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Encapsulation</a:t>
            </a:r>
            <a:r>
              <a:rPr lang="en-US" smtClean="0"/>
              <a:t>: the combining of data and behavior into a single software package.</a:t>
            </a:r>
          </a:p>
          <a:p>
            <a:pPr eaLnBrk="1" hangingPunct="1"/>
            <a:r>
              <a:rPr lang="en-US" b="1" smtClean="0"/>
              <a:t>Instantiation</a:t>
            </a:r>
            <a:r>
              <a:rPr lang="en-US" smtClean="0"/>
              <a:t>: The process of creating a new object.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2198498-530C-4471-A2B4-4417F5C02C84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787E0B-821F-40B9-93EC-D1DF6EBDB11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A73693F-B737-415F-B6CC-240A07011E48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Internal Structure of Classes and Objects (continued)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Classes, Objects, and Computer Memory:</a:t>
            </a:r>
            <a:endParaRPr lang="en-US" smtClean="0"/>
          </a:p>
          <a:p>
            <a:pPr eaLnBrk="1" hangingPunct="1"/>
            <a:r>
              <a:rPr lang="en-US" smtClean="0"/>
              <a:t>When a Java program is executing, the computer’s memory must hold:</a:t>
            </a:r>
          </a:p>
          <a:p>
            <a:pPr lvl="1" eaLnBrk="1" hangingPunct="1"/>
            <a:r>
              <a:rPr lang="en-US" smtClean="0"/>
              <a:t>All class templates in their compiled form.</a:t>
            </a:r>
          </a:p>
          <a:p>
            <a:pPr lvl="1" eaLnBrk="1" hangingPunct="1"/>
            <a:r>
              <a:rPr lang="en-US" smtClean="0"/>
              <a:t>Variables that refer to objects.</a:t>
            </a:r>
          </a:p>
          <a:p>
            <a:pPr lvl="1" eaLnBrk="1" hangingPunct="1"/>
            <a:r>
              <a:rPr lang="en-US" smtClean="0"/>
              <a:t>Objects as needed.</a:t>
            </a:r>
          </a:p>
          <a:p>
            <a:pPr eaLnBrk="1" hangingPunct="1"/>
            <a:r>
              <a:rPr lang="en-US" smtClean="0"/>
              <a:t>Each method’s compiled byte code is stored in memory as part of its class’s template.</a:t>
            </a:r>
          </a:p>
        </p:txBody>
      </p:sp>
      <p:sp>
        <p:nvSpPr>
          <p:cNvPr id="2560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6759379-2C39-4DE5-9CDA-8311E6A7CA7C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9B1C8F-2C40-498E-8829-D1801274A8A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66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78D3B83-D633-4EB3-95E2-5ABF918D97DE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Internal Structure of Classes and Objects (continued)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Classes, Objects, and Computer Memory (cont):</a:t>
            </a:r>
            <a:endParaRPr lang="en-US" sz="2600" smtClean="0"/>
          </a:p>
          <a:p>
            <a:pPr eaLnBrk="1" hangingPunct="1"/>
            <a:r>
              <a:rPr lang="en-US" sz="2600" smtClean="0"/>
              <a:t>Memory for data is allocated within objects. </a:t>
            </a:r>
          </a:p>
          <a:p>
            <a:pPr eaLnBrk="1" hangingPunct="1"/>
            <a:r>
              <a:rPr lang="en-US" sz="2600" smtClean="0"/>
              <a:t>Although all class templates are in memory at all times, individual objects come and go.</a:t>
            </a:r>
          </a:p>
          <a:p>
            <a:pPr lvl="1" eaLnBrk="1" hangingPunct="1"/>
            <a:r>
              <a:rPr lang="en-US" sz="2200" smtClean="0"/>
              <a:t>An object occupies memory with it is instantiated, and disappears when no longer needed.</a:t>
            </a:r>
          </a:p>
          <a:p>
            <a:pPr lvl="1" eaLnBrk="1" hangingPunct="1"/>
            <a:r>
              <a:rPr lang="en-US" sz="2200" smtClean="0"/>
              <a:t>Garbage collection: the JVM process of keeping track of which objects need to be stored and which can be deleted.</a:t>
            </a:r>
          </a:p>
        </p:txBody>
      </p:sp>
      <p:sp>
        <p:nvSpPr>
          <p:cNvPr id="2662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0652E91-37FC-42F7-B6CA-E46C4131AF48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46C316C-D8A7-4A8D-B56D-F1EBFEBF1E2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76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C2F8D48-8968-427B-B62A-485C6BBA95ED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Internal Structure of Classes and Objects (continued)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Three Characteristics of an Object:</a:t>
            </a:r>
          </a:p>
          <a:p>
            <a:pPr eaLnBrk="1" hangingPunct="1"/>
            <a:r>
              <a:rPr lang="en-US" b="1" smtClean="0"/>
              <a:t>Behavior</a:t>
            </a:r>
            <a:r>
              <a:rPr lang="en-US" smtClean="0"/>
              <a:t>: defined by the methods of its class.</a:t>
            </a:r>
          </a:p>
          <a:p>
            <a:pPr eaLnBrk="1" hangingPunct="1"/>
            <a:r>
              <a:rPr lang="en-US" b="1" smtClean="0"/>
              <a:t>State</a:t>
            </a:r>
            <a:r>
              <a:rPr lang="en-US" smtClean="0"/>
              <a:t>: at any moment the instance variables have particular values, which change in response to messages sent to the object.</a:t>
            </a:r>
          </a:p>
          <a:p>
            <a:pPr eaLnBrk="1" hangingPunct="1"/>
            <a:r>
              <a:rPr lang="en-US" b="1" smtClean="0"/>
              <a:t>Identity</a:t>
            </a:r>
            <a:r>
              <a:rPr lang="en-US" smtClean="0"/>
              <a:t>: distinguish from other objects in memory, as handled by the JVM.</a:t>
            </a:r>
          </a:p>
        </p:txBody>
      </p:sp>
      <p:sp>
        <p:nvSpPr>
          <p:cNvPr id="2765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565E523-F00D-4929-9C5F-EEFA01A03B0B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99CC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11593</TotalTime>
  <Words>2676</Words>
  <Application>Microsoft Office PowerPoint</Application>
  <PresentationFormat>On-screen Show (4:3)</PresentationFormat>
  <Paragraphs>420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Wingdings</vt:lpstr>
      <vt:lpstr>Times New Roman</vt:lpstr>
      <vt:lpstr>Courier New</vt:lpstr>
      <vt:lpstr>Capsules</vt:lpstr>
      <vt:lpstr>Capsules</vt:lpstr>
      <vt:lpstr>Capsules</vt:lpstr>
      <vt:lpstr>Chapter 6 Introduction to Defining Classes</vt:lpstr>
      <vt:lpstr>Objectives</vt:lpstr>
      <vt:lpstr>Objectives (continued)</vt:lpstr>
      <vt:lpstr>Vocabulary</vt:lpstr>
      <vt:lpstr>The Internal Structure of Classes and Objects</vt:lpstr>
      <vt:lpstr>The Internal Structure of Classes and Objects (continued)</vt:lpstr>
      <vt:lpstr>The Internal Structure of Classes and Objects (continued)</vt:lpstr>
      <vt:lpstr>The Internal Structure of Classes and Objects (continued)</vt:lpstr>
      <vt:lpstr>The Internal Structure of Classes and Objects (continued)</vt:lpstr>
      <vt:lpstr>The Internal Structure of Classes and Objects (continued)</vt:lpstr>
      <vt:lpstr>A Student Class</vt:lpstr>
      <vt:lpstr>A Student Class (continued)</vt:lpstr>
      <vt:lpstr>A Student Class (continued)</vt:lpstr>
      <vt:lpstr>A Student Class (continued)</vt:lpstr>
      <vt:lpstr>A Student Class (continued)</vt:lpstr>
      <vt:lpstr>A Student Class (continued)</vt:lpstr>
      <vt:lpstr>A Student Class (continued)</vt:lpstr>
      <vt:lpstr>A Student Class (continued)</vt:lpstr>
      <vt:lpstr>A Student Class (continued)</vt:lpstr>
      <vt:lpstr>A Student Class (continued)</vt:lpstr>
      <vt:lpstr>A Student Class (continued)</vt:lpstr>
      <vt:lpstr>A Student Class (continued)</vt:lpstr>
      <vt:lpstr>A Student Class (continued)</vt:lpstr>
      <vt:lpstr>A Student Class (continued)</vt:lpstr>
      <vt:lpstr>Editing, Compiling, and Testing the Student Class</vt:lpstr>
      <vt:lpstr>Editing, Compiling, and Testing the Student Class (continued)</vt:lpstr>
      <vt:lpstr>Editing, Compiling, and Testing the Student Class (continued)</vt:lpstr>
      <vt:lpstr>The Structure and Behavior of Methods</vt:lpstr>
      <vt:lpstr>The Structure and Behavior of Methods (continued)</vt:lpstr>
      <vt:lpstr>The Structure and Behavior of Methods (continued)</vt:lpstr>
      <vt:lpstr>The Structure and Behavior of Methods (continued)</vt:lpstr>
      <vt:lpstr>The Structure and Behavior of Methods (continued)</vt:lpstr>
      <vt:lpstr>The Structure and Behavior of Methods (continued)</vt:lpstr>
      <vt:lpstr>Scope and Lifetime of Variables </vt:lpstr>
      <vt:lpstr>Scope and Lifetime of Variables (continued)</vt:lpstr>
      <vt:lpstr>Scope and Lifetime of Variables (continued)</vt:lpstr>
      <vt:lpstr>Scope and Lifetime of Variables (continued)</vt:lpstr>
      <vt:lpstr>Scope and Lifetime of Variables (continued)</vt:lpstr>
      <vt:lpstr>Scope and Lifetime of Variables (continued)</vt:lpstr>
      <vt:lpstr>Scope and Lifetime of Variables (continued)</vt:lpstr>
      <vt:lpstr>Graphics and GUIs: Images, a Circle Class, and Mouse Events</vt:lpstr>
      <vt:lpstr>Graphics and GUIs: Images, a Circle Class, and Mouse Events (continued)</vt:lpstr>
      <vt:lpstr>Graphics and GUIs: Images, a Circle Class, and Mouse Events (continued)</vt:lpstr>
      <vt:lpstr>Graphics and GUIs: Images, a Circle Class, and Mouse Events (continued)</vt:lpstr>
      <vt:lpstr>Graphics and GUIs: Images, a Circle Class, and Mouse Events (continued)</vt:lpstr>
      <vt:lpstr>Graphics and GUIs: Images, a Circle Class, and Mouse Events (continued)</vt:lpstr>
      <vt:lpstr>Graphics and GUIs: Images, a Circle Class, and Mouse Events (continued)</vt:lpstr>
      <vt:lpstr>Graphics and GUIs: Images, a Circle Class, and Mouse Events (continued)</vt:lpstr>
      <vt:lpstr>Summary</vt:lpstr>
      <vt:lpstr>Summary (continued)</vt:lpstr>
      <vt:lpstr>Summary (continued)</vt:lpstr>
      <vt:lpstr>Summary (continued)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Introduction to Defining Classes</dc:title>
  <dc:creator/>
  <cp:lastModifiedBy>Amanda Lyons</cp:lastModifiedBy>
  <cp:revision>636</cp:revision>
  <dcterms:created xsi:type="dcterms:W3CDTF">2001-06-11T01:47:29Z</dcterms:created>
  <dcterms:modified xsi:type="dcterms:W3CDTF">2009-09-30T16:03:22Z</dcterms:modified>
</cp:coreProperties>
</file>