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299" r:id="rId2"/>
    <p:sldId id="380" r:id="rId3"/>
    <p:sldId id="506" r:id="rId4"/>
    <p:sldId id="300" r:id="rId5"/>
    <p:sldId id="609" r:id="rId6"/>
    <p:sldId id="512" r:id="rId7"/>
    <p:sldId id="619" r:id="rId8"/>
    <p:sldId id="641" r:id="rId9"/>
    <p:sldId id="610" r:id="rId10"/>
    <p:sldId id="611" r:id="rId11"/>
    <p:sldId id="612" r:id="rId12"/>
    <p:sldId id="613" r:id="rId13"/>
    <p:sldId id="614" r:id="rId14"/>
    <p:sldId id="615" r:id="rId15"/>
    <p:sldId id="620" r:id="rId16"/>
    <p:sldId id="622" r:id="rId17"/>
    <p:sldId id="621" r:id="rId18"/>
    <p:sldId id="623" r:id="rId19"/>
    <p:sldId id="617" r:id="rId20"/>
    <p:sldId id="628" r:id="rId21"/>
    <p:sldId id="627" r:id="rId22"/>
    <p:sldId id="629" r:id="rId23"/>
    <p:sldId id="630" r:id="rId24"/>
    <p:sldId id="626" r:id="rId25"/>
    <p:sldId id="631" r:id="rId26"/>
    <p:sldId id="632" r:id="rId27"/>
    <p:sldId id="633" r:id="rId28"/>
    <p:sldId id="618" r:id="rId29"/>
    <p:sldId id="634" r:id="rId30"/>
    <p:sldId id="635" r:id="rId31"/>
    <p:sldId id="636" r:id="rId32"/>
    <p:sldId id="637" r:id="rId33"/>
    <p:sldId id="638" r:id="rId34"/>
    <p:sldId id="639" r:id="rId35"/>
    <p:sldId id="640" r:id="rId36"/>
    <p:sldId id="510" r:id="rId37"/>
    <p:sldId id="511" r:id="rId38"/>
    <p:sldId id="509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son" initials="" lastIdx="5" clrIdx="0"/>
  <p:cmAuthor id="1" name="Amanda Lyons" initials="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082" autoAdjust="0"/>
    <p:restoredTop sz="94575" autoAdjust="0"/>
  </p:normalViewPr>
  <p:slideViewPr>
    <p:cSldViewPr>
      <p:cViewPr>
        <p:scale>
          <a:sx n="75" d="100"/>
          <a:sy n="75" d="100"/>
        </p:scale>
        <p:origin x="-882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644915D-2DC9-4B8B-A8B5-60F4A03100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85B683E-778A-4F46-9568-1F7719F170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F0EFB4-1650-4399-8153-4AC2B86DD31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C5866-380E-439D-9EC2-6EE9F86BE1A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DA588-B0B8-48E8-9270-146BB7D63B72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8275EB-6F87-4992-97C4-AF3B79094BC8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59C4BE-105C-4BFE-828B-8543A57D0732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DE731E-D048-4035-88F0-51599295765E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</p:grpSp>
      <p:pic>
        <p:nvPicPr>
          <p:cNvPr id="10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20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66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4B960930-D94F-4A47-AC92-B09FB31488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C115E-FE9C-450A-B9CD-34C0B7542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A3492-1140-47C3-8AA7-241E07E8AE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F60F0-6F35-4E36-98D0-F4F1DB6476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EB1AE-C12E-43ED-A0A3-F01F1CD3BC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E2A05-D645-4699-99E0-A6B9DCED16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3696-78C7-4EC1-97A7-37E9B22A81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329A7-36F7-47C2-B46E-383DBE7480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A29DC-E15D-4E10-A63D-C5E8B4F5A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8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5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9" name="Text Box 21"/>
          <p:cNvSpPr txBox="1">
            <a:spLocks noChangeArrowheads="1"/>
          </p:cNvSpPr>
          <p:nvPr userDrawn="1"/>
        </p:nvSpPr>
        <p:spPr bwMode="auto">
          <a:xfrm>
            <a:off x="-3175" y="3276600"/>
            <a:ext cx="4921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Chapter 7</a:t>
            </a:r>
            <a:endParaRPr lang="en-US" sz="2000" b="1" dirty="0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 bwMode="auto">
          <a:xfrm>
            <a:off x="1676400" y="6230938"/>
            <a:ext cx="71643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b="1" dirty="0">
                <a:latin typeface="Arial" pitchFamily="34" charset="0"/>
              </a:rPr>
              <a:t>CLB: MS </a:t>
            </a:r>
            <a:r>
              <a:rPr lang="en-US" b="1" dirty="0">
                <a:latin typeface="Arial" pitchFamily="34" charset="0"/>
              </a:rPr>
              <a:t>Office </a:t>
            </a:r>
            <a:r>
              <a:rPr lang="en-US" b="1" dirty="0">
                <a:latin typeface="Arial" pitchFamily="34" charset="0"/>
              </a:rPr>
              <a:t>2007 Companion</a:t>
            </a: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914400" y="64008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latin typeface="Arial" pitchFamily="34" charset="0"/>
              </a:rPr>
              <a:t>Campbell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11963-11C5-4369-867E-7A978FBDD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292DF-638F-4BEF-9185-050ACB3230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FE9CF-3416-4770-8482-17A9D85CFF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96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103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963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4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 userDrawn="1"/>
        </p:nvSpPr>
        <p:spPr bwMode="auto">
          <a:xfrm>
            <a:off x="0" y="3200400"/>
            <a:ext cx="7937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Chapter 7</a:t>
            </a:r>
            <a:endParaRPr lang="en-US" sz="2000" b="1" dirty="0"/>
          </a:p>
        </p:txBody>
      </p:sp>
      <p:sp>
        <p:nvSpPr>
          <p:cNvPr id="1039" name="Text Box 15"/>
          <p:cNvSpPr txBox="1">
            <a:spLocks noChangeArrowheads="1"/>
          </p:cNvSpPr>
          <p:nvPr userDrawn="1"/>
        </p:nvSpPr>
        <p:spPr bwMode="auto">
          <a:xfrm>
            <a:off x="8382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Lambert / Osborne</a:t>
            </a:r>
          </a:p>
        </p:txBody>
      </p:sp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4724400" y="6324600"/>
            <a:ext cx="426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2000" b="1" dirty="0"/>
              <a:t>Fundamentals of </a:t>
            </a:r>
            <a:r>
              <a:rPr lang="en-US" sz="2000" b="1" dirty="0"/>
              <a:t>Java 4E</a:t>
            </a:r>
          </a:p>
        </p:txBody>
      </p:sp>
      <p:sp>
        <p:nvSpPr>
          <p:cNvPr id="696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2FEC7855-B0E5-401A-BBA3-FB2F814215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15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301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83" r:id="rId7"/>
    <p:sldLayoutId id="2147483676" r:id="rId8"/>
    <p:sldLayoutId id="2147483675" r:id="rId9"/>
    <p:sldLayoutId id="2147483674" r:id="rId10"/>
    <p:sldLayoutId id="2147483673" r:id="rId11"/>
    <p:sldLayoutId id="2147483672" r:id="rId1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107EAD-C0B4-4426-A07B-F972DED274A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Chapter 7</a:t>
            </a:r>
            <a:br>
              <a:rPr lang="en-US" sz="3200" smtClean="0"/>
            </a:br>
            <a:r>
              <a:rPr lang="en-US" sz="3200" smtClean="0"/>
              <a:t>Control Statements Continued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241800" cy="1822450"/>
          </a:xfrm>
        </p:spPr>
        <p:txBody>
          <a:bodyPr/>
          <a:lstStyle/>
          <a:p>
            <a:pPr eaLnBrk="1" hangingPunct="1"/>
            <a:r>
              <a:rPr lang="en-US" b="1" smtClean="0"/>
              <a:t>Fundamentals of Java: AP Computer Science Essentials, 4th Edition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609600" y="62484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6858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Lambert / Osborne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4DEAB4-EC80-46C4-BB70-A4BD1B125C0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867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5CDA2CC-5BB9-4199-A518-1F84A908F25B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Operators (continued)</a:t>
            </a:r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Examples Using Logical Operators:</a:t>
            </a:r>
            <a:endParaRPr lang="en-US" smtClean="0"/>
          </a:p>
          <a:p>
            <a:pPr eaLnBrk="1" hangingPunct="1"/>
            <a:r>
              <a:rPr lang="en-US" smtClean="0"/>
              <a:t>A Boolean variable can be true or false, and used to simplify a Boolean expression.</a:t>
            </a:r>
          </a:p>
          <a:p>
            <a:pPr lvl="1"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bothHigh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atleastOneHigh</a:t>
            </a:r>
            <a:r>
              <a:rPr lang="en-US" smtClean="0"/>
              <a:t>, etc.</a:t>
            </a:r>
          </a:p>
          <a:p>
            <a:pPr eaLnBrk="1" hangingPunct="1"/>
            <a:r>
              <a:rPr lang="en-US" smtClean="0"/>
              <a:t>Rewrite a complex </a:t>
            </a:r>
            <a:r>
              <a:rPr lang="en-US" smtClean="0">
                <a:latin typeface="Courier New" pitchFamily="49" charset="0"/>
              </a:rPr>
              <a:t>if</a:t>
            </a:r>
            <a:r>
              <a:rPr lang="en-US" smtClean="0"/>
              <a:t> statement as a series of simpler statements.</a:t>
            </a:r>
          </a:p>
          <a:p>
            <a:pPr lvl="1" eaLnBrk="1" hangingPunct="1"/>
            <a:r>
              <a:rPr lang="en-US" smtClean="0"/>
              <a:t>Javish: combination of English and Java.</a:t>
            </a:r>
          </a:p>
          <a:p>
            <a:pPr lvl="1" eaLnBrk="1" hangingPunct="1"/>
            <a:r>
              <a:rPr lang="en-US" smtClean="0"/>
              <a:t>Create a truth table before rewriting.</a:t>
            </a:r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D01900E-3713-4945-AA7D-FA292B45611C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5F32041-3395-4B4E-B77B-0D3E21E3BD7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969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E890949-040D-4B90-83C2-5E238620A9C1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Operators (continued)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Some Useful Boolean Equivalences:</a:t>
            </a:r>
          </a:p>
          <a:p>
            <a:pPr eaLnBrk="1" hangingPunct="1"/>
            <a:r>
              <a:rPr lang="en-US" smtClean="0"/>
              <a:t>The following pairs of expressions are equal: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Use equivalences to rewrite a condition in a more easily understandable form.</a:t>
            </a:r>
          </a:p>
        </p:txBody>
      </p:sp>
      <p:sp>
        <p:nvSpPr>
          <p:cNvPr id="2970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CF62A08-CD7C-43B5-AA96-B286DDE0A749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429000"/>
            <a:ext cx="65770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3B7BCE-DBD8-440B-AEC4-DECD02D39F8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072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890A134-8661-4510-A736-1EA9C7E8A37A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Operators (continued)</a:t>
            </a:r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Short-Circuit Evaluation:</a:t>
            </a:r>
          </a:p>
          <a:p>
            <a:pPr eaLnBrk="1" hangingPunct="1"/>
            <a:r>
              <a:rPr lang="en-US" smtClean="0"/>
              <a:t>When the JVM knows the value of a Boolean expression before evaluating its parts, it does not evaluate the parts.</a:t>
            </a:r>
          </a:p>
          <a:p>
            <a:pPr eaLnBrk="1" hangingPunct="1"/>
            <a:r>
              <a:rPr lang="en-US" smtClean="0"/>
              <a:t>In complete evaluation, all parts are evaluated.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072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5A4CE03-FBC5-4595-A190-2ACBD988F28A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F2CFE4-DC92-4E60-A373-8B9F2A10D43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174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729561D-379C-47B2-B9B7-0DD67587926C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/>
              <a:t> Statements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smtClean="0"/>
              <a:t>Quality assurance is the process of making sure software is developed to the highest standards given constraints of time and money.</a:t>
            </a:r>
          </a:p>
          <a:p>
            <a:pPr eaLnBrk="1" hangingPunct="1"/>
            <a:r>
              <a:rPr lang="en-US" smtClean="0"/>
              <a:t>At minimum, test data should try to achieve complete code coverage.</a:t>
            </a:r>
          </a:p>
          <a:p>
            <a:pPr lvl="1" eaLnBrk="1" hangingPunct="1"/>
            <a:r>
              <a:rPr lang="en-US" smtClean="0"/>
              <a:t>When all lines of code are tested at least once.</a:t>
            </a:r>
          </a:p>
          <a:p>
            <a:pPr lvl="1" eaLnBrk="1" hangingPunct="1"/>
            <a:r>
              <a:rPr lang="en-US" smtClean="0"/>
              <a:t>Not the same as testing all logical paths.</a:t>
            </a:r>
          </a:p>
          <a:p>
            <a:pPr eaLnBrk="1" hangingPunct="1"/>
            <a:endParaRPr lang="en-US" smtClean="0"/>
          </a:p>
        </p:txBody>
      </p:sp>
      <p:sp>
        <p:nvSpPr>
          <p:cNvPr id="3174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769667D-63B5-4B90-A52A-17F7E971F306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8994EB-E2BE-4FDB-AD7A-11D57C7B32F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277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46B6095-AE43-44B1-B1CE-AF0A6C99A6E7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/>
              <a:t> Statements (continued)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Equivalence class</a:t>
            </a:r>
            <a:r>
              <a:rPr lang="en-US" sz="2600" smtClean="0"/>
              <a:t>: all the sets of test data that exercise a program in the same manner.</a:t>
            </a:r>
          </a:p>
          <a:p>
            <a:pPr eaLnBrk="1" hangingPunct="1"/>
            <a:r>
              <a:rPr lang="en-US" sz="2600" b="1" smtClean="0"/>
              <a:t>Boundary conditions</a:t>
            </a:r>
            <a:r>
              <a:rPr lang="en-US" sz="2600" smtClean="0"/>
              <a:t>: test data that assesses a program’s behavior on or near the boundaries between equivalence classes.</a:t>
            </a:r>
          </a:p>
          <a:p>
            <a:pPr eaLnBrk="1" hangingPunct="1"/>
            <a:r>
              <a:rPr lang="en-US" sz="2600" b="1" smtClean="0"/>
              <a:t>Extreme conditions</a:t>
            </a:r>
            <a:r>
              <a:rPr lang="en-US" sz="2600" smtClean="0"/>
              <a:t>: data at the limits of validity.</a:t>
            </a:r>
          </a:p>
          <a:p>
            <a:pPr eaLnBrk="1" hangingPunct="1"/>
            <a:r>
              <a:rPr lang="en-US" sz="2600" smtClean="0"/>
              <a:t>Must also test data validation rules.</a:t>
            </a:r>
          </a:p>
          <a:p>
            <a:pPr lvl="1" eaLnBrk="1" hangingPunct="1"/>
            <a:r>
              <a:rPr lang="en-US" smtClean="0"/>
              <a:t>Enter values that are valid and invalid, and test the boundary values between the two.</a:t>
            </a:r>
          </a:p>
        </p:txBody>
      </p:sp>
      <p:sp>
        <p:nvSpPr>
          <p:cNvPr id="3277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D41B604-922E-4EE8-8EB7-DEAAFAF35098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3535934-8876-42C3-82F8-480265BC1A7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379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74E87AC-076C-4D95-AE5B-C7B56D970792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/>
              <a:t> Statements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smtClean="0"/>
              <a:t>Nested if statements are an alternative to using logical operators in a complex program.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379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A963413-499D-45C4-A3F4-FE019F8B810E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276600"/>
            <a:ext cx="374808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2819400" y="5257800"/>
            <a:ext cx="3352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An everyday example of nested </a:t>
            </a:r>
            <a:r>
              <a:rPr lang="en-US" sz="1400">
                <a:latin typeface="Courier New" pitchFamily="49" charset="0"/>
              </a:rPr>
              <a:t>ifs</a:t>
            </a:r>
            <a:r>
              <a:rPr lang="en-US" sz="1400"/>
              <a:t> written in Javish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622AF04-D18F-45C3-AFDE-08439A6D234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481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3E21B4F-33B4-44EF-A5EB-44821583A8E4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/>
              <a:t> Statements (continued)</a:t>
            </a:r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61C9B8B-0D99-4586-B480-A7615CA68605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4821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3581400" cy="3724275"/>
          </a:xfrm>
        </p:spPr>
        <p:txBody>
          <a:bodyPr/>
          <a:lstStyle/>
          <a:p>
            <a:r>
              <a:rPr lang="en-US" smtClean="0"/>
              <a:t>Flowchart for reading a book, watching TV, or going for a walk</a:t>
            </a:r>
          </a:p>
        </p:txBody>
      </p:sp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438400"/>
            <a:ext cx="3017838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B13DA6E-8798-4880-B608-EC2EBFE15B3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584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5D0DEB0-7D2C-4A0E-9A5D-0FEA27319E0A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Errors in Nested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/>
              <a:t> Statements</a:t>
            </a:r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Removing the Braces:</a:t>
            </a:r>
          </a:p>
          <a:p>
            <a:pPr eaLnBrk="1" hangingPunct="1"/>
            <a:r>
              <a:rPr lang="en-US" smtClean="0"/>
              <a:t>Better to overuse braces than underuse.</a:t>
            </a:r>
          </a:p>
          <a:p>
            <a:pPr eaLnBrk="1" hangingPunct="1"/>
            <a:r>
              <a:rPr lang="en-US" smtClean="0"/>
              <a:t>Braces and indentation can also help readability.</a:t>
            </a:r>
          </a:p>
          <a:p>
            <a:pPr eaLnBrk="1" hangingPunct="1"/>
            <a:r>
              <a:rPr lang="en-US" b="1" smtClean="0"/>
              <a:t>Avoiding Nested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smtClean="0"/>
              <a:t> statements:</a:t>
            </a:r>
          </a:p>
          <a:p>
            <a:pPr eaLnBrk="1" hangingPunct="1"/>
            <a:r>
              <a:rPr lang="en-US" smtClean="0"/>
              <a:t>Sometimes helps to avoid logical errors.</a:t>
            </a:r>
          </a:p>
          <a:p>
            <a:pPr eaLnBrk="1" hangingPunct="1"/>
            <a:r>
              <a:rPr lang="en-US" smtClean="0"/>
              <a:t>Rewrite as a series of independent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/>
              <a:t> statements.</a:t>
            </a:r>
          </a:p>
        </p:txBody>
      </p:sp>
      <p:sp>
        <p:nvSpPr>
          <p:cNvPr id="3584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2D682BC-209A-4EE1-B79A-2B8E84F2375E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62A1889-5C93-4974-BCD2-19178B88E13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686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CD99B89-7519-4D77-93F8-9E29E624E364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Loops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smtClean="0"/>
              <a:t>A nested loop is a loop inside another loop.</a:t>
            </a:r>
          </a:p>
          <a:p>
            <a:pPr eaLnBrk="1" hangingPunct="1"/>
            <a:r>
              <a:rPr lang="en-US" smtClean="0"/>
              <a:t>Example: determining if a number is prime.</a:t>
            </a:r>
          </a:p>
          <a:p>
            <a:pPr lvl="1" eaLnBrk="1" hangingPunct="1"/>
            <a:r>
              <a:rPr lang="en-US" smtClean="0"/>
              <a:t>Nesting a for loop inside another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mtClean="0"/>
              <a:t> loop.</a:t>
            </a:r>
          </a:p>
          <a:p>
            <a:pPr lvl="1" eaLnBrk="1" hangingPunct="1"/>
            <a:r>
              <a:rPr lang="en-US" smtClean="0"/>
              <a:t>Compute all the primes between two limits.</a:t>
            </a:r>
          </a:p>
          <a:p>
            <a:pPr lvl="1" eaLnBrk="1" hangingPunct="1"/>
            <a:r>
              <a:rPr lang="en-US" smtClean="0"/>
              <a:t>To enter another pair of limits, enclose the code in yet another loop.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686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5B09FD8-2F12-4BCC-8DC3-4E5C0E8A1524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E391110-1C79-46CF-8FC1-82F9274BBF1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789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AE6EB2D-D6DD-4735-8AE6-B54479B1FF13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Loops</a:t>
            </a:r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sz="2600" smtClean="0"/>
              <a:t>Looping statements make it challenging to design good test data.</a:t>
            </a:r>
          </a:p>
          <a:p>
            <a:pPr eaLnBrk="1" hangingPunct="1"/>
            <a:r>
              <a:rPr lang="en-US" sz="2600" smtClean="0"/>
              <a:t>Frequently, loops iterate zero, one, or more than one time depending on a program’s inputs.</a:t>
            </a:r>
          </a:p>
          <a:p>
            <a:pPr eaLnBrk="1" hangingPunct="1"/>
            <a:r>
              <a:rPr lang="en-US" sz="2600" b="1" smtClean="0"/>
              <a:t>Combinatorial Explosion:</a:t>
            </a:r>
            <a:endParaRPr lang="en-US" sz="2600" smtClean="0"/>
          </a:p>
          <a:p>
            <a:pPr eaLnBrk="1" hangingPunct="1"/>
            <a:r>
              <a:rPr lang="en-US" sz="2600" smtClean="0"/>
              <a:t>When the behavior of different program parts affects other parts, include all options in testing.</a:t>
            </a:r>
          </a:p>
          <a:p>
            <a:pPr eaLnBrk="1" hangingPunct="1"/>
            <a:r>
              <a:rPr lang="en-US" sz="2600" smtClean="0"/>
              <a:t>Multiplicative growth: number of parts * number of test data sets.</a:t>
            </a:r>
          </a:p>
        </p:txBody>
      </p:sp>
      <p:sp>
        <p:nvSpPr>
          <p:cNvPr id="3789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EE157E6-6868-406E-B899-4D430669AFA2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E1DB751-35FD-42E3-9AC2-72F06565E2B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8139AA7-5470-456E-8BEF-664D4528D020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BF32472-3085-4C37-9884-0B8C6AE53C75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Construct complex Boolean expressions using the logical operators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mtClean="0"/>
              <a:t> (AND),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|| </a:t>
            </a:r>
            <a:r>
              <a:rPr lang="en-US" smtClean="0"/>
              <a:t>(OR),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mtClean="0"/>
              <a:t> (NOT).</a:t>
            </a:r>
          </a:p>
          <a:p>
            <a:pPr>
              <a:lnSpc>
                <a:spcPct val="90000"/>
              </a:lnSpc>
            </a:pPr>
            <a:r>
              <a:rPr lang="en-US" smtClean="0"/>
              <a:t>Construct truth tables for Boolean expressions.</a:t>
            </a:r>
          </a:p>
          <a:p>
            <a:pPr>
              <a:lnSpc>
                <a:spcPct val="90000"/>
              </a:lnSpc>
            </a:pPr>
            <a:r>
              <a:rPr lang="en-US" smtClean="0"/>
              <a:t>Understand the logic of nested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/>
              <a:t> statements and extended if statements.</a:t>
            </a:r>
          </a:p>
          <a:p>
            <a:pPr>
              <a:lnSpc>
                <a:spcPct val="90000"/>
              </a:lnSpc>
            </a:pPr>
            <a:r>
              <a:rPr lang="en-US" smtClean="0"/>
              <a:t>Test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/>
              <a:t> statements in a comprehensive manner.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05A660F-806B-4D28-9D63-5A40F154688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891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727D74E-DD48-46EA-9791-D1837DD570BF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89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Loops (continued)</a:t>
            </a:r>
          </a:p>
        </p:txBody>
      </p:sp>
      <p:sp>
        <p:nvSpPr>
          <p:cNvPr id="38916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29FA64A-67C7-4742-9FCD-A7544DAD9FC5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891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Robust Programs:</a:t>
            </a:r>
            <a:endParaRPr lang="en-US" smtClean="0"/>
          </a:p>
          <a:p>
            <a:r>
              <a:rPr lang="en-US" smtClean="0"/>
              <a:t>A program that produces correct results when it has valid inputs is not good enough.</a:t>
            </a:r>
          </a:p>
          <a:p>
            <a:r>
              <a:rPr lang="en-US" smtClean="0"/>
              <a:t>Must test using invalid data. </a:t>
            </a:r>
          </a:p>
          <a:p>
            <a:r>
              <a:rPr lang="en-US" smtClean="0"/>
              <a:t>A program that tolerates and recovers from errors in input is robust.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6CC383-C5BD-49B8-A2D0-8BA85C459DA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993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F2474A5-DA2B-486F-81AF-922C495F4FFB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 Verification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smtClean="0"/>
              <a:t>The process of guaranteeing that a loop performs its intended task, independent of testing.</a:t>
            </a:r>
          </a:p>
          <a:p>
            <a:pPr eaLnBrk="1" hangingPunct="1"/>
            <a:r>
              <a:rPr lang="en-US" b="1" smtClean="0"/>
              <a:t>The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b="1" smtClean="0"/>
              <a:t> Statement:</a:t>
            </a:r>
            <a:endParaRPr lang="en-US" smtClean="0"/>
          </a:p>
          <a:p>
            <a:pPr eaLnBrk="1" hangingPunct="1"/>
            <a:r>
              <a:rPr lang="en-US" smtClean="0"/>
              <a:t>Allows the programmer to evaluate a Boolean expression and halt the program with an error message if the expression’s value is false. </a:t>
            </a:r>
          </a:p>
          <a:p>
            <a:pPr eaLnBrk="1" hangingPunct="1"/>
            <a:r>
              <a:rPr lang="en-US" smtClean="0"/>
              <a:t>If true, the program continues.</a:t>
            </a:r>
          </a:p>
        </p:txBody>
      </p:sp>
      <p:sp>
        <p:nvSpPr>
          <p:cNvPr id="3994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DC8AC43-583F-4BC7-BF89-CEC7319BAD5C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5BF4A79-ABB3-4E79-9FCD-F818A48B501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096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D327A1C-498F-484A-902A-11FCC2703763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 Verification (continued)</a:t>
            </a:r>
          </a:p>
        </p:txBody>
      </p:sp>
      <p:sp>
        <p:nvSpPr>
          <p:cNvPr id="4096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986C15F-CA75-4CC7-B60A-9F43936A8772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096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Assertions with Loops:</a:t>
            </a:r>
          </a:p>
          <a:p>
            <a:r>
              <a:rPr lang="en-US" b="1" smtClean="0"/>
              <a:t>Input assertions</a:t>
            </a:r>
            <a:r>
              <a:rPr lang="en-US" smtClean="0"/>
              <a:t>: state what should be true before a loop is entered.</a:t>
            </a:r>
          </a:p>
          <a:p>
            <a:r>
              <a:rPr lang="en-US" b="1" smtClean="0"/>
              <a:t>Output assertions</a:t>
            </a:r>
            <a:r>
              <a:rPr lang="en-US" smtClean="0"/>
              <a:t>: state what should be true when the loop is exited.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C22CFB7-7D92-4CF1-A2EF-F8C97086E71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198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4858F48-207D-483F-AB97-F62CA0069CF4}" type="slidenum">
              <a:rPr lang="en-US" sz="2600" b="1">
                <a:solidFill>
                  <a:schemeClr val="bg1"/>
                </a:solidFill>
              </a:rPr>
              <a:pPr/>
              <a:t>23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 Verification (continued)</a:t>
            </a:r>
          </a:p>
        </p:txBody>
      </p:sp>
      <p:sp>
        <p:nvSpPr>
          <p:cNvPr id="41988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6260300-9646-4ADD-93DB-2F6B256DF441}" type="slidenum">
              <a:rPr lang="en-US" sz="2600" b="1">
                <a:solidFill>
                  <a:schemeClr val="bg1"/>
                </a:solidFill>
              </a:rPr>
              <a:pPr/>
              <a:t>23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1989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8153400" cy="3724275"/>
          </a:xfrm>
        </p:spPr>
        <p:txBody>
          <a:bodyPr/>
          <a:lstStyle/>
          <a:p>
            <a:r>
              <a:rPr lang="en-US" sz="2600" b="1" smtClean="0"/>
              <a:t>Invariant and Variant Assertions:</a:t>
            </a:r>
            <a:endParaRPr lang="en-US" sz="2600" smtClean="0"/>
          </a:p>
          <a:p>
            <a:r>
              <a:rPr lang="en-US" sz="2600" b="1" smtClean="0"/>
              <a:t>Loop invariant</a:t>
            </a:r>
            <a:r>
              <a:rPr lang="en-US" sz="2600" smtClean="0"/>
              <a:t>: an assertion that exposes a relationship between variables that remains constant throughout all loop iterations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True before the loop is entered, and after each pass.</a:t>
            </a:r>
          </a:p>
          <a:p>
            <a:r>
              <a:rPr lang="en-US" sz="2600" b="1" smtClean="0"/>
              <a:t>Loop variant</a:t>
            </a:r>
            <a:r>
              <a:rPr lang="en-US" sz="2600" smtClean="0"/>
              <a:t>: an assertion whose truth changes between the first and final execution of the loop.</a:t>
            </a:r>
          </a:p>
          <a:p>
            <a:pPr lvl="1"/>
            <a:r>
              <a:rPr lang="en-US" smtClean="0"/>
              <a:t>Guarantees the loop is exited.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21F695A-3BAE-4781-8CDA-BEA5B111CAF8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301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411E242-E4EA-401B-970C-6AAC5B7BECF2}" type="slidenum">
              <a:rPr lang="en-US" sz="2600" b="1">
                <a:solidFill>
                  <a:schemeClr val="bg1"/>
                </a:solidFill>
              </a:rPr>
              <a:pPr/>
              <a:t>24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Advanced Operations on Strings</a:t>
            </a: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smtClean="0"/>
              <a:t>Most text-processing applications examine the characters in strings, take them apart, and build new ones.</a:t>
            </a:r>
          </a:p>
          <a:p>
            <a:pPr eaLnBrk="1" hangingPunct="1"/>
            <a:r>
              <a:rPr lang="en-US" smtClean="0"/>
              <a:t>Example: extracting words from a string representing a line of text.</a:t>
            </a:r>
          </a:p>
          <a:p>
            <a:pPr lvl="1" eaLnBrk="1" hangingPunct="1"/>
            <a:r>
              <a:rPr lang="en-US" smtClean="0"/>
              <a:t>To obtain the first work, copy the string’s characters until you reach the first space or the length of the string.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301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A4FB281-D324-44F9-A18D-6F31AC06640A}" type="slidenum">
              <a:rPr lang="en-US" sz="2600" b="1">
                <a:solidFill>
                  <a:schemeClr val="bg1"/>
                </a:solidFill>
              </a:rPr>
              <a:pPr/>
              <a:t>24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7577568-34A1-4C89-81E6-DB0FC702F52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40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457EDFA-A1DE-40A4-B426-BCD95D3AD277}" type="slidenum">
              <a:rPr lang="en-US" sz="2600" b="1">
                <a:solidFill>
                  <a:schemeClr val="bg1"/>
                </a:solidFill>
              </a:rPr>
              <a:pPr/>
              <a:t>25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Advanced Operations on Strings (continued)</a:t>
            </a:r>
          </a:p>
        </p:txBody>
      </p:sp>
      <p:sp>
        <p:nvSpPr>
          <p:cNvPr id="44036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14B6CF6-094A-4E72-883C-1C83980EBD79}" type="slidenum">
              <a:rPr lang="en-US" sz="2600" b="1">
                <a:solidFill>
                  <a:schemeClr val="bg1"/>
                </a:solidFill>
              </a:rPr>
              <a:pPr/>
              <a:t>25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403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Substring: part of an original string.</a:t>
            </a:r>
          </a:p>
          <a:p>
            <a:r>
              <a:rPr lang="en-US" smtClean="0"/>
              <a:t>Other commonly used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mtClean="0"/>
              <a:t> methods: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charAt (anIndex)</a:t>
            </a:r>
            <a:r>
              <a:rPr lang="en-US" smtClean="0"/>
              <a:t>: returns the character (char) at the position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anIndex</a:t>
            </a:r>
            <a:r>
              <a:rPr lang="en-US" smtClean="0"/>
              <a:t>.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compareTo (aString)</a:t>
            </a:r>
            <a:r>
              <a:rPr lang="en-US" smtClean="0"/>
              <a:t>: Compares two strings alphabetically and returns an int.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equals (aString)</a:t>
            </a:r>
            <a:r>
              <a:rPr lang="en-US" smtClean="0"/>
              <a:t>: Returns Boolean (true if the strings are equal).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3916A29-71E0-4453-87E7-FEF7C722626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505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0A82A8A-62EA-4B7B-BCAC-1FD9943B50CF}" type="slidenum">
              <a:rPr lang="en-US" sz="2600" b="1">
                <a:solidFill>
                  <a:schemeClr val="bg1"/>
                </a:solidFill>
              </a:rPr>
              <a:pPr/>
              <a:t>26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Advanced Operations on Strings (continued)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BB223F6-7579-4E07-8950-A5B2B071EB5C}" type="slidenum">
              <a:rPr lang="en-US" sz="2600" b="1">
                <a:solidFill>
                  <a:schemeClr val="bg1"/>
                </a:solidFill>
              </a:rPr>
              <a:pPr/>
              <a:t>26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506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Counting the Words in a Sentence:</a:t>
            </a:r>
            <a:endParaRPr lang="en-US" smtClean="0"/>
          </a:p>
          <a:p>
            <a:r>
              <a:rPr lang="en-US" smtClean="0"/>
              <a:t>Example uses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mtClean="0"/>
              <a:t>,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substring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Accepts sentences as inputs from the keyboard.</a:t>
            </a:r>
          </a:p>
          <a:p>
            <a:pPr lvl="1"/>
            <a:r>
              <a:rPr lang="en-US" smtClean="0"/>
              <a:t>Displays the number of words in each sentence and the average length of a word.</a:t>
            </a:r>
          </a:p>
          <a:p>
            <a:pPr lvl="1"/>
            <a:r>
              <a:rPr lang="en-US" smtClean="0"/>
              <a:t>Assumes words are separated by at least one blank, and that punctuation is a part of a word.</a:t>
            </a:r>
          </a:p>
          <a:p>
            <a:pPr lvl="1"/>
            <a:r>
              <a:rPr lang="en-US" smtClean="0"/>
              <a:t>Halts when user presses the Enter key.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131509-E883-442B-89BE-51FFEF8966F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60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F242CB3-4721-4FD2-8B77-0CDAC3CD64F6}" type="slidenum">
              <a:rPr lang="en-US" sz="2600" b="1">
                <a:solidFill>
                  <a:schemeClr val="bg1"/>
                </a:solidFill>
              </a:rPr>
              <a:pPr/>
              <a:t>27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Advanced Operations on Strings (continued)</a:t>
            </a:r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F5106F1-26C9-4E8B-90F1-971A75CB792A}" type="slidenum">
              <a:rPr lang="en-US" sz="2600" b="1">
                <a:solidFill>
                  <a:schemeClr val="bg1"/>
                </a:solidFill>
              </a:rPr>
              <a:pPr/>
              <a:t>27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608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Using a Scanner with a String:</a:t>
            </a:r>
          </a:p>
          <a:p>
            <a:r>
              <a:rPr lang="en-US" smtClean="0"/>
              <a:t>A scanner can also be used to read words from a string.</a:t>
            </a:r>
          </a:p>
          <a:p>
            <a:r>
              <a:rPr lang="en-US" smtClean="0"/>
              <a:t>The scanner automatically handles details such as skipping multiple spaces between words.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7FA4FC5-4FB2-4F9E-90FB-49D235A89E2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71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CD1352A-B878-4A1B-9DA3-C2FD5BBFCBBC}" type="slidenum">
              <a:rPr lang="en-US" sz="2600" b="1">
                <a:solidFill>
                  <a:schemeClr val="bg1"/>
                </a:solidFill>
              </a:rPr>
              <a:pPr/>
              <a:t>28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Graphics and GUIs: Timers and Animations</a:t>
            </a:r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The Basic Principles of Animation:</a:t>
            </a:r>
          </a:p>
          <a:p>
            <a:pPr eaLnBrk="1" hangingPunct="1"/>
            <a:r>
              <a:rPr lang="en-US" sz="2600" smtClean="0"/>
              <a:t>Our perception of movement is based on rapid display of successive frames.</a:t>
            </a:r>
          </a:p>
          <a:p>
            <a:pPr eaLnBrk="1" hangingPunct="1"/>
            <a:r>
              <a:rPr lang="en-US" sz="2600" smtClean="0"/>
              <a:t>The basic tools for displaying the same object in multiple frames: changing the position of a graphical object, and repainting a panel.</a:t>
            </a:r>
          </a:p>
          <a:p>
            <a:pPr eaLnBrk="1" hangingPunct="1"/>
            <a:r>
              <a:rPr lang="en-US" sz="2600" smtClean="0"/>
              <a:t>Realistic depiction of motion depends on: speed, acceleration, friction, and object qualities such as bounciness for a ball.</a:t>
            </a:r>
          </a:p>
        </p:txBody>
      </p:sp>
      <p:sp>
        <p:nvSpPr>
          <p:cNvPr id="4710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6C05480-A11A-4666-8D52-C671C570EEEA}" type="slidenum">
              <a:rPr lang="en-US" sz="2600" b="1">
                <a:solidFill>
                  <a:schemeClr val="bg1"/>
                </a:solidFill>
              </a:rPr>
              <a:pPr/>
              <a:t>28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442488B-41D9-431A-9E2F-2F82586F39F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813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222925C-4A57-46CA-94DF-592442AC6F77}" type="slidenum">
              <a:rPr lang="en-US" sz="2600" b="1">
                <a:solidFill>
                  <a:schemeClr val="bg1"/>
                </a:solidFill>
              </a:rPr>
              <a:pPr/>
              <a:t>29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Graphics and GUIs: Timers and Animations (continued)</a:t>
            </a:r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2EE8756-589D-4FE7-B234-4AEE9DEF6E0B}" type="slidenum">
              <a:rPr lang="en-US" sz="2600" b="1">
                <a:solidFill>
                  <a:schemeClr val="bg1"/>
                </a:solidFill>
              </a:rPr>
              <a:pPr/>
              <a:t>29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813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Direction and Speed of Moving Objects:</a:t>
            </a:r>
          </a:p>
          <a:p>
            <a:r>
              <a:rPr lang="en-US" smtClean="0"/>
              <a:t>Speed of a moving object: the distance (in pixels) traveled in a given unit of time, and a direction.</a:t>
            </a:r>
          </a:p>
          <a:p>
            <a:r>
              <a:rPr lang="en-US" smtClean="0"/>
              <a:t>Using object-oriented style, the object tracks its own speed and direction.</a:t>
            </a:r>
          </a:p>
          <a:p>
            <a:r>
              <a:rPr lang="en-US" smtClean="0">
                <a:cs typeface="Courier New" pitchFamily="49" charset="0"/>
              </a:rPr>
              <a:t>The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move ( ) </a:t>
            </a:r>
            <a:r>
              <a:rPr lang="en-US" smtClean="0"/>
              <a:t>method moves an object a given distance in a given direction.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DDDB187-D9ED-41E8-BCB1-B35AD9EF60A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4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58BD7B1-FE89-4874-AA14-8161078646C4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0483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30C263A-01B6-4EE2-9667-2CCC6CDCAA6E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048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 (continued)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77200" cy="3886200"/>
          </a:xfrm>
        </p:spPr>
        <p:txBody>
          <a:bodyPr/>
          <a:lstStyle/>
          <a:p>
            <a:r>
              <a:rPr lang="en-US" smtClean="0"/>
              <a:t>Construct nested loops.</a:t>
            </a:r>
          </a:p>
          <a:p>
            <a:r>
              <a:rPr lang="en-US" smtClean="0"/>
              <a:t>Create appropriate test cases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/>
              <a:t> statements and loops.</a:t>
            </a:r>
          </a:p>
          <a:p>
            <a:r>
              <a:rPr lang="en-US" smtClean="0"/>
              <a:t>Understand the purpose of assertions, invariants, and loop verification.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97E9DE1-B3E3-40C5-9706-EF4CADA32D3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91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30A93C3-F38A-42E2-A3E2-579257F9FBBB}" type="slidenum">
              <a:rPr lang="en-US" sz="2600" b="1">
                <a:solidFill>
                  <a:schemeClr val="bg1"/>
                </a:solidFill>
              </a:rPr>
              <a:pPr/>
              <a:t>30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Graphics and GUIs: Timers and Animations (continued)</a:t>
            </a:r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276DC90-9EAC-40AA-B49B-45A388104195}" type="slidenum">
              <a:rPr lang="en-US" sz="2600" b="1">
                <a:solidFill>
                  <a:schemeClr val="bg1"/>
                </a:solidFill>
              </a:rPr>
              <a:pPr/>
              <a:t>30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9157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r>
              <a:rPr lang="en-US" b="1" smtClean="0"/>
              <a:t>Moving a Circle with the Mouse:</a:t>
            </a:r>
          </a:p>
          <a:p>
            <a:r>
              <a:rPr lang="en-US" smtClean="0"/>
              <a:t>Example: program displays a filled circle at the center of the panel.</a:t>
            </a:r>
          </a:p>
          <a:p>
            <a:pPr lvl="1"/>
            <a:r>
              <a:rPr lang="en-US" smtClean="0"/>
              <a:t>When the user presses the mouse, the circle moves 50 pixels in its current direction and turns 45°.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6B7D2F5-3E81-4221-8ED3-65242DBCF064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017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B97461F-E9B9-4485-8315-DC9E28557749}" type="slidenum">
              <a:rPr lang="en-US" sz="2600" b="1">
                <a:solidFill>
                  <a:schemeClr val="bg1"/>
                </a:solidFill>
              </a:rPr>
              <a:pPr/>
              <a:t>31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Graphics and GUIs: Timers and Animations (continued)</a:t>
            </a:r>
          </a:p>
        </p:txBody>
      </p:sp>
      <p:sp>
        <p:nvSpPr>
          <p:cNvPr id="50180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CB647E0-2E34-4E64-BB74-5FF07EE71C37}" type="slidenum">
              <a:rPr lang="en-US" sz="2600" b="1">
                <a:solidFill>
                  <a:schemeClr val="bg1"/>
                </a:solidFill>
              </a:rPr>
              <a:pPr/>
              <a:t>31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018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Timers:</a:t>
            </a:r>
          </a:p>
          <a:p>
            <a:r>
              <a:rPr lang="en-US" smtClean="0"/>
              <a:t>The basic algorithm for animating a graphical object:</a:t>
            </a:r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mtClean="0"/>
              <a:t>First step occurs when the panel is instantiated.	</a:t>
            </a:r>
          </a:p>
          <a:p>
            <a:pPr lvl="1"/>
            <a:r>
              <a:rPr lang="en-US" smtClean="0"/>
              <a:t>Last two are accomplished by sending messages to move the object and repaint the panel.</a:t>
            </a:r>
          </a:p>
        </p:txBody>
      </p:sp>
      <p:pic>
        <p:nvPicPr>
          <p:cNvPr id="501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505200"/>
            <a:ext cx="49530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60624A-5944-4FBC-9D83-ECCF321FCCC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12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80A15A7-0582-4C06-A731-FF79D8889C4E}" type="slidenum">
              <a:rPr lang="en-US" sz="2600" b="1">
                <a:solidFill>
                  <a:schemeClr val="bg1"/>
                </a:solidFill>
              </a:rPr>
              <a:pPr/>
              <a:t>32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Graphics and GUIs: Timers and Animations (continued)</a:t>
            </a:r>
          </a:p>
        </p:txBody>
      </p:sp>
      <p:sp>
        <p:nvSpPr>
          <p:cNvPr id="5120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BFD7DA8-953D-4E20-8A31-A5B3FC253AF8}" type="slidenum">
              <a:rPr lang="en-US" sz="2600" b="1">
                <a:solidFill>
                  <a:schemeClr val="bg1"/>
                </a:solidFill>
              </a:rPr>
              <a:pPr/>
              <a:t>32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1205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r>
              <a:rPr lang="en-US" sz="2200" b="1" smtClean="0"/>
              <a:t>Timers:</a:t>
            </a:r>
          </a:p>
          <a:p>
            <a:r>
              <a:rPr lang="en-US" sz="2200" smtClean="0"/>
              <a:t>A timer is an object to schedule events at regular intervals.</a:t>
            </a:r>
          </a:p>
          <a:p>
            <a:pPr lvl="1"/>
            <a:r>
              <a:rPr lang="en-US" sz="2000" smtClean="0"/>
              <a:t>When instantiated, given an interval in milliseconds and a listener object.</a:t>
            </a:r>
          </a:p>
          <a:p>
            <a:pPr lvl="1"/>
            <a:r>
              <a:rPr lang="en-US" sz="2000" smtClean="0"/>
              <a:t>When sent the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2000" smtClean="0"/>
              <a:t> message, the clock starts, and with each interval, the listener’s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2000" smtClean="0"/>
              <a:t> method is triggered.</a:t>
            </a:r>
          </a:p>
          <a:p>
            <a:pPr lvl="1"/>
            <a:r>
              <a:rPr lang="en-US" sz="2000" smtClean="0"/>
              <a:t>Once started, a timer fires events until it is stopped or the program quits.</a:t>
            </a:r>
          </a:p>
          <a:p>
            <a:pPr lvl="1"/>
            <a:r>
              <a:rPr lang="en-US" sz="2000" smtClean="0"/>
              <a:t>The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Timer</a:t>
            </a:r>
            <a:r>
              <a:rPr lang="en-US" sz="2000" smtClean="0"/>
              <a:t> class includes methods for stopping a timer, restarting, changing interval,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035221-2FDD-4A2F-ABDF-EB173B7298A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222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1A48362-E1F2-4449-8FBB-5820EB32D396}" type="slidenum">
              <a:rPr lang="en-US" sz="2600" b="1">
                <a:solidFill>
                  <a:schemeClr val="bg1"/>
                </a:solidFill>
              </a:rPr>
              <a:pPr/>
              <a:t>33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Graphics and GUIs: Timers and Animations (continued)</a:t>
            </a:r>
          </a:p>
        </p:txBody>
      </p:sp>
      <p:sp>
        <p:nvSpPr>
          <p:cNvPr id="52228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8F8D796-B17F-4BE5-A4D1-A8725F090451}" type="slidenum">
              <a:rPr lang="en-US" sz="2600" b="1">
                <a:solidFill>
                  <a:schemeClr val="bg1"/>
                </a:solidFill>
              </a:rPr>
              <a:pPr/>
              <a:t>33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2229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8077200" cy="3724275"/>
          </a:xfrm>
        </p:spPr>
        <p:txBody>
          <a:bodyPr/>
          <a:lstStyle/>
          <a:p>
            <a:r>
              <a:rPr lang="en-US" b="1" smtClean="0"/>
              <a:t>A Final Example: A Bouncing Circle:</a:t>
            </a:r>
            <a:endParaRPr lang="en-US" smtClean="0"/>
          </a:p>
          <a:p>
            <a:r>
              <a:rPr lang="en-US" smtClean="0"/>
              <a:t>Example: program bounces a circle back and forth horizontally in its panel.</a:t>
            </a:r>
          </a:p>
          <a:p>
            <a:pPr lvl="1"/>
            <a:r>
              <a:rPr lang="en-US" smtClean="0"/>
              <a:t>At startup, circle’s left side is flush with left panel border.</a:t>
            </a:r>
          </a:p>
          <a:p>
            <a:pPr lvl="1"/>
            <a:r>
              <a:rPr lang="en-US" smtClean="0"/>
              <a:t>Moves continuously to the right until right side is flush with right panel border.</a:t>
            </a:r>
          </a:p>
          <a:p>
            <a:pPr lvl="1"/>
            <a:r>
              <a:rPr lang="en-US" smtClean="0"/>
              <a:t>Reverses direction until left side is flush with left panel border, and repeats.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18E998F-F2DF-4D27-A18E-DC8D89C81768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427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3B9FEDD-DFC1-4624-AA1B-A915DD3AD4B9}" type="slidenum">
              <a:rPr lang="en-US" sz="2600" b="1">
                <a:solidFill>
                  <a:schemeClr val="bg1"/>
                </a:solidFill>
              </a:rPr>
              <a:pPr/>
              <a:t>34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Design, Testing, and Debugging Hints</a:t>
            </a:r>
          </a:p>
        </p:txBody>
      </p:sp>
      <p:sp>
        <p:nvSpPr>
          <p:cNvPr id="54276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4213B75-52F4-489F-B863-F8D5253CD6E9}" type="slidenum">
              <a:rPr lang="en-US" sz="2600" b="1">
                <a:solidFill>
                  <a:schemeClr val="bg1"/>
                </a:solidFill>
              </a:rPr>
              <a:pPr/>
              <a:t>34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4277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r>
              <a:rPr lang="en-US" smtClean="0"/>
              <a:t>Most errors involving selection statements and loops are not syntax errors, and will only be detected after running the program or with extensive testing.</a:t>
            </a:r>
          </a:p>
          <a:p>
            <a:r>
              <a:rPr lang="en-US" smtClean="0"/>
              <a:t>Braces can affect the logic of a selection statement or loop.</a:t>
            </a:r>
          </a:p>
          <a:p>
            <a:r>
              <a:rPr lang="en-US" smtClean="0"/>
              <a:t>When testing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/>
              <a:t> 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smtClean="0"/>
              <a:t> statements, use test data that exercises the logical branches.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1579BE-272C-4880-9522-6AEAE6A1C86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632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7764274-60D0-452E-8C5E-368CD9966DBC}" type="slidenum">
              <a:rPr lang="en-US" sz="2600" b="1">
                <a:solidFill>
                  <a:schemeClr val="bg1"/>
                </a:solidFill>
              </a:rPr>
              <a:pPr/>
              <a:t>35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Design, Testing, and Debugging Hints (continued)</a:t>
            </a:r>
          </a:p>
        </p:txBody>
      </p:sp>
      <p:sp>
        <p:nvSpPr>
          <p:cNvPr id="5632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1037A4F-7B08-42C5-BD29-D162C60EF4CC}" type="slidenum">
              <a:rPr lang="en-US" sz="2600" b="1">
                <a:solidFill>
                  <a:schemeClr val="bg1"/>
                </a:solidFill>
              </a:rPr>
              <a:pPr/>
              <a:t>35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6325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8153400" cy="3724275"/>
          </a:xfrm>
        </p:spPr>
        <p:txBody>
          <a:bodyPr/>
          <a:lstStyle/>
          <a:p>
            <a:r>
              <a:rPr lang="en-US" sz="2600" smtClean="0"/>
              <a:t>When testing if statements, formulate equivalence classes, boundary conditions, and extreme conditions.</a:t>
            </a:r>
          </a:p>
          <a:p>
            <a:r>
              <a:rPr lang="en-US" sz="2600" smtClean="0"/>
              <a:t>Use an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sz="2600" smtClean="0"/>
              <a:t> statement when alternate courses of action are mutually exclusive.</a:t>
            </a:r>
          </a:p>
          <a:p>
            <a:r>
              <a:rPr lang="en-US" sz="2600" smtClean="0"/>
              <a:t>Use limit and typical values when testing a loop.</a:t>
            </a:r>
          </a:p>
          <a:p>
            <a:r>
              <a:rPr lang="en-US" sz="2600" smtClean="0"/>
              <a:t>Check entry and exit conditions for loops.</a:t>
            </a:r>
          </a:p>
          <a:p>
            <a:r>
              <a:rPr lang="en-US" sz="2600" smtClean="0"/>
              <a:t>Use debugging output statements to verify values of the control variable on each pass.</a:t>
            </a:r>
          </a:p>
          <a:p>
            <a:pPr>
              <a:buFont typeface="Wingdings" pitchFamily="2" charset="2"/>
              <a:buNone/>
            </a:pPr>
            <a:endParaRPr lang="en-US" sz="2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BA51CF-0BAD-4D3B-A3D7-0A139005288E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837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6E6133D-C0BF-44FD-B73B-DA9C7931E450}" type="slidenum">
              <a:rPr lang="en-US" sz="2600" b="1">
                <a:solidFill>
                  <a:schemeClr val="bg1"/>
                </a:solidFill>
              </a:rPr>
              <a:pPr/>
              <a:t>36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83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837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200" smtClean="0"/>
              <a:t>In this chapter, you learned:</a:t>
            </a:r>
          </a:p>
          <a:p>
            <a:r>
              <a:rPr lang="en-US" sz="2200" smtClean="0"/>
              <a:t>A complex Boolean expression contains one or more Boolean expressions and the logical operators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z="2200" smtClean="0"/>
              <a:t> (AND),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sz="2200" smtClean="0"/>
              <a:t> (OR), and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2200" smtClean="0"/>
              <a:t> (NOT).</a:t>
            </a:r>
          </a:p>
          <a:p>
            <a:r>
              <a:rPr lang="en-US" sz="2200" smtClean="0"/>
              <a:t>A truth table can determine the value of any complex Boolean expression.</a:t>
            </a:r>
          </a:p>
          <a:p>
            <a:r>
              <a:rPr lang="en-US" sz="2200" smtClean="0"/>
              <a:t>Java uses short-circuit evaluation of complex Boolean expressions. The evaluation of the operands of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sz="2200" smtClean="0"/>
              <a:t> stops at the first true value, whereas the evaluation of the operands of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z="2200" smtClean="0"/>
              <a:t> stops at the first false value.</a:t>
            </a:r>
          </a:p>
        </p:txBody>
      </p:sp>
      <p:sp>
        <p:nvSpPr>
          <p:cNvPr id="5837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6C1F6B7-0903-4BF2-91F4-4FE4C85FDD87}" type="slidenum">
              <a:rPr lang="en-US" sz="2600" b="1">
                <a:solidFill>
                  <a:schemeClr val="bg1"/>
                </a:solidFill>
              </a:rPr>
              <a:pPr/>
              <a:t>36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E93EF2-8E2D-4427-8F4A-CE3D3877BF42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939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F079496-5C1C-4F29-83A0-8DF8810F70D7}" type="slidenum">
              <a:rPr lang="en-US" sz="2600" b="1">
                <a:solidFill>
                  <a:schemeClr val="bg1"/>
                </a:solidFill>
              </a:rPr>
              <a:pPr/>
              <a:t>37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93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59396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1A12A6B-3469-488F-B202-59DA83CC42C8}" type="slidenum">
              <a:rPr lang="en-US" sz="2600" b="1">
                <a:solidFill>
                  <a:schemeClr val="bg1"/>
                </a:solidFill>
              </a:rPr>
              <a:pPr/>
              <a:t>37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9397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8153400" cy="3724275"/>
          </a:xfrm>
        </p:spPr>
        <p:txBody>
          <a:bodyPr/>
          <a:lstStyle/>
          <a:p>
            <a:r>
              <a:rPr lang="en-US" smtClean="0"/>
              <a:t>Nested if statements are another way of expressing complex conditions. A nested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/>
              <a:t> statement can be translated to an equivalent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/>
              <a:t> statement that uses logical operators.</a:t>
            </a:r>
          </a:p>
          <a:p>
            <a:r>
              <a:rPr lang="en-US" smtClean="0"/>
              <a:t>An extended or multiway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/>
              <a:t> statement expresses a choice among several mutually exclusive alternatives.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D14B8C4-FA71-411A-8811-463F1A63C26B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041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B22D7B1-8A57-407B-AAC8-74C5FF04E733}" type="slidenum">
              <a:rPr lang="en-US" sz="2600" b="1">
                <a:solidFill>
                  <a:schemeClr val="bg1"/>
                </a:solidFill>
              </a:rPr>
              <a:pPr/>
              <a:t>38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04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60420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C20B3F9-D669-4424-86C7-4A6C5BD03B80}" type="slidenum">
              <a:rPr lang="en-US" sz="2600" b="1">
                <a:solidFill>
                  <a:schemeClr val="bg1"/>
                </a:solidFill>
              </a:rPr>
              <a:pPr/>
              <a:t>38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0421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r>
              <a:rPr lang="en-US" smtClean="0"/>
              <a:t>Loops can be nested in other loops.</a:t>
            </a:r>
          </a:p>
          <a:p>
            <a:r>
              <a:rPr lang="en-US" smtClean="0"/>
              <a:t>Equivalence classes, boundary conditions, and extreme conditions are important features used in tests of control structures involving complex conditions.</a:t>
            </a:r>
          </a:p>
          <a:p>
            <a:r>
              <a:rPr lang="en-US" smtClean="0"/>
              <a:t>You can verify the correctness of a loop by using assertions, loop variants, and loop invariants.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7C6A48D-F331-4EE9-B939-D822EA8F9AC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253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A0BDC45-8372-4113-B888-C7865794E69C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2531" name="Slide Number Placeholder 6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3D797CC-AC4F-48DF-A67C-903196EDD407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253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arithmetic overflow</a:t>
            </a:r>
          </a:p>
          <a:p>
            <a:r>
              <a:rPr lang="en-US" smtClean="0"/>
              <a:t>boundary condition</a:t>
            </a:r>
          </a:p>
          <a:p>
            <a:r>
              <a:rPr lang="en-US" smtClean="0"/>
              <a:t>combinatorial explosion</a:t>
            </a:r>
          </a:p>
          <a:p>
            <a:r>
              <a:rPr lang="en-US" smtClean="0"/>
              <a:t>complete code coverage</a:t>
            </a:r>
          </a:p>
          <a:p>
            <a:r>
              <a:rPr lang="en-US" smtClean="0"/>
              <a:t>equivalence class</a:t>
            </a:r>
          </a:p>
        </p:txBody>
      </p:sp>
      <p:sp>
        <p:nvSpPr>
          <p:cNvPr id="225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362200"/>
            <a:ext cx="3770313" cy="3724275"/>
          </a:xfrm>
        </p:spPr>
        <p:txBody>
          <a:bodyPr/>
          <a:lstStyle/>
          <a:p>
            <a:r>
              <a:rPr lang="en-US" smtClean="0"/>
              <a:t>extended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mtClean="0"/>
              <a:t>statement</a:t>
            </a:r>
          </a:p>
          <a:p>
            <a:r>
              <a:rPr lang="en-US" smtClean="0"/>
              <a:t>extreme condition</a:t>
            </a:r>
          </a:p>
          <a:p>
            <a:r>
              <a:rPr lang="en-US" smtClean="0"/>
              <a:t>input assertion</a:t>
            </a:r>
          </a:p>
          <a:p>
            <a:r>
              <a:rPr lang="en-US" smtClean="0"/>
              <a:t>logical operator</a:t>
            </a:r>
          </a:p>
          <a:p>
            <a:r>
              <a:rPr lang="en-US" smtClean="0"/>
              <a:t>loop invariant</a:t>
            </a:r>
          </a:p>
          <a:p>
            <a:r>
              <a:rPr lang="en-US" smtClean="0"/>
              <a:t>loop variant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F42803-000C-4942-A3A5-487C3E13AE8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84476E8-BEBD-4659-B0D8-BA8A1E192F47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3555" name="Slide Number Placeholder 6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CF466E4-45FC-4F74-8A6D-02ECEC12D2C9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355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Vocabulary (continued)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nested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/>
              <a:t> statement</a:t>
            </a:r>
          </a:p>
          <a:p>
            <a:r>
              <a:rPr lang="en-US" smtClean="0"/>
              <a:t>nested loop</a:t>
            </a:r>
          </a:p>
          <a:p>
            <a:r>
              <a:rPr lang="en-US" smtClean="0"/>
              <a:t>output assertion</a:t>
            </a:r>
          </a:p>
          <a:p>
            <a:r>
              <a:rPr lang="en-US" smtClean="0"/>
              <a:t>quality assurance</a:t>
            </a:r>
          </a:p>
          <a:p>
            <a:r>
              <a:rPr lang="en-US" smtClean="0"/>
              <a:t>robust</a:t>
            </a:r>
          </a:p>
          <a:p>
            <a:r>
              <a:rPr lang="en-US" smtClean="0"/>
              <a:t>truth table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0C8C70-DB43-4148-AE12-4664B475BEC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573EBD2-C993-437E-B033-B07DAE486312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Operators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smtClean="0"/>
              <a:t>Java includes three logical operators:</a:t>
            </a:r>
          </a:p>
          <a:p>
            <a:pPr lvl="1" eaLnBrk="1" hangingPunct="1"/>
            <a:r>
              <a:rPr lang="en-US" smtClean="0"/>
              <a:t>Equivalent to their meaning in English.</a:t>
            </a:r>
          </a:p>
          <a:p>
            <a:pPr lvl="1" eaLnBrk="1" hangingPunct="1"/>
            <a:r>
              <a:rPr lang="en-US" smtClean="0"/>
              <a:t>Used in Boolean expressions that control the behavior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mtClean="0"/>
              <a:t>,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mtClean="0"/>
              <a:t> statements.</a:t>
            </a:r>
          </a:p>
          <a:p>
            <a:pPr lvl="1" eaLnBrk="1" hangingPunct="1"/>
            <a:r>
              <a:rPr lang="en-US" b="1" smtClean="0"/>
              <a:t>AND</a:t>
            </a:r>
            <a:r>
              <a:rPr lang="en-US" smtClean="0"/>
              <a:t>: if both operands are true, the condition is true. If either or both are false, the condition is false.</a:t>
            </a:r>
          </a:p>
          <a:p>
            <a:pPr lvl="1" eaLnBrk="1" hangingPunct="1"/>
            <a:r>
              <a:rPr lang="en-US" b="1" smtClean="0"/>
              <a:t>OR</a:t>
            </a:r>
            <a:r>
              <a:rPr lang="en-US" smtClean="0"/>
              <a:t>: The condition is false only if both operands are false.</a:t>
            </a:r>
          </a:p>
          <a:p>
            <a:pPr lvl="1" eaLnBrk="1" hangingPunct="1"/>
            <a:r>
              <a:rPr lang="en-US" b="1" smtClean="0"/>
              <a:t>NOT</a:t>
            </a:r>
            <a:r>
              <a:rPr lang="en-US" smtClean="0"/>
              <a:t>: If the operand is true, the condition is false.</a:t>
            </a:r>
          </a:p>
        </p:txBody>
      </p:sp>
      <p:sp>
        <p:nvSpPr>
          <p:cNvPr id="2458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23782B8-1E8E-4D92-8034-43816E51B67C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37E0B20-569B-41AC-8AF4-FBCFB744AC9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56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80771AA-3618-4267-B96F-F824E7EC922A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Operators (continued)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smtClean="0"/>
              <a:t>General rules for AND, OR, and NOT</a:t>
            </a:r>
          </a:p>
          <a:p>
            <a:pPr eaLnBrk="1" hangingPunct="1"/>
            <a:endParaRPr lang="en-US" smtClean="0"/>
          </a:p>
        </p:txBody>
      </p:sp>
      <p:sp>
        <p:nvSpPr>
          <p:cNvPr id="2560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C42747E-417E-4494-A621-F7CBDB983A3C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25643" name="Picture 4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76600"/>
            <a:ext cx="62674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 Operators (continued)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b="1" smtClean="0"/>
              <a:t>Three Operators at Once:</a:t>
            </a:r>
            <a:endParaRPr lang="en-US" sz="2600" smtClean="0"/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Combine operators to create complex conditions.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Add parentheses to remove ambiguity.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Example: If (the sun is shining AND it is 8 a.m.) OR (NOT your brother is visiting) then let’s go for a walk; else, let’s stay at home.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When do we walk? At 8 a.m. on sunny days or when your brother does not visit.</a:t>
            </a:r>
          </a:p>
        </p:txBody>
      </p:sp>
      <p:sp>
        <p:nvSpPr>
          <p:cNvPr id="64516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747CB2F-DB5A-48FE-AA2F-4052CB7BB56A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22F7EC9-FF9A-4E22-9448-F39B2B0F22A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765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F9A47F0-023B-411B-98AB-F5C00CA6DB1B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Operators (continued)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Java’s Logical Operators and Their Precedence:</a:t>
            </a:r>
          </a:p>
          <a:p>
            <a:pPr eaLnBrk="1" hangingPunct="1"/>
            <a:r>
              <a:rPr lang="en-US" smtClean="0"/>
              <a:t>AND is represented by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&amp;&amp;</a:t>
            </a:r>
          </a:p>
          <a:p>
            <a:pPr lvl="1" eaLnBrk="1" hangingPunct="1"/>
            <a:r>
              <a:rPr lang="en-US" smtClean="0">
                <a:cs typeface="Courier New" pitchFamily="49" charset="0"/>
              </a:rPr>
              <a:t>Comes after relational operators</a:t>
            </a:r>
          </a:p>
          <a:p>
            <a:pPr eaLnBrk="1" hangingPunct="1"/>
            <a:r>
              <a:rPr lang="en-US" smtClean="0"/>
              <a:t>OR is represented by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 eaLnBrk="1" hangingPunct="1"/>
            <a:r>
              <a:rPr lang="en-US" smtClean="0">
                <a:cs typeface="Courier New" pitchFamily="49" charset="0"/>
              </a:rPr>
              <a:t>Comes after AND, and before assignment operators</a:t>
            </a:r>
          </a:p>
          <a:p>
            <a:pPr eaLnBrk="1" hangingPunct="1"/>
            <a:r>
              <a:rPr lang="en-US" smtClean="0"/>
              <a:t>NOT is represented by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 lvl="1" eaLnBrk="1" hangingPunct="1"/>
            <a:r>
              <a:rPr lang="en-US" smtClean="0">
                <a:cs typeface="Courier New" pitchFamily="49" charset="0"/>
              </a:rPr>
              <a:t>Same precedence as +, -</a:t>
            </a:r>
            <a:endParaRPr lang="en-US" smtClean="0"/>
          </a:p>
        </p:txBody>
      </p:sp>
      <p:sp>
        <p:nvSpPr>
          <p:cNvPr id="2765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FCA0389-18A8-42E5-917A-38ED002A20C8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0099CC"/>
      </a:accent2>
      <a:accent3>
        <a:srgbClr val="FFFFFF"/>
      </a:accent3>
      <a:accent4>
        <a:srgbClr val="002A56"/>
      </a:accent4>
      <a:accent5>
        <a:srgbClr val="ADE2E2"/>
      </a:accent5>
      <a:accent6>
        <a:srgbClr val="008AB9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600FF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5C00E7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600FF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5C00E7"/>
        </a:accent6>
        <a:hlink>
          <a:srgbClr val="99CC00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13041</TotalTime>
  <Words>1786</Words>
  <Application>Microsoft Office PowerPoint</Application>
  <PresentationFormat>On-screen Show (4:3)</PresentationFormat>
  <Paragraphs>321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Wingdings</vt:lpstr>
      <vt:lpstr>Times New Roman</vt:lpstr>
      <vt:lpstr>Courier New</vt:lpstr>
      <vt:lpstr>Capsules</vt:lpstr>
      <vt:lpstr>Capsules</vt:lpstr>
      <vt:lpstr>Capsules</vt:lpstr>
      <vt:lpstr>Chapter 7 Control Statements Continued</vt:lpstr>
      <vt:lpstr>Objectives</vt:lpstr>
      <vt:lpstr>Objectives (continued)</vt:lpstr>
      <vt:lpstr>Vocabulary</vt:lpstr>
      <vt:lpstr>Vocabulary (continued)</vt:lpstr>
      <vt:lpstr>Logical Operators</vt:lpstr>
      <vt:lpstr>Logical Operators (continued)</vt:lpstr>
      <vt:lpstr>Logical Operators (continued)</vt:lpstr>
      <vt:lpstr>Logical Operators (continued)</vt:lpstr>
      <vt:lpstr>Logical Operators (continued)</vt:lpstr>
      <vt:lpstr>Logical Operators (continued)</vt:lpstr>
      <vt:lpstr>Logical Operators (continued)</vt:lpstr>
      <vt:lpstr>Testing if Statements</vt:lpstr>
      <vt:lpstr>Testing if Statements (continued)</vt:lpstr>
      <vt:lpstr>Nested if Statements</vt:lpstr>
      <vt:lpstr>Nested if Statements (continued)</vt:lpstr>
      <vt:lpstr>Logical Errors in Nested if Statements</vt:lpstr>
      <vt:lpstr>Nested Loops</vt:lpstr>
      <vt:lpstr>Testing Loops</vt:lpstr>
      <vt:lpstr>Testing Loops (continued)</vt:lpstr>
      <vt:lpstr>Loop Verification</vt:lpstr>
      <vt:lpstr>Loop Verification (continued)</vt:lpstr>
      <vt:lpstr>Loop Verification (continued)</vt:lpstr>
      <vt:lpstr>Advanced Operations on Strings</vt:lpstr>
      <vt:lpstr>Advanced Operations on Strings (continued)</vt:lpstr>
      <vt:lpstr>Advanced Operations on Strings (continued)</vt:lpstr>
      <vt:lpstr>Advanced Operations on Strings (continued)</vt:lpstr>
      <vt:lpstr>Graphics and GUIs: Timers and Animations</vt:lpstr>
      <vt:lpstr>Graphics and GUIs: Timers and Animations (continued)</vt:lpstr>
      <vt:lpstr>Graphics and GUIs: Timers and Animations (continued)</vt:lpstr>
      <vt:lpstr>Graphics and GUIs: Timers and Animations (continued)</vt:lpstr>
      <vt:lpstr>Graphics and GUIs: Timers and Animations (continued)</vt:lpstr>
      <vt:lpstr>Graphics and GUIs: Timers and Animations (continued)</vt:lpstr>
      <vt:lpstr>Design, Testing, and Debugging Hints</vt:lpstr>
      <vt:lpstr>Design, Testing, and Debugging Hints (continued)</vt:lpstr>
      <vt:lpstr>Summary</vt:lpstr>
      <vt:lpstr>Summary (continued)</vt:lpstr>
      <vt:lpstr>Summary (continued)</vt:lpstr>
    </vt:vector>
  </TitlesOfParts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Control Statements Continued</dc:title>
  <dc:creator/>
  <cp:lastModifiedBy>Amanda Lyons</cp:lastModifiedBy>
  <cp:revision>766</cp:revision>
  <dcterms:created xsi:type="dcterms:W3CDTF">2001-06-11T01:47:29Z</dcterms:created>
  <dcterms:modified xsi:type="dcterms:W3CDTF">2009-10-02T15:52:49Z</dcterms:modified>
</cp:coreProperties>
</file>