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99" r:id="rId2"/>
    <p:sldId id="380" r:id="rId3"/>
    <p:sldId id="300" r:id="rId4"/>
    <p:sldId id="512" r:id="rId5"/>
    <p:sldId id="513" r:id="rId6"/>
    <p:sldId id="514" r:id="rId7"/>
    <p:sldId id="515" r:id="rId8"/>
    <p:sldId id="517" r:id="rId9"/>
    <p:sldId id="518" r:id="rId10"/>
    <p:sldId id="516" r:id="rId11"/>
    <p:sldId id="535" r:id="rId12"/>
    <p:sldId id="536" r:id="rId13"/>
    <p:sldId id="524" r:id="rId14"/>
    <p:sldId id="525" r:id="rId15"/>
    <p:sldId id="527" r:id="rId16"/>
    <p:sldId id="526" r:id="rId17"/>
    <p:sldId id="528" r:id="rId18"/>
    <p:sldId id="519" r:id="rId19"/>
    <p:sldId id="520" r:id="rId20"/>
    <p:sldId id="521" r:id="rId21"/>
    <p:sldId id="529" r:id="rId22"/>
    <p:sldId id="530" r:id="rId23"/>
    <p:sldId id="531" r:id="rId24"/>
    <p:sldId id="532" r:id="rId25"/>
    <p:sldId id="534" r:id="rId26"/>
    <p:sldId id="510" r:id="rId27"/>
    <p:sldId id="51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82" autoAdjust="0"/>
    <p:restoredTop sz="94575" autoAdjust="0"/>
  </p:normalViewPr>
  <p:slideViewPr>
    <p:cSldViewPr>
      <p:cViewPr>
        <p:scale>
          <a:sx n="75" d="100"/>
          <a:sy n="75" d="100"/>
        </p:scale>
        <p:origin x="-88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E3DF59E-2C27-4486-9ECC-E5B466D4B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0745707-9CB6-4FB7-B7F2-7145B8C60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5BBCB-DE10-4BF1-8832-91A57E2BF7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A0064-7D78-4EBD-B48C-692D24702DB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2B702ECB-9C0A-4716-B75F-54DF35571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3B121-1754-411B-A3DE-CDF7CC5CD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3D6C6-EEE1-4894-A3B6-2CDD626CBB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4699D-154B-40B1-86D6-CC50B2AD4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E9FD8-9098-4D4F-90A4-D448B9F4F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9E5C3-E4F8-4DBA-BB53-0ADE15C0AB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FE6A8-EC0E-4F6B-BAB0-662D62058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ED552-0C6F-409E-8920-639A43830D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99230-0EFA-4E77-B89E-DECC34B3B4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8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0EC16-94B1-4122-96E6-1410C77E91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C54BC-8097-4FD3-A172-BD746DF62E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BF547-B6D6-41C4-A764-367B0A9426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0" y="3200400"/>
            <a:ext cx="793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8</a:t>
            </a:r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5EA47A3A-6803-49F2-8EC6-BEFC822282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3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9B8660-4341-410F-9547-FF77341D66B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8</a:t>
            </a:r>
            <a:br>
              <a:rPr lang="en-US" sz="3200" smtClean="0"/>
            </a:br>
            <a:r>
              <a:rPr lang="en-US" sz="3200" smtClean="0"/>
              <a:t>Improving the User Interface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17CEE3-34A2-4967-ACC6-CBCEE6B1C1F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F7C8C07-00C2-48D6-9AD7-26FDCBCA2F60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endParaRPr lang="en-US" smtClean="0"/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Using </a:t>
            </a:r>
            <a:r>
              <a:rPr lang="en-US" b="1" smtClean="0">
                <a:latin typeface="Courier New" pitchFamily="49" charset="0"/>
              </a:rPr>
              <a:t>printf</a:t>
            </a:r>
            <a:r>
              <a:rPr lang="en-US" b="1" smtClean="0"/>
              <a:t> to Format Numbers:</a:t>
            </a:r>
          </a:p>
          <a:p>
            <a:pPr eaLnBrk="1" hangingPunct="1"/>
            <a:r>
              <a:rPr lang="en-US" smtClean="0"/>
              <a:t>The precision of floating-point numbers refers to the number of digits to the right of the decimal program supported by the programming language.</a:t>
            </a:r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mtClean="0"/>
              <a:t> methods display only the necessary digits for the number.</a:t>
            </a:r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method is used to format output.</a:t>
            </a:r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C190C26-66FB-4E1C-BAAB-3F2F1BB0EAE8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Using </a:t>
            </a:r>
            <a:r>
              <a:rPr lang="en-US" sz="2400" b="1" smtClean="0">
                <a:latin typeface="Courier New" pitchFamily="49" charset="0"/>
              </a:rPr>
              <a:t>printf</a:t>
            </a:r>
            <a:r>
              <a:rPr lang="en-US" sz="2400" b="1" smtClean="0"/>
              <a:t> to Format Numbers (cont)?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parameters of the method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smtClean="0"/>
              <a:t> consist of a format string and one or more data values.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format string is a combination of literal string information and formatting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formatting information consists of one or more format specifiers: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Begin with a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smtClean="0"/>
              <a:t> character, and end with a letter that indicates the format type.</a:t>
            </a:r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195093C-7B95-4541-B135-E25973C27119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81400"/>
            <a:ext cx="762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1" smtClean="0"/>
              <a:t>Using </a:t>
            </a:r>
            <a:r>
              <a:rPr lang="en-US" sz="2600" b="1" smtClean="0">
                <a:latin typeface="Courier New" pitchFamily="49" charset="0"/>
              </a:rPr>
              <a:t>printf</a:t>
            </a:r>
            <a:r>
              <a:rPr lang="en-US" sz="2600" b="1" smtClean="0"/>
              <a:t> to Format Numbers (cont):</a:t>
            </a:r>
            <a:endParaRPr lang="en-US" sz="2600" smtClean="0"/>
          </a:p>
          <a:p>
            <a:r>
              <a:rPr lang="en-US" sz="2600" smtClean="0"/>
              <a:t>Commonly used format types</a:t>
            </a:r>
          </a:p>
        </p:txBody>
      </p:sp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16B9A08-262D-4AE1-9929-66B126CE29D9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600"/>
            <a:ext cx="6967538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813CCD-2B6A-44D0-8D99-FA4B7F33442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17910BB-7D6D-41AC-98A9-1B879EA15A4F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Using </a:t>
            </a:r>
            <a:r>
              <a:rPr lang="en-US" b="1" smtClean="0">
                <a:latin typeface="Courier New" pitchFamily="49" charset="0"/>
              </a:rPr>
              <a:t>printf</a:t>
            </a:r>
            <a:r>
              <a:rPr lang="en-US" b="1" smtClean="0"/>
              <a:t> to Format Numbers (cont):</a:t>
            </a:r>
            <a:endParaRPr lang="en-US" smtClean="0"/>
          </a:p>
          <a:p>
            <a:pPr eaLnBrk="1" hangingPunct="1"/>
            <a:r>
              <a:rPr lang="en-US" smtClean="0"/>
              <a:t>The symbol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%n</a:t>
            </a:r>
            <a:r>
              <a:rPr lang="en-US" smtClean="0"/>
              <a:t> can be used to embed an end-of-line character in a format string.</a:t>
            </a:r>
          </a:p>
          <a:p>
            <a:pPr eaLnBrk="1" hangingPunct="1"/>
            <a:r>
              <a:rPr lang="en-US" smtClean="0"/>
              <a:t>The symbol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mtClean="0"/>
              <a:t> produces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mtClean="0"/>
              <a:t> character.</a:t>
            </a:r>
          </a:p>
          <a:p>
            <a:pPr lvl="1" eaLnBrk="1" hangingPunct="1"/>
            <a:r>
              <a:rPr lang="en-US" smtClean="0"/>
              <a:t>Otherwise, when the compiler encounters a format specifier in a format string, it attempts to match it to an expression following the string.</a:t>
            </a:r>
          </a:p>
          <a:p>
            <a:pPr lvl="1" eaLnBrk="1" hangingPunct="1"/>
            <a:r>
              <a:rPr lang="en-US" smtClean="0"/>
              <a:t>The two must match in type and position.</a:t>
            </a: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E3C5446-E37F-49E7-9138-C04FD8FC517B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5AC8F1-D723-4818-B8A4-322D12E8B3C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5FE4352-F7AF-46D9-9BF9-FF90078966B6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Text Justification and Multiple Columns:</a:t>
            </a:r>
          </a:p>
          <a:p>
            <a:pPr eaLnBrk="1" hangingPunct="1"/>
            <a:r>
              <a:rPr lang="en-US" smtClean="0"/>
              <a:t>Data-processing applications frequently display tables with columns of words and numbers.</a:t>
            </a:r>
          </a:p>
          <a:p>
            <a:pPr eaLnBrk="1" hangingPunct="1"/>
            <a:r>
              <a:rPr lang="en-US" smtClean="0"/>
              <a:t>Unless carefully formatted, these tables are unreadable.</a:t>
            </a:r>
          </a:p>
          <a:p>
            <a:pPr eaLnBrk="1" hangingPunct="1"/>
            <a:r>
              <a:rPr lang="en-US" smtClean="0"/>
              <a:t>Each column has a designated width, and the values are justified in the same manner (left, right or center).</a:t>
            </a:r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8AA770F-2FB7-4DB7-AEE1-590D98465258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2F2BA4-6A26-4BF4-8D18-BE590FCE6D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7DCB375-8FF2-4129-923E-B710E3C20878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Text Justification and Multiple Columns (cont):</a:t>
            </a:r>
            <a:endParaRPr lang="en-US" sz="2400" smtClean="0"/>
          </a:p>
          <a:p>
            <a:pPr eaLnBrk="1" hangingPunct="1"/>
            <a:r>
              <a:rPr lang="en-US" sz="2400" smtClean="0"/>
              <a:t>A table of sales figures shown with and without formatting</a:t>
            </a: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F1C5CCE-7A13-4D83-9250-E91ADB171DF1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27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29000"/>
            <a:ext cx="38004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D402F5-73FF-48B5-A0AB-5F9EC6398F1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08E4A7D-379F-46F0-AB63-C9722A009E5D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Text Justification and Multiple Columns (cont):</a:t>
            </a:r>
            <a:endParaRPr lang="en-US" sz="2400" smtClean="0"/>
          </a:p>
          <a:p>
            <a:pPr eaLnBrk="1" hangingPunct="1"/>
            <a:r>
              <a:rPr lang="en-US" sz="2400" smtClean="0"/>
              <a:t>The columns in Version 2 are produced by displaying pieces of text that are justified within fields.</a:t>
            </a:r>
          </a:p>
          <a:p>
            <a:pPr eaLnBrk="1" hangingPunct="1"/>
            <a:r>
              <a:rPr lang="en-US" sz="2400" b="1" smtClean="0"/>
              <a:t>Field</a:t>
            </a:r>
            <a:r>
              <a:rPr lang="en-US" sz="2400" smtClean="0"/>
              <a:t>: a fixed number of columns within which the characters of a data value can be placed.</a:t>
            </a:r>
          </a:p>
          <a:p>
            <a:pPr eaLnBrk="1" hangingPunct="1"/>
            <a:r>
              <a:rPr lang="en-US" sz="2400" smtClean="0"/>
              <a:t>A data value is left-justified when its display begins in the leftmost column of its field.</a:t>
            </a:r>
          </a:p>
          <a:p>
            <a:pPr eaLnBrk="1" hangingPunct="1"/>
            <a:r>
              <a:rPr lang="en-US" sz="2400" smtClean="0"/>
              <a:t>Trailing or leading spaces are used to occupy columns that are not filled by the value.</a:t>
            </a:r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A473471-9D59-4F0B-8FDC-D91002B78289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801CBF-774F-4457-9014-E7BA82DF4A3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72C479E-594D-4DAB-87FE-858E71A2F30D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Text Justification and Multiple Columns (cont):</a:t>
            </a:r>
            <a:endParaRPr lang="en-US" smtClean="0"/>
          </a:p>
          <a:p>
            <a:pPr eaLnBrk="1" hangingPunct="1"/>
            <a:r>
              <a:rPr lang="en-US" smtClean="0"/>
              <a:t>Format flags support the justification of text as well as other format styles.</a:t>
            </a:r>
          </a:p>
          <a:p>
            <a:pPr eaLnBrk="1" hangingPunct="1"/>
            <a:endParaRPr lang="en-US" smtClean="0"/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66CE237-0C43-4D35-8047-5CEE86436953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4822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267200"/>
            <a:ext cx="7591425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35"/>
          <p:cNvSpPr txBox="1">
            <a:spLocks noChangeArrowheads="1"/>
          </p:cNvSpPr>
          <p:nvPr/>
        </p:nvSpPr>
        <p:spPr bwMode="auto">
          <a:xfrm>
            <a:off x="3124200" y="5943600"/>
            <a:ext cx="297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Some commonly used format flags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F21177-9274-424C-9AC6-80554463FFB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CA5E54D-C5E6-4798-8B96-0BF3EA912C73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2B99837-6F91-47AD-828F-B48EDFB54FCE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Text Justification and Multiple Columns (cont):</a:t>
            </a:r>
            <a:endParaRPr lang="en-US" sz="2400" smtClean="0"/>
          </a:p>
          <a:p>
            <a:r>
              <a:rPr lang="en-US" sz="2400" smtClean="0"/>
              <a:t>To output data in formatted columns, establish the width of each field and then choose the appropriate format flags and specifiers to use with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smtClean="0"/>
              <a:t>.</a:t>
            </a:r>
          </a:p>
        </p:txBody>
      </p:sp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191000"/>
            <a:ext cx="76962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514600" y="59436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Some example format strings and their outputs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5A2C6F-72E2-4D4F-89E5-601A4157A11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754D527-CA50-4446-A13B-A30CFC599A3E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Formatted Output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mtClean="0"/>
              <a:t> (continued)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D68F68-95A5-42EE-9412-FBC5F7B73A5F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Formatting with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b="1" smtClean="0">
                <a:cs typeface="Courier New" pitchFamily="49" charset="0"/>
              </a:rPr>
              <a:t>: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 method can be used to build a formatted string.</a:t>
            </a:r>
          </a:p>
          <a:p>
            <a:r>
              <a:rPr lang="en-US" smtClean="0"/>
              <a:t>The method expects the same parameters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and returns a formatted string.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518830-6372-4818-AAAC-0791E5702B7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10B2C16-12B5-4D17-8DB8-73F415C07E0D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CD70414-AD93-4844-8128-9689852158F1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886200"/>
          </a:xfrm>
        </p:spPr>
        <p:txBody>
          <a:bodyPr/>
          <a:lstStyle/>
          <a:p>
            <a:r>
              <a:rPr lang="en-US" smtClean="0"/>
              <a:t>Construct a query-driven terminal interface.</a:t>
            </a:r>
          </a:p>
          <a:p>
            <a:r>
              <a:rPr lang="en-US" smtClean="0"/>
              <a:t>Construct a menu-driven terminal interface.</a:t>
            </a:r>
          </a:p>
          <a:p>
            <a:r>
              <a:rPr lang="en-US" smtClean="0"/>
              <a:t>Construct a graphical user interface.</a:t>
            </a:r>
          </a:p>
          <a:p>
            <a:r>
              <a:rPr lang="en-US" smtClean="0"/>
              <a:t>Format text, including numbers, for output.</a:t>
            </a:r>
          </a:p>
          <a:p>
            <a:r>
              <a:rPr lang="en-US" smtClean="0"/>
              <a:t>Handle number format exceptions during input.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7213E3-EF5E-455B-8CEC-A98BB5C874C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F7B2976-D670-47D1-91FA-5EC312F8DAD1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Handling Number Format Exceptions During Input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smtClean="0"/>
              <a:t>If input data are invalid, the program can display an error message and prompt for the data again.</a:t>
            </a:r>
          </a:p>
          <a:p>
            <a:pPr lvl="1" eaLnBrk="1" hangingPunct="1"/>
            <a:r>
              <a:rPr lang="en-US" smtClean="0"/>
              <a:t>Typical errors are input numbers that are without a certain range.</a:t>
            </a:r>
          </a:p>
          <a:p>
            <a:pPr eaLnBrk="1" hangingPunct="1"/>
            <a:r>
              <a:rPr lang="en-US" smtClean="0"/>
              <a:t>Input methods must be able to detect if data is entered in an invalid format.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en-US" smtClean="0"/>
              <a:t> methods do.</a:t>
            </a: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C6E957E-585E-434A-9B66-0563E7B39D34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8920F3-B388-4921-BF4C-3ED833B2DA9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7D81DE2-0B99-4C58-B06C-B96E1C5112D6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Handling Number Format Exceptions During Input (continued)</a:t>
            </a:r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33635AE-20E5-44D1-901D-A07BD591CE2D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l"/>
            </a:pPr>
            <a:r>
              <a:rPr lang="en-US" sz="2800" smtClean="0"/>
              <a:t>When format errors are detected, these methods throw an exception that halts the program.</a:t>
            </a:r>
          </a:p>
          <a:p>
            <a:r>
              <a:rPr lang="en-US" smtClean="0"/>
              <a:t>The bad format is detected before the client code can react to the error.</a:t>
            </a:r>
          </a:p>
          <a:p>
            <a:r>
              <a:rPr lang="en-US" smtClean="0"/>
              <a:t>Acceptable during testing and debugging, but the final product needs to respond to formatting errors without halting the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BCA28F-EE02-452C-9F67-F0282888547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33D1CFA-25B4-4402-BEC8-8E7F3DE6A55D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Handling Number Format Exceptions During Input (continued)</a:t>
            </a:r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9FBBF00-3A9E-4D14-B231-2742C0CC2623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4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programmer embeds the call to an input method in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try-catch</a:t>
            </a:r>
            <a:r>
              <a:rPr lang="en-US" smtClean="0"/>
              <a:t> statement: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The statements within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mtClean="0"/>
              <a:t> clause are executed until one throws an exception.</a:t>
            </a:r>
          </a:p>
          <a:p>
            <a:pPr lvl="1"/>
            <a:r>
              <a:rPr lang="en-US" smtClean="0"/>
              <a:t>Then,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mtClean="0"/>
              <a:t> clause is executed.</a:t>
            </a:r>
          </a:p>
          <a:p>
            <a:pPr lvl="1"/>
            <a:r>
              <a:rPr lang="en-US" smtClean="0"/>
              <a:t>If no exception,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mtClean="0"/>
              <a:t> clause is skipped.</a:t>
            </a:r>
          </a:p>
        </p:txBody>
      </p:sp>
      <p:pic>
        <p:nvPicPr>
          <p:cNvPr id="3994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352800"/>
            <a:ext cx="7162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391359-A138-4722-A5CA-C9A7F9B0D2D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4BEC68B-9A42-42A7-AF5B-289A2725D708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</a:t>
            </a:r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712BA3C-B2E6-4C01-8849-0ED792912A4D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r>
              <a:rPr lang="en-US" sz="2600" smtClean="0"/>
              <a:t>A GUI can present the user with entry fields for many data values simultaneously:</a:t>
            </a:r>
          </a:p>
          <a:p>
            <a:pPr lvl="1"/>
            <a:r>
              <a:rPr lang="en-US" smtClean="0"/>
              <a:t>Command buttons, drop-down menus</a:t>
            </a:r>
          </a:p>
          <a:p>
            <a:r>
              <a:rPr lang="en-US" sz="2600" b="1" smtClean="0"/>
              <a:t>The Model/View/Controller Pattern:</a:t>
            </a:r>
          </a:p>
          <a:p>
            <a:r>
              <a:rPr lang="en-US" sz="2600" b="1" smtClean="0"/>
              <a:t>Data model</a:t>
            </a:r>
            <a:r>
              <a:rPr lang="en-US" sz="2600" smtClean="0"/>
              <a:t>: class type whose responsibilities include initializing and managing the data.</a:t>
            </a:r>
          </a:p>
          <a:p>
            <a:r>
              <a:rPr lang="en-US" sz="2600" b="1" smtClean="0"/>
              <a:t>View</a:t>
            </a:r>
            <a:r>
              <a:rPr lang="en-US" sz="2600" smtClean="0"/>
              <a:t>: class type such as windows, buttons, data files, and labels that display controls for user interaction.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244F93-C2AA-48EB-9F2D-68292DF6E95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F753E79-54B7-454C-8547-C7200C2EDAA6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 (continued)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n-US" sz="2400" b="1" smtClean="0"/>
              <a:t>The Model/View/Controller Pattern (cont):</a:t>
            </a:r>
            <a:endParaRPr lang="en-US" sz="2400" smtClean="0"/>
          </a:p>
          <a:p>
            <a:pPr eaLnBrk="1" hangingPunct="1"/>
            <a:r>
              <a:rPr lang="en-US" sz="2400" b="1" smtClean="0"/>
              <a:t>Controller</a:t>
            </a:r>
            <a:r>
              <a:rPr lang="en-US" sz="2400" smtClean="0"/>
              <a:t>: class type that are listeners. Responsible for handling user interaction.</a:t>
            </a:r>
          </a:p>
          <a:p>
            <a:pPr eaLnBrk="1" hangingPunct="1"/>
            <a:r>
              <a:rPr lang="en-US" sz="2400" b="1" smtClean="0"/>
              <a:t>Application</a:t>
            </a:r>
            <a:r>
              <a:rPr lang="en-US" sz="2400" smtClean="0"/>
              <a:t>: class type that sets up the other elements in 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smtClean="0"/>
              <a:t> method to provide an entry point for running a Java program. </a:t>
            </a:r>
          </a:p>
          <a:p>
            <a:pPr eaLnBrk="1" hangingPunct="1"/>
            <a:endParaRPr lang="en-US" sz="2400" smtClean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BA6EDAD-B645-4534-8D2A-80BA675E6D95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419600"/>
            <a:ext cx="2989263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562600" y="5791200"/>
            <a:ext cx="2819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Interface for the GUI-based temperature conversion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0F38A0-9720-4FE1-8B35-A0C73EDB882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30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39F64D0-F020-4FE5-80B1-F34328B94FDD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 (continued)</a:t>
            </a: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A92448-A594-4B55-B2A0-714F21CE6151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grids, panels, and padding when designing the layout of labels and data fields. </a:t>
            </a:r>
          </a:p>
          <a:p>
            <a:r>
              <a:rPr lang="en-US" smtClean="0"/>
              <a:t>Real GUI programs are event-driven.</a:t>
            </a:r>
          </a:p>
          <a:p>
            <a:pPr lvl="1"/>
            <a:r>
              <a:rPr lang="en-US" smtClean="0"/>
              <a:t>When the program opens, it waits for events such as mouse click or typing characters in a field.</a:t>
            </a:r>
          </a:p>
          <a:p>
            <a:pPr lvl="1"/>
            <a:r>
              <a:rPr lang="en-US" smtClean="0"/>
              <a:t>The JVM runs in a loop behind the scenes.</a:t>
            </a:r>
          </a:p>
          <a:p>
            <a:r>
              <a:rPr lang="en-US" smtClean="0"/>
              <a:t>To make the program robust, allow the JVM to track the main window of the dialog box.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0D6229-75C6-4D68-A98D-3A573B0B21B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B856271-76C8-4DB7-9497-77A6435C2627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this chapter, you learned:</a:t>
            </a:r>
          </a:p>
          <a:p>
            <a:r>
              <a:rPr lang="en-US" smtClean="0"/>
              <a:t>A terminal input/output (I/O) interface can be extended to handle repeated sets of inputs, by using either a query-based pattern or a menu-driven pattern.</a:t>
            </a:r>
          </a:p>
          <a:p>
            <a:r>
              <a:rPr lang="en-US" smtClean="0"/>
              <a:t>A graphical user interface (GUI) allows the user to interact with a program by displaying window objects and handling mouse events.</a:t>
            </a:r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634CC6-BBAB-41B1-A378-91259F7DDDBD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66E9D6A-5EB2-4A3A-AFA8-3A03C7E92D9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0D7A400-0449-4D0A-AB4A-4A6BD76EEA16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1F5F6E4-7E7A-446C-9488-85CFDE1123F5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6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n-US" smtClean="0"/>
              <a:t>In a terminal-based program, the program controls most of the interaction with the user, whereas GUI-based programs are driven by user events.</a:t>
            </a:r>
          </a:p>
          <a:p>
            <a:r>
              <a:rPr lang="en-US" smtClean="0"/>
              <a:t>The two primary tasks of a GUI-based program are to arrange the window objects in a window and handle interactions with the user.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072B34-916C-49DB-A068-E094867441B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A3A1A6C-6326-45D3-9E51-561CC0E1435F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8A62806-29EA-405C-8406-734466A08274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application</a:t>
            </a:r>
          </a:p>
          <a:p>
            <a:r>
              <a:rPr lang="en-US" smtClean="0"/>
              <a:t>controller pattern</a:t>
            </a:r>
          </a:p>
          <a:p>
            <a:r>
              <a:rPr lang="en-US" smtClean="0"/>
              <a:t>data model</a:t>
            </a:r>
          </a:p>
          <a:p>
            <a:r>
              <a:rPr lang="en-US" smtClean="0"/>
              <a:t>event-driven</a:t>
            </a:r>
          </a:p>
          <a:p>
            <a:r>
              <a:rPr lang="en-US" smtClean="0"/>
              <a:t>format flag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format specifier</a:t>
            </a:r>
          </a:p>
          <a:p>
            <a:r>
              <a:rPr lang="en-US" smtClean="0"/>
              <a:t>menu-driven program</a:t>
            </a:r>
          </a:p>
          <a:p>
            <a:r>
              <a:rPr lang="en-US" smtClean="0"/>
              <a:t>model view</a:t>
            </a:r>
          </a:p>
          <a:p>
            <a:r>
              <a:rPr lang="en-US" smtClean="0"/>
              <a:t>query-controlled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929A79-DC54-4ACA-8B9B-BDDB2397E1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9D02B24-4D81-4DE1-806C-F5809792B93D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Thermometer</a:t>
            </a:r>
            <a:r>
              <a:rPr lang="en-US" smtClean="0"/>
              <a:t> Class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Used to convert temperatures between Fahrenheit and Celsius.</a:t>
            </a:r>
          </a:p>
          <a:p>
            <a:pPr eaLnBrk="1" hangingPunct="1"/>
            <a:r>
              <a:rPr lang="en-US" smtClean="0"/>
              <a:t>Class stores temperature internally in Celsius, but it can be set and retrieved in either Fahrenheit or Celsius.</a:t>
            </a:r>
          </a:p>
        </p:txBody>
      </p:sp>
      <p:sp>
        <p:nvSpPr>
          <p:cNvPr id="2150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5271750-E20B-4095-B329-B10D86F913AD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B49F2E-A626-4149-A0FF-E151543A20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F2A85E0-BCEC-450B-B505-8111A7367B78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Repeating Sets of Inputs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Techniques for handling repeating set of inputs:</a:t>
            </a:r>
          </a:p>
          <a:p>
            <a:pPr lvl="1" eaLnBrk="1" hangingPunct="1"/>
            <a:r>
              <a:rPr lang="en-US" smtClean="0"/>
              <a:t>Count-controlled and sentinel-controlled already learned.</a:t>
            </a:r>
          </a:p>
          <a:p>
            <a:pPr eaLnBrk="1" hangingPunct="1"/>
            <a:r>
              <a:rPr lang="en-US" smtClean="0"/>
              <a:t>Query-controlled input:</a:t>
            </a:r>
          </a:p>
          <a:p>
            <a:pPr lvl="1" eaLnBrk="1" hangingPunct="1"/>
            <a:r>
              <a:rPr lang="en-US" smtClean="0"/>
              <a:t>Before each set of inputs after the first, the program asks the user if there are more inputs.</a:t>
            </a:r>
          </a:p>
          <a:p>
            <a:pPr eaLnBrk="1" hangingPunct="1"/>
            <a:endParaRPr lang="en-US" smtClean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0D6DBAF-9ED3-4B26-9052-10D6F12CC3C9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96A8D4-F6F9-45BB-B7CD-F2158304977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650B690-C88F-4A49-A9CE-EE63285202AA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Repeating Sets of Inputs (continued)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Interface for a query-controlled temperature conversion program</a:t>
            </a:r>
          </a:p>
          <a:p>
            <a:pPr eaLnBrk="1" hangingPunct="1"/>
            <a:endParaRPr lang="en-US" smtClean="0"/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DF05512-B658-4FE8-86F0-A98D03DF70EC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505200"/>
            <a:ext cx="4533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2502EC7-BE2C-4084-916E-7865A08EE09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189620C-3E97-4E7F-BE55-86F6FE7471FF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Repeating Sets of Inputs (continued)</a:t>
            </a:r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18CCED6-61CA-4DE9-AB6B-B82E22D71596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8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program is implemented by means of two classes:</a:t>
            </a:r>
          </a:p>
          <a:p>
            <a:pPr lvl="1"/>
            <a:r>
              <a:rPr lang="en-US" smtClean="0"/>
              <a:t>One to handle user interface.</a:t>
            </a:r>
          </a:p>
          <a:p>
            <a:pPr lvl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Thermometer</a:t>
            </a:r>
            <a:r>
              <a:rPr lang="en-US" smtClean="0"/>
              <a:t> class.</a:t>
            </a:r>
          </a:p>
          <a:p>
            <a:r>
              <a:rPr lang="en-US" smtClean="0"/>
              <a:t>The code for the interface class uses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 variable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doItAgain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Controls how many times the loop repeats.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E85344-3585-4ACF-8002-91426984749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B83AE9A-14ED-4034-B6F3-BC6823B3E38D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Menu-Driven Conversion Program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mtClean="0"/>
              <a:t>Menu-driven programs begin by displaying a list of options.</a:t>
            </a:r>
          </a:p>
          <a:p>
            <a:pPr lvl="1" eaLnBrk="1" hangingPunct="1"/>
            <a:r>
              <a:rPr lang="en-US" smtClean="0"/>
              <a:t>The user selects an option.</a:t>
            </a:r>
          </a:p>
          <a:p>
            <a:pPr lvl="1" eaLnBrk="1" hangingPunct="1"/>
            <a:r>
              <a:rPr lang="en-US" smtClean="0"/>
              <a:t>Then the program prompts for additional inputs related to the option, and performs the needed computations.</a:t>
            </a:r>
          </a:p>
          <a:p>
            <a:pPr lvl="1" eaLnBrk="1" hangingPunct="1"/>
            <a:r>
              <a:rPr lang="en-US" smtClean="0"/>
              <a:t>The menu displays again.</a:t>
            </a:r>
          </a:p>
          <a:p>
            <a:pPr eaLnBrk="1" hangingPunct="1"/>
            <a:r>
              <a:rPr lang="en-US" smtClean="0"/>
              <a:t>Code uses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mtClean="0"/>
              <a:t> statements to evaluate next step after each input.</a:t>
            </a:r>
          </a:p>
          <a:p>
            <a:pPr eaLnBrk="1" hangingPunct="1"/>
            <a:endParaRPr lang="en-US" smtClean="0"/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5FC12AD-0BA7-48A0-89B3-B50B47B5473C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AB9D6D-5562-46F8-8C82-ADE99E5AB63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6FB0D4D-24FD-4F1C-8C9F-833CD241355B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Menu-Driven Conversion Program (continued)</a:t>
            </a:r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F9D7A65-FA85-4EB6-9DF9-04F9ED46B25C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3810000" cy="3724275"/>
          </a:xfrm>
        </p:spPr>
        <p:txBody>
          <a:bodyPr/>
          <a:lstStyle/>
          <a:p>
            <a:r>
              <a:rPr lang="en-US" smtClean="0"/>
              <a:t>Interface for a menu-driven version of the temperature conversion program</a:t>
            </a:r>
          </a:p>
        </p:txBody>
      </p:sp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438400"/>
            <a:ext cx="327183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13129</TotalTime>
  <Words>1207</Words>
  <Application>Microsoft Office PowerPoint</Application>
  <PresentationFormat>On-screen Show (4:3)</PresentationFormat>
  <Paragraphs>208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8 Improving the User Interface</vt:lpstr>
      <vt:lpstr>Objectives</vt:lpstr>
      <vt:lpstr>Vocabulary</vt:lpstr>
      <vt:lpstr>A Thermometer Class</vt:lpstr>
      <vt:lpstr>Repeating Sets of Inputs</vt:lpstr>
      <vt:lpstr>Repeating Sets of Inputs (continued)</vt:lpstr>
      <vt:lpstr>Repeating Sets of Inputs (continued)</vt:lpstr>
      <vt:lpstr>A Menu-Driven Conversion Program</vt:lpstr>
      <vt:lpstr>A Menu-Driven Conversion Program (continued)</vt:lpstr>
      <vt:lpstr>Formatted Output with printf and format</vt:lpstr>
      <vt:lpstr>Formatted Output with printf and format (continued)</vt:lpstr>
      <vt:lpstr>Formatted Output with printf and format (continued)</vt:lpstr>
      <vt:lpstr>Formatted Output with printf and format (continued)</vt:lpstr>
      <vt:lpstr>Formatted Output with printf and format (continued)</vt:lpstr>
      <vt:lpstr>Formatted Output with printf and format (continued)</vt:lpstr>
      <vt:lpstr>Formatted Output with printf and format (continued)</vt:lpstr>
      <vt:lpstr>Formatted Output with printf and format (continued)</vt:lpstr>
      <vt:lpstr>Formatted Output with printf and format (continued)</vt:lpstr>
      <vt:lpstr>Formatted Output with printf and format (continued)</vt:lpstr>
      <vt:lpstr>Handling Number Format Exceptions During Input</vt:lpstr>
      <vt:lpstr>Handling Number Format Exceptions During Input (continued)</vt:lpstr>
      <vt:lpstr>Handling Number Format Exceptions During Input (continued)</vt:lpstr>
      <vt:lpstr>Graphics and GUIs</vt:lpstr>
      <vt:lpstr>Graphics and GUIs (continued)</vt:lpstr>
      <vt:lpstr>Graphics and GUIs (continued)</vt:lpstr>
      <vt:lpstr>Summary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Improving the User Interface</dc:title>
  <dc:creator/>
  <cp:lastModifiedBy>Amanda Lyons</cp:lastModifiedBy>
  <cp:revision>815</cp:revision>
  <dcterms:created xsi:type="dcterms:W3CDTF">2001-06-11T01:47:29Z</dcterms:created>
  <dcterms:modified xsi:type="dcterms:W3CDTF">2009-10-06T18:17:35Z</dcterms:modified>
</cp:coreProperties>
</file>