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8"/>
  </p:notesMasterIdLst>
  <p:handoutMasterIdLst>
    <p:handoutMasterId r:id="rId59"/>
  </p:handoutMasterIdLst>
  <p:sldIdLst>
    <p:sldId id="299" r:id="rId2"/>
    <p:sldId id="380" r:id="rId3"/>
    <p:sldId id="535" r:id="rId4"/>
    <p:sldId id="300" r:id="rId5"/>
    <p:sldId id="533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86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6" r:id="rId36"/>
    <p:sldId id="565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9" r:id="rId49"/>
    <p:sldId id="578" r:id="rId50"/>
    <p:sldId id="580" r:id="rId51"/>
    <p:sldId id="581" r:id="rId52"/>
    <p:sldId id="582" r:id="rId53"/>
    <p:sldId id="583" r:id="rId54"/>
    <p:sldId id="584" r:id="rId55"/>
    <p:sldId id="510" r:id="rId56"/>
    <p:sldId id="511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82" autoAdjust="0"/>
    <p:restoredTop sz="94575" autoAdjust="0"/>
  </p:normalViewPr>
  <p:slideViewPr>
    <p:cSldViewPr>
      <p:cViewPr>
        <p:scale>
          <a:sx n="75" d="100"/>
          <a:sy n="75" d="100"/>
        </p:scale>
        <p:origin x="-882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C33BB88-8CBC-4433-9728-F56C9810D4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8DECCFA-F2D9-47BD-A739-D08B7FC286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34982-4690-4D32-BD2B-AD476892580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2E713-1E06-4240-A45E-0962FA21746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A4BD1-782C-48BA-9B02-D59D17F5348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3510FF50-8F4B-4F59-86C4-243C6E0F62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77869-532C-4032-970F-0EDD88EF3A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6595-172A-4B15-9791-B5479A7005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2882-8BAD-4B34-B7C3-1A0B39BE1B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25A62-61E0-415A-9011-D3EDE9DD0C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96EFA-F67C-4E09-A167-BB2CAB004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9C05B-B4B1-47E5-AE38-6CE470E5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CED72-CCA0-4099-9C2E-F23A4798AA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FED61-8BD6-4298-B67D-E2DDFDA232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9</a:t>
            </a:r>
            <a:endParaRPr lang="en-US" sz="2000" b="1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</a:t>
            </a:r>
            <a:r>
              <a:rPr lang="en-US" b="1" dirty="0">
                <a:latin typeface="Arial" pitchFamily="34" charset="0"/>
              </a:rPr>
              <a:t>Office </a:t>
            </a:r>
            <a:r>
              <a:rPr lang="en-US" b="1" dirty="0">
                <a:latin typeface="Arial" pitchFamily="34" charset="0"/>
              </a:rPr>
              <a:t>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92DB0-A2A7-4F83-B24E-B9DBC8711B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BA7E3-82B0-4C98-A3F8-3BA81B71FA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D17AC-520D-47C3-BE4D-193E76F210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-6350" y="2743200"/>
            <a:ext cx="800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Chapter 9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</a:t>
            </a:r>
            <a:r>
              <a:rPr lang="en-US" sz="2000" b="1" dirty="0"/>
              <a:t>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13A45A32-579F-4572-B7C9-CD9DCD9B87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3" r:id="rId7"/>
    <p:sldLayoutId id="2147483676" r:id="rId8"/>
    <p:sldLayoutId id="2147483675" r:id="rId9"/>
    <p:sldLayoutId id="2147483674" r:id="rId10"/>
    <p:sldLayoutId id="2147483673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88DC53-02FB-48E3-A6A5-FE3E7511463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9</a:t>
            </a:r>
            <a:br>
              <a:rPr lang="en-US" sz="3200" smtClean="0"/>
            </a:br>
            <a:r>
              <a:rPr lang="en-US" sz="3200" smtClean="0"/>
              <a:t>Introduction to HTML and Applets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A89574-C967-4EEF-B4ED-E4EFD2036A3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8B94E07-8FB5-468B-BFAE-71192F18EE17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Hypertext, Hypermedia, and the World Wide Web (continued)</a:t>
            </a: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E7BCEB0-9F61-416B-9A07-F1933D0A9AEB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Networks and the World Wide Web (cont):</a:t>
            </a:r>
            <a:endParaRPr lang="en-US" sz="2400" smtClean="0"/>
          </a:p>
          <a:p>
            <a:r>
              <a:rPr lang="en-US" sz="2400" smtClean="0"/>
              <a:t>A networked hypermedia system requires a uniform means of:</a:t>
            </a:r>
          </a:p>
          <a:p>
            <a:pPr lvl="1"/>
            <a:r>
              <a:rPr lang="en-US" sz="2000" smtClean="0"/>
              <a:t>Representing information using machine-independent hypertext markup language.</a:t>
            </a:r>
          </a:p>
          <a:p>
            <a:pPr lvl="1"/>
            <a:r>
              <a:rPr lang="en-US" sz="2000" smtClean="0"/>
              <a:t>Assigning node addresses using machine-independent uniform resource locators (URLs).</a:t>
            </a:r>
          </a:p>
          <a:p>
            <a:pPr lvl="1"/>
            <a:r>
              <a:rPr lang="en-US" sz="2000" smtClean="0"/>
              <a:t>Transmitting information using machine-independent network protocols.</a:t>
            </a:r>
          </a:p>
          <a:p>
            <a:pPr lvl="1"/>
            <a:r>
              <a:rPr lang="en-US" sz="2000" smtClean="0"/>
              <a:t>Displaying information with browsers from different vendors.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86742E-FB15-4CC4-A384-3C1C454F31A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7854809-67BA-417A-9E82-52CAB4F9D404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</a:t>
            </a: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67C274B-9E27-4E52-AC75-267CBD50D6B6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70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HTML</a:t>
            </a:r>
            <a:r>
              <a:rPr lang="en-US" smtClean="0"/>
              <a:t>: machine-independent way of representing information in a network-based hypermedia system.</a:t>
            </a:r>
          </a:p>
          <a:p>
            <a:r>
              <a:rPr lang="en-US" b="1" smtClean="0"/>
              <a:t>Markup tags</a:t>
            </a:r>
            <a:r>
              <a:rPr lang="en-US" smtClean="0"/>
              <a:t>: codes that indicate the format of textual elements or links to other nodes.</a:t>
            </a:r>
          </a:p>
          <a:p>
            <a:r>
              <a:rPr lang="en-US" smtClean="0"/>
              <a:t>Browsers interpret codes as commands and display text in desired format.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C03402-8CC9-4AC5-8F6C-6CA90BB5A57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23A211B-6AAD-42FD-ACBA-C3E66D858603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 (continued)</a:t>
            </a:r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292AAF3-B3A0-4EFF-A528-20FB1661D5D4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Internet</a:t>
            </a: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95600"/>
            <a:ext cx="50292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50D5F0-779A-4EDD-93A1-C0666504B51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43C4168-E478-4159-8324-F34159D0DE34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 (continued)</a:t>
            </a:r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1075BDF-3731-4262-91E3-CAD5041D1C58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Includes markups for: title, heading, two paragraphs of text.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429000" y="60198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 simple Web page</a:t>
            </a:r>
          </a:p>
        </p:txBody>
      </p:sp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429000"/>
            <a:ext cx="5029200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B7016F-0821-4A50-97B6-AA19B6DB8C1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A06CF87-5EF9-4AFD-863A-AB7754D478C6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 (continued)</a:t>
            </a:r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73F601-426E-4950-B489-93AADD6F7109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for Figure 9-2: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3228975"/>
            <a:ext cx="377666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875" y="3786188"/>
            <a:ext cx="69183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B74AF4-12CF-4786-AF82-1FD1B59E30B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1E08780-F7B8-4D53-85B3-5786ECB783E6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 (continued)</a:t>
            </a:r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6D93D11-DF38-4FF0-BE60-5807572DBAFA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the browser displays the document:</a:t>
            </a:r>
          </a:p>
          <a:p>
            <a:pPr lvl="1"/>
            <a:r>
              <a:rPr lang="en-US" smtClean="0"/>
              <a:t>Title appears at the top of browser window.</a:t>
            </a:r>
          </a:p>
          <a:p>
            <a:pPr lvl="1"/>
            <a:r>
              <a:rPr lang="en-US" smtClean="0"/>
              <a:t>Blank line between the heading and first paragraph and between two paragraphs.</a:t>
            </a:r>
          </a:p>
          <a:p>
            <a:pPr lvl="1"/>
            <a:r>
              <a:rPr lang="en-US" smtClean="0"/>
              <a:t>Browser wraps words to fit text within window.</a:t>
            </a:r>
          </a:p>
          <a:p>
            <a:r>
              <a:rPr lang="en-US" smtClean="0"/>
              <a:t>HTML documents typically consist of multiple HTML pages.</a:t>
            </a:r>
          </a:p>
          <a:p>
            <a:pPr lvl="1"/>
            <a:r>
              <a:rPr lang="en-US" smtClean="0"/>
              <a:t>File extension .html (UNIX) and .htm (Windows).</a:t>
            </a:r>
          </a:p>
          <a:p>
            <a:pPr lvl="1"/>
            <a:r>
              <a:rPr lang="en-US" smtClean="0"/>
              <a:t>Pages can be any size.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D98542-E34D-45FB-81BE-30CE773E85C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835E304-C89C-41F5-9B8A-D4C1B69610D2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 (continued)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6E624A4-5443-409C-97B9-497EE4D08B52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2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2600" b="1" smtClean="0"/>
              <a:t>Markup Tags:</a:t>
            </a:r>
            <a:r>
              <a:rPr lang="en-US" sz="2600" smtClean="0"/>
              <a:t> </a:t>
            </a:r>
          </a:p>
          <a:p>
            <a:r>
              <a:rPr lang="en-US" sz="2600" smtClean="0"/>
              <a:t>A markup tag begins with &lt; and ends with &gt;.</a:t>
            </a:r>
          </a:p>
          <a:p>
            <a:r>
              <a:rPr lang="en-US" sz="2600" smtClean="0"/>
              <a:t>Not case-sensitive, but upper-case is used for readability.</a:t>
            </a:r>
          </a:p>
          <a:p>
            <a:r>
              <a:rPr lang="en-US" smtClean="0"/>
              <a:t>Tags usually occur in pairs.</a:t>
            </a:r>
          </a:p>
          <a:p>
            <a:pPr lvl="1"/>
            <a:r>
              <a:rPr lang="en-US" smtClean="0"/>
              <a:t>Opening tag: tells where to start format.</a:t>
            </a:r>
          </a:p>
          <a:p>
            <a:pPr lvl="1"/>
            <a:r>
              <a:rPr lang="en-US" smtClean="0"/>
              <a:t>Closing tag: begins with / and tells where to end.</a:t>
            </a:r>
          </a:p>
          <a:p>
            <a:r>
              <a:rPr lang="en-US" sz="2600" smtClean="0"/>
              <a:t>Tags can include attributes, such as align center.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65BB47-A424-48A8-A54B-405717A5962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6F85A16-4630-4B94-B5AD-827C05DE87CE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 (continued)</a:t>
            </a: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A515017-F550-4170-80B2-340914AF4E89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Basic HTML markup tags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43200"/>
            <a:ext cx="73914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4160D3F-0722-47AB-8DDA-7FECD707F75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3FA8E53-7A72-4D3C-A782-71583AE82936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 (continued)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2AE2FBB-90FE-40B2-9C9D-F5D2F6B5BF0E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Minimal Document Structure:</a:t>
            </a:r>
            <a:r>
              <a:rPr lang="en-US" smtClean="0"/>
              <a:t> </a:t>
            </a:r>
          </a:p>
          <a:p>
            <a:r>
              <a:rPr lang="en-US" smtClean="0"/>
              <a:t>Every HTML document should have the following:</a:t>
            </a:r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r>
              <a:rPr lang="en-US" smtClean="0"/>
              <a:t>&lt;HTML&gt;: tells browser file is HTML.</a:t>
            </a:r>
          </a:p>
          <a:p>
            <a:r>
              <a:rPr lang="en-US" smtClean="0"/>
              <a:t>&lt;HEAD&gt;: identifies first part of document.</a:t>
            </a:r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429000"/>
            <a:ext cx="42084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8788E3-1771-4BCC-A643-E3EF423DC71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1451E54-6168-46CD-B2A6-D1029F3A66F7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 (continued)</a:t>
            </a:r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6977798-AFE5-4C9B-B3A3-716FF9E66E64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Minimal Document Structure (cont):</a:t>
            </a:r>
            <a:r>
              <a:rPr lang="en-US" smtClean="0"/>
              <a:t> </a:t>
            </a:r>
          </a:p>
          <a:p>
            <a:r>
              <a:rPr lang="en-US" smtClean="0"/>
              <a:t>&lt;TITLE&gt;: title displays at top of browser window and is used during searches for document.</a:t>
            </a:r>
          </a:p>
          <a:p>
            <a:pPr lvl="1"/>
            <a:r>
              <a:rPr lang="en-US" smtClean="0"/>
              <a:t>Short, descriptive titles are best.</a:t>
            </a:r>
          </a:p>
          <a:p>
            <a:r>
              <a:rPr lang="en-US" smtClean="0"/>
              <a:t>&lt;BODY&gt;: information in the document.</a:t>
            </a:r>
          </a:p>
          <a:p>
            <a:r>
              <a:rPr lang="en-US" smtClean="0"/>
              <a:t>Browsers ignore extra white space.</a:t>
            </a:r>
          </a:p>
          <a:p>
            <a:pPr lvl="1"/>
            <a:r>
              <a:rPr lang="en-US" smtClean="0"/>
              <a:t>Blank lines, tab characters.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7C659D-5413-4C3A-BE45-3624C2718CB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72F7A0C-8DF3-4C00-AF95-2B02266771E2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F1A6468-E9AB-41CC-B7CB-C5EC6CDE35B0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886200"/>
          </a:xfrm>
        </p:spPr>
        <p:txBody>
          <a:bodyPr/>
          <a:lstStyle/>
          <a:p>
            <a:r>
              <a:rPr lang="en-US" smtClean="0"/>
              <a:t>Describe the basic features of hypertext, hypermedia, and the World Wide Web.</a:t>
            </a:r>
          </a:p>
          <a:p>
            <a:r>
              <a:rPr lang="en-US" smtClean="0"/>
              <a:t>Use basic HTML markup tags to format text for a Web page.</a:t>
            </a:r>
          </a:p>
          <a:p>
            <a:r>
              <a:rPr lang="en-US" smtClean="0"/>
              <a:t>Construct an HTML list and an HTML table to represent a linear sequence of items and a two-dimensional grid of items, respectively.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AC2E83-4C07-4AE1-8A22-DE9C9F11BF8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4A9F52A-17DE-495D-85A5-14071618E7FB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Overview of Hypertext Markup Language (continued)</a:t>
            </a:r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5F4EB09-30D0-4F01-9A1C-9E5426B6272B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b="1" smtClean="0"/>
              <a:t>Commenting an HTML Document:</a:t>
            </a:r>
            <a:r>
              <a:rPr lang="en-US" smtClean="0"/>
              <a:t> </a:t>
            </a:r>
          </a:p>
          <a:p>
            <a:r>
              <a:rPr lang="en-US" smtClean="0"/>
              <a:t>Browsers do not interpret or display comments.</a:t>
            </a:r>
          </a:p>
          <a:p>
            <a:endParaRPr lang="en-US" smtClean="0"/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/>
          <a:srcRect b="30119"/>
          <a:stretch>
            <a:fillRect/>
          </a:stretch>
        </p:blipFill>
        <p:spPr bwMode="auto">
          <a:xfrm>
            <a:off x="2743200" y="3886200"/>
            <a:ext cx="57150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777EC4-EA42-481E-9B94-C6065B6073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42D3BA7-DCF7-41BC-95DE-252B48041140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Simple Text Elements</a:t>
            </a:r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0EEA584-11CF-477E-A91C-7A72CCC16662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4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2400" b="1" smtClean="0"/>
              <a:t>Headings:</a:t>
            </a:r>
            <a:r>
              <a:rPr lang="en-US" sz="2400" smtClean="0"/>
              <a:t> </a:t>
            </a:r>
          </a:p>
          <a:p>
            <a:r>
              <a:rPr lang="en-US" sz="2400" smtClean="0"/>
              <a:t>Six levels (H1 to H6). </a:t>
            </a:r>
          </a:p>
          <a:p>
            <a:r>
              <a:rPr lang="en-US" sz="2400" smtClean="0"/>
              <a:t>Different font size and style from normal text.</a:t>
            </a:r>
          </a:p>
          <a:p>
            <a:r>
              <a:rPr lang="en-US" sz="2400" smtClean="0"/>
              <a:t>Blank line after each heading.</a:t>
            </a:r>
          </a:p>
          <a:p>
            <a:r>
              <a:rPr lang="en-US" sz="2400" b="1" smtClean="0"/>
              <a:t>Paragraphs:</a:t>
            </a:r>
            <a:endParaRPr lang="en-US" sz="2400" smtClean="0"/>
          </a:p>
          <a:p>
            <a:r>
              <a:rPr lang="en-US" sz="2400" smtClean="0"/>
              <a:t>Left, right, or center alignments.</a:t>
            </a:r>
          </a:p>
          <a:p>
            <a:r>
              <a:rPr lang="en-US" sz="2400" smtClean="0"/>
              <a:t>If the end tag &lt;/P&gt; is omitted, browser ends paragraph at the beginning of next paragraph or heading tag.</a:t>
            </a:r>
          </a:p>
        </p:txBody>
      </p:sp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895600"/>
            <a:ext cx="4419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56F862-E517-4E9B-8F7A-1B544CCB793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82E9100-7B14-4093-9AC2-770E6D30C3F0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Simple Text Elements (continued)</a:t>
            </a:r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3B7DCA-3872-4FAE-89EE-5A6ABA85689A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2600" b="1" smtClean="0"/>
              <a:t>Paragraphs (cont):</a:t>
            </a:r>
            <a:endParaRPr lang="en-US" sz="2600" smtClean="0"/>
          </a:p>
          <a:p>
            <a:r>
              <a:rPr lang="en-US" sz="2600" smtClean="0"/>
              <a:t>Word wrap is used to fit paragraphs within browser’s window borders.</a:t>
            </a:r>
          </a:p>
          <a:p>
            <a:endParaRPr lang="en-US" sz="2600" smtClean="0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438400" y="60960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/>
              <a:t>Headings and paragraphs coded with HTML</a:t>
            </a:r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733800"/>
            <a:ext cx="5486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F3B28C-A235-439E-A205-D92B376BC92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92478FD-248F-4E32-A6B0-F0D7D77B22CC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Simple Text Elements (continued)</a:t>
            </a:r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278BC0A-4184-4469-9E4C-DD44D70BEB9C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r>
              <a:rPr lang="en-US" sz="2600" b="1" smtClean="0"/>
              <a:t>Forced Line Breaks: </a:t>
            </a:r>
          </a:p>
          <a:p>
            <a:r>
              <a:rPr lang="en-US" sz="2600" smtClean="0"/>
              <a:t>&lt;BR&gt; tag displays lines of text without word wrap. </a:t>
            </a:r>
          </a:p>
          <a:p>
            <a:r>
              <a:rPr lang="en-US" sz="2600" smtClean="0"/>
              <a:t>&lt;BR&gt; at end of line; no other end tag needed.</a:t>
            </a:r>
          </a:p>
          <a:p>
            <a:r>
              <a:rPr lang="en-US" sz="2600" b="1" smtClean="0"/>
              <a:t>Preformatted Text:</a:t>
            </a:r>
            <a:r>
              <a:rPr lang="en-US" sz="2600" smtClean="0"/>
              <a:t> </a:t>
            </a:r>
          </a:p>
          <a:p>
            <a:r>
              <a:rPr lang="en-US" sz="2600" smtClean="0"/>
              <a:t>Displays text with line breaks, extra spaces, and tabs.</a:t>
            </a:r>
          </a:p>
          <a:p>
            <a:endParaRPr lang="en-US" smtClean="0"/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876800"/>
            <a:ext cx="53133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Character-Level Formatting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Some character format tags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DBB75D9-7E94-4740-93E9-DE402DA75AFF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75438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8DD642-579B-4C79-A772-1614454CC78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C4B4C80-2358-4895-8E12-28C2F102C25D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Character-Level Formatting (continued)</a:t>
            </a: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BCDA7BC-E20A-4823-9609-EEFEEC7EE22C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r>
              <a:rPr lang="en-US" sz="2600" b="1" smtClean="0"/>
              <a:t>Escape Sequences:</a:t>
            </a:r>
            <a:endParaRPr lang="en-US" sz="2600" smtClean="0"/>
          </a:p>
          <a:p>
            <a:r>
              <a:rPr lang="en-US" sz="2600" smtClean="0"/>
              <a:t>For &lt; and &gt; tags: lt is less than; gt is greater than.</a:t>
            </a:r>
          </a:p>
          <a:p>
            <a:endParaRPr lang="en-US" sz="2600" smtClean="0"/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429000"/>
            <a:ext cx="7962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FE11945-5061-4292-A53C-2FAD6DA1C16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5C20972-5C77-4FDE-894A-4DFA10A01333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Lists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B9E41EE-4910-44D1-8E9A-DC9FEE0FAF97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6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mtClean="0"/>
              <a:t>Unordered (bulleted) lists: &lt;UL&gt;</a:t>
            </a:r>
          </a:p>
          <a:p>
            <a:r>
              <a:rPr lang="en-US" smtClean="0"/>
              <a:t>Numbered (ordered) lists: &lt;OL&gt;</a:t>
            </a:r>
          </a:p>
          <a:p>
            <a:r>
              <a:rPr lang="en-US" smtClean="0"/>
              <a:t>Definition  (association) lists: &lt;DL&gt;</a:t>
            </a:r>
          </a:p>
          <a:p>
            <a:r>
              <a:rPr lang="en-US" smtClean="0"/>
              <a:t>To create bulleted and numbered lists:</a:t>
            </a:r>
          </a:p>
          <a:p>
            <a:pPr lvl="1"/>
            <a:r>
              <a:rPr lang="en-US" smtClean="0"/>
              <a:t>Start with list tag &lt;UL&gt; or &lt;OL&gt;.</a:t>
            </a:r>
          </a:p>
          <a:p>
            <a:pPr lvl="1"/>
            <a:r>
              <a:rPr lang="en-US" smtClean="0"/>
              <a:t>For each item, use &lt;LI&gt; starting tag, then text. </a:t>
            </a:r>
          </a:p>
          <a:p>
            <a:pPr lvl="1"/>
            <a:r>
              <a:rPr lang="en-US" smtClean="0"/>
              <a:t>End with list tag &lt;/UL&gt; or &lt;/OL&gt;.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159895-D708-4C5D-BF51-BE352D89D31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46D653C-5709-4EE2-80A9-17461B11231F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Lists (continued)</a:t>
            </a:r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A3F6A29-D2E7-42E2-8CE7-9D1D3E465A26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b="1" smtClean="0"/>
              <a:t>An Unordered List Example:</a:t>
            </a:r>
          </a:p>
          <a:p>
            <a:endParaRPr lang="en-US" smtClean="0"/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124200"/>
            <a:ext cx="353060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048000"/>
            <a:ext cx="4160838" cy="241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105400" y="5410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An unordered (bulleted) 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318D3E-9F50-4340-A807-94F0B5FB8D2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71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F117A22-91BA-4685-BD55-69C37AD239E7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Lists (continued)</a:t>
            </a: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C47EED0-62A2-467B-B7B6-3CF9AFCFEA58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b="1" smtClean="0"/>
              <a:t>A Definition List Example:</a:t>
            </a:r>
            <a:r>
              <a:rPr lang="en-US" smtClean="0"/>
              <a:t> </a:t>
            </a:r>
          </a:p>
          <a:p>
            <a:r>
              <a:rPr lang="en-US" b="1" smtClean="0"/>
              <a:t>Definition list</a:t>
            </a:r>
            <a:r>
              <a:rPr lang="en-US" smtClean="0"/>
              <a:t>: displays terms and their associated definition.</a:t>
            </a:r>
          </a:p>
          <a:p>
            <a:r>
              <a:rPr lang="en-US" smtClean="0"/>
              <a:t>&lt;DL&gt; begins and ends the list.</a:t>
            </a:r>
          </a:p>
          <a:p>
            <a:r>
              <a:rPr lang="en-US" smtClean="0"/>
              <a:t>&lt;DT&gt; precedes each term.</a:t>
            </a:r>
          </a:p>
          <a:p>
            <a:r>
              <a:rPr lang="en-US" smtClean="0"/>
              <a:t>&lt;DD&gt; precedes each definition.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6338D0-5EC9-42AA-B11D-950FDB2D652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81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34DC588-1077-4E7E-9730-A69731BFC05C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Lists (continued)</a:t>
            </a:r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8C61BCF-9906-4ABF-ADDB-06932AB07B32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b="1" smtClean="0"/>
              <a:t>A Definition List Example (cont):</a:t>
            </a:r>
            <a:endParaRPr lang="en-US" smtClean="0"/>
          </a:p>
          <a:p>
            <a:endParaRPr lang="en-US" smtClean="0"/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2971800"/>
            <a:ext cx="3916363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4567238"/>
            <a:ext cx="2943225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200400"/>
            <a:ext cx="3886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E425CF-60EC-4112-B80F-4A3C4958AC8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D1BB75F-8DCF-49FC-97DB-3BB618799EC4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61E3B1B-DB6A-44B3-AE5B-7B37F6E159B2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(continued)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886200"/>
          </a:xfrm>
        </p:spPr>
        <p:txBody>
          <a:bodyPr/>
          <a:lstStyle/>
          <a:p>
            <a:r>
              <a:rPr lang="en-US" smtClean="0"/>
              <a:t>Use the appropriate markup tags to include images in Web pages.</a:t>
            </a:r>
          </a:p>
          <a:p>
            <a:r>
              <a:rPr lang="en-US" smtClean="0"/>
              <a:t>Create links to other Web pages using absolute or relative path names.</a:t>
            </a:r>
          </a:p>
          <a:p>
            <a:r>
              <a:rPr lang="en-US" smtClean="0"/>
              <a:t>Convert a Java application to an applet and embed the applet in a Web page.</a:t>
            </a:r>
          </a:p>
          <a:p>
            <a:r>
              <a:rPr lang="en-US" smtClean="0"/>
              <a:t>List the constraints on applets that distinguish them from Java applications.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3D7A22-7019-4390-AF72-4356132F180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91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A4AEF9A-DC6F-426F-B81D-09F4EC87D699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Lists (continued)</a:t>
            </a:r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3623ED-9020-422C-AF1C-5B8A2254DD34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7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4038600" cy="3724275"/>
          </a:xfrm>
        </p:spPr>
        <p:txBody>
          <a:bodyPr/>
          <a:lstStyle/>
          <a:p>
            <a:r>
              <a:rPr lang="en-US" b="1" smtClean="0"/>
              <a:t>A Nested List Example:</a:t>
            </a:r>
            <a:r>
              <a:rPr lang="en-US" smtClean="0"/>
              <a:t> </a:t>
            </a:r>
          </a:p>
          <a:p>
            <a:r>
              <a:rPr lang="en-US" smtClean="0"/>
              <a:t>Lists can be nested within other lists.</a:t>
            </a:r>
          </a:p>
          <a:p>
            <a:r>
              <a:rPr lang="en-US" smtClean="0"/>
              <a:t>More than three levels can be difficult to read.</a:t>
            </a:r>
          </a:p>
        </p:txBody>
      </p: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514600"/>
            <a:ext cx="4162425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39384E-A20A-44CC-92A7-310BEFD8785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01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8D5DD0-DABE-47A9-81E1-8772C29DE733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to Other Documents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Hyperlinks</a:t>
            </a:r>
            <a:r>
              <a:rPr lang="en-US" smtClean="0"/>
              <a:t>: also called links, hypertext references, allow readers to move to other pages in the Web.</a:t>
            </a:r>
          </a:p>
          <a:p>
            <a:pPr lvl="1" eaLnBrk="1" hangingPunct="1"/>
            <a:r>
              <a:rPr lang="en-US" smtClean="0"/>
              <a:t>&lt;A&gt;: stands for anchor.</a:t>
            </a:r>
          </a:p>
          <a:p>
            <a:pPr eaLnBrk="1" hangingPunct="1"/>
            <a:r>
              <a:rPr lang="en-US" smtClean="0"/>
              <a:t>To place a link in an HTML document:</a:t>
            </a:r>
          </a:p>
          <a:p>
            <a:pPr lvl="1" eaLnBrk="1" hangingPunct="1"/>
            <a:r>
              <a:rPr lang="en-US" smtClean="0"/>
              <a:t>Identify the target document (path name or URL).</a:t>
            </a:r>
          </a:p>
          <a:p>
            <a:pPr lvl="1" eaLnBrk="1" hangingPunct="1"/>
            <a:r>
              <a:rPr lang="en-US" smtClean="0"/>
              <a:t>Determine text that labels the link in the browser.</a:t>
            </a:r>
          </a:p>
          <a:p>
            <a:pPr lvl="1" eaLnBrk="1" hangingPunct="1"/>
            <a:r>
              <a:rPr lang="en-US" smtClean="0"/>
              <a:t>Place the information in an anchor:</a:t>
            </a:r>
          </a:p>
          <a:p>
            <a:pPr lvl="1" eaLnBrk="1" hangingPunct="1">
              <a:buFontTx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2587298-EED0-4A45-B182-062F44D3051C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019800"/>
            <a:ext cx="6696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20202A-B7BB-423C-9F05-A21800BDB92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2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ECE83DD-920F-467A-8BBF-C245B84DC33B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to Other Documents (continued)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mtClean="0"/>
              <a:t>Links or anchors can appear within any HTML element.</a:t>
            </a:r>
          </a:p>
          <a:p>
            <a:pPr lvl="1" eaLnBrk="1" hangingPunct="1"/>
            <a:r>
              <a:rPr lang="en-US" smtClean="0"/>
              <a:t>Often embedded as list items or terms in a paragraph.</a:t>
            </a:r>
          </a:p>
          <a:p>
            <a:pPr eaLnBrk="1" hangingPunct="1"/>
            <a:r>
              <a:rPr lang="en-US" smtClean="0"/>
              <a:t>Example links to a file courses.html:</a:t>
            </a:r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B2388D9-DEDB-4474-B6FA-3A705D10FD77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800600"/>
            <a:ext cx="8001000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12C5BA-E2B8-4949-9D8C-39898EB6B1D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22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1C649BE-E106-457F-818F-4C57611E9625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to Other Documents (continued)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229600" cy="3724275"/>
          </a:xfrm>
        </p:spPr>
        <p:txBody>
          <a:bodyPr/>
          <a:lstStyle/>
          <a:p>
            <a:pPr eaLnBrk="1" hangingPunct="1"/>
            <a:r>
              <a:rPr lang="en-US" smtClean="0"/>
              <a:t>A link to another page</a:t>
            </a:r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728CD24-63B2-49C9-B4DB-ED9BAE5569BA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429000"/>
            <a:ext cx="47291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89E05C-F663-462E-B7FB-BF62D1E0537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32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F5976E5-A876-41A6-9200-EA348D3AA602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to Other Documents (continued)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Path Names: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Location of target document.</a:t>
            </a:r>
          </a:p>
          <a:p>
            <a:pPr eaLnBrk="1" hangingPunct="1"/>
            <a:r>
              <a:rPr lang="en-US" b="1" smtClean="0"/>
              <a:t>Absolute path name</a:t>
            </a:r>
            <a:r>
              <a:rPr lang="en-US" smtClean="0"/>
              <a:t>: position in a computer’s directory structure.</a:t>
            </a:r>
          </a:p>
          <a:p>
            <a:pPr eaLnBrk="1" hangingPunct="1"/>
            <a:r>
              <a:rPr lang="en-US" b="1" smtClean="0"/>
              <a:t>Relative path name</a:t>
            </a:r>
            <a:r>
              <a:rPr lang="en-US" smtClean="0"/>
              <a:t>: location relative to the currently displayed document.</a:t>
            </a:r>
          </a:p>
          <a:p>
            <a:pPr lvl="1" eaLnBrk="1" hangingPunct="1"/>
            <a:r>
              <a:rPr lang="en-US" smtClean="0"/>
              <a:t>Easier to use because they are shorter and don’t need to be changed when a group of documents is moved.</a:t>
            </a:r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A0671C0-2184-49B5-90B5-23114E993AF1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7CA866-A8E8-4A41-8643-9CC234922C1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42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4152AEC-B43C-4254-99E5-62D13830EEEB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to Other Documents (continued)</a:t>
            </a:r>
          </a:p>
        </p:txBody>
      </p:sp>
      <p:sp>
        <p:nvSpPr>
          <p:cNvPr id="5427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URLs:</a:t>
            </a:r>
            <a:endParaRPr lang="en-US" smtClean="0"/>
          </a:p>
          <a:p>
            <a:pPr eaLnBrk="1" hangingPunct="1"/>
            <a:r>
              <a:rPr lang="en-US" smtClean="0"/>
              <a:t>URLs are used to locate a target document located on another server in the network.</a:t>
            </a:r>
          </a:p>
          <a:p>
            <a:pPr eaLnBrk="1" hangingPunct="1"/>
            <a:r>
              <a:rPr lang="en-US" smtClean="0"/>
              <a:t>Format for a URL to another Web site (the host):</a:t>
            </a:r>
          </a:p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1F1BE84-E557-49C1-8E51-7AB9D1E88DCA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343400"/>
            <a:ext cx="4768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257800"/>
            <a:ext cx="6956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EDE0D7-F23D-415B-8C33-7867799228C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52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4F387F3-84DA-4620-AB89-B98B34027E29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Multimedia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78763" cy="3841750"/>
          </a:xfrm>
        </p:spPr>
        <p:txBody>
          <a:bodyPr/>
          <a:lstStyle/>
          <a:p>
            <a:pPr eaLnBrk="1" hangingPunct="1"/>
            <a:r>
              <a:rPr lang="en-US" b="1" smtClean="0"/>
              <a:t>Inline Images:</a:t>
            </a:r>
            <a:endParaRPr lang="en-US" smtClean="0"/>
          </a:p>
          <a:p>
            <a:pPr eaLnBrk="1" hangingPunct="1"/>
            <a:r>
              <a:rPr lang="en-US" smtClean="0"/>
              <a:t>Inline images are graphical images that display when the user opens a page.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GIF (.gif) or JPEG (.jpg, .jpeg) formats.</a:t>
            </a:r>
          </a:p>
          <a:p>
            <a:pPr eaLnBrk="1" hangingPunct="1"/>
            <a:r>
              <a:rPr lang="en-US" smtClean="0"/>
              <a:t>Size attributes: height and width in pixels.</a:t>
            </a:r>
          </a:p>
          <a:p>
            <a:pPr eaLnBrk="1" hangingPunct="1"/>
            <a:endParaRPr lang="en-US" smtClean="0"/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F2FF07B-49F9-4794-BDB3-945DAD5F8D6B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86200"/>
            <a:ext cx="34766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334000"/>
            <a:ext cx="61722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B78199-D9A6-44C7-86A9-D5826E426D1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63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FA41B0D-911F-44A9-BBAB-F11429DB09D3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Multimedia (continued)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Inline Images (cont):</a:t>
            </a:r>
            <a:endParaRPr lang="en-US" smtClean="0"/>
          </a:p>
          <a:p>
            <a:pPr eaLnBrk="1" hangingPunct="1"/>
            <a:r>
              <a:rPr lang="en-US" smtClean="0"/>
              <a:t>Alignment: position of text relative to image.</a:t>
            </a:r>
          </a:p>
          <a:p>
            <a:pPr lvl="1" eaLnBrk="1" hangingPunct="1"/>
            <a:r>
              <a:rPr lang="en-US" smtClean="0"/>
              <a:t>By default, text following an image starts at image’s lower-right corner.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To detach an image from text, place it in a separate paragraph.</a:t>
            </a:r>
          </a:p>
          <a:p>
            <a:pPr eaLnBrk="1" hangingPunct="1"/>
            <a:endParaRPr lang="en-US" smtClean="0"/>
          </a:p>
        </p:txBody>
      </p:sp>
      <p:sp>
        <p:nvSpPr>
          <p:cNvPr id="5632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3711B98-038C-41DC-A4D9-7F1ACDB855C6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5105400"/>
            <a:ext cx="345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191000"/>
            <a:ext cx="66294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D83B1D-6BFD-4CD9-9F4A-E9F4703C5D4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798B049-8C84-47DC-83A8-3D24BC65DE75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Multimedia (continued)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External Images:</a:t>
            </a:r>
          </a:p>
          <a:p>
            <a:pPr eaLnBrk="1" hangingPunct="1"/>
            <a:r>
              <a:rPr lang="en-US" smtClean="0"/>
              <a:t>External images are not displayed until a user clicks a link. </a:t>
            </a:r>
          </a:p>
          <a:p>
            <a:pPr lvl="1" eaLnBrk="1" hangingPunct="1"/>
            <a:r>
              <a:rPr lang="en-US" smtClean="0"/>
              <a:t>Faster download time for document.</a:t>
            </a:r>
          </a:p>
          <a:p>
            <a:pPr lvl="1" eaLnBrk="1" hangingPunct="1"/>
            <a:r>
              <a:rPr lang="en-US" smtClean="0"/>
              <a:t>Link can be a string of text or a thumbnail (smaller version of image). </a:t>
            </a:r>
            <a:endParaRPr lang="en-US" b="1" smtClean="0"/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6C054F-AE33-48A0-A173-72F6316EA4A0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F4CF9E-1C52-40E6-8965-F5D662E6F7C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83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B3D1C47-C701-433C-B7D9-87C35B5CA55E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Multimedia (continued)</a:t>
            </a:r>
          </a:p>
        </p:txBody>
      </p:sp>
      <p:sp>
        <p:nvSpPr>
          <p:cNvPr id="5837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Colors and Backgrounds:</a:t>
            </a:r>
            <a:r>
              <a:rPr lang="en-US" sz="2600" smtClean="0"/>
              <a:t> </a:t>
            </a:r>
          </a:p>
          <a:p>
            <a:pPr eaLnBrk="1" hangingPunct="1"/>
            <a:r>
              <a:rPr lang="en-US" sz="2600" smtClean="0"/>
              <a:t>Background, text, and link colors are controlled by BGCOLOR, TEXT, and LINK attributes of &lt;BODY&gt; tag.</a:t>
            </a:r>
          </a:p>
          <a:p>
            <a:pPr eaLnBrk="1" hangingPunct="1"/>
            <a:r>
              <a:rPr lang="en-US" sz="2600" smtClean="0"/>
              <a:t>String of three two-digit hexadecimal numbers specifies a color by indicating RGB components.</a:t>
            </a:r>
          </a:p>
          <a:p>
            <a:pPr eaLnBrk="1" hangingPunct="1"/>
            <a:r>
              <a:rPr lang="en-US" sz="2600" smtClean="0"/>
              <a:t>Can also use an image as a page background.</a:t>
            </a:r>
          </a:p>
          <a:p>
            <a:pPr lvl="1" eaLnBrk="1" hangingPunct="1"/>
            <a:r>
              <a:rPr lang="en-US" smtClean="0"/>
              <a:t>Small images can be tiled: repeated across and down.</a:t>
            </a: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896F738-4751-41AD-A0F4-4817DEE92F33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DD127B-9EAA-454E-8BFE-6273297E2D3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22B3631-676C-47E4-87BF-8086BB238677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1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6F2CD2B-4C7F-4982-A5A6-5D683631EE72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absolute path name</a:t>
            </a:r>
          </a:p>
          <a:p>
            <a:r>
              <a:rPr lang="en-US" smtClean="0"/>
              <a:t>associative link</a:t>
            </a:r>
          </a:p>
          <a:p>
            <a:r>
              <a:rPr lang="en-US" smtClean="0"/>
              <a:t>definition list</a:t>
            </a:r>
          </a:p>
          <a:p>
            <a:r>
              <a:rPr lang="en-US" smtClean="0"/>
              <a:t>external image</a:t>
            </a:r>
          </a:p>
          <a:p>
            <a:r>
              <a:rPr lang="en-US" smtClean="0"/>
              <a:t>hyperlinks</a:t>
            </a:r>
          </a:p>
          <a:p>
            <a:r>
              <a:rPr lang="en-US" smtClean="0"/>
              <a:t>hypermedia</a:t>
            </a:r>
          </a:p>
          <a:p>
            <a:r>
              <a:rPr lang="en-US" smtClean="0"/>
              <a:t>hypertext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hypertext markup language (HTML)</a:t>
            </a:r>
          </a:p>
          <a:p>
            <a:r>
              <a:rPr lang="en-US" smtClean="0"/>
              <a:t>inline image</a:t>
            </a:r>
          </a:p>
          <a:p>
            <a:r>
              <a:rPr lang="en-US" smtClean="0"/>
              <a:t>markup tag</a:t>
            </a:r>
          </a:p>
          <a:p>
            <a:r>
              <a:rPr lang="en-US" smtClean="0"/>
              <a:t>memex</a:t>
            </a:r>
          </a:p>
          <a:p>
            <a:r>
              <a:rPr lang="en-US" smtClean="0"/>
              <a:t>relative path name</a:t>
            </a:r>
          </a:p>
          <a:p>
            <a:r>
              <a:rPr lang="en-US" smtClean="0"/>
              <a:t>uniform resource locator (URL)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CB2630-36FF-4BCD-B61C-495EBD4D429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93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58F8E17-0712-4778-936A-B82EA0679FC7}" type="slidenum">
              <a:rPr lang="en-US" sz="2600" b="1">
                <a:solidFill>
                  <a:schemeClr val="bg1"/>
                </a:solidFill>
              </a:rPr>
              <a:pPr/>
              <a:t>40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Multimedia (continued)</a:t>
            </a:r>
          </a:p>
        </p:txBody>
      </p:sp>
      <p:sp>
        <p:nvSpPr>
          <p:cNvPr id="5939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Other Media: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Some hypermedia filename extensions</a:t>
            </a:r>
            <a:endParaRPr lang="en-US" b="1" smtClean="0"/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0BBA131-4B47-4197-859D-DE5EB7058A52}" type="slidenum">
              <a:rPr lang="en-US" sz="2600" b="1">
                <a:solidFill>
                  <a:schemeClr val="bg1"/>
                </a:solidFill>
              </a:rPr>
              <a:pPr/>
              <a:t>40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33800"/>
            <a:ext cx="79073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7972D4-6190-4033-9566-167A1DC4960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04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E74F7C1-219A-4181-BA85-3BFB5FB5D5BC}" type="slidenum">
              <a:rPr lang="en-US" sz="2600" b="1">
                <a:solidFill>
                  <a:schemeClr val="bg1"/>
                </a:solidFill>
              </a:rPr>
              <a:pPr/>
              <a:t>41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20000" cy="3724275"/>
          </a:xfrm>
        </p:spPr>
        <p:txBody>
          <a:bodyPr/>
          <a:lstStyle/>
          <a:p>
            <a:pPr eaLnBrk="1" hangingPunct="1"/>
            <a:r>
              <a:rPr lang="en-US" smtClean="0"/>
              <a:t>A table </a:t>
            </a:r>
            <a:endParaRPr lang="en-US" b="1" smtClean="0"/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97E1A3F-C3AB-465D-AD76-3BF949EA4C1B}" type="slidenum">
              <a:rPr lang="en-US" sz="2600" b="1">
                <a:solidFill>
                  <a:schemeClr val="bg1"/>
                </a:solidFill>
              </a:rPr>
              <a:pPr/>
              <a:t>41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5334000" cy="394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55D0F1-A0B8-46FF-A8BA-AA20E3050A9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14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9879666-1BD2-45F9-95BE-BF274DDDE391}" type="slidenum">
              <a:rPr lang="en-US" sz="2600" b="1">
                <a:solidFill>
                  <a:schemeClr val="bg1"/>
                </a:solidFill>
              </a:rPr>
              <a:pPr/>
              <a:t>42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14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 (continued)</a:t>
            </a:r>
          </a:p>
        </p:txBody>
      </p:sp>
      <p:sp>
        <p:nvSpPr>
          <p:cNvPr id="6144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mtClean="0"/>
              <a:t>Tables usually contain the following elements:</a:t>
            </a:r>
          </a:p>
          <a:p>
            <a:pPr lvl="1" eaLnBrk="1" hangingPunct="1"/>
            <a:r>
              <a:rPr lang="en-US" smtClean="0"/>
              <a:t>Caption or title at the top.</a:t>
            </a:r>
          </a:p>
          <a:p>
            <a:pPr lvl="1" eaLnBrk="1" hangingPunct="1"/>
            <a:r>
              <a:rPr lang="en-US" smtClean="0"/>
              <a:t>First row: column headers, describing column data.</a:t>
            </a:r>
          </a:p>
          <a:p>
            <a:pPr lvl="1" eaLnBrk="1" hangingPunct="1"/>
            <a:r>
              <a:rPr lang="en-US" smtClean="0"/>
              <a:t>Rows of data. Cells can contain any HTML elements (text, images, links, etc.).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5BBC357-AD79-4806-8444-58FF39146BE5}" type="slidenum">
              <a:rPr lang="en-US" sz="2600" b="1">
                <a:solidFill>
                  <a:schemeClr val="bg1"/>
                </a:solidFill>
              </a:rPr>
              <a:pPr/>
              <a:t>42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5DB3EE-DE81-40AD-9B5D-B3E40AE09EF3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24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A18F75A-5EEB-4919-9C7C-66E26F6E832A}" type="slidenum">
              <a:rPr lang="en-US" sz="2600" b="1">
                <a:solidFill>
                  <a:schemeClr val="bg1"/>
                </a:solidFill>
              </a:rPr>
              <a:pPr/>
              <a:t>43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 (continued)</a:t>
            </a:r>
          </a:p>
        </p:txBody>
      </p:sp>
      <p:sp>
        <p:nvSpPr>
          <p:cNvPr id="6246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/>
            <a:r>
              <a:rPr lang="en-US" smtClean="0"/>
              <a:t>Table format tags</a:t>
            </a:r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76474C2-E1C7-4C63-B917-F59A52375A18}" type="slidenum">
              <a:rPr lang="en-US" sz="2600" b="1">
                <a:solidFill>
                  <a:schemeClr val="bg1"/>
                </a:solidFill>
              </a:rPr>
              <a:pPr/>
              <a:t>43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4825"/>
            <a:ext cx="777240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027F37-5A93-4D78-8843-36F3F1C5E64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34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E93BDE0-8D8A-4920-B304-D85A4E91D90F}" type="slidenum">
              <a:rPr lang="en-US" sz="2600" b="1">
                <a:solidFill>
                  <a:schemeClr val="bg1"/>
                </a:solidFill>
              </a:rPr>
              <a:pPr/>
              <a:t>44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3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 (continued)</a:t>
            </a:r>
          </a:p>
        </p:txBody>
      </p:sp>
      <p:sp>
        <p:nvSpPr>
          <p:cNvPr id="6349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mtClean="0"/>
              <a:t>Table attributes</a:t>
            </a:r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81E399F-9FFE-4434-8584-FDDBD0F19956}" type="slidenum">
              <a:rPr lang="en-US" sz="2600" b="1">
                <a:solidFill>
                  <a:schemeClr val="bg1"/>
                </a:solidFill>
              </a:rPr>
              <a:pPr/>
              <a:t>44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971800"/>
            <a:ext cx="74326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121C54-2B25-4BA6-B074-9BE0E97DB211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45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317E925-463E-477E-A5A3-B3D0461794C1}" type="slidenum">
              <a:rPr lang="en-US" sz="2600" b="1">
                <a:solidFill>
                  <a:schemeClr val="bg1"/>
                </a:solidFill>
              </a:rPr>
              <a:pPr/>
              <a:t>45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 (continued)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2895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Typical Table Format: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Blank lines increase readability, but do not affect display.</a:t>
            </a:r>
            <a:endParaRPr lang="en-US" b="1" smtClean="0"/>
          </a:p>
        </p:txBody>
      </p:sp>
      <p:sp>
        <p:nvSpPr>
          <p:cNvPr id="6451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8E45619-3A86-490F-AF4C-9403ECF94108}" type="slidenum">
              <a:rPr lang="en-US" sz="2600" b="1">
                <a:solidFill>
                  <a:schemeClr val="bg1"/>
                </a:solidFill>
              </a:rPr>
              <a:pPr/>
              <a:t>45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2362200"/>
            <a:ext cx="5057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495D50-3B0F-4E9B-8946-50ACDF40DD3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55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8C06C58-F20F-44FB-AE0B-F308FDD5EA9E}" type="slidenum">
              <a:rPr lang="en-US" sz="2600" b="1">
                <a:solidFill>
                  <a:schemeClr val="bg1"/>
                </a:solidFill>
              </a:rPr>
              <a:pPr/>
              <a:t>46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55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</a:t>
            </a:r>
          </a:p>
        </p:txBody>
      </p:sp>
      <p:sp>
        <p:nvSpPr>
          <p:cNvPr id="6554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Applet</a:t>
            </a:r>
            <a:r>
              <a:rPr lang="en-US" smtClean="0"/>
              <a:t>: Java application that runs in a Web page as a GUI.</a:t>
            </a:r>
          </a:p>
          <a:p>
            <a:pPr eaLnBrk="1" hangingPunct="1"/>
            <a:r>
              <a:rPr lang="en-US" smtClean="0"/>
              <a:t>Two components: </a:t>
            </a:r>
          </a:p>
          <a:p>
            <a:pPr lvl="1" eaLnBrk="1" hangingPunct="1"/>
            <a:r>
              <a:rPr lang="en-US" smtClean="0"/>
              <a:t>HTML document with an applet markup tag.</a:t>
            </a:r>
          </a:p>
          <a:p>
            <a:pPr lvl="1" eaLnBrk="1" hangingPunct="1"/>
            <a:r>
              <a:rPr lang="en-US" smtClean="0"/>
              <a:t>Byte code file for the applet: a compiled Java applet in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.class </a:t>
            </a:r>
            <a:r>
              <a:rPr lang="en-US" smtClean="0"/>
              <a:t>file.</a:t>
            </a:r>
          </a:p>
          <a:p>
            <a:pPr lvl="1" eaLnBrk="1" hangingPunct="1"/>
            <a:endParaRPr lang="en-US" smtClean="0"/>
          </a:p>
        </p:txBody>
      </p:sp>
      <p:sp>
        <p:nvSpPr>
          <p:cNvPr id="6554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5AD62AA-F854-4BF2-AFDF-B7A19F4275DC}" type="slidenum">
              <a:rPr lang="en-US" sz="2600" b="1">
                <a:solidFill>
                  <a:schemeClr val="bg1"/>
                </a:solidFill>
              </a:rPr>
              <a:pPr/>
              <a:t>46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55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972050"/>
            <a:ext cx="815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AF2F6B-2566-4A9E-9C3C-69E23CFEF1D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65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E9BB213-ED15-4983-8D52-255C307EB4F1}" type="slidenum">
              <a:rPr lang="en-US" sz="2600" b="1">
                <a:solidFill>
                  <a:schemeClr val="bg1"/>
                </a:solidFill>
              </a:rPr>
              <a:pPr/>
              <a:t>47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 (continued)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mtClean="0"/>
              <a:t>An applet within a Web page</a:t>
            </a:r>
          </a:p>
        </p:txBody>
      </p:sp>
      <p:sp>
        <p:nvSpPr>
          <p:cNvPr id="6656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F783B60-1C70-409A-B85E-00E3E518AFD5}" type="slidenum">
              <a:rPr lang="en-US" sz="2600" b="1">
                <a:solidFill>
                  <a:schemeClr val="bg1"/>
                </a:solidFill>
              </a:rPr>
              <a:pPr/>
              <a:t>47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95600"/>
            <a:ext cx="4371975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4B1B8F-451F-4665-B550-01DC92837294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75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2813757-546F-4D19-AED9-63549F11E2CD}" type="slidenum">
              <a:rPr lang="en-US" sz="2600" b="1">
                <a:solidFill>
                  <a:schemeClr val="bg1"/>
                </a:solidFill>
              </a:rPr>
              <a:pPr/>
              <a:t>48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 (continued)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Converting an Application to an Applet:</a:t>
            </a:r>
            <a:endParaRPr lang="en-US" smtClean="0"/>
          </a:p>
          <a:p>
            <a:pPr eaLnBrk="1" hangingPunct="1"/>
            <a:r>
              <a:rPr lang="en-US" smtClean="0"/>
              <a:t>Replace the name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mtClean="0"/>
              <a:t>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JApplet</a:t>
            </a:r>
            <a:r>
              <a:rPr lang="en-US" smtClean="0"/>
              <a:t> at the beginning of the class definition.</a:t>
            </a:r>
          </a:p>
          <a:p>
            <a:pPr eaLnBrk="1" hangingPunct="1"/>
            <a:r>
              <a:rPr lang="en-US" smtClean="0"/>
              <a:t>Replace the class’s constructor with the method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mtClean="0"/>
              <a:t>:</a:t>
            </a:r>
          </a:p>
        </p:txBody>
      </p:sp>
      <p:sp>
        <p:nvSpPr>
          <p:cNvPr id="6758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A21FC1B-8750-4F03-8628-B09B0DB52C70}" type="slidenum">
              <a:rPr lang="en-US" sz="2600" b="1">
                <a:solidFill>
                  <a:schemeClr val="bg1"/>
                </a:solidFill>
              </a:rPr>
              <a:pPr/>
              <a:t>48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A52A9C-BE07-4067-9D75-4B6F09A1EF4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86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31B0BBD-DB6C-4425-825C-85A40036FC08}" type="slidenum">
              <a:rPr lang="en-US" sz="2600" b="1">
                <a:solidFill>
                  <a:schemeClr val="bg1"/>
                </a:solidFill>
              </a:rPr>
              <a:pPr/>
              <a:t>49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 (continued)</a:t>
            </a:r>
          </a:p>
        </p:txBody>
      </p:sp>
      <p:sp>
        <p:nvSpPr>
          <p:cNvPr id="6861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Using the Applet Viewer:</a:t>
            </a:r>
            <a:endParaRPr lang="en-US" sz="2400" smtClean="0"/>
          </a:p>
          <a:p>
            <a:pPr eaLnBrk="1" hangingPunct="1"/>
            <a:r>
              <a:rPr lang="en-US" sz="2400" smtClean="0"/>
              <a:t>Allows programmer to run an applet and view its GUI (not Web page).</a:t>
            </a:r>
          </a:p>
          <a:p>
            <a:pPr lvl="1" eaLnBrk="1" hangingPunct="1"/>
            <a:r>
              <a:rPr lang="en-US" sz="2200" smtClean="0"/>
              <a:t>Comes with Sun’s JDK.</a:t>
            </a:r>
            <a:endParaRPr lang="en-US" sz="2200" b="1" smtClean="0"/>
          </a:p>
          <a:p>
            <a:pPr eaLnBrk="1" hangingPunct="1"/>
            <a:r>
              <a:rPr lang="en-US" sz="2400" smtClean="0"/>
              <a:t>To use the applet viewer:</a:t>
            </a:r>
          </a:p>
          <a:p>
            <a:pPr lvl="1" eaLnBrk="1" hangingPunct="1"/>
            <a:r>
              <a:rPr lang="en-US" sz="2200" smtClean="0"/>
              <a:t>Compile Java source program as usual.</a:t>
            </a:r>
          </a:p>
          <a:p>
            <a:pPr lvl="1" eaLnBrk="1" hangingPunct="1"/>
            <a:r>
              <a:rPr lang="en-US" sz="2200" smtClean="0"/>
              <a:t>Create HTML file with at least the minimal applet tag.</a:t>
            </a:r>
          </a:p>
          <a:p>
            <a:pPr lvl="1" eaLnBrk="1" hangingPunct="1"/>
            <a:r>
              <a:rPr lang="en-US" sz="2200" smtClean="0"/>
              <a:t>At the command line prompt, run the following command:</a:t>
            </a:r>
          </a:p>
        </p:txBody>
      </p:sp>
      <p:sp>
        <p:nvSpPr>
          <p:cNvPr id="6861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446B936-47EB-44E7-A9D7-F946EC21343A}" type="slidenum">
              <a:rPr lang="en-US" sz="2600" b="1">
                <a:solidFill>
                  <a:schemeClr val="bg1"/>
                </a:solidFill>
              </a:rPr>
              <a:pPr/>
              <a:t>49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5715000"/>
            <a:ext cx="4324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0AD3C66-9EFC-40F2-B17A-C75496F4840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A85B175-D22F-4EA7-8D4C-CB7778F19076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Hypertext, Hypermedia, and the World Wide Web</a:t>
            </a: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8149FC8-94A6-4E00-B360-18ED99178CDA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Vannevar Bush:</a:t>
            </a:r>
          </a:p>
          <a:p>
            <a:pPr lvl="1"/>
            <a:r>
              <a:rPr lang="en-US" smtClean="0"/>
              <a:t>Scientist at MIT in 1945.</a:t>
            </a:r>
          </a:p>
          <a:p>
            <a:pPr lvl="1"/>
            <a:r>
              <a:rPr lang="en-US" smtClean="0"/>
              <a:t>Predicted that computers would be used for data storage and manipulation, and logical reasoning.</a:t>
            </a:r>
          </a:p>
          <a:p>
            <a:r>
              <a:rPr lang="en-US" smtClean="0"/>
              <a:t>Predictions came true in 1950s and 60s with new branches of computer science.</a:t>
            </a:r>
          </a:p>
          <a:p>
            <a:pPr lvl="1"/>
            <a:r>
              <a:rPr lang="en-US" smtClean="0"/>
              <a:t>Database management</a:t>
            </a:r>
          </a:p>
          <a:p>
            <a:pPr lvl="1"/>
            <a:r>
              <a:rPr lang="en-US" smtClean="0"/>
              <a:t>Artificial intelligence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C9C2E7-126B-415A-BF64-E9030AACB534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96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948C8A1-F7E1-45B0-8D80-1885B89B2AF4}" type="slidenum">
              <a:rPr lang="en-US" sz="2600" b="1">
                <a:solidFill>
                  <a:schemeClr val="bg1"/>
                </a:solidFill>
              </a:rPr>
              <a:pPr/>
              <a:t>50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69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 (continued)</a:t>
            </a:r>
          </a:p>
        </p:txBody>
      </p:sp>
      <p:sp>
        <p:nvSpPr>
          <p:cNvPr id="6963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20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Using the Applet Viewer (cont):</a:t>
            </a:r>
            <a:endParaRPr lang="en-US" smtClean="0"/>
          </a:p>
          <a:p>
            <a:pPr eaLnBrk="1" hangingPunct="1"/>
            <a:r>
              <a:rPr lang="en-US" smtClean="0"/>
              <a:t>An applet within the applet viewer</a:t>
            </a:r>
          </a:p>
        </p:txBody>
      </p:sp>
      <p:sp>
        <p:nvSpPr>
          <p:cNvPr id="6963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9C44E3B-B4E7-4D73-AF9F-7216E382D9C4}" type="slidenum">
              <a:rPr lang="en-US" sz="2600" b="1">
                <a:solidFill>
                  <a:schemeClr val="bg1"/>
                </a:solidFill>
              </a:rPr>
              <a:pPr/>
              <a:t>50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581400"/>
            <a:ext cx="3024188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FB4749-0B6A-4922-A675-E7304FE250DA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06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E13256B-0FBB-45C8-9610-53DD72E3BD4E}" type="slidenum">
              <a:rPr lang="en-US" sz="2600" b="1">
                <a:solidFill>
                  <a:schemeClr val="bg1"/>
                </a:solidFill>
              </a:rPr>
              <a:pPr/>
              <a:t>51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70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 (continued)</a:t>
            </a:r>
          </a:p>
        </p:txBody>
      </p:sp>
      <p:sp>
        <p:nvSpPr>
          <p:cNvPr id="7066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Constraints on Applets: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To ensure security, applets cannot access files on the user’s machine.</a:t>
            </a:r>
          </a:p>
          <a:p>
            <a:pPr eaLnBrk="1" hangingPunct="1"/>
            <a:r>
              <a:rPr lang="en-US" smtClean="0"/>
              <a:t>Applets and their HTML documents should be in the same directory.</a:t>
            </a:r>
          </a:p>
          <a:p>
            <a:pPr eaLnBrk="1" hangingPunct="1"/>
            <a:r>
              <a:rPr lang="en-US" smtClean="0"/>
              <a:t>The programs in this book use Java 6.0; only Web browsers that support Java 6.0 can be used.</a:t>
            </a:r>
          </a:p>
        </p:txBody>
      </p:sp>
      <p:sp>
        <p:nvSpPr>
          <p:cNvPr id="7066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B211870-1F30-475F-9F3D-033506EFEF58}" type="slidenum">
              <a:rPr lang="en-US" sz="2600" b="1">
                <a:solidFill>
                  <a:schemeClr val="bg1"/>
                </a:solidFill>
              </a:rPr>
              <a:pPr/>
              <a:t>51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B0782F-7C06-4F71-A111-DBAE6ECEE132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16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58E71DD-6B0B-4DE3-A44D-D425EF6597D2}" type="slidenum">
              <a:rPr lang="en-US" sz="2600" b="1">
                <a:solidFill>
                  <a:schemeClr val="bg1"/>
                </a:solidFill>
              </a:rPr>
              <a:pPr/>
              <a:t>52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71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 (continued)</a:t>
            </a:r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Constraints on Applets (cont):</a:t>
            </a:r>
            <a:endParaRPr lang="en-US" sz="2400" smtClean="0"/>
          </a:p>
          <a:p>
            <a:pPr eaLnBrk="1" hangingPunct="1"/>
            <a:r>
              <a:rPr lang="en-US" sz="2400" smtClean="0"/>
              <a:t>The technique for using dialog boxes for applets is the same as applications, except:</a:t>
            </a:r>
          </a:p>
          <a:p>
            <a:pPr lvl="1" eaLnBrk="1" hangingPunct="1"/>
            <a:r>
              <a:rPr lang="en-US" sz="2200" smtClean="0"/>
              <a:t>The parent parameter of the dialog box’s constructor should be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smtClean="0"/>
              <a:t> (not the applet).</a:t>
            </a:r>
          </a:p>
          <a:p>
            <a:pPr lvl="1" eaLnBrk="1" hangingPunct="1"/>
            <a:r>
              <a:rPr lang="en-US" sz="2200" smtClean="0"/>
              <a:t>You might see a warning message in the dialog box.</a:t>
            </a:r>
          </a:p>
          <a:p>
            <a:pPr lvl="1" eaLnBrk="1" hangingPunct="1"/>
            <a:r>
              <a:rPr lang="en-US" sz="2200" smtClean="0"/>
              <a:t>The dialog box does not prevent you from returning to the Web page. Once there, you cannot interact with the applet, but you can browse to other pages and more.</a:t>
            </a:r>
          </a:p>
        </p:txBody>
      </p:sp>
      <p:sp>
        <p:nvSpPr>
          <p:cNvPr id="716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4FCAC0E-9532-412D-AC3F-2627AABC2440}" type="slidenum">
              <a:rPr lang="en-US" sz="2600" b="1">
                <a:solidFill>
                  <a:schemeClr val="bg1"/>
                </a:solidFill>
              </a:rPr>
              <a:pPr/>
              <a:t>52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46C2EB-AD9E-43F5-A799-AD5BE126189A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27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86A3079-D38E-4E6C-990B-30B2ABA657A0}" type="slidenum">
              <a:rPr lang="en-US" sz="2600" b="1">
                <a:solidFill>
                  <a:schemeClr val="bg1"/>
                </a:solidFill>
              </a:rPr>
              <a:pPr/>
              <a:t>53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72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 (continued)</a:t>
            </a:r>
          </a:p>
        </p:txBody>
      </p:sp>
      <p:sp>
        <p:nvSpPr>
          <p:cNvPr id="7270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Loading Images into Applets:</a:t>
            </a:r>
            <a:r>
              <a:rPr lang="en-US" sz="2600" smtClean="0"/>
              <a:t> </a:t>
            </a:r>
          </a:p>
          <a:p>
            <a:pPr eaLnBrk="1" hangingPunct="1"/>
            <a:r>
              <a:rPr lang="en-US" sz="2600" smtClean="0"/>
              <a:t>Images must reside on the Web server from which the applet’s byte code was sent.</a:t>
            </a:r>
          </a:p>
          <a:p>
            <a:pPr eaLnBrk="1" hangingPunct="1"/>
            <a:r>
              <a:rPr lang="en-US" sz="2600" smtClean="0">
                <a:latin typeface="Courier New" pitchFamily="49" charset="0"/>
                <a:cs typeface="Courier New" pitchFamily="49" charset="0"/>
              </a:rPr>
              <a:t>JApplet</a:t>
            </a:r>
            <a:r>
              <a:rPr lang="en-US" sz="2600" smtClean="0"/>
              <a:t> method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getDocumentBase ()</a:t>
            </a:r>
            <a:r>
              <a:rPr lang="en-US" sz="2600" smtClean="0"/>
              <a:t> locates and returns URL of applet’s Web server.</a:t>
            </a:r>
          </a:p>
          <a:p>
            <a:pPr eaLnBrk="1" hangingPunct="1"/>
            <a:r>
              <a:rPr lang="en-US" sz="2600" smtClean="0">
                <a:latin typeface="Courier New" pitchFamily="49" charset="0"/>
                <a:cs typeface="Courier New" pitchFamily="49" charset="0"/>
              </a:rPr>
              <a:t>JApplet</a:t>
            </a:r>
            <a:r>
              <a:rPr lang="en-US" sz="2600" smtClean="0"/>
              <a:t> method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getImage</a:t>
            </a:r>
            <a:r>
              <a:rPr lang="en-US" sz="2600" smtClean="0"/>
              <a:t> expects the URL and filename of an image as parameters.</a:t>
            </a:r>
          </a:p>
          <a:p>
            <a:pPr lvl="1" eaLnBrk="1" hangingPunct="1"/>
            <a:r>
              <a:rPr lang="en-US" smtClean="0"/>
              <a:t>Downloads image from Web server and returns an object of the class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en-US" smtClean="0"/>
              <a:t>.</a:t>
            </a:r>
          </a:p>
        </p:txBody>
      </p:sp>
      <p:sp>
        <p:nvSpPr>
          <p:cNvPr id="7270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BAC316E-3B09-475B-B37A-C6414AE5F194}" type="slidenum">
              <a:rPr lang="en-US" sz="2600" b="1">
                <a:solidFill>
                  <a:schemeClr val="bg1"/>
                </a:solidFill>
              </a:rPr>
              <a:pPr/>
              <a:t>53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ED26FFF-2634-4C03-BAE5-C4A542764D5B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737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275068C-EA72-4CDD-B6FA-5551D57C1CE5}" type="slidenum">
              <a:rPr lang="en-US" sz="2600" b="1">
                <a:solidFill>
                  <a:schemeClr val="bg1"/>
                </a:solidFill>
              </a:rPr>
              <a:pPr/>
              <a:t>54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737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Applets (continued)</a:t>
            </a:r>
          </a:p>
        </p:txBody>
      </p:sp>
      <p:sp>
        <p:nvSpPr>
          <p:cNvPr id="7373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200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Passing Parameters to Applets:</a:t>
            </a:r>
          </a:p>
          <a:p>
            <a:pPr eaLnBrk="1" hangingPunct="1"/>
            <a:r>
              <a:rPr lang="en-US" sz="2600" smtClean="0"/>
              <a:t>It is possible to send information from an HTML page to an applet.  </a:t>
            </a:r>
          </a:p>
          <a:p>
            <a:pPr eaLnBrk="1" hangingPunct="1"/>
            <a:r>
              <a:rPr lang="en-US" sz="2600" smtClean="0"/>
              <a:t>Information is passed in HTML parameter tags and retrieved in the applet’s code.</a:t>
            </a:r>
          </a:p>
          <a:p>
            <a:pPr eaLnBrk="1" hangingPunct="1"/>
            <a:r>
              <a:rPr lang="en-US" sz="2600" smtClean="0"/>
              <a:t>The parameter tag must appear between the opening and closing applet tags.</a:t>
            </a:r>
          </a:p>
          <a:p>
            <a:pPr eaLnBrk="1" hangingPunct="1"/>
            <a:r>
              <a:rPr lang="en-US" sz="2600" smtClean="0"/>
              <a:t>The method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getParameter</a:t>
            </a:r>
            <a:r>
              <a:rPr lang="en-US" sz="2600" smtClean="0"/>
              <a:t> can retrieve the parameter’s value as a string.</a:t>
            </a:r>
          </a:p>
        </p:txBody>
      </p:sp>
      <p:sp>
        <p:nvSpPr>
          <p:cNvPr id="737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061D949-F484-423A-8961-354D5D9B1625}" type="slidenum">
              <a:rPr lang="en-US" sz="2600" b="1">
                <a:solidFill>
                  <a:schemeClr val="bg1"/>
                </a:solidFill>
              </a:rPr>
              <a:pPr/>
              <a:t>54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7C6A3E-8BAB-4745-A2BB-412F07E53FEA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747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172C9B2-25EB-4C03-9A00-2A6515FBD69E}" type="slidenum">
              <a:rPr lang="en-US" sz="2600" b="1">
                <a:solidFill>
                  <a:schemeClr val="bg1"/>
                </a:solidFill>
              </a:rPr>
              <a:pPr/>
              <a:t>55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475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In this chapter, you learned:</a:t>
            </a:r>
          </a:p>
          <a:p>
            <a:r>
              <a:rPr lang="en-US" sz="2400" smtClean="0"/>
              <a:t>The World Wide Web is a hypermedia system that allows users to navigate among and use various resources in a nonlinear manner.</a:t>
            </a:r>
          </a:p>
          <a:p>
            <a:r>
              <a:rPr lang="en-US" sz="2400" smtClean="0"/>
              <a:t>HTML tags can be used to format text for Web pages. Other markup tags can be used to organize information in lists and tables in a Web page.</a:t>
            </a:r>
          </a:p>
          <a:p>
            <a:r>
              <a:rPr lang="en-US" sz="2400" smtClean="0"/>
              <a:t>Links to other pages using absolute or relative path names also can be included in HTML elements.</a:t>
            </a:r>
          </a:p>
        </p:txBody>
      </p:sp>
      <p:sp>
        <p:nvSpPr>
          <p:cNvPr id="747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CF8C23B-297C-40D5-B5B2-7C1C680B1621}" type="slidenum">
              <a:rPr lang="en-US" sz="2600" b="1">
                <a:solidFill>
                  <a:schemeClr val="bg1"/>
                </a:solidFill>
              </a:rPr>
              <a:pPr/>
              <a:t>55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693319-4C5B-4797-BEBA-E752CA4A23DF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57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5922F98-D90E-4587-A0C5-5FACFB18A830}" type="slidenum">
              <a:rPr lang="en-US" sz="2600" b="1">
                <a:solidFill>
                  <a:schemeClr val="bg1"/>
                </a:solidFill>
              </a:rPr>
              <a:pPr/>
              <a:t>56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ECDA11D-221E-4A1D-981F-3872A43D67F3}" type="slidenum">
              <a:rPr lang="en-US" sz="2600" b="1">
                <a:solidFill>
                  <a:schemeClr val="bg1"/>
                </a:solidFill>
              </a:rPr>
              <a:pPr/>
              <a:t>56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7578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r>
              <a:rPr lang="en-US" sz="2600" smtClean="0"/>
              <a:t>Web pages also can contain applets or Java applications that are downloaded from a Web server and run in the user’s Web browser.</a:t>
            </a:r>
          </a:p>
          <a:p>
            <a:r>
              <a:rPr lang="en-US" sz="2600" smtClean="0"/>
              <a:t>There are a few simple steps to convert a Java application to an applet. Applets have most of the functionality of applications, including the GUI, but they lack file access to the user’s disks.</a:t>
            </a:r>
          </a:p>
          <a:p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0F1B80-10AA-4E45-83EA-012075BBB8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E69DB15-6987-42D3-8F14-6B6E4A432305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Hypertext, Hypermedia, and the World Wide Web (continued)</a:t>
            </a:r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F680ACF-4416-4E23-9D88-F812E82EB6C9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81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smtClean="0"/>
              <a:t>Bush also asked how to improve ways to consult information during research.</a:t>
            </a:r>
          </a:p>
          <a:p>
            <a:pPr lvl="1"/>
            <a:r>
              <a:rPr lang="en-US" smtClean="0"/>
              <a:t>Proposed linking information associatively.</a:t>
            </a:r>
          </a:p>
          <a:p>
            <a:pPr lvl="1"/>
            <a:r>
              <a:rPr lang="en-US" smtClean="0"/>
              <a:t>Table or keyed list: data structure that allows a computer to look up an item associated with a key.</a:t>
            </a:r>
          </a:p>
          <a:p>
            <a:pPr lvl="1"/>
            <a:r>
              <a:rPr lang="en-US" b="1" smtClean="0"/>
              <a:t>Memex</a:t>
            </a:r>
            <a:r>
              <a:rPr lang="en-US" smtClean="0"/>
              <a:t>: would receive information from copy machine, keyboard or stylus from microfilm.</a:t>
            </a:r>
          </a:p>
          <a:p>
            <a:pPr lvl="1"/>
            <a:r>
              <a:rPr lang="en-US" smtClean="0"/>
              <a:t>Computer would maintain associative links and the user’s exploration of them.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891194-F4F3-4D25-8AFF-892E34D580D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501CF77-0F80-4477-83A8-03D6A878CE39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Hypertext, Hypermedia, and the World Wide Web (continued)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FF448E1-AD4C-4892-A1A8-DC77ADA46253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Hypertext and Hypermedia:</a:t>
            </a:r>
            <a:r>
              <a:rPr lang="en-US" smtClean="0"/>
              <a:t> </a:t>
            </a:r>
          </a:p>
          <a:p>
            <a:r>
              <a:rPr lang="en-US" smtClean="0"/>
              <a:t>1967, Theodor Holm Nelson coined the term hypertext to refer to Bush’s machine.</a:t>
            </a:r>
          </a:p>
          <a:p>
            <a:r>
              <a:rPr lang="en-US" b="1" smtClean="0"/>
              <a:t>Hypertext</a:t>
            </a:r>
            <a:r>
              <a:rPr lang="en-US" smtClean="0"/>
              <a:t>: structure of nodes and links.</a:t>
            </a:r>
          </a:p>
          <a:p>
            <a:pPr lvl="1"/>
            <a:r>
              <a:rPr lang="en-US" smtClean="0"/>
              <a:t>Each node is a document or chunk of text.</a:t>
            </a:r>
          </a:p>
          <a:p>
            <a:r>
              <a:rPr lang="en-US" smtClean="0"/>
              <a:t>1987, Apple released Hypercard.</a:t>
            </a:r>
          </a:p>
          <a:p>
            <a:pPr lvl="1"/>
            <a:r>
              <a:rPr lang="en-US" smtClean="0"/>
              <a:t>A hypermedia platform.</a:t>
            </a:r>
          </a:p>
          <a:p>
            <a:pPr lvl="1"/>
            <a:r>
              <a:rPr lang="en-US" smtClean="0"/>
              <a:t>GUIs, images, sound, animation, applications.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3894AB-0DAB-49C8-97D2-E504371F421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DF2C4E7-F5F0-4687-B01D-C3C4FC801F3C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Hypertext, Hypermedia, and the World Wide Web (continued)</a:t>
            </a:r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552B8C2-F2FC-41F7-B24A-0CCD7E47CF26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r>
              <a:rPr lang="en-US" b="1" smtClean="0"/>
              <a:t>Networks and the World Wide Web:</a:t>
            </a:r>
            <a:r>
              <a:rPr lang="en-US" smtClean="0"/>
              <a:t> </a:t>
            </a:r>
          </a:p>
          <a:p>
            <a:r>
              <a:rPr lang="en-US" smtClean="0"/>
              <a:t>World Wide Web: pages stored on different machines around the world, used to share hypertext across a network.</a:t>
            </a:r>
          </a:p>
          <a:p>
            <a:r>
              <a:rPr lang="en-US" smtClean="0"/>
              <a:t>Servers: store pages of information.</a:t>
            </a:r>
          </a:p>
          <a:p>
            <a:r>
              <a:rPr lang="en-US" smtClean="0"/>
              <a:t>Clients: run browsers to access information on servers.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D7635F-7E24-4941-B55D-1C332DBBF12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04F2050-90D1-4D20-BE26-C6D2A9A0C7E2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Hypertext, Hypermedia, and the World Wide Web (continued)</a:t>
            </a:r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65A567E-CC10-4DC6-AEE2-371EE8537058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Networks and the World Wide Web (cont):</a:t>
            </a:r>
            <a:endParaRPr lang="en-US" smtClean="0"/>
          </a:p>
          <a:p>
            <a:r>
              <a:rPr lang="en-US" smtClean="0"/>
              <a:t>Clients and servers can be the same machine.</a:t>
            </a:r>
          </a:p>
          <a:p>
            <a:r>
              <a:rPr lang="en-US" smtClean="0"/>
              <a:t>When you select a link:</a:t>
            </a:r>
          </a:p>
          <a:p>
            <a:pPr lvl="1"/>
            <a:r>
              <a:rPr lang="en-US" smtClean="0"/>
              <a:t>Browser sends a message to request information transfer from the node’s machine.</a:t>
            </a:r>
          </a:p>
          <a:p>
            <a:pPr lvl="1"/>
            <a:r>
              <a:rPr lang="en-US" smtClean="0"/>
              <a:t>If successful, information is downloaded to user’s browser.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13314</TotalTime>
  <Words>2048</Words>
  <Application>Microsoft Office PowerPoint</Application>
  <PresentationFormat>On-screen Show (4:3)</PresentationFormat>
  <Paragraphs>445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9 Introduction to HTML and Applets</vt:lpstr>
      <vt:lpstr>Objectives</vt:lpstr>
      <vt:lpstr>Objectives (continued)</vt:lpstr>
      <vt:lpstr>Vocabulary</vt:lpstr>
      <vt:lpstr>Hypertext, Hypermedia, and the World Wide Web</vt:lpstr>
      <vt:lpstr>Hypertext, Hypermedia, and the World Wide Web (continued)</vt:lpstr>
      <vt:lpstr>Hypertext, Hypermedia, and the World Wide Web (continued)</vt:lpstr>
      <vt:lpstr>Hypertext, Hypermedia, and the World Wide Web (continued)</vt:lpstr>
      <vt:lpstr>Hypertext, Hypermedia, and the World Wide Web (continued)</vt:lpstr>
      <vt:lpstr>Hypertext, Hypermedia, and the World Wide Web (continued)</vt:lpstr>
      <vt:lpstr>Overview of Hypertext Markup Language</vt:lpstr>
      <vt:lpstr>Overview of Hypertext Markup Language (continued)</vt:lpstr>
      <vt:lpstr>Overview of Hypertext Markup Language (continued)</vt:lpstr>
      <vt:lpstr>Overview of Hypertext Markup Language (continued)</vt:lpstr>
      <vt:lpstr>Overview of Hypertext Markup Language (continued)</vt:lpstr>
      <vt:lpstr>Overview of Hypertext Markup Language (continued)</vt:lpstr>
      <vt:lpstr>Overview of Hypertext Markup Language (continued)</vt:lpstr>
      <vt:lpstr>Overview of Hypertext Markup Language (continued)</vt:lpstr>
      <vt:lpstr>Overview of Hypertext Markup Language (continued)</vt:lpstr>
      <vt:lpstr>Overview of Hypertext Markup Language (continued)</vt:lpstr>
      <vt:lpstr>Simple Text Elements</vt:lpstr>
      <vt:lpstr>Simple Text Elements (continued)</vt:lpstr>
      <vt:lpstr>Simple Text Elements (continued)</vt:lpstr>
      <vt:lpstr>Character-Level Formatting</vt:lpstr>
      <vt:lpstr>Character-Level Formatting (continued)</vt:lpstr>
      <vt:lpstr>Lists</vt:lpstr>
      <vt:lpstr>Lists (continued)</vt:lpstr>
      <vt:lpstr>Lists (continued)</vt:lpstr>
      <vt:lpstr>Lists (continued)</vt:lpstr>
      <vt:lpstr>Lists (continued)</vt:lpstr>
      <vt:lpstr>Linking to Other Documents</vt:lpstr>
      <vt:lpstr>Linking to Other Documents (continued)</vt:lpstr>
      <vt:lpstr>Linking to Other Documents (continued)</vt:lpstr>
      <vt:lpstr>Linking to Other Documents (continued)</vt:lpstr>
      <vt:lpstr>Linking to Other Documents (continued)</vt:lpstr>
      <vt:lpstr>Multimedia</vt:lpstr>
      <vt:lpstr>Multimedia (continued)</vt:lpstr>
      <vt:lpstr>Multimedia (continued)</vt:lpstr>
      <vt:lpstr>Multimedia (continued)</vt:lpstr>
      <vt:lpstr>Multimedia (continued)</vt:lpstr>
      <vt:lpstr>Tables</vt:lpstr>
      <vt:lpstr>Tables (continued)</vt:lpstr>
      <vt:lpstr>Tables (continued)</vt:lpstr>
      <vt:lpstr>Tables (continued)</vt:lpstr>
      <vt:lpstr>Tables (continued)</vt:lpstr>
      <vt:lpstr>Applets</vt:lpstr>
      <vt:lpstr>Applets (continued)</vt:lpstr>
      <vt:lpstr>Applets (continued)</vt:lpstr>
      <vt:lpstr>Applets (continued)</vt:lpstr>
      <vt:lpstr>Applets (continued)</vt:lpstr>
      <vt:lpstr>Applets (continued)</vt:lpstr>
      <vt:lpstr>Applets (continued)</vt:lpstr>
      <vt:lpstr>Applets (continued)</vt:lpstr>
      <vt:lpstr>Applets (continued)</vt:lpstr>
      <vt:lpstr>Summary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Introduction to HTML and Applets</dc:title>
  <dc:creator/>
  <cp:lastModifiedBy>Amanda Lyons</cp:lastModifiedBy>
  <cp:revision>897</cp:revision>
  <dcterms:created xsi:type="dcterms:W3CDTF">2001-06-11T01:47:29Z</dcterms:created>
  <dcterms:modified xsi:type="dcterms:W3CDTF">2009-10-16T20:26:57Z</dcterms:modified>
</cp:coreProperties>
</file>