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299" r:id="rId2"/>
    <p:sldId id="535" r:id="rId3"/>
    <p:sldId id="300" r:id="rId4"/>
    <p:sldId id="533" r:id="rId5"/>
    <p:sldId id="552" r:id="rId6"/>
    <p:sldId id="586" r:id="rId7"/>
    <p:sldId id="588" r:id="rId8"/>
    <p:sldId id="589" r:id="rId9"/>
    <p:sldId id="591" r:id="rId10"/>
    <p:sldId id="590" r:id="rId11"/>
    <p:sldId id="592" r:id="rId12"/>
    <p:sldId id="593" r:id="rId13"/>
    <p:sldId id="594" r:id="rId14"/>
    <p:sldId id="597" r:id="rId15"/>
    <p:sldId id="595" r:id="rId16"/>
    <p:sldId id="596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4" r:id="rId29"/>
    <p:sldId id="612" r:id="rId30"/>
    <p:sldId id="613" r:id="rId31"/>
    <p:sldId id="510" r:id="rId32"/>
    <p:sldId id="617" r:id="rId33"/>
    <p:sldId id="616" r:id="rId34"/>
    <p:sldId id="511" r:id="rId35"/>
    <p:sldId id="585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82" autoAdjust="0"/>
    <p:restoredTop sz="94575" autoAdjust="0"/>
  </p:normalViewPr>
  <p:slideViewPr>
    <p:cSldViewPr>
      <p:cViewPr>
        <p:scale>
          <a:sx n="75" d="100"/>
          <a:sy n="75" d="100"/>
        </p:scale>
        <p:origin x="-882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0987282-109E-46FD-A67C-4EB1B6E005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B78CB1E-F85C-4BA6-BC2B-43BC97F887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5D457-301F-442C-B1B3-625FA089DC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35240-487D-4306-9E9C-31A425769841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929E664-07FE-426B-87DF-CED4DF79D8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86E3F-37CE-4B61-B2C0-4BC22E0DE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BBB9A-CCF0-4963-A91B-0294A4D51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56946-41F6-4FF7-A20D-3093B0648C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80F95-A1A6-426A-8515-725D01E4B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7919-DF83-4CD6-BC61-C013D8694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A71D-CB54-4732-871D-C42301860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49F2C-1B6C-4E1B-8BA3-988E84F765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66561-8DC6-4C16-B70C-4C7BEB40B3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Chapter 10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22CBA-7E0C-4B24-9E30-F689BAC7F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8287A-E96A-428E-B941-A25D061640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169FD-A10B-42D0-8B89-C4878A1DAE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-6350" y="2743200"/>
            <a:ext cx="800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Chapter 10</a:t>
            </a:r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Lambert / Osborne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/>
              <a:t>Fundamentals of Java 4E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0110A9-454B-4490-8542-9A02BEFC07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83" r:id="rId7"/>
    <p:sldLayoutId id="2147483676" r:id="rId8"/>
    <p:sldLayoutId id="2147483675" r:id="rId9"/>
    <p:sldLayoutId id="2147483674" r:id="rId10"/>
    <p:sldLayoutId id="2147483673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8406DC-4582-4DC2-B0EE-015872DAEB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10</a:t>
            </a:r>
            <a:br>
              <a:rPr lang="en-US" sz="3200" smtClean="0"/>
            </a:br>
            <a:r>
              <a:rPr lang="en-US" sz="3200" smtClean="0"/>
              <a:t>Introduction to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Java: AP Computer Science Essentials, 4th Edition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Lambert / Osborne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F13DB1-78D3-4FDC-9B6A-5A3D451538A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E8653D4-77A6-463B-9F5E-E39C365F9606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Looping Through Arrays (continued)</a:t>
            </a:r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62DFA11-0DD8-43EC-AF3D-A28409313040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Other examples:</a:t>
            </a:r>
          </a:p>
          <a:p>
            <a:pPr lvl="1"/>
            <a:r>
              <a:rPr lang="en-US" smtClean="0"/>
              <a:t>Sum the elements</a:t>
            </a:r>
          </a:p>
          <a:p>
            <a:pPr lvl="1"/>
            <a:r>
              <a:rPr lang="en-US" smtClean="0"/>
              <a:t>Determine presence of absence of a number</a:t>
            </a:r>
          </a:p>
          <a:p>
            <a:pPr lvl="1"/>
            <a:r>
              <a:rPr lang="en-US" smtClean="0"/>
              <a:t>Determine first location</a:t>
            </a:r>
          </a:p>
          <a:p>
            <a:r>
              <a:rPr lang="en-US" smtClean="0"/>
              <a:t>To work with arrays of any size, use the length instance variable in the loop.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E4BC95-35BF-47F2-914C-1B1FF9E67D4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6C4E5A5-7BAD-481D-9DAE-8AFF368E6F63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Declaring Arrays	</a:t>
            </a: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14F46B1-B567-4F36-97C8-7861CB7479A0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Example: declaring an array of 500 integers.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Arrays are objects and must be instantiated before using.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475" y="2971800"/>
            <a:ext cx="7959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334000"/>
            <a:ext cx="2667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162120-1261-45B7-AF7C-3DC65DBBEF6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AF7A41D-55E2-4F21-80E5-4C123D7863BE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Declaring Arrays (continued)</a:t>
            </a: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057D0A5-B38B-44BA-8F2A-4F59FC67B5E1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70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Array variables are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before they are assigned array objects.</a:t>
            </a:r>
          </a:p>
          <a:p>
            <a:pPr lvl="1"/>
            <a:r>
              <a:rPr lang="en-US" smtClean="0"/>
              <a:t>Failure to assign an array object can result in a null pointer exception.</a:t>
            </a:r>
          </a:p>
          <a:p>
            <a:r>
              <a:rPr lang="en-US" smtClean="0"/>
              <a:t>Two variables can refer to the same array.</a:t>
            </a:r>
          </a:p>
          <a:p>
            <a:r>
              <a:rPr lang="en-US" smtClean="0"/>
              <a:t>To have two variables refer to two separate arrays that have the same values, copy all of the elements from one array to the other.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EEDA3D-62C6-42FC-AB99-DBF4FB7A8EC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9B6205C-5D8C-4D14-9151-BDDE3B203838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Declaring Arrays (continued)</a:t>
            </a:r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10BD64A-0473-4981-BCB1-5355A8F4B6A4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Two variables can refer to the same array object</a:t>
            </a:r>
          </a:p>
        </p:txBody>
      </p:sp>
      <p:pic>
        <p:nvPicPr>
          <p:cNvPr id="30726" name="Picture 8" descr="Fig10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971800"/>
            <a:ext cx="30067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3BA327-D8FF-4F8B-A357-FB0EB23313A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2F25D42-A48F-4826-A07B-3F6A52117E70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Declaring Arrays (continued)</a:t>
            </a:r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EE8F737-670D-44EF-A130-3E3A5D0FD15B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Because arrays are objects, Java’s garbage collector sweeps them away when they are no longer referenced.</a:t>
            </a:r>
          </a:p>
          <a:p>
            <a:r>
              <a:rPr lang="en-US" smtClean="0"/>
              <a:t>Arrays can be declared, instantiated and initialized in one step.</a:t>
            </a:r>
          </a:p>
          <a:p>
            <a:pPr lvl="1"/>
            <a:r>
              <a:rPr lang="en-US" smtClean="0"/>
              <a:t>The list of numbers between the braces is called an initializer list.</a:t>
            </a:r>
          </a:p>
        </p:txBody>
      </p:sp>
      <p:pic>
        <p:nvPicPr>
          <p:cNvPr id="3175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562600"/>
            <a:ext cx="7467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9238B7-23BE-484A-AE15-EBA1407D7D3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1FCE628-A0F5-46C7-813F-2462B088C463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Declaring Arrays (continued)</a:t>
            </a:r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0233DAB-072F-4490-ADD2-C1BF1F61C77F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Arrays can be formed from any collections of similar items.</a:t>
            </a:r>
          </a:p>
          <a:p>
            <a:pPr lvl="1"/>
            <a:r>
              <a:rPr lang="en-US" smtClean="0"/>
              <a:t>Booleans, doubles, characters, strings, and students.</a:t>
            </a:r>
          </a:p>
          <a:p>
            <a:r>
              <a:rPr lang="en-US" smtClean="0"/>
              <a:t>Once an array is instantiated, its size cannot be changed, so make sure the array is large enough from the outset.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6AEC2A0-162E-480F-824C-20D73E0158C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7A29DBF-9574-4CCB-840F-E6803BC25061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Working with Arrays That Are Not Full</a:t>
            </a:r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B122CC5-A87F-49DF-B30F-5D04199149E7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When an array is instantiated, the computer fills its cells with default values.</a:t>
            </a:r>
          </a:p>
          <a:p>
            <a:r>
              <a:rPr lang="en-US" smtClean="0"/>
              <a:t>Then the application replaces the values with new ones as needed.</a:t>
            </a:r>
          </a:p>
          <a:p>
            <a:r>
              <a:rPr lang="en-US" smtClean="0"/>
              <a:t>An application might not use all of the cells available in an array.</a:t>
            </a:r>
          </a:p>
          <a:p>
            <a:r>
              <a:rPr lang="en-US" b="1" smtClean="0"/>
              <a:t>Physical size</a:t>
            </a:r>
            <a:r>
              <a:rPr lang="en-US" smtClean="0"/>
              <a:t>: the number of cells in an array.</a:t>
            </a:r>
          </a:p>
          <a:p>
            <a:r>
              <a:rPr lang="en-US" b="1" smtClean="0"/>
              <a:t>Logical size</a:t>
            </a:r>
            <a:r>
              <a:rPr lang="en-US" smtClean="0"/>
              <a:t>: the number of cells being used.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4E5785-7DAB-4D20-9488-F47D6AAA75E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48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2E86E13-609F-40AE-A7F1-83AE376CB713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Working with Arrays That Are Not Full (continued)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983A4DD-1B90-46FD-BB70-8B36C7607847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2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sz="2600" b="1" smtClean="0"/>
              <a:t>Processing Elements in an Array That Is Not Full:</a:t>
            </a:r>
            <a:endParaRPr lang="en-US" sz="2600" smtClean="0"/>
          </a:p>
          <a:p>
            <a:r>
              <a:rPr lang="en-US" sz="2600" smtClean="0"/>
              <a:t>When the array is not full, one must replace the physical length with its logical size.</a:t>
            </a:r>
          </a:p>
          <a:p>
            <a:r>
              <a:rPr lang="en-US" sz="2600" b="1" smtClean="0"/>
              <a:t>Adding Elements to an Array:</a:t>
            </a:r>
          </a:p>
          <a:p>
            <a:r>
              <a:rPr lang="en-US" sz="2600" smtClean="0"/>
              <a:t>Place the element to be added directly after the last available item.</a:t>
            </a:r>
          </a:p>
          <a:p>
            <a:pPr lvl="1"/>
            <a:r>
              <a:rPr lang="en-US" smtClean="0"/>
              <a:t>Check to see if there is a cell, and change the logical size.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B43614-EFA5-4DB5-B2B5-1D24514FD76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8E3FBA8-3F86-48B3-9661-F764ADD064D8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Working with Arrays That Are Not Full (continued)</a:t>
            </a:r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F35F79B-717B-438B-BDB1-FF3B1D934C59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b="1" smtClean="0"/>
              <a:t>Removing Elements from an Array:</a:t>
            </a:r>
          </a:p>
          <a:p>
            <a:r>
              <a:rPr lang="en-US" smtClean="0"/>
              <a:t>Decrement the logical size, which prevents the application from accessing the garbage elements beyond that point.</a:t>
            </a:r>
          </a:p>
          <a:p>
            <a:r>
              <a:rPr lang="en-US" b="1" smtClean="0"/>
              <a:t>Arrays and Text Files:</a:t>
            </a:r>
            <a:endParaRPr lang="en-US" smtClean="0"/>
          </a:p>
          <a:p>
            <a:r>
              <a:rPr lang="en-US" smtClean="0"/>
              <a:t>Text files can be used for output and input.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D1F7C8-5DD7-436C-9C92-A4D8BA1254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6B7FA79-75AF-412E-A4A6-68C75D9C4497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Parallel Arrays</a:t>
            </a: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C4B186D-6C73-4C77-90DB-C712C759C426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b="1" smtClean="0"/>
              <a:t>Parallel arrays</a:t>
            </a:r>
            <a:r>
              <a:rPr lang="en-US" smtClean="0"/>
              <a:t>: using two arrays in which corresponding elements are related.</a:t>
            </a:r>
          </a:p>
          <a:p>
            <a:r>
              <a:rPr lang="en-US" smtClean="0"/>
              <a:t>Example: </a:t>
            </a:r>
          </a:p>
          <a:p>
            <a:pPr lvl="1"/>
            <a:r>
              <a:rPr lang="en-US" smtClean="0"/>
              <a:t>An array includes strings of people’s names.</a:t>
            </a:r>
          </a:p>
          <a:p>
            <a:pPr lvl="1"/>
            <a:r>
              <a:rPr lang="en-US" smtClean="0"/>
              <a:t>A second array includes integers of the same people’s ages.</a:t>
            </a:r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105400"/>
            <a:ext cx="70818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559030-52EA-4F3B-B4DC-3442167AD8D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22D9D07-9760-458B-B009-17C821360734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5254580-743A-47C5-AFA8-469E3E76B206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6200" cy="3886200"/>
          </a:xfrm>
        </p:spPr>
        <p:txBody>
          <a:bodyPr/>
          <a:lstStyle/>
          <a:p>
            <a:r>
              <a:rPr lang="en-US" smtClean="0"/>
              <a:t>Write programs that handle collections of similar items.</a:t>
            </a:r>
          </a:p>
          <a:p>
            <a:r>
              <a:rPr lang="en-US" smtClean="0"/>
              <a:t>Declare array variables and instantiate array objects.</a:t>
            </a:r>
          </a:p>
          <a:p>
            <a:r>
              <a:rPr lang="en-US" smtClean="0"/>
              <a:t>Manipulate arrays with loops, including the enhanced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loop.</a:t>
            </a:r>
          </a:p>
          <a:p>
            <a:r>
              <a:rPr lang="en-US" smtClean="0"/>
              <a:t>Write methods to manipulate arrays.</a:t>
            </a:r>
          </a:p>
          <a:p>
            <a:r>
              <a:rPr lang="en-US" smtClean="0"/>
              <a:t>Create parallel and two-dimensional arrays.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EE670F-969F-4654-BA76-D7D76807E11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CFBA3D0-A595-4D71-BFB4-A9F4D89A7F29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the Enhanced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5F91F18-6F80-4BC2-A3B6-49E6944D2D8C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An enhanced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visits each element in an array from the first position to the last position.</a:t>
            </a:r>
          </a:p>
          <a:p>
            <a:pPr lvl="1"/>
            <a:r>
              <a:rPr lang="en-US" smtClean="0"/>
              <a:t>On each pass, the element at the current position is assigned a temporary variable.</a:t>
            </a:r>
          </a:p>
          <a:p>
            <a:pPr lvl="1"/>
            <a:r>
              <a:rPr lang="en-US" smtClean="0"/>
              <a:t>The temporary variable has to be compatible with element type of the array.</a:t>
            </a:r>
          </a:p>
          <a:p>
            <a:pPr lvl="1"/>
            <a:r>
              <a:rPr lang="en-US" smtClean="0"/>
              <a:t>Allows programmer to skip the use of index variables and other tests.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3FFD12-DD88-4D8A-A43B-159145413A9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97E5B71-CC75-4C88-8F2A-0BBF12FFB805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the Enhanced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 (continued)</a:t>
            </a:r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C79BA7C-F1ED-4AD7-9876-122281D98FD9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mtClean="0"/>
              <a:t> statement can be used to terminate an enhanced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 early.</a:t>
            </a:r>
          </a:p>
          <a:p>
            <a:r>
              <a:rPr lang="en-US" smtClean="0"/>
              <a:t>Enhanced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loops are simpler and less error-prone than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 with an index.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0BB302-2D17-4FE9-A58B-0754E266083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99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DF1B155-482C-47B0-B395-6C26765B73B1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the Enhanced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 (continued)</a:t>
            </a:r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E905CA7-C265-42B1-87BA-6CEB3F5D72F2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4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The enhanced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cannot be used to:</a:t>
            </a:r>
          </a:p>
          <a:p>
            <a:pPr lvl="1"/>
            <a:r>
              <a:rPr lang="en-US" smtClean="0"/>
              <a:t>Reverse through an array.</a:t>
            </a:r>
          </a:p>
          <a:p>
            <a:pPr lvl="1"/>
            <a:r>
              <a:rPr lang="en-US" smtClean="0"/>
              <a:t>Assign elements to positions in an array.</a:t>
            </a:r>
          </a:p>
          <a:p>
            <a:pPr lvl="1"/>
            <a:r>
              <a:rPr lang="en-US" smtClean="0"/>
              <a:t>Track the index position of the current element.</a:t>
            </a:r>
          </a:p>
          <a:p>
            <a:pPr lvl="1"/>
            <a:r>
              <a:rPr lang="en-US" smtClean="0"/>
              <a:t>Access any element other than the current element on each pass.</a:t>
            </a:r>
          </a:p>
          <a:p>
            <a:r>
              <a:rPr lang="en-US" smtClean="0"/>
              <a:t>Also, an enhanced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shouldn’t be used for an array that’s not filled.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92E58F-75DD-444C-91DD-B552A38C7DC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09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D160C32-51A9-469C-8356-DC84C1D7B0D8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 and Methods</a:t>
            </a:r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A91D3F6-9B00-4F49-A62E-FAC456DABD25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When an object is used as a parameter to a method, what actually gets passed is a reference to the object.</a:t>
            </a:r>
          </a:p>
          <a:p>
            <a:pPr lvl="1"/>
            <a:r>
              <a:rPr lang="en-US" smtClean="0"/>
              <a:t>Not the object itself.</a:t>
            </a:r>
          </a:p>
          <a:p>
            <a:pPr lvl="1"/>
            <a:r>
              <a:rPr lang="en-US" smtClean="0"/>
              <a:t>The actual and formal parameters refer to the same object.</a:t>
            </a:r>
          </a:p>
          <a:p>
            <a:pPr lvl="1"/>
            <a:r>
              <a:rPr lang="en-US" smtClean="0"/>
              <a:t>Changes made to the object’s state are in effect after the method terminates.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4587E2-7777-4A70-AAD2-330841DC5AF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19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99204B6-49AB-4B57-9781-34BA42EDBD71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 and Methods (continued)</a:t>
            </a:r>
          </a:p>
        </p:txBody>
      </p:sp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8DAF7A0-9E3F-4AA3-9314-AD1AD787D99D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Passing a reference to an object as a parameter</a:t>
            </a:r>
          </a:p>
        </p:txBody>
      </p:sp>
      <p:pic>
        <p:nvPicPr>
          <p:cNvPr id="41990" name="Picture 8" descr="Fig10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429000"/>
            <a:ext cx="6486525" cy="27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7211B3-A6B2-4D73-A55F-CD458ADDF7B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301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07F30D4-8D12-4F09-BB61-9AA99C50979F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 and Methods (continued)</a:t>
            </a: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47852AF-C9C6-4E59-BC2E-5B926CA0796E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2600" smtClean="0"/>
              <a:t>Arrays are objects, so the same rules apply.</a:t>
            </a:r>
          </a:p>
          <a:p>
            <a:pPr lvl="1"/>
            <a:r>
              <a:rPr lang="en-US" smtClean="0"/>
              <a:t>When an array is passed as a parameter to a method, the method manipulates the array itself.</a:t>
            </a:r>
          </a:p>
          <a:p>
            <a:pPr lvl="1"/>
            <a:r>
              <a:rPr lang="en-US" smtClean="0"/>
              <a:t>Changes made to the array in the method are in effect after the method is executed.</a:t>
            </a:r>
          </a:p>
          <a:p>
            <a:pPr lvl="1"/>
            <a:r>
              <a:rPr lang="en-US" smtClean="0"/>
              <a:t>Passing an array to a method leads to trouble if the method mishandles the array.</a:t>
            </a:r>
          </a:p>
          <a:p>
            <a:r>
              <a:rPr lang="en-US" sz="2600" smtClean="0"/>
              <a:t>A method can instantiate a new object or array and return it using the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smtClean="0"/>
              <a:t> statement.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08FEA8-3248-4B83-9C94-C39EC990779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40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279C362-A0A4-4AD5-8157-6B3F8BE4ADFE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 and Methods (continued)</a:t>
            </a:r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C197A9D-D5DD-4327-805A-F5E4DF0C456E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Example: copy an array.</a:t>
            </a:r>
          </a:p>
          <a:p>
            <a:endParaRPr lang="en-US" smtClean="0"/>
          </a:p>
        </p:txBody>
      </p:sp>
      <p:pic>
        <p:nvPicPr>
          <p:cNvPr id="4403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800"/>
            <a:ext cx="57912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FDB863-9E9E-4828-9EF6-B3E6EDCC8C4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55BD8AC-E43E-431E-BBC1-268DFBE9D6D4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 of Objects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3DA1F3C-E659-4EC7-A0BB-85FF6F055954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6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Arrays can hold references to objects of any type.</a:t>
            </a:r>
          </a:p>
          <a:p>
            <a:r>
              <a:rPr lang="en-US" smtClean="0"/>
              <a:t>When an array of objects is instantiated, each cell is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by default until reset to a new object.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C22473-AFB8-4854-9939-F17A63A7869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34D286A-9047-497D-B6E1-799C6423D440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Graphics and GUIs: Changing the View of Student Test Scores</a:t>
            </a:r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7470A0B-AB68-4BD4-A541-747D1A8B0C65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543800" cy="3724275"/>
          </a:xfrm>
        </p:spPr>
        <p:txBody>
          <a:bodyPr/>
          <a:lstStyle/>
          <a:p>
            <a:r>
              <a:rPr lang="en-US" smtClean="0"/>
              <a:t>Organizing the code between the model and the view splits the code between:</a:t>
            </a:r>
          </a:p>
          <a:p>
            <a:pPr lvl="1"/>
            <a:r>
              <a:rPr lang="en-US" smtClean="0"/>
              <a:t>Managing the interface.</a:t>
            </a:r>
          </a:p>
          <a:p>
            <a:pPr lvl="1"/>
            <a:r>
              <a:rPr lang="en-US" smtClean="0"/>
              <a:t>Manipulating database.</a:t>
            </a:r>
          </a:p>
          <a:p>
            <a:r>
              <a:rPr lang="en-US" smtClean="0"/>
              <a:t>A GUI interface to view a database needs buttons to support navigating between records.</a:t>
            </a:r>
          </a:p>
          <a:p>
            <a:pPr lvl="1"/>
            <a:r>
              <a:rPr lang="en-US" smtClean="0"/>
              <a:t>Also to add or modify records.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2737DCA-2848-4AFF-8C43-DAF6585AACC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71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F44F58B-17D1-4ADC-8902-0D692209DB99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Graphics and GUIs: Changing the View of Student Test Scores (continued)</a:t>
            </a:r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121D8CB-3737-4605-8F2D-450FE02105AD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710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GUI for the student test scores program</a:t>
            </a:r>
          </a:p>
        </p:txBody>
      </p:sp>
      <p:pic>
        <p:nvPicPr>
          <p:cNvPr id="47110" name="Picture 8" descr="Fig10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95600"/>
            <a:ext cx="5843588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014507-4A77-4E45-B56D-88CA075514D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52E9699-23A4-43EF-AFF5-7ECE170A0171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23E88E2-514E-4790-B6EF-E7281C5B0597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array</a:t>
            </a:r>
          </a:p>
          <a:p>
            <a:r>
              <a:rPr lang="en-US" smtClean="0"/>
              <a:t>element</a:t>
            </a:r>
          </a:p>
          <a:p>
            <a:r>
              <a:rPr lang="en-US" smtClean="0"/>
              <a:t>enhanced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</a:t>
            </a:r>
          </a:p>
          <a:p>
            <a:r>
              <a:rPr lang="en-US" smtClean="0"/>
              <a:t>index</a:t>
            </a:r>
          </a:p>
          <a:p>
            <a:r>
              <a:rPr lang="en-US" smtClean="0"/>
              <a:t>initializer list</a:t>
            </a:r>
          </a:p>
          <a:p>
            <a:r>
              <a:rPr lang="en-US" smtClean="0"/>
              <a:t>logical size</a:t>
            </a:r>
          </a:p>
          <a:p>
            <a:r>
              <a:rPr lang="en-US" smtClean="0"/>
              <a:t>parallel arrays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0"/>
            <a:ext cx="3770313" cy="3724275"/>
          </a:xfrm>
        </p:spPr>
        <p:txBody>
          <a:bodyPr/>
          <a:lstStyle/>
          <a:p>
            <a:r>
              <a:rPr lang="en-US" smtClean="0"/>
              <a:t>physical size</a:t>
            </a:r>
          </a:p>
          <a:p>
            <a:r>
              <a:rPr lang="en-US" smtClean="0"/>
              <a:t>procedural decomposition</a:t>
            </a:r>
          </a:p>
          <a:p>
            <a:r>
              <a:rPr lang="en-US" smtClean="0"/>
              <a:t>range-bound error</a:t>
            </a:r>
          </a:p>
          <a:p>
            <a:r>
              <a:rPr lang="en-US" smtClean="0"/>
              <a:t>structure chart</a:t>
            </a:r>
          </a:p>
          <a:p>
            <a:r>
              <a:rPr lang="en-US" smtClean="0"/>
              <a:t>subscript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52D1D1-15D3-40F3-907E-134CB365BAE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81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71DB961-B8E0-4EDE-BACA-7DACA49BC1AB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Graphics and GUIs: Changing the View of Student Test Scores (continued)</a:t>
            </a: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FF55CC5-8B89-42FE-9332-F8A02E153FF5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Description of buttons:</a:t>
            </a:r>
          </a:p>
        </p:txBody>
      </p:sp>
      <p:pic>
        <p:nvPicPr>
          <p:cNvPr id="48134" name="Picture 8" descr="Tbl10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0"/>
            <a:ext cx="79248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E5002F-EC9D-4577-9A5C-0DB35A51EC5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91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E28A2A6-F8F7-44AD-BB5E-89E83E2483EE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Design, Testing, and Debugging Hints</a:t>
            </a:r>
          </a:p>
        </p:txBody>
      </p:sp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581400"/>
          </a:xfrm>
        </p:spPr>
        <p:txBody>
          <a:bodyPr/>
          <a:lstStyle/>
          <a:p>
            <a:pPr eaLnBrk="1" hangingPunct="1"/>
            <a:r>
              <a:rPr lang="en-US" smtClean="0"/>
              <a:t>To set up an array:</a:t>
            </a:r>
          </a:p>
          <a:p>
            <a:pPr lvl="1" eaLnBrk="1" hangingPunct="1"/>
            <a:r>
              <a:rPr lang="en-US" smtClean="0"/>
              <a:t>Declare an array variable.</a:t>
            </a:r>
          </a:p>
          <a:p>
            <a:pPr lvl="1" eaLnBrk="1" hangingPunct="1"/>
            <a:r>
              <a:rPr lang="en-US" smtClean="0"/>
              <a:t>Instantiate an array object and assign it to the array variable.</a:t>
            </a:r>
          </a:p>
          <a:p>
            <a:pPr lvl="1" eaLnBrk="1" hangingPunct="1"/>
            <a:r>
              <a:rPr lang="en-US" smtClean="0"/>
              <a:t>Initialize the cells in the array with data, as appropriate.</a:t>
            </a:r>
          </a:p>
          <a:p>
            <a:pPr eaLnBrk="1" hangingPunct="1"/>
            <a:r>
              <a:rPr lang="en-US" smtClean="0"/>
              <a:t>Try to estimate the number of cells needed for an array when creating it.</a:t>
            </a:r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EE611E1-7DDA-4714-8F0A-D24ED055AFB5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BB970-1015-4BB8-8850-A27D701BC54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01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A972CBA-5774-4D3F-BC9C-F96CDA309A4A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Design, Testing, and Debugging Hints (continued)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3657600"/>
          </a:xfrm>
        </p:spPr>
        <p:txBody>
          <a:bodyPr/>
          <a:lstStyle/>
          <a:p>
            <a:pPr eaLnBrk="1" hangingPunct="1"/>
            <a:r>
              <a:rPr lang="en-US" sz="2600" smtClean="0"/>
              <a:t>Array variables are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600" smtClean="0"/>
              <a:t> until assigned objects.</a:t>
            </a:r>
          </a:p>
          <a:p>
            <a:pPr eaLnBrk="1" hangingPunct="1"/>
            <a:r>
              <a:rPr lang="en-US" sz="2600" smtClean="0"/>
              <a:t>The index of an array cell ranges from 0 to the length of the array minus 1.</a:t>
            </a:r>
          </a:p>
          <a:p>
            <a:pPr eaLnBrk="1" hangingPunct="1"/>
            <a:r>
              <a:rPr lang="en-US" sz="2600" smtClean="0"/>
              <a:t>To access the last cell, use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&lt;array&gt;.length-1</a:t>
            </a:r>
            <a:r>
              <a:rPr lang="en-US" sz="2600" smtClean="0"/>
              <a:t>.</a:t>
            </a:r>
          </a:p>
          <a:p>
            <a:pPr eaLnBrk="1" hangingPunct="1"/>
            <a:r>
              <a:rPr lang="en-US" sz="2600" smtClean="0"/>
              <a:t>Avoid having more than one array variable refer to the same array object.</a:t>
            </a:r>
          </a:p>
          <a:p>
            <a:pPr eaLnBrk="1" hangingPunct="1"/>
            <a:r>
              <a:rPr lang="en-US" sz="2600" smtClean="0"/>
              <a:t>When an array is not full, track the current number of elements.</a:t>
            </a:r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BA6F544-889F-4F2E-8981-2D1CD8B222D3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B475C6-60F4-4987-9556-C993CD75453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12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3101425-BFE4-47BC-9CD2-0A3DD487AFAF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657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In this chapter, you learned:</a:t>
            </a:r>
          </a:p>
          <a:p>
            <a:r>
              <a:rPr lang="en-US" smtClean="0"/>
              <a:t>Arrays are collections of similar items or elements. The items in arrays are ordered by position.</a:t>
            </a:r>
          </a:p>
          <a:p>
            <a:r>
              <a:rPr lang="en-US" smtClean="0"/>
              <a:t>Arrays are useful when a program needs to manipulate many similar items, such as a group of students or a number of test scores.</a:t>
            </a:r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640FA52-5D5C-4A3D-A84A-09E1A9421094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C30EB4-0C1E-4EC5-A918-9CE6E7A187B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22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6DE4AE9-934E-4766-9A9F-FBE40CDC01C2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222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55FF78E-7354-4514-96B2-FE11683AFF7B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33800"/>
          </a:xfrm>
        </p:spPr>
        <p:txBody>
          <a:bodyPr/>
          <a:lstStyle/>
          <a:p>
            <a:r>
              <a:rPr lang="en-US" smtClean="0"/>
              <a:t>Arrays are objects. Thus, they must be instantiated and they can be referred to by more than one variable.</a:t>
            </a:r>
          </a:p>
          <a:p>
            <a:r>
              <a:rPr lang="en-US" smtClean="0"/>
              <a:t>An array can be passed to a method as a parameter and returned as a value.</a:t>
            </a:r>
          </a:p>
          <a:p>
            <a:r>
              <a:rPr lang="en-US" smtClean="0"/>
              <a:t>Parallel arrays are useful for organizing information with corresponding elements.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105A20-1790-4953-8677-B6DD834E6E4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32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6C5B616-8431-49FE-99AD-C766BD222178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DE5C66D-3C77-481E-9B62-74AA7029B47A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325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657600"/>
          </a:xfrm>
        </p:spPr>
        <p:txBody>
          <a:bodyPr/>
          <a:lstStyle/>
          <a:p>
            <a:r>
              <a:rPr lang="en-US" smtClean="0"/>
              <a:t>Two-dimensional arrays store values in a row-and-column arrangement similar to a table.</a:t>
            </a:r>
          </a:p>
          <a:p>
            <a:r>
              <a:rPr lang="en-US" smtClean="0"/>
              <a:t>The enhanced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 is a simplified version of a loop for visiting each element of an array from the first position to the last position.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B17B81-7FA8-472D-898A-A44D631D031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C5F8F4A-43B1-4669-9BA5-2868B1913E9A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DA2B83F-B92A-457F-AE7F-9FB46E357E56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150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array is a data structure that consists of an ordered collection of similar items.</a:t>
            </a:r>
          </a:p>
          <a:p>
            <a:r>
              <a:rPr lang="en-US" smtClean="0"/>
              <a:t>An array has a single name.</a:t>
            </a:r>
          </a:p>
          <a:p>
            <a:r>
              <a:rPr lang="en-US" smtClean="0"/>
              <a:t>The items in an array are referred to in terms of their position in the array.</a:t>
            </a:r>
          </a:p>
          <a:p>
            <a:r>
              <a:rPr lang="en-US" smtClean="0"/>
              <a:t>Arrays are used to manipulate multiple values.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25D2EB-CE61-4422-91A0-3E3848C4EAC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5FFE211-3C6F-4E21-9042-B51E14721ED7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Conceptual Overview</a:t>
            </a:r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C10014-C492-4568-A537-1514E0FFE37A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smtClean="0"/>
              <a:t>The items in an array are called </a:t>
            </a:r>
            <a:r>
              <a:rPr lang="en-US" b="1" smtClean="0"/>
              <a:t>elements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All of the elements need to be of the same type.</a:t>
            </a:r>
          </a:p>
          <a:p>
            <a:pPr lvl="1"/>
            <a:r>
              <a:rPr lang="en-US" smtClean="0"/>
              <a:t>The type can be any primitive or reference type.</a:t>
            </a:r>
          </a:p>
          <a:p>
            <a:r>
              <a:rPr lang="en-US" smtClean="0"/>
              <a:t>The length of an array is measured by the number of elements.</a:t>
            </a:r>
          </a:p>
          <a:p>
            <a:pPr lvl="1"/>
            <a:r>
              <a:rPr lang="en-US" smtClean="0"/>
              <a:t>The first element is </a:t>
            </a:r>
            <a:r>
              <a:rPr lang="en-US" i="1" smtClean="0"/>
              <a:t>element</a:t>
            </a:r>
            <a:r>
              <a:rPr lang="en-US" smtClean="0"/>
              <a:t>[0], the second is </a:t>
            </a:r>
            <a:r>
              <a:rPr lang="en-US" i="1" smtClean="0"/>
              <a:t>element</a:t>
            </a:r>
            <a:r>
              <a:rPr lang="en-US" smtClean="0"/>
              <a:t>[1], etc.</a:t>
            </a:r>
          </a:p>
          <a:p>
            <a:pPr lvl="1"/>
            <a:r>
              <a:rPr lang="en-US" smtClean="0"/>
              <a:t>An item’s position with an array is its index or subscript.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AE0ACD-B04A-48C6-BE59-170577A9515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DC154AF-496F-49CF-8A09-54F032E5BBB6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001000" cy="1143000"/>
          </a:xfrm>
        </p:spPr>
        <p:txBody>
          <a:bodyPr/>
          <a:lstStyle/>
          <a:p>
            <a:pPr eaLnBrk="1" hangingPunct="1"/>
            <a:r>
              <a:rPr lang="en-US" smtClean="0"/>
              <a:t>Conceptual Overview (continued)</a:t>
            </a: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9324234-4A91-4846-BD56-F4734E3FB301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Three arrays, each containing five elements</a:t>
            </a:r>
          </a:p>
        </p:txBody>
      </p:sp>
      <p:pic>
        <p:nvPicPr>
          <p:cNvPr id="23558" name="Picture 8" descr="Fig10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71800"/>
            <a:ext cx="7486650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374839-FC1D-4F08-9585-722FEB5DB83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AA87A27-1104-404A-B694-F0C5A8B158EB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Simple Array Manipulations </a:t>
            </a:r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2681DC8-92D7-4EB9-9A4E-C16865E890E5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8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The mechanics of manipulating arrays are fairly straightforward.</a:t>
            </a:r>
          </a:p>
          <a:p>
            <a:r>
              <a:rPr lang="en-US" smtClean="0"/>
              <a:t>First, declare and instantiate the array.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&lt;array name&gt;[&lt;index&gt;]</a:t>
            </a:r>
          </a:p>
          <a:p>
            <a:pPr lvl="1"/>
            <a:r>
              <a:rPr lang="en-US" smtClean="0"/>
              <a:t>Index must be between 0 and the length minus 1.</a:t>
            </a:r>
          </a:p>
          <a:p>
            <a:pPr lvl="1"/>
            <a:r>
              <a:rPr lang="en-US" smtClean="0"/>
              <a:t>The subscript operator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US" smtClean="0"/>
              <a:t>) has the same precedence as the method selector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mtClean="0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236B52-7D67-415F-913E-4960CA2DCAC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05710DB-2F3B-4294-8B4D-3676D0C73071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Simple Array Manipulations (continued)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8D29038-F714-4D44-94DE-3899DB2A2092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The JVM checks the values of subscripts before using them.</a:t>
            </a:r>
          </a:p>
          <a:p>
            <a:pPr lvl="1"/>
            <a:r>
              <a:rPr lang="en-US" smtClean="0"/>
              <a:t>Throws an exception if they are out of bounds (less than 0 or greater than array length minus 1).</a:t>
            </a:r>
          </a:p>
          <a:p>
            <a:pPr lvl="1"/>
            <a:r>
              <a:rPr lang="en-US" smtClean="0"/>
              <a:t>The detection of a range-bound error is similar to the JVM’s behavior when a program attempts to divide by 0.</a:t>
            </a:r>
          </a:p>
          <a:p>
            <a:r>
              <a:rPr lang="en-US" smtClean="0"/>
              <a:t>An array’s length is stored in the public instance variable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5E256E-6BE6-4D51-BDA2-29256B5248A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6F6B6E0-CE88-4446-B6E9-18DD3AE2358F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Looping Through Arrays</a:t>
            </a:r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19A93B3-20F0-4B9B-BCAE-17A818F700E0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b="1" smtClean="0"/>
              <a:t>Traversal</a:t>
            </a:r>
            <a:r>
              <a:rPr lang="en-US" smtClean="0"/>
              <a:t>: a loop that iterates through an array one element at a time.</a:t>
            </a:r>
          </a:p>
          <a:p>
            <a:r>
              <a:rPr lang="en-US" b="1" smtClean="0"/>
              <a:t>Count the Occurrences:</a:t>
            </a:r>
            <a:endParaRPr lang="en-US" smtClean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0"/>
            <a:ext cx="731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99CC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13513</TotalTime>
  <Words>1477</Words>
  <Application>Microsoft Office PowerPoint</Application>
  <PresentationFormat>On-screen Show (4:3)</PresentationFormat>
  <Paragraphs>270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Wingdings</vt:lpstr>
      <vt:lpstr>Times New Roman</vt:lpstr>
      <vt:lpstr>Courier New</vt:lpstr>
      <vt:lpstr>Capsules</vt:lpstr>
      <vt:lpstr>Capsules</vt:lpstr>
      <vt:lpstr>Capsules</vt:lpstr>
      <vt:lpstr>Chapter 10 Introduction to Arrays</vt:lpstr>
      <vt:lpstr>Objectives</vt:lpstr>
      <vt:lpstr>Vocabulary</vt:lpstr>
      <vt:lpstr>Introduction</vt:lpstr>
      <vt:lpstr>Conceptual Overview</vt:lpstr>
      <vt:lpstr>Conceptual Overview (continued)</vt:lpstr>
      <vt:lpstr>Simple Array Manipulations </vt:lpstr>
      <vt:lpstr>Simple Array Manipulations (continued)</vt:lpstr>
      <vt:lpstr>Looping Through Arrays</vt:lpstr>
      <vt:lpstr>Looping Through Arrays (continued)</vt:lpstr>
      <vt:lpstr>Declaring Arrays </vt:lpstr>
      <vt:lpstr>Declaring Arrays (continued)</vt:lpstr>
      <vt:lpstr>Declaring Arrays (continued)</vt:lpstr>
      <vt:lpstr>Declaring Arrays (continued)</vt:lpstr>
      <vt:lpstr>Declaring Arrays (continued)</vt:lpstr>
      <vt:lpstr>Working with Arrays That Are Not Full</vt:lpstr>
      <vt:lpstr>Working with Arrays That Are Not Full (continued)</vt:lpstr>
      <vt:lpstr>Working with Arrays That Are Not Full (continued)</vt:lpstr>
      <vt:lpstr>Parallel Arrays</vt:lpstr>
      <vt:lpstr>Using the Enhanced for Loop</vt:lpstr>
      <vt:lpstr>Using the Enhanced for Loop (continued)</vt:lpstr>
      <vt:lpstr>Using the Enhanced for Loop (continued)</vt:lpstr>
      <vt:lpstr>Arrays and Methods</vt:lpstr>
      <vt:lpstr>Arrays and Methods (continued)</vt:lpstr>
      <vt:lpstr>Arrays and Methods (continued)</vt:lpstr>
      <vt:lpstr>Arrays and Methods (continued)</vt:lpstr>
      <vt:lpstr>Arrays of Objects</vt:lpstr>
      <vt:lpstr>Graphics and GUIs: Changing the View of Student Test Scores</vt:lpstr>
      <vt:lpstr>Graphics and GUIs: Changing the View of Student Test Scores (continued)</vt:lpstr>
      <vt:lpstr>Graphics and GUIs: Changing the View of Student Test Scores (continued)</vt:lpstr>
      <vt:lpstr>Design, Testing, and Debugging Hints</vt:lpstr>
      <vt:lpstr>Design, Testing, and Debugging Hints (continued)</vt:lpstr>
      <vt:lpstr>Summary</vt:lpstr>
      <vt:lpstr>Summary (continued)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Introduction to Arrays</dc:title>
  <dc:creator/>
  <cp:lastModifiedBy>Amanda Lyons</cp:lastModifiedBy>
  <cp:revision>941</cp:revision>
  <dcterms:created xsi:type="dcterms:W3CDTF">2001-06-11T01:47:29Z</dcterms:created>
  <dcterms:modified xsi:type="dcterms:W3CDTF">2009-11-04T20:12:43Z</dcterms:modified>
</cp:coreProperties>
</file>