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63"/>
  </p:notesMasterIdLst>
  <p:handoutMasterIdLst>
    <p:handoutMasterId r:id="rId64"/>
  </p:handoutMasterIdLst>
  <p:sldIdLst>
    <p:sldId id="299" r:id="rId2"/>
    <p:sldId id="535" r:id="rId3"/>
    <p:sldId id="619" r:id="rId4"/>
    <p:sldId id="300" r:id="rId5"/>
    <p:sldId id="533" r:id="rId6"/>
    <p:sldId id="617" r:id="rId7"/>
    <p:sldId id="621" r:id="rId8"/>
    <p:sldId id="620" r:id="rId9"/>
    <p:sldId id="622" r:id="rId10"/>
    <p:sldId id="623" r:id="rId11"/>
    <p:sldId id="625" r:id="rId12"/>
    <p:sldId id="626" r:id="rId13"/>
    <p:sldId id="624" r:id="rId14"/>
    <p:sldId id="628" r:id="rId15"/>
    <p:sldId id="629" r:id="rId16"/>
    <p:sldId id="630" r:id="rId17"/>
    <p:sldId id="631" r:id="rId18"/>
    <p:sldId id="632" r:id="rId19"/>
    <p:sldId id="633" r:id="rId20"/>
    <p:sldId id="634" r:id="rId21"/>
    <p:sldId id="635" r:id="rId22"/>
    <p:sldId id="636" r:id="rId23"/>
    <p:sldId id="673" r:id="rId24"/>
    <p:sldId id="638" r:id="rId25"/>
    <p:sldId id="639" r:id="rId26"/>
    <p:sldId id="640" r:id="rId27"/>
    <p:sldId id="618" r:id="rId28"/>
    <p:sldId id="641" r:id="rId29"/>
    <p:sldId id="642" r:id="rId30"/>
    <p:sldId id="643" r:id="rId31"/>
    <p:sldId id="644" r:id="rId32"/>
    <p:sldId id="645" r:id="rId33"/>
    <p:sldId id="646" r:id="rId34"/>
    <p:sldId id="647" r:id="rId35"/>
    <p:sldId id="649" r:id="rId36"/>
    <p:sldId id="650" r:id="rId37"/>
    <p:sldId id="648" r:id="rId38"/>
    <p:sldId id="651" r:id="rId39"/>
    <p:sldId id="652" r:id="rId40"/>
    <p:sldId id="653" r:id="rId41"/>
    <p:sldId id="654" r:id="rId42"/>
    <p:sldId id="655" r:id="rId43"/>
    <p:sldId id="656" r:id="rId44"/>
    <p:sldId id="657" r:id="rId45"/>
    <p:sldId id="616" r:id="rId46"/>
    <p:sldId id="659" r:id="rId47"/>
    <p:sldId id="660" r:id="rId48"/>
    <p:sldId id="661" r:id="rId49"/>
    <p:sldId id="662" r:id="rId50"/>
    <p:sldId id="663" r:id="rId51"/>
    <p:sldId id="664" r:id="rId52"/>
    <p:sldId id="665" r:id="rId53"/>
    <p:sldId id="666" r:id="rId54"/>
    <p:sldId id="667" r:id="rId55"/>
    <p:sldId id="668" r:id="rId56"/>
    <p:sldId id="669" r:id="rId57"/>
    <p:sldId id="670" r:id="rId58"/>
    <p:sldId id="671" r:id="rId59"/>
    <p:sldId id="658" r:id="rId60"/>
    <p:sldId id="511" r:id="rId61"/>
    <p:sldId id="672" r:id="rId6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omson" initials="" lastIdx="5" clrIdx="0"/>
  <p:cmAuthor id="1" name="Amanda Lyons" initials="" lastIdx="8" clrIdx="1"/>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9082" autoAdjust="0"/>
    <p:restoredTop sz="94575" autoAdjust="0"/>
  </p:normalViewPr>
  <p:slideViewPr>
    <p:cSldViewPr>
      <p:cViewPr>
        <p:scale>
          <a:sx n="75" d="100"/>
          <a:sy n="75" d="100"/>
        </p:scale>
        <p:origin x="-882" y="-7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7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latin typeface="Arial" charset="0"/>
              </a:defRPr>
            </a:lvl1pPr>
          </a:lstStyle>
          <a:p>
            <a:pPr>
              <a:defRPr/>
            </a:pPr>
            <a:endParaRPr lang="en-US"/>
          </a:p>
        </p:txBody>
      </p:sp>
      <p:sp>
        <p:nvSpPr>
          <p:cNvPr id="552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latin typeface="Arial" charset="0"/>
              </a:defRPr>
            </a:lvl1pPr>
          </a:lstStyle>
          <a:p>
            <a:pPr>
              <a:defRPr/>
            </a:pPr>
            <a:endParaRPr lang="en-US"/>
          </a:p>
        </p:txBody>
      </p:sp>
      <p:sp>
        <p:nvSpPr>
          <p:cNvPr id="553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atin typeface="Arial" charset="0"/>
              </a:defRPr>
            </a:lvl1pPr>
          </a:lstStyle>
          <a:p>
            <a:pPr>
              <a:defRPr/>
            </a:pPr>
            <a:endParaRPr lang="en-US"/>
          </a:p>
        </p:txBody>
      </p:sp>
      <p:sp>
        <p:nvSpPr>
          <p:cNvPr id="553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D7E082AE-BAFC-4EF5-9DF9-56EBE1E9C6B8}"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latin typeface="Arial" charset="0"/>
              </a:defRPr>
            </a:lvl1pPr>
          </a:lstStyle>
          <a:p>
            <a:pPr>
              <a:defRPr/>
            </a:pPr>
            <a:endParaRPr lang="en-US"/>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latin typeface="Arial"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atin typeface="Arial" charset="0"/>
              </a:defRPr>
            </a:lvl1pPr>
          </a:lstStyle>
          <a:p>
            <a:pPr>
              <a:defRPr/>
            </a:pPr>
            <a:endParaRPr lang="en-US"/>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156FDF34-CE01-4747-80A7-43F2965D3C3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411657AF-0175-41F9-B953-E07F20CC460C}" type="slidenum">
              <a:rPr lang="en-US" smtClean="0"/>
              <a:pPr/>
              <a:t>1</a:t>
            </a:fld>
            <a:endParaRPr lang="en-US" smtClean="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endParaRPr lang="en-US" smtClean="0"/>
          </a:p>
        </p:txBody>
      </p:sp>
      <p:sp>
        <p:nvSpPr>
          <p:cNvPr id="19459" name="Slide Number Placeholder 3"/>
          <p:cNvSpPr>
            <a:spLocks noGrp="1"/>
          </p:cNvSpPr>
          <p:nvPr>
            <p:ph type="sldNum" sz="quarter" idx="5"/>
          </p:nvPr>
        </p:nvSpPr>
        <p:spPr>
          <a:noFill/>
        </p:spPr>
        <p:txBody>
          <a:bodyPr/>
          <a:lstStyle/>
          <a:p>
            <a:fld id="{368863AD-DC2E-424D-86DD-E1B080327DC0}" type="slidenum">
              <a:rPr lang="en-US" smtClean="0"/>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a:ln/>
        </p:spPr>
      </p:sp>
      <p:sp>
        <p:nvSpPr>
          <p:cNvPr id="21506" name="Notes Placeholder 2"/>
          <p:cNvSpPr>
            <a:spLocks noGrp="1"/>
          </p:cNvSpPr>
          <p:nvPr>
            <p:ph type="body" idx="1"/>
          </p:nvPr>
        </p:nvSpPr>
        <p:spPr>
          <a:noFill/>
          <a:ln/>
        </p:spPr>
        <p:txBody>
          <a:bodyPr/>
          <a:lstStyle/>
          <a:p>
            <a:endParaRPr lang="en-US" smtClean="0"/>
          </a:p>
        </p:txBody>
      </p:sp>
      <p:sp>
        <p:nvSpPr>
          <p:cNvPr id="21507" name="Slide Number Placeholder 3"/>
          <p:cNvSpPr>
            <a:spLocks noGrp="1"/>
          </p:cNvSpPr>
          <p:nvPr>
            <p:ph type="sldNum" sz="quarter" idx="5"/>
          </p:nvPr>
        </p:nvSpPr>
        <p:spPr>
          <a:noFill/>
        </p:spPr>
        <p:txBody>
          <a:bodyPr/>
          <a:lstStyle/>
          <a:p>
            <a:fld id="{287C7989-11EB-4F9D-80F1-6E9B8A51F853}" type="slidenum">
              <a:rPr lang="en-US" smtClean="0"/>
              <a:pPr/>
              <a:t>3</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lgn="ctr">
                <a:defRPr/>
              </a:pPr>
              <a:endParaRPr kumimoji="1" lang="en-US" sz="2400" dirty="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dirty="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pic>
        <p:nvPicPr>
          <p:cNvPr id="10" name="Picture 13"/>
          <p:cNvPicPr>
            <a:picLocks noChangeAspect="1" noChangeArrowheads="1"/>
          </p:cNvPicPr>
          <p:nvPr userDrawn="1"/>
        </p:nvPicPr>
        <p:blipFill>
          <a:blip r:embed="rId2"/>
          <a:srcRect/>
          <a:stretch>
            <a:fillRect/>
          </a:stretch>
        </p:blipFill>
        <p:spPr bwMode="auto">
          <a:xfrm>
            <a:off x="0" y="0"/>
            <a:ext cx="520700" cy="6858000"/>
          </a:xfrm>
          <a:prstGeom prst="rect">
            <a:avLst/>
          </a:prstGeom>
          <a:noFill/>
          <a:ln w="9525">
            <a:noFill/>
            <a:miter lim="800000"/>
            <a:headEnd/>
            <a:tailEnd/>
          </a:ln>
        </p:spPr>
      </p:pic>
      <p:sp>
        <p:nvSpPr>
          <p:cNvPr id="70664"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70668"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1" name="Rectangle 11"/>
          <p:cNvSpPr>
            <a:spLocks noGrp="1" noChangeArrowheads="1"/>
          </p:cNvSpPr>
          <p:nvPr>
            <p:ph type="sldNum" sz="quarter" idx="10"/>
          </p:nvPr>
        </p:nvSpPr>
        <p:spPr>
          <a:xfrm>
            <a:off x="76200" y="6248400"/>
            <a:ext cx="587375" cy="488950"/>
          </a:xfrm>
        </p:spPr>
        <p:txBody>
          <a:bodyPr anchorCtr="0"/>
          <a:lstStyle>
            <a:lvl1pPr>
              <a:defRPr/>
            </a:lvl1pPr>
          </a:lstStyle>
          <a:p>
            <a:pPr>
              <a:defRPr/>
            </a:pPr>
            <a:fld id="{A948ED29-8EA6-4E51-A483-CF5F089DD1CD}"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E7B9FFFC-17B1-4D71-BD53-304301185935}"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22185ADF-D1DB-4259-ADB6-D8C85CDA1965}"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91B5CC96-228C-4411-B503-F63C30C77FA2}" type="slidenum">
              <a:rPr lang="en-US"/>
              <a:pPr>
                <a:defRPr/>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4AC61990-6B93-4C53-8F3F-1EE84B5EF826}" type="slidenum">
              <a:rPr lang="en-US"/>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fld id="{290434A1-B379-4B81-83EF-7A1D44CF6BDE}"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pPr>
              <a:defRPr/>
            </a:pPr>
            <a:fld id="{AF0B577D-97F5-429D-80FA-E11A442EFD4F}"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pPr>
              <a:defRPr/>
            </a:pPr>
            <a:fld id="{4FAF26F0-54A0-48F7-8864-C93651074709}"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fld id="{E4DDB589-BB21-4381-B3DA-BF8484E40735}"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7"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8"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4" name="Group 6"/>
            <p:cNvGrpSpPr>
              <a:grpSpLocks/>
            </p:cNvGrpSpPr>
            <p:nvPr/>
          </p:nvGrpSpPr>
          <p:grpSpPr bwMode="auto">
            <a:xfrm>
              <a:off x="144" y="1248"/>
              <a:ext cx="4656" cy="201"/>
              <a:chOff x="144" y="1248"/>
              <a:chExt cx="4656" cy="201"/>
            </a:xfrm>
          </p:grpSpPr>
          <p:sp>
            <p:nvSpPr>
              <p:cNvPr id="5"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9" name="Text Box 21"/>
          <p:cNvSpPr txBox="1">
            <a:spLocks noChangeArrowheads="1"/>
          </p:cNvSpPr>
          <p:nvPr userDrawn="1"/>
        </p:nvSpPr>
        <p:spPr bwMode="auto">
          <a:xfrm>
            <a:off x="-3175" y="3276600"/>
            <a:ext cx="492125" cy="2667000"/>
          </a:xfrm>
          <a:prstGeom prst="rect">
            <a:avLst/>
          </a:prstGeom>
          <a:noFill/>
          <a:ln w="9525">
            <a:noFill/>
            <a:miter lim="800000"/>
            <a:headEnd/>
            <a:tailEnd/>
          </a:ln>
          <a:effectLst/>
        </p:spPr>
        <p:txBody>
          <a:bodyPr rot="10800000" vert="eaVert">
            <a:spAutoFit/>
          </a:bodyPr>
          <a:lstStyle/>
          <a:p>
            <a:pPr eaLnBrk="0" hangingPunct="0">
              <a:spcBef>
                <a:spcPct val="50000"/>
              </a:spcBef>
              <a:defRPr/>
            </a:pPr>
            <a:r>
              <a:rPr lang="en-US" sz="2000" b="1" dirty="0"/>
              <a:t>Chapter 11</a:t>
            </a:r>
            <a:endParaRPr lang="en-US" sz="2000" b="1" dirty="0"/>
          </a:p>
        </p:txBody>
      </p:sp>
      <p:sp>
        <p:nvSpPr>
          <p:cNvPr id="10" name="Footer Placeholder 3"/>
          <p:cNvSpPr txBox="1">
            <a:spLocks/>
          </p:cNvSpPr>
          <p:nvPr userDrawn="1"/>
        </p:nvSpPr>
        <p:spPr bwMode="auto">
          <a:xfrm>
            <a:off x="1676400" y="6230938"/>
            <a:ext cx="7164388" cy="474662"/>
          </a:xfrm>
          <a:prstGeom prst="rect">
            <a:avLst/>
          </a:prstGeom>
          <a:noFill/>
          <a:ln w="9525">
            <a:noFill/>
            <a:miter lim="800000"/>
            <a:headEnd/>
            <a:tailEnd/>
          </a:ln>
          <a:effectLst/>
        </p:spPr>
        <p:txBody>
          <a:bodyPr anchor="b"/>
          <a:lstStyle/>
          <a:p>
            <a:pPr algn="r">
              <a:defRPr/>
            </a:pPr>
            <a:r>
              <a:rPr lang="en-US" b="1" dirty="0">
                <a:latin typeface="Arial" pitchFamily="34" charset="0"/>
              </a:rPr>
              <a:t>CLB: MS </a:t>
            </a:r>
            <a:r>
              <a:rPr lang="en-US" b="1" dirty="0">
                <a:latin typeface="Arial" pitchFamily="34" charset="0"/>
              </a:rPr>
              <a:t>Office </a:t>
            </a:r>
            <a:r>
              <a:rPr lang="en-US" b="1" dirty="0">
                <a:latin typeface="Arial" pitchFamily="34" charset="0"/>
              </a:rPr>
              <a:t>2007 Companion</a:t>
            </a:r>
          </a:p>
        </p:txBody>
      </p:sp>
      <p:sp>
        <p:nvSpPr>
          <p:cNvPr id="11" name="Text Box 14"/>
          <p:cNvSpPr txBox="1">
            <a:spLocks noChangeArrowheads="1"/>
          </p:cNvSpPr>
          <p:nvPr userDrawn="1"/>
        </p:nvSpPr>
        <p:spPr bwMode="auto">
          <a:xfrm>
            <a:off x="914400" y="6400800"/>
            <a:ext cx="3886200" cy="366713"/>
          </a:xfrm>
          <a:prstGeom prst="rect">
            <a:avLst/>
          </a:prstGeom>
          <a:noFill/>
          <a:ln w="9525">
            <a:noFill/>
            <a:miter lim="800000"/>
            <a:headEnd/>
            <a:tailEnd/>
          </a:ln>
          <a:effectLst/>
        </p:spPr>
        <p:txBody>
          <a:bodyPr>
            <a:spAutoFit/>
          </a:bodyPr>
          <a:lstStyle/>
          <a:p>
            <a:pPr eaLnBrk="0" hangingPunct="0">
              <a:spcBef>
                <a:spcPct val="50000"/>
              </a:spcBef>
              <a:defRPr/>
            </a:pPr>
            <a:r>
              <a:rPr lang="en-US" b="1" dirty="0">
                <a:latin typeface="Arial" pitchFamily="34" charset="0"/>
              </a:rPr>
              <a:t>Campbell</a:t>
            </a:r>
          </a:p>
        </p:txBody>
      </p:sp>
      <p:sp>
        <p:nvSpPr>
          <p:cNvPr id="12" name="Slide Number Placeholder 3"/>
          <p:cNvSpPr>
            <a:spLocks noGrp="1"/>
          </p:cNvSpPr>
          <p:nvPr>
            <p:ph type="sldNum" sz="quarter" idx="10"/>
          </p:nvPr>
        </p:nvSpPr>
        <p:spPr/>
        <p:txBody>
          <a:bodyPr/>
          <a:lstStyle>
            <a:lvl1pPr>
              <a:defRPr/>
            </a:lvl1pPr>
          </a:lstStyle>
          <a:p>
            <a:pPr>
              <a:defRPr/>
            </a:pPr>
            <a:fld id="{88CA7B1A-18E2-4125-907B-A8F2DF9F4116}"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F9722217-5F21-4630-B2D2-DCB05E94C13E}"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0BB10204-CFA1-4FB3-B370-A74F15F9CBF2}"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620000" cy="6858000"/>
            <a:chOff x="0" y="0"/>
            <a:chExt cx="4800" cy="4320"/>
          </a:xfrm>
        </p:grpSpPr>
        <p:grpSp>
          <p:nvGrpSpPr>
            <p:cNvPr id="1033" name="Group 3"/>
            <p:cNvGrpSpPr>
              <a:grpSpLocks/>
            </p:cNvGrpSpPr>
            <p:nvPr userDrawn="1"/>
          </p:nvGrpSpPr>
          <p:grpSpPr bwMode="auto">
            <a:xfrm>
              <a:off x="0" y="0"/>
              <a:ext cx="2016" cy="4320"/>
              <a:chOff x="0" y="0"/>
              <a:chExt cx="2016" cy="4320"/>
            </a:xfrm>
          </p:grpSpPr>
          <p:sp>
            <p:nvSpPr>
              <p:cNvPr id="69636"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69637"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1034" name="Group 6"/>
            <p:cNvGrpSpPr>
              <a:grpSpLocks/>
            </p:cNvGrpSpPr>
            <p:nvPr/>
          </p:nvGrpSpPr>
          <p:grpSpPr bwMode="auto">
            <a:xfrm>
              <a:off x="144" y="1248"/>
              <a:ext cx="4656" cy="201"/>
              <a:chOff x="144" y="1248"/>
              <a:chExt cx="4656" cy="201"/>
            </a:xfrm>
          </p:grpSpPr>
          <p:sp>
            <p:nvSpPr>
              <p:cNvPr id="69639"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9640"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9653" name="Text Box 21"/>
          <p:cNvSpPr txBox="1">
            <a:spLocks noChangeArrowheads="1"/>
          </p:cNvSpPr>
          <p:nvPr/>
        </p:nvSpPr>
        <p:spPr bwMode="auto">
          <a:xfrm>
            <a:off x="0" y="3200400"/>
            <a:ext cx="793750" cy="2667000"/>
          </a:xfrm>
          <a:prstGeom prst="rect">
            <a:avLst/>
          </a:prstGeom>
          <a:noFill/>
          <a:ln w="9525">
            <a:noFill/>
            <a:miter lim="800000"/>
            <a:headEnd/>
            <a:tailEnd/>
          </a:ln>
          <a:effectLst/>
        </p:spPr>
        <p:txBody>
          <a:bodyPr rot="10800000" vert="eaVert">
            <a:spAutoFit/>
          </a:bodyPr>
          <a:lstStyle/>
          <a:p>
            <a:pPr eaLnBrk="0" hangingPunct="0">
              <a:spcBef>
                <a:spcPct val="50000"/>
              </a:spcBef>
              <a:defRPr/>
            </a:pPr>
            <a:r>
              <a:rPr lang="en-US" sz="2000" b="1" dirty="0"/>
              <a:t/>
            </a:r>
            <a:br>
              <a:rPr lang="en-US" sz="2000" b="1" dirty="0"/>
            </a:br>
            <a:r>
              <a:rPr lang="en-US" sz="2000" b="1" dirty="0"/>
              <a:t>Chapter 11</a:t>
            </a:r>
            <a:endParaRPr lang="en-US" sz="2000" b="1" dirty="0"/>
          </a:p>
        </p:txBody>
      </p:sp>
      <p:sp>
        <p:nvSpPr>
          <p:cNvPr id="1039" name="Text Box 15"/>
          <p:cNvSpPr txBox="1">
            <a:spLocks noChangeArrowheads="1"/>
          </p:cNvSpPr>
          <p:nvPr/>
        </p:nvSpPr>
        <p:spPr bwMode="auto">
          <a:xfrm>
            <a:off x="838200" y="6324600"/>
            <a:ext cx="2514600" cy="396875"/>
          </a:xfrm>
          <a:prstGeom prst="rect">
            <a:avLst/>
          </a:prstGeom>
          <a:noFill/>
          <a:ln w="9525">
            <a:noFill/>
            <a:miter lim="800000"/>
            <a:headEnd/>
            <a:tailEnd/>
          </a:ln>
          <a:effectLst/>
        </p:spPr>
        <p:txBody>
          <a:bodyPr>
            <a:spAutoFit/>
          </a:bodyPr>
          <a:lstStyle/>
          <a:p>
            <a:pPr eaLnBrk="0" hangingPunct="0">
              <a:spcBef>
                <a:spcPct val="50000"/>
              </a:spcBef>
              <a:defRPr/>
            </a:pPr>
            <a:r>
              <a:rPr lang="en-US" sz="2000" b="1" dirty="0"/>
              <a:t>Lambert / Osborne</a:t>
            </a:r>
          </a:p>
        </p:txBody>
      </p:sp>
      <p:sp>
        <p:nvSpPr>
          <p:cNvPr id="1040" name="Text Box 16"/>
          <p:cNvSpPr txBox="1">
            <a:spLocks noChangeArrowheads="1"/>
          </p:cNvSpPr>
          <p:nvPr/>
        </p:nvSpPr>
        <p:spPr bwMode="auto">
          <a:xfrm>
            <a:off x="4724400" y="6324600"/>
            <a:ext cx="4267200" cy="396875"/>
          </a:xfrm>
          <a:prstGeom prst="rect">
            <a:avLst/>
          </a:prstGeom>
          <a:noFill/>
          <a:ln w="9525">
            <a:noFill/>
            <a:miter lim="800000"/>
            <a:headEnd/>
            <a:tailEnd/>
          </a:ln>
          <a:effectLst/>
        </p:spPr>
        <p:txBody>
          <a:bodyPr>
            <a:spAutoFit/>
          </a:bodyPr>
          <a:lstStyle/>
          <a:p>
            <a:pPr algn="r" eaLnBrk="0" hangingPunct="0">
              <a:spcBef>
                <a:spcPct val="50000"/>
              </a:spcBef>
              <a:defRPr/>
            </a:pPr>
            <a:r>
              <a:rPr lang="en-US" sz="2000" b="1" dirty="0"/>
              <a:t>Fundamentals of </a:t>
            </a:r>
            <a:r>
              <a:rPr lang="en-US" sz="2000" b="1" dirty="0"/>
              <a:t>Java 4E</a:t>
            </a:r>
          </a:p>
        </p:txBody>
      </p:sp>
      <p:sp>
        <p:nvSpPr>
          <p:cNvPr id="69645"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latin typeface="Arial" charset="0"/>
              </a:defRPr>
            </a:lvl1pPr>
          </a:lstStyle>
          <a:p>
            <a:pPr>
              <a:defRPr/>
            </a:pPr>
            <a:fld id="{163C2566-8C93-4551-BFB5-41D63BF1D5CE}" type="slidenum">
              <a:rPr lang="en-US"/>
              <a:pPr>
                <a:defRPr/>
              </a:pPr>
              <a:t>‹#›</a:t>
            </a:fld>
            <a:endParaRPr lang="en-US" dirty="0"/>
          </a:p>
        </p:txBody>
      </p:sp>
      <p:pic>
        <p:nvPicPr>
          <p:cNvPr id="2" name="Picture 15"/>
          <p:cNvPicPr>
            <a:picLocks noChangeAspect="1" noChangeArrowheads="1"/>
          </p:cNvPicPr>
          <p:nvPr userDrawn="1"/>
        </p:nvPicPr>
        <p:blipFill>
          <a:blip r:embed="rId14"/>
          <a:srcRect/>
          <a:stretch>
            <a:fillRect/>
          </a:stretch>
        </p:blipFill>
        <p:spPr bwMode="auto">
          <a:xfrm>
            <a:off x="0" y="0"/>
            <a:ext cx="130175"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2" r:id="rId1"/>
    <p:sldLayoutId id="2147483681" r:id="rId2"/>
    <p:sldLayoutId id="2147483680" r:id="rId3"/>
    <p:sldLayoutId id="2147483679" r:id="rId4"/>
    <p:sldLayoutId id="2147483678" r:id="rId5"/>
    <p:sldLayoutId id="2147483677" r:id="rId6"/>
    <p:sldLayoutId id="2147483683" r:id="rId7"/>
    <p:sldLayoutId id="2147483676" r:id="rId8"/>
    <p:sldLayoutId id="2147483675" r:id="rId9"/>
    <p:sldLayoutId id="2147483674" r:id="rId10"/>
    <p:sldLayoutId id="2147483673" r:id="rId11"/>
    <p:sldLayoutId id="2147483672" r:id="rId12"/>
  </p:sldLayoutIdLst>
  <p:transition/>
  <p:timing>
    <p:tnLst>
      <p:par>
        <p:cTn id="1" dur="indefinite" restart="never" nodeType="tmRoot"/>
      </p:par>
    </p:tnLst>
  </p:timing>
  <p:hf hdr="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defRPr>
      </a:lvl2pPr>
      <a:lvl3pPr algn="l" rtl="0" eaLnBrk="0" fontAlgn="base" hangingPunct="0">
        <a:lnSpc>
          <a:spcPct val="90000"/>
        </a:lnSpc>
        <a:spcBef>
          <a:spcPct val="0"/>
        </a:spcBef>
        <a:spcAft>
          <a:spcPct val="0"/>
        </a:spcAft>
        <a:defRPr sz="3600" b="1">
          <a:solidFill>
            <a:schemeClr val="tx2"/>
          </a:solidFill>
          <a:latin typeface="Arial" charset="0"/>
        </a:defRPr>
      </a:lvl3pPr>
      <a:lvl4pPr algn="l" rtl="0" eaLnBrk="0" fontAlgn="base" hangingPunct="0">
        <a:lnSpc>
          <a:spcPct val="90000"/>
        </a:lnSpc>
        <a:spcBef>
          <a:spcPct val="0"/>
        </a:spcBef>
        <a:spcAft>
          <a:spcPct val="0"/>
        </a:spcAft>
        <a:defRPr sz="3600" b="1">
          <a:solidFill>
            <a:schemeClr val="tx2"/>
          </a:solidFill>
          <a:latin typeface="Arial" charset="0"/>
        </a:defRPr>
      </a:lvl4pPr>
      <a:lvl5pPr algn="l" rtl="0" eaLnBrk="0" fontAlgn="base" hangingPunct="0">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10"/>
          </p:nvPr>
        </p:nvSpPr>
        <p:spPr>
          <a:noFill/>
        </p:spPr>
        <p:txBody>
          <a:bodyPr/>
          <a:lstStyle/>
          <a:p>
            <a:fld id="{B2BFE72E-889A-40CF-8E7E-8DA491ADD6E9}" type="slidenum">
              <a:rPr lang="en-US" smtClean="0"/>
              <a:pPr/>
              <a:t>1</a:t>
            </a:fld>
            <a:endParaRPr lang="en-US" smtClean="0"/>
          </a:p>
        </p:txBody>
      </p:sp>
      <p:sp>
        <p:nvSpPr>
          <p:cNvPr id="16386" name="AutoShape 2"/>
          <p:cNvSpPr>
            <a:spLocks noGrp="1" noChangeArrowheads="1"/>
          </p:cNvSpPr>
          <p:nvPr>
            <p:ph type="ctrTitle"/>
          </p:nvPr>
        </p:nvSpPr>
        <p:spPr/>
        <p:txBody>
          <a:bodyPr/>
          <a:lstStyle/>
          <a:p>
            <a:pPr eaLnBrk="1" hangingPunct="1"/>
            <a:r>
              <a:rPr lang="en-US" sz="3200" smtClean="0"/>
              <a:t>Chapter 11</a:t>
            </a:r>
            <a:br>
              <a:rPr lang="en-US" sz="3200" smtClean="0"/>
            </a:br>
            <a:r>
              <a:rPr lang="en-US" sz="3200" smtClean="0"/>
              <a:t>Classes Continued</a:t>
            </a:r>
          </a:p>
        </p:txBody>
      </p:sp>
      <p:sp>
        <p:nvSpPr>
          <p:cNvPr id="16387" name="Rectangle 3"/>
          <p:cNvSpPr>
            <a:spLocks noGrp="1" noChangeArrowheads="1"/>
          </p:cNvSpPr>
          <p:nvPr>
            <p:ph type="subTitle" idx="1"/>
          </p:nvPr>
        </p:nvSpPr>
        <p:spPr>
          <a:xfrm>
            <a:off x="4673600" y="2927350"/>
            <a:ext cx="4241800" cy="1822450"/>
          </a:xfrm>
        </p:spPr>
        <p:txBody>
          <a:bodyPr/>
          <a:lstStyle/>
          <a:p>
            <a:pPr eaLnBrk="1" hangingPunct="1"/>
            <a:r>
              <a:rPr lang="en-US" b="1" smtClean="0"/>
              <a:t>Fundamentals of Java: AP Computer Science Essentials, 4th Edition</a:t>
            </a:r>
          </a:p>
        </p:txBody>
      </p:sp>
      <p:sp>
        <p:nvSpPr>
          <p:cNvPr id="16388" name="Text Box 6"/>
          <p:cNvSpPr txBox="1">
            <a:spLocks noChangeArrowheads="1"/>
          </p:cNvSpPr>
          <p:nvPr/>
        </p:nvSpPr>
        <p:spPr bwMode="auto">
          <a:xfrm>
            <a:off x="609600" y="6248400"/>
            <a:ext cx="2667000" cy="366713"/>
          </a:xfrm>
          <a:prstGeom prst="rect">
            <a:avLst/>
          </a:prstGeom>
          <a:noFill/>
          <a:ln w="9525">
            <a:noFill/>
            <a:miter lim="800000"/>
            <a:headEnd/>
            <a:tailEnd/>
          </a:ln>
        </p:spPr>
        <p:txBody>
          <a:bodyPr>
            <a:spAutoFit/>
          </a:bodyPr>
          <a:lstStyle/>
          <a:p>
            <a:pPr eaLnBrk="0" hangingPunct="0">
              <a:spcBef>
                <a:spcPct val="50000"/>
              </a:spcBef>
            </a:pPr>
            <a:endParaRPr lang="en-US"/>
          </a:p>
        </p:txBody>
      </p:sp>
      <p:sp>
        <p:nvSpPr>
          <p:cNvPr id="16389" name="Text Box 7"/>
          <p:cNvSpPr txBox="1">
            <a:spLocks noChangeArrowheads="1"/>
          </p:cNvSpPr>
          <p:nvPr/>
        </p:nvSpPr>
        <p:spPr bwMode="auto">
          <a:xfrm>
            <a:off x="685800" y="6324600"/>
            <a:ext cx="2514600" cy="396875"/>
          </a:xfrm>
          <a:prstGeom prst="rect">
            <a:avLst/>
          </a:prstGeom>
          <a:noFill/>
          <a:ln w="9525">
            <a:noFill/>
            <a:miter lim="800000"/>
            <a:headEnd/>
            <a:tailEnd/>
          </a:ln>
        </p:spPr>
        <p:txBody>
          <a:bodyPr>
            <a:spAutoFit/>
          </a:bodyPr>
          <a:lstStyle/>
          <a:p>
            <a:pPr eaLnBrk="0" hangingPunct="0">
              <a:spcBef>
                <a:spcPct val="50000"/>
              </a:spcBef>
            </a:pPr>
            <a:r>
              <a:rPr lang="en-US" sz="2000" b="1"/>
              <a:t>Lambert / Osborne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3"/>
          <p:cNvSpPr>
            <a:spLocks noGrp="1" noChangeArrowheads="1"/>
          </p:cNvSpPr>
          <p:nvPr>
            <p:ph type="sldNum" sz="quarter" idx="10"/>
          </p:nvPr>
        </p:nvSpPr>
        <p:spPr>
          <a:noFill/>
        </p:spPr>
        <p:txBody>
          <a:bodyPr/>
          <a:lstStyle/>
          <a:p>
            <a:fld id="{6616E025-FC66-434B-ABA4-9040AD991282}" type="slidenum">
              <a:rPr lang="en-US" smtClean="0"/>
              <a:pPr/>
              <a:t>10</a:t>
            </a:fld>
            <a:endParaRPr lang="en-US" smtClean="0"/>
          </a:p>
        </p:txBody>
      </p:sp>
      <p:sp>
        <p:nvSpPr>
          <p:cNvPr id="2867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BB7DEA3-5B40-4FA5-9178-57B40DDE9FFE}" type="slidenum">
              <a:rPr lang="en-US" sz="2600" b="1">
                <a:solidFill>
                  <a:schemeClr val="bg1"/>
                </a:solidFill>
              </a:rPr>
              <a:pPr/>
              <a:t>10</a:t>
            </a:fld>
            <a:endParaRPr lang="en-US" sz="2600" b="1">
              <a:solidFill>
                <a:schemeClr val="bg1"/>
              </a:solidFill>
            </a:endParaRPr>
          </a:p>
        </p:txBody>
      </p:sp>
      <p:sp>
        <p:nvSpPr>
          <p:cNvPr id="28675" name="Title 1"/>
          <p:cNvSpPr>
            <a:spLocks noGrp="1"/>
          </p:cNvSpPr>
          <p:nvPr>
            <p:ph type="title"/>
          </p:nvPr>
        </p:nvSpPr>
        <p:spPr/>
        <p:txBody>
          <a:bodyPr/>
          <a:lstStyle/>
          <a:p>
            <a:pPr eaLnBrk="1" hangingPunct="1"/>
            <a:r>
              <a:rPr lang="en-US" smtClean="0"/>
              <a:t>Class (</a:t>
            </a:r>
            <a:r>
              <a:rPr lang="en-US" smtClean="0">
                <a:latin typeface="Courier New" pitchFamily="49" charset="0"/>
                <a:cs typeface="Courier New" pitchFamily="49" charset="0"/>
              </a:rPr>
              <a:t>static</a:t>
            </a:r>
            <a:r>
              <a:rPr lang="en-US" smtClean="0"/>
              <a:t>) Variables and Methods (continued)</a:t>
            </a:r>
          </a:p>
        </p:txBody>
      </p:sp>
      <p:sp>
        <p:nvSpPr>
          <p:cNvPr id="28676" name="Content Placeholder 2"/>
          <p:cNvSpPr>
            <a:spLocks noGrp="1"/>
          </p:cNvSpPr>
          <p:nvPr>
            <p:ph idx="1"/>
          </p:nvPr>
        </p:nvSpPr>
        <p:spPr>
          <a:xfrm>
            <a:off x="838200" y="2362200"/>
            <a:ext cx="8001000" cy="3571875"/>
          </a:xfrm>
        </p:spPr>
        <p:txBody>
          <a:bodyPr/>
          <a:lstStyle/>
          <a:p>
            <a:pPr eaLnBrk="1" hangingPunct="1"/>
            <a:r>
              <a:rPr lang="en-US" sz="2400" b="1" smtClean="0"/>
              <a:t>Counting the Number of Students Instantiated (cont):</a:t>
            </a:r>
            <a:endParaRPr lang="en-US" sz="2400" smtClean="0"/>
          </a:p>
          <a:p>
            <a:pPr eaLnBrk="1" hangingPunct="1"/>
            <a:r>
              <a:rPr lang="en-US" sz="2400" smtClean="0"/>
              <a:t>Introduce </a:t>
            </a:r>
            <a:r>
              <a:rPr lang="en-US" sz="2400" smtClean="0">
                <a:latin typeface="Courier New" pitchFamily="49" charset="0"/>
                <a:cs typeface="Courier New" pitchFamily="49" charset="0"/>
              </a:rPr>
              <a:t>studentCount</a:t>
            </a:r>
            <a:r>
              <a:rPr lang="en-US" sz="2400" smtClean="0"/>
              <a:t> variable.</a:t>
            </a:r>
            <a:r>
              <a:rPr lang="en-US" smtClean="0"/>
              <a:t> </a:t>
            </a:r>
          </a:p>
          <a:p>
            <a:pPr lvl="1" eaLnBrk="1" hangingPunct="1"/>
            <a:r>
              <a:rPr lang="en-US" sz="2200" smtClean="0"/>
              <a:t>Incremented each time a student object is instantiated.</a:t>
            </a:r>
          </a:p>
          <a:p>
            <a:pPr lvl="1" eaLnBrk="1" hangingPunct="1"/>
            <a:r>
              <a:rPr lang="en-US" sz="2200" smtClean="0"/>
              <a:t>Because it is independent of any particular student object, it must be a class variable.</a:t>
            </a:r>
          </a:p>
          <a:p>
            <a:pPr eaLnBrk="1" hangingPunct="1"/>
            <a:r>
              <a:rPr lang="en-US" sz="2400" smtClean="0"/>
              <a:t>Method to access </a:t>
            </a:r>
            <a:r>
              <a:rPr lang="en-US" sz="2400" smtClean="0">
                <a:latin typeface="Courier New" pitchFamily="49" charset="0"/>
                <a:cs typeface="Courier New" pitchFamily="49" charset="0"/>
              </a:rPr>
              <a:t>studentCount</a:t>
            </a:r>
            <a:r>
              <a:rPr lang="en-US" sz="2400" smtClean="0"/>
              <a:t> variable.</a:t>
            </a:r>
          </a:p>
          <a:p>
            <a:pPr lvl="1" eaLnBrk="1" hangingPunct="1"/>
            <a:r>
              <a:rPr lang="en-US" sz="2200" smtClean="0">
                <a:latin typeface="Courier New" pitchFamily="49" charset="0"/>
                <a:cs typeface="Courier New" pitchFamily="49" charset="0"/>
              </a:rPr>
              <a:t>getStudentCount</a:t>
            </a:r>
            <a:r>
              <a:rPr lang="en-US" sz="2200" smtClean="0"/>
              <a:t> returns variable’s value on demand.</a:t>
            </a:r>
          </a:p>
          <a:p>
            <a:pPr lvl="1" eaLnBrk="1" hangingPunct="1"/>
            <a:r>
              <a:rPr lang="en-US" sz="2200" smtClean="0"/>
              <a:t>Does not manipulate any particular student object, so must be a class method.</a:t>
            </a:r>
          </a:p>
        </p:txBody>
      </p:sp>
      <p:sp>
        <p:nvSpPr>
          <p:cNvPr id="2867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5F3F568-1C4E-4E23-901D-F169A5EC3F64}" type="slidenum">
              <a:rPr lang="en-US" sz="2600" b="1">
                <a:solidFill>
                  <a:schemeClr val="bg1"/>
                </a:solidFill>
              </a:rPr>
              <a:pPr/>
              <a:t>10</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3"/>
          <p:cNvSpPr>
            <a:spLocks noGrp="1" noChangeArrowheads="1"/>
          </p:cNvSpPr>
          <p:nvPr>
            <p:ph type="sldNum" sz="quarter" idx="10"/>
          </p:nvPr>
        </p:nvSpPr>
        <p:spPr>
          <a:noFill/>
        </p:spPr>
        <p:txBody>
          <a:bodyPr/>
          <a:lstStyle/>
          <a:p>
            <a:fld id="{CEF2BB29-C5DB-410D-9B5A-50CE6CC1BCF0}" type="slidenum">
              <a:rPr lang="en-US" smtClean="0"/>
              <a:pPr/>
              <a:t>11</a:t>
            </a:fld>
            <a:endParaRPr lang="en-US" smtClean="0"/>
          </a:p>
        </p:txBody>
      </p:sp>
      <p:sp>
        <p:nvSpPr>
          <p:cNvPr id="2969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1166F089-8D32-4909-84EB-A5E7DF49BDB8}" type="slidenum">
              <a:rPr lang="en-US" sz="2600" b="1">
                <a:solidFill>
                  <a:schemeClr val="bg1"/>
                </a:solidFill>
              </a:rPr>
              <a:pPr/>
              <a:t>11</a:t>
            </a:fld>
            <a:endParaRPr lang="en-US" sz="2600" b="1">
              <a:solidFill>
                <a:schemeClr val="bg1"/>
              </a:solidFill>
            </a:endParaRPr>
          </a:p>
        </p:txBody>
      </p:sp>
      <p:sp>
        <p:nvSpPr>
          <p:cNvPr id="29699" name="Title 1"/>
          <p:cNvSpPr>
            <a:spLocks noGrp="1"/>
          </p:cNvSpPr>
          <p:nvPr>
            <p:ph type="title"/>
          </p:nvPr>
        </p:nvSpPr>
        <p:spPr/>
        <p:txBody>
          <a:bodyPr/>
          <a:lstStyle/>
          <a:p>
            <a:pPr eaLnBrk="1" hangingPunct="1"/>
            <a:r>
              <a:rPr lang="en-US" smtClean="0"/>
              <a:t>Class (</a:t>
            </a:r>
            <a:r>
              <a:rPr lang="en-US" smtClean="0">
                <a:latin typeface="Courier New" pitchFamily="49" charset="0"/>
                <a:cs typeface="Courier New" pitchFamily="49" charset="0"/>
              </a:rPr>
              <a:t>static</a:t>
            </a:r>
            <a:r>
              <a:rPr lang="en-US" smtClean="0"/>
              <a:t>) Variables and Methods (continued)</a:t>
            </a:r>
          </a:p>
        </p:txBody>
      </p:sp>
      <p:sp>
        <p:nvSpPr>
          <p:cNvPr id="29700" name="Content Placeholder 2"/>
          <p:cNvSpPr>
            <a:spLocks noGrp="1"/>
          </p:cNvSpPr>
          <p:nvPr>
            <p:ph idx="1"/>
          </p:nvPr>
        </p:nvSpPr>
        <p:spPr>
          <a:xfrm>
            <a:off x="838200" y="2362200"/>
            <a:ext cx="7696200" cy="3724275"/>
          </a:xfrm>
        </p:spPr>
        <p:txBody>
          <a:bodyPr/>
          <a:lstStyle/>
          <a:p>
            <a:pPr eaLnBrk="1" hangingPunct="1"/>
            <a:r>
              <a:rPr lang="en-US" b="1" smtClean="0"/>
              <a:t>Modifying the </a:t>
            </a:r>
            <a:r>
              <a:rPr lang="en-US" b="1" smtClean="0">
                <a:latin typeface="Courier New" pitchFamily="49" charset="0"/>
              </a:rPr>
              <a:t>Student</a:t>
            </a:r>
            <a:r>
              <a:rPr lang="en-US" b="1" smtClean="0"/>
              <a:t> Class:</a:t>
            </a:r>
          </a:p>
          <a:p>
            <a:pPr eaLnBrk="1" hangingPunct="1"/>
            <a:r>
              <a:rPr lang="en-US" smtClean="0"/>
              <a:t>Add the class variable and method to class template.	</a:t>
            </a:r>
          </a:p>
          <a:p>
            <a:pPr lvl="1" eaLnBrk="1" hangingPunct="1"/>
            <a:endParaRPr lang="en-US" smtClean="0"/>
          </a:p>
        </p:txBody>
      </p:sp>
      <p:sp>
        <p:nvSpPr>
          <p:cNvPr id="29701"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8F030DD3-5CCC-4B92-8824-DF69FC89151B}" type="slidenum">
              <a:rPr lang="en-US" sz="2600" b="1">
                <a:solidFill>
                  <a:schemeClr val="bg1"/>
                </a:solidFill>
              </a:rPr>
              <a:pPr/>
              <a:t>11</a:t>
            </a:fld>
            <a:endParaRPr lang="en-US" sz="2600" b="1">
              <a:solidFill>
                <a:schemeClr val="bg1"/>
              </a:solidFill>
            </a:endParaRPr>
          </a:p>
        </p:txBody>
      </p:sp>
      <p:pic>
        <p:nvPicPr>
          <p:cNvPr id="29704" name="Picture 8"/>
          <p:cNvPicPr>
            <a:picLocks noChangeAspect="1" noChangeArrowheads="1"/>
          </p:cNvPicPr>
          <p:nvPr/>
        </p:nvPicPr>
        <p:blipFill>
          <a:blip r:embed="rId2"/>
          <a:srcRect/>
          <a:stretch>
            <a:fillRect/>
          </a:stretch>
        </p:blipFill>
        <p:spPr bwMode="auto">
          <a:xfrm>
            <a:off x="914400" y="4038600"/>
            <a:ext cx="8039100" cy="147478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3"/>
          <p:cNvSpPr>
            <a:spLocks noGrp="1" noChangeArrowheads="1"/>
          </p:cNvSpPr>
          <p:nvPr>
            <p:ph type="sldNum" sz="quarter" idx="10"/>
          </p:nvPr>
        </p:nvSpPr>
        <p:spPr>
          <a:noFill/>
        </p:spPr>
        <p:txBody>
          <a:bodyPr/>
          <a:lstStyle/>
          <a:p>
            <a:fld id="{707A366F-8107-4FE3-B49A-ED4B01686C72}" type="slidenum">
              <a:rPr lang="en-US" smtClean="0"/>
              <a:pPr/>
              <a:t>12</a:t>
            </a:fld>
            <a:endParaRPr lang="en-US" smtClean="0"/>
          </a:p>
        </p:txBody>
      </p:sp>
      <p:sp>
        <p:nvSpPr>
          <p:cNvPr id="3072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66141118-8D27-4CE9-82B0-9235529EF7FB}" type="slidenum">
              <a:rPr lang="en-US" sz="2600" b="1">
                <a:solidFill>
                  <a:schemeClr val="bg1"/>
                </a:solidFill>
              </a:rPr>
              <a:pPr/>
              <a:t>12</a:t>
            </a:fld>
            <a:endParaRPr lang="en-US" sz="2600" b="1">
              <a:solidFill>
                <a:schemeClr val="bg1"/>
              </a:solidFill>
            </a:endParaRPr>
          </a:p>
        </p:txBody>
      </p:sp>
      <p:sp>
        <p:nvSpPr>
          <p:cNvPr id="30723" name="Title 1"/>
          <p:cNvSpPr>
            <a:spLocks noGrp="1"/>
          </p:cNvSpPr>
          <p:nvPr>
            <p:ph type="title"/>
          </p:nvPr>
        </p:nvSpPr>
        <p:spPr/>
        <p:txBody>
          <a:bodyPr/>
          <a:lstStyle/>
          <a:p>
            <a:pPr eaLnBrk="1" hangingPunct="1"/>
            <a:r>
              <a:rPr lang="en-US" smtClean="0"/>
              <a:t>Class (</a:t>
            </a:r>
            <a:r>
              <a:rPr lang="en-US" smtClean="0">
                <a:latin typeface="Courier New" pitchFamily="49" charset="0"/>
                <a:cs typeface="Courier New" pitchFamily="49" charset="0"/>
              </a:rPr>
              <a:t>static</a:t>
            </a:r>
            <a:r>
              <a:rPr lang="en-US" smtClean="0"/>
              <a:t>) Variables and Methods (continued)</a:t>
            </a:r>
          </a:p>
        </p:txBody>
      </p:sp>
      <p:sp>
        <p:nvSpPr>
          <p:cNvPr id="30724" name="Content Placeholder 2"/>
          <p:cNvSpPr>
            <a:spLocks noGrp="1"/>
          </p:cNvSpPr>
          <p:nvPr>
            <p:ph idx="1"/>
          </p:nvPr>
        </p:nvSpPr>
        <p:spPr>
          <a:xfrm>
            <a:off x="838200" y="2362200"/>
            <a:ext cx="8077200" cy="3571875"/>
          </a:xfrm>
        </p:spPr>
        <p:txBody>
          <a:bodyPr/>
          <a:lstStyle/>
          <a:p>
            <a:pPr eaLnBrk="1" hangingPunct="1"/>
            <a:r>
              <a:rPr lang="en-US" b="1" smtClean="0"/>
              <a:t>Class Constants:</a:t>
            </a:r>
            <a:r>
              <a:rPr lang="en-US" smtClean="0"/>
              <a:t> </a:t>
            </a:r>
          </a:p>
          <a:p>
            <a:pPr eaLnBrk="1" hangingPunct="1"/>
            <a:r>
              <a:rPr lang="en-US" smtClean="0"/>
              <a:t>Class constant value is assigned when a variable is declared and cannot be changed.</a:t>
            </a:r>
          </a:p>
          <a:p>
            <a:pPr lvl="1" eaLnBrk="1" hangingPunct="1"/>
            <a:r>
              <a:rPr lang="en-US" smtClean="0"/>
              <a:t>Names are usually capitalized.</a:t>
            </a:r>
          </a:p>
          <a:p>
            <a:pPr eaLnBrk="1" hangingPunct="1"/>
            <a:r>
              <a:rPr lang="en-US" smtClean="0"/>
              <a:t>Example: </a:t>
            </a:r>
            <a:r>
              <a:rPr lang="en-US" smtClean="0">
                <a:latin typeface="Courier New" pitchFamily="49" charset="0"/>
                <a:cs typeface="Courier New" pitchFamily="49" charset="0"/>
              </a:rPr>
              <a:t>max</a:t>
            </a:r>
            <a:r>
              <a:rPr lang="en-US" smtClean="0"/>
              <a:t> in class </a:t>
            </a:r>
            <a:r>
              <a:rPr lang="en-US" smtClean="0">
                <a:latin typeface="Courier New" pitchFamily="49" charset="0"/>
                <a:cs typeface="Courier New" pitchFamily="49" charset="0"/>
              </a:rPr>
              <a:t>Math</a:t>
            </a:r>
            <a:r>
              <a:rPr lang="en-US" smtClean="0"/>
              <a:t> returns the maximum of two parameters and </a:t>
            </a:r>
            <a:r>
              <a:rPr lang="en-US" smtClean="0">
                <a:latin typeface="Courier New" pitchFamily="49" charset="0"/>
                <a:cs typeface="Courier New" pitchFamily="49" charset="0"/>
              </a:rPr>
              <a:t>min</a:t>
            </a:r>
            <a:r>
              <a:rPr lang="en-US" smtClean="0"/>
              <a:t> returns the minimum.</a:t>
            </a:r>
          </a:p>
          <a:p>
            <a:pPr lvl="1" eaLnBrk="1" hangingPunct="1"/>
            <a:r>
              <a:rPr lang="en-US" smtClean="0"/>
              <a:t>Public because clients might like to access them.</a:t>
            </a:r>
          </a:p>
        </p:txBody>
      </p:sp>
      <p:sp>
        <p:nvSpPr>
          <p:cNvPr id="30725"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450A0D52-495B-4E2F-BB8F-34725C202689}" type="slidenum">
              <a:rPr lang="en-US" sz="2600" b="1">
                <a:solidFill>
                  <a:schemeClr val="bg1"/>
                </a:solidFill>
              </a:rPr>
              <a:pPr/>
              <a:t>12</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3"/>
          <p:cNvSpPr>
            <a:spLocks noGrp="1" noChangeArrowheads="1"/>
          </p:cNvSpPr>
          <p:nvPr>
            <p:ph type="sldNum" sz="quarter" idx="10"/>
          </p:nvPr>
        </p:nvSpPr>
        <p:spPr>
          <a:noFill/>
        </p:spPr>
        <p:txBody>
          <a:bodyPr/>
          <a:lstStyle/>
          <a:p>
            <a:fld id="{9D5EF4DB-F7EA-4D38-8B07-5C9BE1E69BC5}" type="slidenum">
              <a:rPr lang="en-US" smtClean="0"/>
              <a:pPr/>
              <a:t>13</a:t>
            </a:fld>
            <a:endParaRPr lang="en-US" smtClean="0"/>
          </a:p>
        </p:txBody>
      </p:sp>
      <p:sp>
        <p:nvSpPr>
          <p:cNvPr id="3174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96FB9AD2-4D1D-4B58-BC32-BE52326FDEB3}" type="slidenum">
              <a:rPr lang="en-US" sz="2600" b="1">
                <a:solidFill>
                  <a:schemeClr val="bg1"/>
                </a:solidFill>
              </a:rPr>
              <a:pPr/>
              <a:t>13</a:t>
            </a:fld>
            <a:endParaRPr lang="en-US" sz="2600" b="1">
              <a:solidFill>
                <a:schemeClr val="bg1"/>
              </a:solidFill>
            </a:endParaRPr>
          </a:p>
        </p:txBody>
      </p:sp>
      <p:sp>
        <p:nvSpPr>
          <p:cNvPr id="31747" name="Title 1"/>
          <p:cNvSpPr>
            <a:spLocks noGrp="1"/>
          </p:cNvSpPr>
          <p:nvPr>
            <p:ph type="title"/>
          </p:nvPr>
        </p:nvSpPr>
        <p:spPr/>
        <p:txBody>
          <a:bodyPr/>
          <a:lstStyle/>
          <a:p>
            <a:pPr eaLnBrk="1" hangingPunct="1"/>
            <a:r>
              <a:rPr lang="en-US" smtClean="0"/>
              <a:t>Class (</a:t>
            </a:r>
            <a:r>
              <a:rPr lang="en-US" smtClean="0">
                <a:latin typeface="Courier New" pitchFamily="49" charset="0"/>
                <a:cs typeface="Courier New" pitchFamily="49" charset="0"/>
              </a:rPr>
              <a:t>static</a:t>
            </a:r>
            <a:r>
              <a:rPr lang="en-US" smtClean="0"/>
              <a:t>) Variables and Methods (continued)</a:t>
            </a:r>
          </a:p>
        </p:txBody>
      </p:sp>
      <p:sp>
        <p:nvSpPr>
          <p:cNvPr id="31748" name="Content Placeholder 2"/>
          <p:cNvSpPr>
            <a:spLocks noGrp="1"/>
          </p:cNvSpPr>
          <p:nvPr>
            <p:ph idx="1"/>
          </p:nvPr>
        </p:nvSpPr>
        <p:spPr>
          <a:xfrm>
            <a:off x="838200" y="2362200"/>
            <a:ext cx="8001000" cy="3724275"/>
          </a:xfrm>
        </p:spPr>
        <p:txBody>
          <a:bodyPr/>
          <a:lstStyle/>
          <a:p>
            <a:pPr eaLnBrk="1" hangingPunct="1"/>
            <a:r>
              <a:rPr lang="en-US" b="1" smtClean="0"/>
              <a:t>Rules for Using </a:t>
            </a:r>
            <a:r>
              <a:rPr lang="en-US" b="1" smtClean="0">
                <a:latin typeface="Courier New" pitchFamily="49" charset="0"/>
                <a:cs typeface="Courier New" pitchFamily="49" charset="0"/>
              </a:rPr>
              <a:t>static</a:t>
            </a:r>
            <a:r>
              <a:rPr lang="en-US" b="1" smtClean="0"/>
              <a:t> Variables:</a:t>
            </a:r>
          </a:p>
          <a:p>
            <a:pPr eaLnBrk="1" hangingPunct="1"/>
            <a:r>
              <a:rPr lang="en-US" smtClean="0"/>
              <a:t>Class method can reference only </a:t>
            </a:r>
            <a:r>
              <a:rPr lang="en-US" smtClean="0">
                <a:latin typeface="Courier New" pitchFamily="49" charset="0"/>
                <a:cs typeface="Courier New" pitchFamily="49" charset="0"/>
              </a:rPr>
              <a:t>static</a:t>
            </a:r>
            <a:r>
              <a:rPr lang="en-US" smtClean="0"/>
              <a:t> variables (not instance).</a:t>
            </a:r>
          </a:p>
          <a:p>
            <a:pPr eaLnBrk="1" hangingPunct="1"/>
            <a:r>
              <a:rPr lang="en-US" smtClean="0"/>
              <a:t>Instance methods can reference </a:t>
            </a:r>
            <a:r>
              <a:rPr lang="en-US" smtClean="0">
                <a:latin typeface="Courier New" pitchFamily="49" charset="0"/>
                <a:cs typeface="Courier New" pitchFamily="49" charset="0"/>
              </a:rPr>
              <a:t>static</a:t>
            </a:r>
            <a:r>
              <a:rPr lang="en-US" smtClean="0"/>
              <a:t> and instance variables.</a:t>
            </a:r>
          </a:p>
          <a:p>
            <a:pPr eaLnBrk="1" hangingPunct="1"/>
            <a:r>
              <a:rPr lang="en-US" b="1" smtClean="0"/>
              <a:t>The </a:t>
            </a:r>
            <a:r>
              <a:rPr lang="en-US" b="1" smtClean="0">
                <a:latin typeface="Courier New" pitchFamily="49" charset="0"/>
              </a:rPr>
              <a:t>Math</a:t>
            </a:r>
            <a:r>
              <a:rPr lang="en-US" b="1" smtClean="0"/>
              <a:t> Class Revisited:</a:t>
            </a:r>
          </a:p>
          <a:p>
            <a:pPr eaLnBrk="1" hangingPunct="1"/>
            <a:r>
              <a:rPr lang="en-US" smtClean="0"/>
              <a:t>All of the methods and variables in the example </a:t>
            </a:r>
            <a:r>
              <a:rPr lang="en-US" smtClean="0">
                <a:latin typeface="Courier New" pitchFamily="49" charset="0"/>
                <a:cs typeface="Courier New" pitchFamily="49" charset="0"/>
              </a:rPr>
              <a:t>Math</a:t>
            </a:r>
            <a:r>
              <a:rPr lang="en-US" smtClean="0"/>
              <a:t> class are static.</a:t>
            </a:r>
          </a:p>
        </p:txBody>
      </p:sp>
      <p:sp>
        <p:nvSpPr>
          <p:cNvPr id="31749"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5FFAA6AF-1A48-4164-8F8A-F3461C561794}" type="slidenum">
              <a:rPr lang="en-US" sz="2600" b="1">
                <a:solidFill>
                  <a:schemeClr val="bg1"/>
                </a:solidFill>
              </a:rPr>
              <a:pPr/>
              <a:t>13</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3"/>
          <p:cNvSpPr>
            <a:spLocks noGrp="1" noChangeArrowheads="1"/>
          </p:cNvSpPr>
          <p:nvPr>
            <p:ph type="sldNum" sz="quarter" idx="10"/>
          </p:nvPr>
        </p:nvSpPr>
        <p:spPr>
          <a:noFill/>
        </p:spPr>
        <p:txBody>
          <a:bodyPr/>
          <a:lstStyle/>
          <a:p>
            <a:fld id="{AEE77429-F94C-4B37-BF21-663C037743F9}" type="slidenum">
              <a:rPr lang="en-US" smtClean="0"/>
              <a:pPr/>
              <a:t>14</a:t>
            </a:fld>
            <a:endParaRPr lang="en-US" smtClean="0"/>
          </a:p>
        </p:txBody>
      </p:sp>
      <p:sp>
        <p:nvSpPr>
          <p:cNvPr id="3277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33CD580-62B9-4B6C-93D6-DB4869B282DD}" type="slidenum">
              <a:rPr lang="en-US" sz="2600" b="1">
                <a:solidFill>
                  <a:schemeClr val="bg1"/>
                </a:solidFill>
              </a:rPr>
              <a:pPr/>
              <a:t>14</a:t>
            </a:fld>
            <a:endParaRPr lang="en-US" sz="2600" b="1">
              <a:solidFill>
                <a:schemeClr val="bg1"/>
              </a:solidFill>
            </a:endParaRPr>
          </a:p>
        </p:txBody>
      </p:sp>
      <p:sp>
        <p:nvSpPr>
          <p:cNvPr id="32771" name="Title 1"/>
          <p:cNvSpPr>
            <a:spLocks noGrp="1"/>
          </p:cNvSpPr>
          <p:nvPr>
            <p:ph type="title"/>
          </p:nvPr>
        </p:nvSpPr>
        <p:spPr/>
        <p:txBody>
          <a:bodyPr/>
          <a:lstStyle/>
          <a:p>
            <a:pPr eaLnBrk="1" hangingPunct="1"/>
            <a:r>
              <a:rPr lang="en-US" smtClean="0"/>
              <a:t>Turtle Graphics</a:t>
            </a:r>
          </a:p>
        </p:txBody>
      </p:sp>
      <p:sp>
        <p:nvSpPr>
          <p:cNvPr id="32772" name="Content Placeholder 2"/>
          <p:cNvSpPr>
            <a:spLocks noGrp="1"/>
          </p:cNvSpPr>
          <p:nvPr>
            <p:ph idx="1"/>
          </p:nvPr>
        </p:nvSpPr>
        <p:spPr>
          <a:xfrm>
            <a:off x="838200" y="2362200"/>
            <a:ext cx="8001000" cy="3495675"/>
          </a:xfrm>
        </p:spPr>
        <p:txBody>
          <a:bodyPr/>
          <a:lstStyle/>
          <a:p>
            <a:pPr eaLnBrk="1" hangingPunct="1"/>
            <a:r>
              <a:rPr lang="en-US" smtClean="0">
                <a:latin typeface="Courier New" pitchFamily="49" charset="0"/>
                <a:cs typeface="Courier New" pitchFamily="49" charset="0"/>
              </a:rPr>
              <a:t>TurtleGraphics</a:t>
            </a:r>
            <a:r>
              <a:rPr lang="en-US" smtClean="0"/>
              <a:t>: nonstandard open-source Java package.</a:t>
            </a:r>
          </a:p>
          <a:p>
            <a:pPr eaLnBrk="1" hangingPunct="1"/>
            <a:r>
              <a:rPr lang="en-US" b="1" smtClean="0"/>
              <a:t>Turtle Graphics Messages:</a:t>
            </a:r>
            <a:endParaRPr lang="en-US" smtClean="0"/>
          </a:p>
          <a:p>
            <a:pPr eaLnBrk="1" hangingPunct="1"/>
            <a:r>
              <a:rPr lang="en-US" smtClean="0"/>
              <a:t>The pen is an instance of the class </a:t>
            </a:r>
            <a:r>
              <a:rPr lang="en-US" smtClean="0">
                <a:latin typeface="Courier New" pitchFamily="49" charset="0"/>
                <a:cs typeface="Courier New" pitchFamily="49" charset="0"/>
              </a:rPr>
              <a:t>StandardPen</a:t>
            </a:r>
            <a:r>
              <a:rPr lang="en-US" smtClean="0"/>
              <a:t>.</a:t>
            </a:r>
          </a:p>
          <a:p>
            <a:pPr eaLnBrk="1" hangingPunct="1"/>
            <a:r>
              <a:rPr lang="en-US" smtClean="0"/>
              <a:t>Drawing is done in a window by sending messages to the pen.</a:t>
            </a:r>
          </a:p>
        </p:txBody>
      </p:sp>
      <p:sp>
        <p:nvSpPr>
          <p:cNvPr id="3277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0DAA74A2-A3D6-4E1D-B01E-250A99FDB680}" type="slidenum">
              <a:rPr lang="en-US" sz="2600" b="1">
                <a:solidFill>
                  <a:schemeClr val="bg1"/>
                </a:solidFill>
              </a:rPr>
              <a:pPr/>
              <a:t>14</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3"/>
          <p:cNvSpPr>
            <a:spLocks noGrp="1" noChangeArrowheads="1"/>
          </p:cNvSpPr>
          <p:nvPr>
            <p:ph type="sldNum" sz="quarter" idx="10"/>
          </p:nvPr>
        </p:nvSpPr>
        <p:spPr>
          <a:noFill/>
        </p:spPr>
        <p:txBody>
          <a:bodyPr/>
          <a:lstStyle/>
          <a:p>
            <a:fld id="{C3C4E025-354C-4EC1-B749-BBFD41D5795A}" type="slidenum">
              <a:rPr lang="en-US" smtClean="0"/>
              <a:pPr/>
              <a:t>15</a:t>
            </a:fld>
            <a:endParaRPr lang="en-US" smtClean="0"/>
          </a:p>
        </p:txBody>
      </p:sp>
      <p:sp>
        <p:nvSpPr>
          <p:cNvPr id="3379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37F6C87-5086-48C3-BB14-B5A10D0F9002}" type="slidenum">
              <a:rPr lang="en-US" sz="2600" b="1">
                <a:solidFill>
                  <a:schemeClr val="bg1"/>
                </a:solidFill>
              </a:rPr>
              <a:pPr/>
              <a:t>15</a:t>
            </a:fld>
            <a:endParaRPr lang="en-US" sz="2600" b="1">
              <a:solidFill>
                <a:schemeClr val="bg1"/>
              </a:solidFill>
            </a:endParaRPr>
          </a:p>
        </p:txBody>
      </p:sp>
      <p:sp>
        <p:nvSpPr>
          <p:cNvPr id="33795" name="Title 1"/>
          <p:cNvSpPr>
            <a:spLocks noGrp="1"/>
          </p:cNvSpPr>
          <p:nvPr>
            <p:ph type="title"/>
          </p:nvPr>
        </p:nvSpPr>
        <p:spPr/>
        <p:txBody>
          <a:bodyPr/>
          <a:lstStyle/>
          <a:p>
            <a:pPr eaLnBrk="1" hangingPunct="1"/>
            <a:r>
              <a:rPr lang="en-US" smtClean="0"/>
              <a:t>Turtle Graphics (continued)</a:t>
            </a:r>
          </a:p>
        </p:txBody>
      </p:sp>
      <p:sp>
        <p:nvSpPr>
          <p:cNvPr id="33796" name="Content Placeholder 2"/>
          <p:cNvSpPr>
            <a:spLocks noGrp="1"/>
          </p:cNvSpPr>
          <p:nvPr>
            <p:ph idx="1"/>
          </p:nvPr>
        </p:nvSpPr>
        <p:spPr>
          <a:xfrm>
            <a:off x="838200" y="2362200"/>
            <a:ext cx="2590800" cy="3724275"/>
          </a:xfrm>
        </p:spPr>
        <p:txBody>
          <a:bodyPr/>
          <a:lstStyle/>
          <a:p>
            <a:pPr eaLnBrk="1" hangingPunct="1"/>
            <a:r>
              <a:rPr lang="en-US" sz="2600" b="1" smtClean="0"/>
              <a:t>Turtle Graphics Messages (cont):</a:t>
            </a:r>
          </a:p>
          <a:p>
            <a:pPr eaLnBrk="1" hangingPunct="1"/>
            <a:r>
              <a:rPr lang="en-US" sz="2600" smtClean="0"/>
              <a:t>Pen messages</a:t>
            </a:r>
          </a:p>
          <a:p>
            <a:pPr eaLnBrk="1" hangingPunct="1"/>
            <a:endParaRPr lang="en-US" sz="2600" smtClean="0"/>
          </a:p>
        </p:txBody>
      </p:sp>
      <p:sp>
        <p:nvSpPr>
          <p:cNvPr id="3379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052023B5-00FE-43D1-8132-6C786CE499B4}" type="slidenum">
              <a:rPr lang="en-US" sz="2600" b="1">
                <a:solidFill>
                  <a:schemeClr val="bg1"/>
                </a:solidFill>
              </a:rPr>
              <a:pPr/>
              <a:t>15</a:t>
            </a:fld>
            <a:endParaRPr lang="en-US" sz="2600" b="1">
              <a:solidFill>
                <a:schemeClr val="bg1"/>
              </a:solidFill>
            </a:endParaRPr>
          </a:p>
        </p:txBody>
      </p:sp>
      <p:pic>
        <p:nvPicPr>
          <p:cNvPr id="33799" name="Picture 7"/>
          <p:cNvPicPr>
            <a:picLocks noChangeAspect="1" noChangeArrowheads="1"/>
          </p:cNvPicPr>
          <p:nvPr/>
        </p:nvPicPr>
        <p:blipFill>
          <a:blip r:embed="rId2"/>
          <a:srcRect/>
          <a:stretch>
            <a:fillRect/>
          </a:stretch>
        </p:blipFill>
        <p:spPr bwMode="auto">
          <a:xfrm>
            <a:off x="3200400" y="2438400"/>
            <a:ext cx="5791200" cy="38544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3"/>
          <p:cNvSpPr>
            <a:spLocks noGrp="1" noChangeArrowheads="1"/>
          </p:cNvSpPr>
          <p:nvPr>
            <p:ph type="sldNum" sz="quarter" idx="10"/>
          </p:nvPr>
        </p:nvSpPr>
        <p:spPr>
          <a:noFill/>
        </p:spPr>
        <p:txBody>
          <a:bodyPr/>
          <a:lstStyle/>
          <a:p>
            <a:fld id="{22565A80-3644-4554-9382-C302D89E8744}" type="slidenum">
              <a:rPr lang="en-US" smtClean="0"/>
              <a:pPr/>
              <a:t>16</a:t>
            </a:fld>
            <a:endParaRPr lang="en-US" smtClean="0"/>
          </a:p>
        </p:txBody>
      </p:sp>
      <p:sp>
        <p:nvSpPr>
          <p:cNvPr id="3481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D16B7D2-EE69-4646-AC7F-EF8B0E790865}" type="slidenum">
              <a:rPr lang="en-US" sz="2600" b="1">
                <a:solidFill>
                  <a:schemeClr val="bg1"/>
                </a:solidFill>
              </a:rPr>
              <a:pPr/>
              <a:t>16</a:t>
            </a:fld>
            <a:endParaRPr lang="en-US" sz="2600" b="1">
              <a:solidFill>
                <a:schemeClr val="bg1"/>
              </a:solidFill>
            </a:endParaRPr>
          </a:p>
        </p:txBody>
      </p:sp>
      <p:sp>
        <p:nvSpPr>
          <p:cNvPr id="34819" name="Title 1"/>
          <p:cNvSpPr>
            <a:spLocks noGrp="1"/>
          </p:cNvSpPr>
          <p:nvPr>
            <p:ph type="title"/>
          </p:nvPr>
        </p:nvSpPr>
        <p:spPr/>
        <p:txBody>
          <a:bodyPr/>
          <a:lstStyle/>
          <a:p>
            <a:pPr eaLnBrk="1" hangingPunct="1"/>
            <a:r>
              <a:rPr lang="en-US" smtClean="0"/>
              <a:t>Turtle Graphics (continued)</a:t>
            </a:r>
          </a:p>
        </p:txBody>
      </p:sp>
      <p:sp>
        <p:nvSpPr>
          <p:cNvPr id="34820" name="Content Placeholder 2"/>
          <p:cNvSpPr>
            <a:spLocks noGrp="1"/>
          </p:cNvSpPr>
          <p:nvPr>
            <p:ph idx="1"/>
          </p:nvPr>
        </p:nvSpPr>
        <p:spPr>
          <a:xfrm>
            <a:off x="838200" y="2362200"/>
            <a:ext cx="5257800" cy="3724275"/>
          </a:xfrm>
        </p:spPr>
        <p:txBody>
          <a:bodyPr/>
          <a:lstStyle/>
          <a:p>
            <a:pPr eaLnBrk="1" hangingPunct="1"/>
            <a:r>
              <a:rPr lang="en-US" sz="2600" b="1" smtClean="0"/>
              <a:t>Turtle Graphics Messages (cont):</a:t>
            </a:r>
            <a:endParaRPr lang="en-US" smtClean="0"/>
          </a:p>
          <a:p>
            <a:pPr eaLnBrk="1" hangingPunct="1"/>
            <a:r>
              <a:rPr lang="en-US" smtClean="0"/>
              <a:t>Initially, a pen is:</a:t>
            </a:r>
          </a:p>
          <a:p>
            <a:pPr lvl="1" eaLnBrk="1" hangingPunct="1"/>
            <a:r>
              <a:rPr lang="en-US" smtClean="0"/>
              <a:t>In the center of a graphics window (position [0,0]).</a:t>
            </a:r>
          </a:p>
          <a:p>
            <a:pPr lvl="1" eaLnBrk="1" hangingPunct="1"/>
            <a:r>
              <a:rPr lang="en-US" smtClean="0"/>
              <a:t>In the down position, pointing north.</a:t>
            </a:r>
          </a:p>
          <a:p>
            <a:pPr eaLnBrk="1" hangingPunct="1"/>
            <a:endParaRPr lang="en-US" smtClean="0"/>
          </a:p>
        </p:txBody>
      </p:sp>
      <p:sp>
        <p:nvSpPr>
          <p:cNvPr id="34821"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6B5AD8A-7B98-44C8-AD66-CAA78BA084F6}" type="slidenum">
              <a:rPr lang="en-US" sz="2600" b="1">
                <a:solidFill>
                  <a:schemeClr val="bg1"/>
                </a:solidFill>
              </a:rPr>
              <a:pPr/>
              <a:t>16</a:t>
            </a:fld>
            <a:endParaRPr lang="en-US" sz="2600" b="1">
              <a:solidFill>
                <a:schemeClr val="bg1"/>
              </a:solidFill>
            </a:endParaRPr>
          </a:p>
        </p:txBody>
      </p:sp>
      <p:sp>
        <p:nvSpPr>
          <p:cNvPr id="34824" name="Text Box 8"/>
          <p:cNvSpPr txBox="1">
            <a:spLocks noChangeArrowheads="1"/>
          </p:cNvSpPr>
          <p:nvPr/>
        </p:nvSpPr>
        <p:spPr bwMode="auto">
          <a:xfrm>
            <a:off x="6096000" y="5257800"/>
            <a:ext cx="2590800" cy="517525"/>
          </a:xfrm>
          <a:prstGeom prst="rect">
            <a:avLst/>
          </a:prstGeom>
          <a:noFill/>
          <a:ln w="9525">
            <a:noFill/>
            <a:miter lim="800000"/>
            <a:headEnd/>
            <a:tailEnd/>
          </a:ln>
          <a:effectLst/>
        </p:spPr>
        <p:txBody>
          <a:bodyPr>
            <a:spAutoFit/>
          </a:bodyPr>
          <a:lstStyle/>
          <a:p>
            <a:pPr>
              <a:spcBef>
                <a:spcPct val="50000"/>
              </a:spcBef>
            </a:pPr>
            <a:r>
              <a:rPr lang="en-US" sz="1400"/>
              <a:t>A square drawn at the center of a graphics window</a:t>
            </a:r>
          </a:p>
        </p:txBody>
      </p:sp>
      <p:pic>
        <p:nvPicPr>
          <p:cNvPr id="34825" name="Picture 9" descr="Fig11-01"/>
          <p:cNvPicPr>
            <a:picLocks noChangeAspect="1" noChangeArrowheads="1"/>
          </p:cNvPicPr>
          <p:nvPr/>
        </p:nvPicPr>
        <p:blipFill>
          <a:blip r:embed="rId2"/>
          <a:srcRect/>
          <a:stretch>
            <a:fillRect/>
          </a:stretch>
        </p:blipFill>
        <p:spPr bwMode="auto">
          <a:xfrm>
            <a:off x="6096000" y="2819400"/>
            <a:ext cx="2444750" cy="2447925"/>
          </a:xfrm>
          <a:prstGeom prst="rect">
            <a:avLst/>
          </a:prstGeom>
          <a:noFill/>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3"/>
          <p:cNvSpPr>
            <a:spLocks noGrp="1" noChangeArrowheads="1"/>
          </p:cNvSpPr>
          <p:nvPr>
            <p:ph type="sldNum" sz="quarter" idx="10"/>
          </p:nvPr>
        </p:nvSpPr>
        <p:spPr>
          <a:noFill/>
        </p:spPr>
        <p:txBody>
          <a:bodyPr/>
          <a:lstStyle/>
          <a:p>
            <a:fld id="{92208780-EF5C-4173-8F22-030A75AA11B0}" type="slidenum">
              <a:rPr lang="en-US" smtClean="0"/>
              <a:pPr/>
              <a:t>17</a:t>
            </a:fld>
            <a:endParaRPr lang="en-US" smtClean="0"/>
          </a:p>
        </p:txBody>
      </p:sp>
      <p:sp>
        <p:nvSpPr>
          <p:cNvPr id="3584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355582E-D7CE-44CA-84CE-BD3B502262B6}" type="slidenum">
              <a:rPr lang="en-US" sz="2600" b="1">
                <a:solidFill>
                  <a:schemeClr val="bg1"/>
                </a:solidFill>
              </a:rPr>
              <a:pPr/>
              <a:t>17</a:t>
            </a:fld>
            <a:endParaRPr lang="en-US" sz="2600" b="1">
              <a:solidFill>
                <a:schemeClr val="bg1"/>
              </a:solidFill>
            </a:endParaRPr>
          </a:p>
        </p:txBody>
      </p:sp>
      <p:sp>
        <p:nvSpPr>
          <p:cNvPr id="35843" name="Title 1"/>
          <p:cNvSpPr>
            <a:spLocks noGrp="1"/>
          </p:cNvSpPr>
          <p:nvPr>
            <p:ph type="title"/>
          </p:nvPr>
        </p:nvSpPr>
        <p:spPr/>
        <p:txBody>
          <a:bodyPr/>
          <a:lstStyle/>
          <a:p>
            <a:pPr eaLnBrk="1" hangingPunct="1"/>
            <a:r>
              <a:rPr lang="en-US" smtClean="0"/>
              <a:t>Java Interfaces—The Client Perspective</a:t>
            </a:r>
          </a:p>
        </p:txBody>
      </p:sp>
      <p:sp>
        <p:nvSpPr>
          <p:cNvPr id="35844" name="Content Placeholder 2"/>
          <p:cNvSpPr>
            <a:spLocks noGrp="1"/>
          </p:cNvSpPr>
          <p:nvPr>
            <p:ph idx="1"/>
          </p:nvPr>
        </p:nvSpPr>
        <p:spPr>
          <a:xfrm>
            <a:off x="838200" y="2362200"/>
            <a:ext cx="7848600" cy="3724275"/>
          </a:xfrm>
        </p:spPr>
        <p:txBody>
          <a:bodyPr/>
          <a:lstStyle/>
          <a:p>
            <a:pPr eaLnBrk="1" hangingPunct="1"/>
            <a:r>
              <a:rPr lang="en-US" smtClean="0"/>
              <a:t>Two definitions of interface:</a:t>
            </a:r>
          </a:p>
          <a:p>
            <a:pPr lvl="1" eaLnBrk="1" hangingPunct="1"/>
            <a:r>
              <a:rPr lang="en-US" smtClean="0"/>
              <a:t>Part of software that interacts with human users.</a:t>
            </a:r>
          </a:p>
          <a:p>
            <a:pPr lvl="1" eaLnBrk="1" hangingPunct="1"/>
            <a:r>
              <a:rPr lang="en-US" smtClean="0"/>
              <a:t>A list of a class’s public methods.</a:t>
            </a:r>
          </a:p>
          <a:p>
            <a:pPr eaLnBrk="1" hangingPunct="1"/>
            <a:r>
              <a:rPr lang="en-US" smtClean="0"/>
              <a:t>When related classes have the same interface, they can be used interchangeably.</a:t>
            </a:r>
          </a:p>
          <a:p>
            <a:pPr eaLnBrk="1" hangingPunct="1"/>
            <a:r>
              <a:rPr lang="en-US" smtClean="0"/>
              <a:t>Example: </a:t>
            </a:r>
            <a:r>
              <a:rPr lang="en-US" smtClean="0">
                <a:latin typeface="Courier New" pitchFamily="49" charset="0"/>
                <a:cs typeface="Courier New" pitchFamily="49" charset="0"/>
              </a:rPr>
              <a:t>StandardPen</a:t>
            </a:r>
            <a:r>
              <a:rPr lang="en-US" smtClean="0"/>
              <a:t> is one of five classes that conform to the same interface.</a:t>
            </a:r>
          </a:p>
          <a:p>
            <a:pPr lvl="1" eaLnBrk="1" hangingPunct="1"/>
            <a:r>
              <a:rPr lang="en-US" smtClean="0">
                <a:latin typeface="Courier New" pitchFamily="49" charset="0"/>
                <a:cs typeface="Courier New" pitchFamily="49" charset="0"/>
              </a:rPr>
              <a:t>WigglePen</a:t>
            </a:r>
            <a:r>
              <a:rPr lang="en-US" smtClean="0"/>
              <a:t> and </a:t>
            </a:r>
            <a:r>
              <a:rPr lang="en-US" smtClean="0">
                <a:latin typeface="Courier New" pitchFamily="49" charset="0"/>
                <a:cs typeface="Courier New" pitchFamily="49" charset="0"/>
              </a:rPr>
              <a:t>RainbowPen</a:t>
            </a:r>
            <a:r>
              <a:rPr lang="en-US" smtClean="0"/>
              <a:t>.</a:t>
            </a:r>
          </a:p>
        </p:txBody>
      </p:sp>
      <p:sp>
        <p:nvSpPr>
          <p:cNvPr id="35845"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0EB13510-8E03-4B48-BE03-4913EF87B924}" type="slidenum">
              <a:rPr lang="en-US" sz="2600" b="1">
                <a:solidFill>
                  <a:schemeClr val="bg1"/>
                </a:solidFill>
              </a:rPr>
              <a:pPr/>
              <a:t>17</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3"/>
          <p:cNvSpPr>
            <a:spLocks noGrp="1" noChangeArrowheads="1"/>
          </p:cNvSpPr>
          <p:nvPr>
            <p:ph type="sldNum" sz="quarter" idx="10"/>
          </p:nvPr>
        </p:nvSpPr>
        <p:spPr>
          <a:noFill/>
        </p:spPr>
        <p:txBody>
          <a:bodyPr/>
          <a:lstStyle/>
          <a:p>
            <a:fld id="{610CDD33-C8FE-4E57-9517-564DC81B3D66}" type="slidenum">
              <a:rPr lang="en-US" smtClean="0"/>
              <a:pPr/>
              <a:t>18</a:t>
            </a:fld>
            <a:endParaRPr lang="en-US" smtClean="0"/>
          </a:p>
        </p:txBody>
      </p:sp>
      <p:sp>
        <p:nvSpPr>
          <p:cNvPr id="3686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2BC543C2-8C23-4DFA-9E00-AE5A255D375D}" type="slidenum">
              <a:rPr lang="en-US" sz="2600" b="1">
                <a:solidFill>
                  <a:schemeClr val="bg1"/>
                </a:solidFill>
              </a:rPr>
              <a:pPr/>
              <a:t>18</a:t>
            </a:fld>
            <a:endParaRPr lang="en-US" sz="2600" b="1">
              <a:solidFill>
                <a:schemeClr val="bg1"/>
              </a:solidFill>
            </a:endParaRPr>
          </a:p>
        </p:txBody>
      </p:sp>
      <p:sp>
        <p:nvSpPr>
          <p:cNvPr id="36867" name="Title 1"/>
          <p:cNvSpPr>
            <a:spLocks noGrp="1"/>
          </p:cNvSpPr>
          <p:nvPr>
            <p:ph type="title"/>
          </p:nvPr>
        </p:nvSpPr>
        <p:spPr/>
        <p:txBody>
          <a:bodyPr/>
          <a:lstStyle/>
          <a:p>
            <a:pPr eaLnBrk="1" hangingPunct="1"/>
            <a:r>
              <a:rPr lang="en-US" smtClean="0"/>
              <a:t>Java Interfaces—The Client Perspective (continued)</a:t>
            </a:r>
          </a:p>
        </p:txBody>
      </p:sp>
      <p:sp>
        <p:nvSpPr>
          <p:cNvPr id="36868" name="Content Placeholder 2"/>
          <p:cNvSpPr>
            <a:spLocks noGrp="1"/>
          </p:cNvSpPr>
          <p:nvPr>
            <p:ph idx="1"/>
          </p:nvPr>
        </p:nvSpPr>
        <p:spPr>
          <a:xfrm>
            <a:off x="838200" y="2362200"/>
            <a:ext cx="7848600" cy="3724275"/>
          </a:xfrm>
        </p:spPr>
        <p:txBody>
          <a:bodyPr/>
          <a:lstStyle/>
          <a:p>
            <a:pPr eaLnBrk="1" hangingPunct="1"/>
            <a:r>
              <a:rPr lang="en-US" b="1" smtClean="0"/>
              <a:t>The </a:t>
            </a:r>
            <a:r>
              <a:rPr lang="en-US" b="1" smtClean="0">
                <a:latin typeface="Courier New" pitchFamily="49" charset="0"/>
                <a:cs typeface="Courier New" pitchFamily="49" charset="0"/>
              </a:rPr>
              <a:t>Pen</a:t>
            </a:r>
            <a:r>
              <a:rPr lang="en-US" b="1" smtClean="0"/>
              <a:t> interface:</a:t>
            </a:r>
          </a:p>
          <a:p>
            <a:pPr eaLnBrk="1" hangingPunct="1"/>
            <a:endParaRPr lang="en-US" smtClean="0"/>
          </a:p>
        </p:txBody>
      </p:sp>
      <p:sp>
        <p:nvSpPr>
          <p:cNvPr id="36869"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2774F3E2-745B-469B-B977-2B06803519DA}" type="slidenum">
              <a:rPr lang="en-US" sz="2600" b="1">
                <a:solidFill>
                  <a:schemeClr val="bg1"/>
                </a:solidFill>
              </a:rPr>
              <a:pPr/>
              <a:t>18</a:t>
            </a:fld>
            <a:endParaRPr lang="en-US" sz="2600" b="1">
              <a:solidFill>
                <a:schemeClr val="bg1"/>
              </a:solidFill>
            </a:endParaRPr>
          </a:p>
        </p:txBody>
      </p:sp>
      <p:pic>
        <p:nvPicPr>
          <p:cNvPr id="36872" name="Picture 8"/>
          <p:cNvPicPr>
            <a:picLocks noChangeAspect="1" noChangeArrowheads="1"/>
          </p:cNvPicPr>
          <p:nvPr/>
        </p:nvPicPr>
        <p:blipFill>
          <a:blip r:embed="rId2"/>
          <a:srcRect/>
          <a:stretch>
            <a:fillRect/>
          </a:stretch>
        </p:blipFill>
        <p:spPr bwMode="auto">
          <a:xfrm>
            <a:off x="1981200" y="2819400"/>
            <a:ext cx="5486400" cy="3530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3"/>
          <p:cNvSpPr>
            <a:spLocks noGrp="1" noChangeArrowheads="1"/>
          </p:cNvSpPr>
          <p:nvPr>
            <p:ph type="sldNum" sz="quarter" idx="10"/>
          </p:nvPr>
        </p:nvSpPr>
        <p:spPr>
          <a:noFill/>
        </p:spPr>
        <p:txBody>
          <a:bodyPr/>
          <a:lstStyle/>
          <a:p>
            <a:fld id="{64EFDF77-4B34-4437-AD5F-662AAF4B7B5E}" type="slidenum">
              <a:rPr lang="en-US" smtClean="0"/>
              <a:pPr/>
              <a:t>19</a:t>
            </a:fld>
            <a:endParaRPr lang="en-US" smtClean="0"/>
          </a:p>
        </p:txBody>
      </p:sp>
      <p:sp>
        <p:nvSpPr>
          <p:cNvPr id="3789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FEA03BDF-C7ED-4D15-852F-4E93F10F47D2}" type="slidenum">
              <a:rPr lang="en-US" sz="2600" b="1">
                <a:solidFill>
                  <a:schemeClr val="bg1"/>
                </a:solidFill>
              </a:rPr>
              <a:pPr/>
              <a:t>19</a:t>
            </a:fld>
            <a:endParaRPr lang="en-US" sz="2600" b="1">
              <a:solidFill>
                <a:schemeClr val="bg1"/>
              </a:solidFill>
            </a:endParaRPr>
          </a:p>
        </p:txBody>
      </p:sp>
      <p:sp>
        <p:nvSpPr>
          <p:cNvPr id="37891" name="Title 1"/>
          <p:cNvSpPr>
            <a:spLocks noGrp="1"/>
          </p:cNvSpPr>
          <p:nvPr>
            <p:ph type="title"/>
          </p:nvPr>
        </p:nvSpPr>
        <p:spPr/>
        <p:txBody>
          <a:bodyPr/>
          <a:lstStyle/>
          <a:p>
            <a:pPr eaLnBrk="1" hangingPunct="1"/>
            <a:r>
              <a:rPr lang="en-US" smtClean="0"/>
              <a:t>Java Interfaces—The Client Perspective (continued)</a:t>
            </a:r>
          </a:p>
        </p:txBody>
      </p:sp>
      <p:sp>
        <p:nvSpPr>
          <p:cNvPr id="37892" name="Content Placeholder 2"/>
          <p:cNvSpPr>
            <a:spLocks noGrp="1"/>
          </p:cNvSpPr>
          <p:nvPr>
            <p:ph idx="1"/>
          </p:nvPr>
        </p:nvSpPr>
        <p:spPr>
          <a:xfrm>
            <a:off x="838200" y="2362200"/>
            <a:ext cx="8001000" cy="3724275"/>
          </a:xfrm>
        </p:spPr>
        <p:txBody>
          <a:bodyPr/>
          <a:lstStyle/>
          <a:p>
            <a:pPr eaLnBrk="1" hangingPunct="1"/>
            <a:r>
              <a:rPr lang="en-US" b="1" smtClean="0"/>
              <a:t>Drawing with Different Types of Pens:</a:t>
            </a:r>
          </a:p>
          <a:p>
            <a:pPr eaLnBrk="1" hangingPunct="1"/>
            <a:r>
              <a:rPr lang="en-US" smtClean="0"/>
              <a:t>Three variables (</a:t>
            </a:r>
            <a:r>
              <a:rPr lang="en-US" smtClean="0">
                <a:latin typeface="Courier New" pitchFamily="49" charset="0"/>
              </a:rPr>
              <a:t>p1, p2, p3</a:t>
            </a:r>
            <a:r>
              <a:rPr lang="en-US" smtClean="0"/>
              <a:t>) given the type </a:t>
            </a:r>
            <a:r>
              <a:rPr lang="en-US" smtClean="0">
                <a:latin typeface="Courier New" pitchFamily="49" charset="0"/>
                <a:cs typeface="Courier New" pitchFamily="49" charset="0"/>
              </a:rPr>
              <a:t>Pen</a:t>
            </a:r>
            <a:r>
              <a:rPr lang="en-US" smtClean="0"/>
              <a:t>.</a:t>
            </a:r>
          </a:p>
          <a:p>
            <a:pPr eaLnBrk="1" hangingPunct="1"/>
            <a:r>
              <a:rPr lang="en-US" smtClean="0"/>
              <a:t>Variables are associated with specialized pen objects.</a:t>
            </a:r>
          </a:p>
          <a:p>
            <a:pPr eaLnBrk="1" hangingPunct="1"/>
            <a:r>
              <a:rPr lang="en-US" smtClean="0"/>
              <a:t>Each object responds to the same messages with slightly different behaviors.</a:t>
            </a:r>
          </a:p>
        </p:txBody>
      </p:sp>
      <p:sp>
        <p:nvSpPr>
          <p:cNvPr id="3789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2D95DF75-8BBE-46B3-9F9B-767CDEAEAC1E}" type="slidenum">
              <a:rPr lang="en-US" sz="2600" b="1">
                <a:solidFill>
                  <a:schemeClr val="bg1"/>
                </a:solidFill>
              </a:rPr>
              <a:pPr/>
              <a:t>19</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3"/>
          <p:cNvSpPr>
            <a:spLocks noGrp="1" noChangeArrowheads="1"/>
          </p:cNvSpPr>
          <p:nvPr>
            <p:ph type="sldNum" sz="quarter" idx="10"/>
          </p:nvPr>
        </p:nvSpPr>
        <p:spPr>
          <a:noFill/>
        </p:spPr>
        <p:txBody>
          <a:bodyPr/>
          <a:lstStyle/>
          <a:p>
            <a:fld id="{8AB858F7-3D6F-429B-A61D-7FF6E080C2E8}" type="slidenum">
              <a:rPr lang="en-US" smtClean="0"/>
              <a:pPr/>
              <a:t>2</a:t>
            </a:fld>
            <a:endParaRPr lang="en-US" smtClean="0"/>
          </a:p>
        </p:txBody>
      </p:sp>
      <p:sp>
        <p:nvSpPr>
          <p:cNvPr id="184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D138320E-CF90-4236-8CC9-F26A99D96506}" type="slidenum">
              <a:rPr lang="en-US" sz="2600" b="1">
                <a:solidFill>
                  <a:schemeClr val="bg1"/>
                </a:solidFill>
              </a:rPr>
              <a:pPr/>
              <a:t>2</a:t>
            </a:fld>
            <a:endParaRPr lang="en-US" sz="2600" b="1">
              <a:solidFill>
                <a:schemeClr val="bg1"/>
              </a:solidFill>
            </a:endParaRPr>
          </a:p>
        </p:txBody>
      </p:sp>
      <p:sp>
        <p:nvSpPr>
          <p:cNvPr id="1843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E156387-2B31-4F77-979C-CD6B091300F7}" type="slidenum">
              <a:rPr lang="en-US" sz="2600" b="1">
                <a:solidFill>
                  <a:schemeClr val="bg1"/>
                </a:solidFill>
              </a:rPr>
              <a:pPr/>
              <a:t>2</a:t>
            </a:fld>
            <a:endParaRPr lang="en-US" sz="2600" b="1">
              <a:solidFill>
                <a:schemeClr val="bg1"/>
              </a:solidFill>
            </a:endParaRPr>
          </a:p>
        </p:txBody>
      </p:sp>
      <p:sp>
        <p:nvSpPr>
          <p:cNvPr id="18436" name="AutoShape 2"/>
          <p:cNvSpPr>
            <a:spLocks noGrp="1" noChangeArrowheads="1"/>
          </p:cNvSpPr>
          <p:nvPr>
            <p:ph type="title"/>
          </p:nvPr>
        </p:nvSpPr>
        <p:spPr/>
        <p:txBody>
          <a:bodyPr/>
          <a:lstStyle/>
          <a:p>
            <a:pPr eaLnBrk="1" hangingPunct="1"/>
            <a:r>
              <a:rPr lang="en-US" smtClean="0"/>
              <a:t>Objectives</a:t>
            </a:r>
          </a:p>
        </p:txBody>
      </p:sp>
      <p:sp>
        <p:nvSpPr>
          <p:cNvPr id="18437" name="Rectangle 3"/>
          <p:cNvSpPr>
            <a:spLocks noGrp="1" noChangeArrowheads="1"/>
          </p:cNvSpPr>
          <p:nvPr>
            <p:ph type="body" idx="1"/>
          </p:nvPr>
        </p:nvSpPr>
        <p:spPr>
          <a:xfrm>
            <a:off x="838200" y="2362200"/>
            <a:ext cx="8077200" cy="3581400"/>
          </a:xfrm>
        </p:spPr>
        <p:txBody>
          <a:bodyPr/>
          <a:lstStyle/>
          <a:p>
            <a:r>
              <a:rPr lang="en-US" smtClean="0"/>
              <a:t>Explain when it is appropriate to include class (</a:t>
            </a:r>
            <a:r>
              <a:rPr lang="en-US" smtClean="0">
                <a:latin typeface="Courier New" pitchFamily="49" charset="0"/>
                <a:cs typeface="Courier New" pitchFamily="49" charset="0"/>
              </a:rPr>
              <a:t>static</a:t>
            </a:r>
            <a:r>
              <a:rPr lang="en-US" smtClean="0"/>
              <a:t>) variables and methods in a class.</a:t>
            </a:r>
          </a:p>
          <a:p>
            <a:r>
              <a:rPr lang="en-US" smtClean="0"/>
              <a:t>Describe the role of Java interfaces in a software system and define an interface for a set of implementing classes.</a:t>
            </a:r>
          </a:p>
          <a:p>
            <a:r>
              <a:rPr lang="en-US" smtClean="0"/>
              <a:t>Explain how to extend a class through inheritance.</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3"/>
          <p:cNvSpPr>
            <a:spLocks noGrp="1" noChangeArrowheads="1"/>
          </p:cNvSpPr>
          <p:nvPr>
            <p:ph type="sldNum" sz="quarter" idx="10"/>
          </p:nvPr>
        </p:nvSpPr>
        <p:spPr>
          <a:noFill/>
        </p:spPr>
        <p:txBody>
          <a:bodyPr/>
          <a:lstStyle/>
          <a:p>
            <a:fld id="{BAB2DF98-D589-4489-B860-C496C08BE243}" type="slidenum">
              <a:rPr lang="en-US" smtClean="0"/>
              <a:pPr/>
              <a:t>20</a:t>
            </a:fld>
            <a:endParaRPr lang="en-US" smtClean="0"/>
          </a:p>
        </p:txBody>
      </p:sp>
      <p:sp>
        <p:nvSpPr>
          <p:cNvPr id="3891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A64961A-72CA-44E4-866F-2FC157DEEE2A}" type="slidenum">
              <a:rPr lang="en-US" sz="2600" b="1">
                <a:solidFill>
                  <a:schemeClr val="bg1"/>
                </a:solidFill>
              </a:rPr>
              <a:pPr/>
              <a:t>20</a:t>
            </a:fld>
            <a:endParaRPr lang="en-US" sz="2600" b="1">
              <a:solidFill>
                <a:schemeClr val="bg1"/>
              </a:solidFill>
            </a:endParaRPr>
          </a:p>
        </p:txBody>
      </p:sp>
      <p:sp>
        <p:nvSpPr>
          <p:cNvPr id="38915" name="Title 1"/>
          <p:cNvSpPr>
            <a:spLocks noGrp="1"/>
          </p:cNvSpPr>
          <p:nvPr>
            <p:ph type="title"/>
          </p:nvPr>
        </p:nvSpPr>
        <p:spPr/>
        <p:txBody>
          <a:bodyPr/>
          <a:lstStyle/>
          <a:p>
            <a:pPr eaLnBrk="1" hangingPunct="1"/>
            <a:r>
              <a:rPr lang="en-US" smtClean="0"/>
              <a:t>Java Interfaces—The Client Perspective (continued)</a:t>
            </a:r>
          </a:p>
        </p:txBody>
      </p:sp>
      <p:sp>
        <p:nvSpPr>
          <p:cNvPr id="38916" name="Content Placeholder 2"/>
          <p:cNvSpPr>
            <a:spLocks noGrp="1"/>
          </p:cNvSpPr>
          <p:nvPr>
            <p:ph idx="1"/>
          </p:nvPr>
        </p:nvSpPr>
        <p:spPr>
          <a:xfrm>
            <a:off x="838200" y="2362200"/>
            <a:ext cx="8153400" cy="3724275"/>
          </a:xfrm>
        </p:spPr>
        <p:txBody>
          <a:bodyPr/>
          <a:lstStyle/>
          <a:p>
            <a:pPr eaLnBrk="1" hangingPunct="1"/>
            <a:r>
              <a:rPr lang="en-US" b="1" smtClean="0"/>
              <a:t>Drawing with Different Types of Pens (cont):</a:t>
            </a:r>
            <a:endParaRPr lang="en-US" smtClean="0"/>
          </a:p>
          <a:p>
            <a:pPr eaLnBrk="1" hangingPunct="1"/>
            <a:r>
              <a:rPr lang="en-US" smtClean="0"/>
              <a:t>A square drawn with three types of pens</a:t>
            </a:r>
          </a:p>
        </p:txBody>
      </p:sp>
      <p:sp>
        <p:nvSpPr>
          <p:cNvPr id="3891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11699775-A9E4-4475-8E37-611BA054A83E}" type="slidenum">
              <a:rPr lang="en-US" sz="2600" b="1">
                <a:solidFill>
                  <a:schemeClr val="bg1"/>
                </a:solidFill>
              </a:rPr>
              <a:pPr/>
              <a:t>20</a:t>
            </a:fld>
            <a:endParaRPr lang="en-US" sz="2600" b="1">
              <a:solidFill>
                <a:schemeClr val="bg1"/>
              </a:solidFill>
            </a:endParaRPr>
          </a:p>
        </p:txBody>
      </p:sp>
      <p:pic>
        <p:nvPicPr>
          <p:cNvPr id="38920" name="Picture 8" descr="Fig11-02"/>
          <p:cNvPicPr>
            <a:picLocks noChangeAspect="1" noChangeArrowheads="1"/>
          </p:cNvPicPr>
          <p:nvPr/>
        </p:nvPicPr>
        <p:blipFill>
          <a:blip r:embed="rId2"/>
          <a:srcRect/>
          <a:stretch>
            <a:fillRect/>
          </a:stretch>
        </p:blipFill>
        <p:spPr bwMode="auto">
          <a:xfrm>
            <a:off x="990600" y="3581400"/>
            <a:ext cx="7924800" cy="2552700"/>
          </a:xfrm>
          <a:prstGeom prst="rect">
            <a:avLst/>
          </a:prstGeom>
          <a:noFill/>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3"/>
          <p:cNvSpPr>
            <a:spLocks noGrp="1" noChangeArrowheads="1"/>
          </p:cNvSpPr>
          <p:nvPr>
            <p:ph type="sldNum" sz="quarter" idx="10"/>
          </p:nvPr>
        </p:nvSpPr>
        <p:spPr>
          <a:noFill/>
        </p:spPr>
        <p:txBody>
          <a:bodyPr/>
          <a:lstStyle/>
          <a:p>
            <a:fld id="{5C94D141-770E-482A-AE8B-7F4926FA14CA}" type="slidenum">
              <a:rPr lang="en-US" smtClean="0"/>
              <a:pPr/>
              <a:t>21</a:t>
            </a:fld>
            <a:endParaRPr lang="en-US" smtClean="0"/>
          </a:p>
        </p:txBody>
      </p:sp>
      <p:sp>
        <p:nvSpPr>
          <p:cNvPr id="3993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7D61A664-C40D-402A-831E-6F76BFBA2013}" type="slidenum">
              <a:rPr lang="en-US" sz="2600" b="1">
                <a:solidFill>
                  <a:schemeClr val="bg1"/>
                </a:solidFill>
              </a:rPr>
              <a:pPr/>
              <a:t>21</a:t>
            </a:fld>
            <a:endParaRPr lang="en-US" sz="2600" b="1">
              <a:solidFill>
                <a:schemeClr val="bg1"/>
              </a:solidFill>
            </a:endParaRPr>
          </a:p>
        </p:txBody>
      </p:sp>
      <p:sp>
        <p:nvSpPr>
          <p:cNvPr id="39939" name="Title 1"/>
          <p:cNvSpPr>
            <a:spLocks noGrp="1"/>
          </p:cNvSpPr>
          <p:nvPr>
            <p:ph type="title"/>
          </p:nvPr>
        </p:nvSpPr>
        <p:spPr/>
        <p:txBody>
          <a:bodyPr/>
          <a:lstStyle/>
          <a:p>
            <a:pPr eaLnBrk="1" hangingPunct="1"/>
            <a:r>
              <a:rPr lang="en-US" smtClean="0"/>
              <a:t>Java Interfaces—The Client Perspective (continued)</a:t>
            </a:r>
          </a:p>
        </p:txBody>
      </p:sp>
      <p:sp>
        <p:nvSpPr>
          <p:cNvPr id="39940" name="Content Placeholder 2"/>
          <p:cNvSpPr>
            <a:spLocks noGrp="1"/>
          </p:cNvSpPr>
          <p:nvPr>
            <p:ph idx="1"/>
          </p:nvPr>
        </p:nvSpPr>
        <p:spPr>
          <a:xfrm>
            <a:off x="838200" y="2362200"/>
            <a:ext cx="7924800" cy="3724275"/>
          </a:xfrm>
        </p:spPr>
        <p:txBody>
          <a:bodyPr/>
          <a:lstStyle/>
          <a:p>
            <a:pPr eaLnBrk="1" hangingPunct="1"/>
            <a:r>
              <a:rPr lang="en-US" b="1" smtClean="0"/>
              <a:t>Static Helper Methods:</a:t>
            </a:r>
          </a:p>
          <a:p>
            <a:pPr eaLnBrk="1" hangingPunct="1"/>
            <a:r>
              <a:rPr lang="en-US" smtClean="0"/>
              <a:t>Factor common pattern of code into a method where it’s written just once.</a:t>
            </a:r>
          </a:p>
          <a:p>
            <a:pPr lvl="1" eaLnBrk="1" hangingPunct="1"/>
            <a:r>
              <a:rPr lang="en-US" smtClean="0"/>
              <a:t>Example: </a:t>
            </a:r>
            <a:r>
              <a:rPr lang="en-US" smtClean="0">
                <a:latin typeface="Courier New" pitchFamily="49" charset="0"/>
                <a:cs typeface="Courier New" pitchFamily="49" charset="0"/>
              </a:rPr>
              <a:t>drawSquare</a:t>
            </a:r>
            <a:r>
              <a:rPr lang="en-US" smtClean="0"/>
              <a:t>.</a:t>
            </a:r>
          </a:p>
          <a:p>
            <a:pPr eaLnBrk="1" hangingPunct="1"/>
            <a:r>
              <a:rPr lang="en-US" b="1" smtClean="0"/>
              <a:t>Using Interface Names:</a:t>
            </a:r>
          </a:p>
          <a:p>
            <a:pPr eaLnBrk="1" hangingPunct="1"/>
            <a:r>
              <a:rPr lang="en-US" smtClean="0"/>
              <a:t>Methods that use interface types are general.</a:t>
            </a:r>
          </a:p>
          <a:p>
            <a:pPr eaLnBrk="1" hangingPunct="1"/>
            <a:r>
              <a:rPr lang="en-US" smtClean="0"/>
              <a:t>It is easier to maintain a program that uses interface types.</a:t>
            </a:r>
          </a:p>
        </p:txBody>
      </p:sp>
      <p:sp>
        <p:nvSpPr>
          <p:cNvPr id="39941"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C0A37C5-2C84-49E0-B5D7-D927600078BB}" type="slidenum">
              <a:rPr lang="en-US" sz="2600" b="1">
                <a:solidFill>
                  <a:schemeClr val="bg1"/>
                </a:solidFill>
              </a:rPr>
              <a:pPr/>
              <a:t>21</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3"/>
          <p:cNvSpPr>
            <a:spLocks noGrp="1" noChangeArrowheads="1"/>
          </p:cNvSpPr>
          <p:nvPr>
            <p:ph type="sldNum" sz="quarter" idx="10"/>
          </p:nvPr>
        </p:nvSpPr>
        <p:spPr>
          <a:noFill/>
        </p:spPr>
        <p:txBody>
          <a:bodyPr/>
          <a:lstStyle/>
          <a:p>
            <a:fld id="{6DB86212-6021-4738-9F6D-7D257F8E3610}" type="slidenum">
              <a:rPr lang="en-US" smtClean="0"/>
              <a:pPr/>
              <a:t>22</a:t>
            </a:fld>
            <a:endParaRPr lang="en-US" smtClean="0"/>
          </a:p>
        </p:txBody>
      </p:sp>
      <p:sp>
        <p:nvSpPr>
          <p:cNvPr id="4096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3ED22297-8088-4227-8B8D-BC102EF65000}" type="slidenum">
              <a:rPr lang="en-US" sz="2600" b="1">
                <a:solidFill>
                  <a:schemeClr val="bg1"/>
                </a:solidFill>
              </a:rPr>
              <a:pPr/>
              <a:t>22</a:t>
            </a:fld>
            <a:endParaRPr lang="en-US" sz="2600" b="1">
              <a:solidFill>
                <a:schemeClr val="bg1"/>
              </a:solidFill>
            </a:endParaRPr>
          </a:p>
        </p:txBody>
      </p:sp>
      <p:sp>
        <p:nvSpPr>
          <p:cNvPr id="40963" name="Title 1"/>
          <p:cNvSpPr>
            <a:spLocks noGrp="1"/>
          </p:cNvSpPr>
          <p:nvPr>
            <p:ph type="title"/>
          </p:nvPr>
        </p:nvSpPr>
        <p:spPr/>
        <p:txBody>
          <a:bodyPr/>
          <a:lstStyle/>
          <a:p>
            <a:pPr eaLnBrk="1" hangingPunct="1"/>
            <a:r>
              <a:rPr lang="en-US" smtClean="0"/>
              <a:t>Java Interfaces—The Implementation Perspective</a:t>
            </a:r>
          </a:p>
        </p:txBody>
      </p:sp>
      <p:sp>
        <p:nvSpPr>
          <p:cNvPr id="40964" name="Content Placeholder 2"/>
          <p:cNvSpPr>
            <a:spLocks noGrp="1"/>
          </p:cNvSpPr>
          <p:nvPr>
            <p:ph idx="1"/>
          </p:nvPr>
        </p:nvSpPr>
        <p:spPr>
          <a:xfrm>
            <a:off x="838200" y="2362200"/>
            <a:ext cx="7696200" cy="3724275"/>
          </a:xfrm>
        </p:spPr>
        <p:txBody>
          <a:bodyPr/>
          <a:lstStyle/>
          <a:p>
            <a:pPr eaLnBrk="1" hangingPunct="1"/>
            <a:r>
              <a:rPr lang="en-US" smtClean="0"/>
              <a:t>Suppose we need to perform basic manipulations on circles and rectangles.</a:t>
            </a:r>
          </a:p>
          <a:p>
            <a:pPr lvl="1" eaLnBrk="1" hangingPunct="1"/>
            <a:r>
              <a:rPr lang="en-US" smtClean="0"/>
              <a:t>Positioning, moving, and stretching.</a:t>
            </a:r>
          </a:p>
          <a:p>
            <a:pPr lvl="1" eaLnBrk="1" hangingPunct="1"/>
            <a:r>
              <a:rPr lang="en-US" smtClean="0"/>
              <a:t>Want shapes to implement methods that compute area, draw themselves with a pen, and return descriptions of themselves.</a:t>
            </a:r>
          </a:p>
        </p:txBody>
      </p:sp>
      <p:sp>
        <p:nvSpPr>
          <p:cNvPr id="40965"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8E3677AB-796A-4727-ABF4-CE8E25486B7C}" type="slidenum">
              <a:rPr lang="en-US" sz="2600" b="1">
                <a:solidFill>
                  <a:schemeClr val="bg1"/>
                </a:solidFill>
              </a:rPr>
              <a:pPr/>
              <a:t>22</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AutoShape 2"/>
          <p:cNvSpPr>
            <a:spLocks noGrp="1" noChangeArrowheads="1"/>
          </p:cNvSpPr>
          <p:nvPr>
            <p:ph type="title"/>
          </p:nvPr>
        </p:nvSpPr>
        <p:spPr/>
        <p:txBody>
          <a:bodyPr/>
          <a:lstStyle/>
          <a:p>
            <a:r>
              <a:rPr lang="en-US" sz="3200" smtClean="0"/>
              <a:t>Java Interfaces—The Implementation Perspective (continued)</a:t>
            </a:r>
          </a:p>
        </p:txBody>
      </p:sp>
      <p:sp>
        <p:nvSpPr>
          <p:cNvPr id="84995" name="Rectangle 3"/>
          <p:cNvSpPr>
            <a:spLocks noGrp="1" noChangeArrowheads="1"/>
          </p:cNvSpPr>
          <p:nvPr>
            <p:ph type="body" idx="1"/>
          </p:nvPr>
        </p:nvSpPr>
        <p:spPr/>
        <p:txBody>
          <a:bodyPr/>
          <a:lstStyle/>
          <a:p>
            <a:r>
              <a:rPr lang="en-US" smtClean="0"/>
              <a:t>Behavior described in an interface called </a:t>
            </a:r>
            <a:r>
              <a:rPr lang="en-US" smtClean="0">
                <a:latin typeface="Courier New" pitchFamily="49" charset="0"/>
              </a:rPr>
              <a:t>Shape</a:t>
            </a:r>
            <a:r>
              <a:rPr lang="en-US" smtClean="0"/>
              <a:t>:</a:t>
            </a:r>
          </a:p>
          <a:p>
            <a:endParaRPr lang="en-US" smtClean="0"/>
          </a:p>
        </p:txBody>
      </p:sp>
      <p:sp>
        <p:nvSpPr>
          <p:cNvPr id="84996"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2D88C4CC-A646-4C03-BA03-21BE92296D40}" type="slidenum">
              <a:rPr lang="en-US" sz="2600" b="1">
                <a:solidFill>
                  <a:schemeClr val="bg1"/>
                </a:solidFill>
              </a:rPr>
              <a:pPr/>
              <a:t>23</a:t>
            </a:fld>
            <a:endParaRPr lang="en-US" sz="2600" b="1">
              <a:solidFill>
                <a:schemeClr val="bg1"/>
              </a:solidFill>
            </a:endParaRPr>
          </a:p>
        </p:txBody>
      </p:sp>
      <p:pic>
        <p:nvPicPr>
          <p:cNvPr id="84998" name="Picture 6"/>
          <p:cNvPicPr>
            <a:picLocks noChangeAspect="1" noChangeArrowheads="1"/>
          </p:cNvPicPr>
          <p:nvPr/>
        </p:nvPicPr>
        <p:blipFill>
          <a:blip r:embed="rId2"/>
          <a:srcRect/>
          <a:stretch>
            <a:fillRect/>
          </a:stretch>
        </p:blipFill>
        <p:spPr bwMode="auto">
          <a:xfrm>
            <a:off x="2667000" y="2895600"/>
            <a:ext cx="5943600" cy="3429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3"/>
          <p:cNvSpPr>
            <a:spLocks noGrp="1" noChangeArrowheads="1"/>
          </p:cNvSpPr>
          <p:nvPr>
            <p:ph type="sldNum" sz="quarter" idx="10"/>
          </p:nvPr>
        </p:nvSpPr>
        <p:spPr>
          <a:noFill/>
        </p:spPr>
        <p:txBody>
          <a:bodyPr/>
          <a:lstStyle/>
          <a:p>
            <a:fld id="{ED48BBF3-7872-4620-AFF2-35EF550E8DCC}" type="slidenum">
              <a:rPr lang="en-US" smtClean="0"/>
              <a:pPr/>
              <a:t>24</a:t>
            </a:fld>
            <a:endParaRPr lang="en-US" smtClean="0"/>
          </a:p>
        </p:txBody>
      </p:sp>
      <p:sp>
        <p:nvSpPr>
          <p:cNvPr id="4301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A6D3A1B6-1833-42A2-A21B-91853851B2CC}" type="slidenum">
              <a:rPr lang="en-US" sz="2600" b="1">
                <a:solidFill>
                  <a:schemeClr val="bg1"/>
                </a:solidFill>
              </a:rPr>
              <a:pPr/>
              <a:t>24</a:t>
            </a:fld>
            <a:endParaRPr lang="en-US" sz="2600" b="1">
              <a:solidFill>
                <a:schemeClr val="bg1"/>
              </a:solidFill>
            </a:endParaRPr>
          </a:p>
        </p:txBody>
      </p:sp>
      <p:sp>
        <p:nvSpPr>
          <p:cNvPr id="43011" name="Title 1"/>
          <p:cNvSpPr>
            <a:spLocks noGrp="1"/>
          </p:cNvSpPr>
          <p:nvPr>
            <p:ph type="title"/>
          </p:nvPr>
        </p:nvSpPr>
        <p:spPr/>
        <p:txBody>
          <a:bodyPr/>
          <a:lstStyle/>
          <a:p>
            <a:pPr eaLnBrk="1" hangingPunct="1"/>
            <a:r>
              <a:rPr lang="en-US" sz="3200" smtClean="0"/>
              <a:t>Java Interfaces—The Implementation Perspective (continued)</a:t>
            </a:r>
          </a:p>
        </p:txBody>
      </p:sp>
      <p:sp>
        <p:nvSpPr>
          <p:cNvPr id="43012" name="Content Placeholder 2"/>
          <p:cNvSpPr>
            <a:spLocks noGrp="1"/>
          </p:cNvSpPr>
          <p:nvPr>
            <p:ph idx="1"/>
          </p:nvPr>
        </p:nvSpPr>
        <p:spPr>
          <a:xfrm>
            <a:off x="838200" y="2362200"/>
            <a:ext cx="7696200" cy="3724275"/>
          </a:xfrm>
        </p:spPr>
        <p:txBody>
          <a:bodyPr/>
          <a:lstStyle/>
          <a:p>
            <a:pPr eaLnBrk="1" hangingPunct="1"/>
            <a:r>
              <a:rPr lang="en-US" sz="2600" b="1" smtClean="0"/>
              <a:t>Classes </a:t>
            </a:r>
            <a:r>
              <a:rPr lang="en-US" sz="2600" b="1" smtClean="0">
                <a:latin typeface="Courier New" pitchFamily="49" charset="0"/>
                <a:cs typeface="Courier New" pitchFamily="49" charset="0"/>
              </a:rPr>
              <a:t>Circle</a:t>
            </a:r>
            <a:r>
              <a:rPr lang="en-US" sz="2600" b="1" smtClean="0"/>
              <a:t> and </a:t>
            </a:r>
            <a:r>
              <a:rPr lang="en-US" sz="2600" b="1" smtClean="0">
                <a:latin typeface="Courier New" pitchFamily="49" charset="0"/>
                <a:cs typeface="Courier New" pitchFamily="49" charset="0"/>
              </a:rPr>
              <a:t>Rect</a:t>
            </a:r>
            <a:r>
              <a:rPr lang="en-US" sz="2600" b="1" smtClean="0"/>
              <a:t>:</a:t>
            </a:r>
          </a:p>
          <a:p>
            <a:pPr eaLnBrk="1" hangingPunct="1"/>
            <a:endParaRPr lang="en-US" sz="2600" smtClean="0"/>
          </a:p>
          <a:p>
            <a:pPr eaLnBrk="1" hangingPunct="1"/>
            <a:endParaRPr lang="en-US" smtClean="0"/>
          </a:p>
          <a:p>
            <a:pPr eaLnBrk="1" hangingPunct="1"/>
            <a:endParaRPr lang="en-US" smtClean="0"/>
          </a:p>
          <a:p>
            <a:pPr eaLnBrk="1" hangingPunct="1"/>
            <a:r>
              <a:rPr lang="en-US" sz="2600" smtClean="0"/>
              <a:t>The phrase </a:t>
            </a:r>
            <a:r>
              <a:rPr lang="en-US" sz="2600" smtClean="0">
                <a:latin typeface="Courier New" pitchFamily="49" charset="0"/>
                <a:cs typeface="Courier New" pitchFamily="49" charset="0"/>
              </a:rPr>
              <a:t>implements Shape</a:t>
            </a:r>
            <a:r>
              <a:rPr lang="en-US" sz="2600" smtClean="0">
                <a:cs typeface="Courier New" pitchFamily="49" charset="0"/>
              </a:rPr>
              <a:t> </a:t>
            </a:r>
            <a:r>
              <a:rPr lang="en-US" sz="2600" smtClean="0"/>
              <a:t>implies that:</a:t>
            </a:r>
          </a:p>
          <a:p>
            <a:pPr lvl="1" eaLnBrk="1" hangingPunct="1"/>
            <a:r>
              <a:rPr lang="en-US" smtClean="0"/>
              <a:t>Both classes implement all the methods in the </a:t>
            </a:r>
            <a:r>
              <a:rPr lang="en-US" smtClean="0">
                <a:latin typeface="Courier New" pitchFamily="49" charset="0"/>
                <a:cs typeface="Courier New" pitchFamily="49" charset="0"/>
              </a:rPr>
              <a:t>Shape</a:t>
            </a:r>
            <a:r>
              <a:rPr lang="en-US" smtClean="0"/>
              <a:t> interface.</a:t>
            </a:r>
          </a:p>
          <a:p>
            <a:pPr lvl="1" eaLnBrk="1" hangingPunct="1"/>
            <a:r>
              <a:rPr lang="en-US" smtClean="0"/>
              <a:t>A variable declared as a </a:t>
            </a:r>
            <a:r>
              <a:rPr lang="en-US" smtClean="0">
                <a:latin typeface="Courier New" pitchFamily="49" charset="0"/>
                <a:cs typeface="Courier New" pitchFamily="49" charset="0"/>
              </a:rPr>
              <a:t>Shape</a:t>
            </a:r>
            <a:r>
              <a:rPr lang="en-US" smtClean="0"/>
              <a:t> can be associated with an object of either class.</a:t>
            </a:r>
          </a:p>
        </p:txBody>
      </p:sp>
      <p:sp>
        <p:nvSpPr>
          <p:cNvPr id="4301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B008580-0F06-4334-B42F-AFA3AA22F6DF}" type="slidenum">
              <a:rPr lang="en-US" sz="2600" b="1">
                <a:solidFill>
                  <a:schemeClr val="bg1"/>
                </a:solidFill>
              </a:rPr>
              <a:pPr/>
              <a:t>24</a:t>
            </a:fld>
            <a:endParaRPr lang="en-US" sz="2600" b="1">
              <a:solidFill>
                <a:schemeClr val="bg1"/>
              </a:solidFill>
            </a:endParaRPr>
          </a:p>
        </p:txBody>
      </p:sp>
      <p:pic>
        <p:nvPicPr>
          <p:cNvPr id="43016" name="Picture 8"/>
          <p:cNvPicPr>
            <a:picLocks noChangeAspect="1" noChangeArrowheads="1"/>
          </p:cNvPicPr>
          <p:nvPr/>
        </p:nvPicPr>
        <p:blipFill>
          <a:blip r:embed="rId2"/>
          <a:srcRect/>
          <a:stretch>
            <a:fillRect/>
          </a:stretch>
        </p:blipFill>
        <p:spPr bwMode="auto">
          <a:xfrm>
            <a:off x="1905000" y="2819400"/>
            <a:ext cx="4800600" cy="15970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3"/>
          <p:cNvSpPr>
            <a:spLocks noGrp="1" noChangeArrowheads="1"/>
          </p:cNvSpPr>
          <p:nvPr>
            <p:ph type="sldNum" sz="quarter" idx="10"/>
          </p:nvPr>
        </p:nvSpPr>
        <p:spPr>
          <a:noFill/>
        </p:spPr>
        <p:txBody>
          <a:bodyPr/>
          <a:lstStyle/>
          <a:p>
            <a:fld id="{CF88357E-33C2-463E-9F4E-E8DB3B9255DB}" type="slidenum">
              <a:rPr lang="en-US" smtClean="0"/>
              <a:pPr/>
              <a:t>25</a:t>
            </a:fld>
            <a:endParaRPr lang="en-US" smtClean="0"/>
          </a:p>
        </p:txBody>
      </p:sp>
      <p:sp>
        <p:nvSpPr>
          <p:cNvPr id="440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CB83459E-4D93-41B1-86B9-77F71A67FBCE}" type="slidenum">
              <a:rPr lang="en-US" sz="2600" b="1">
                <a:solidFill>
                  <a:schemeClr val="bg1"/>
                </a:solidFill>
              </a:rPr>
              <a:pPr/>
              <a:t>25</a:t>
            </a:fld>
            <a:endParaRPr lang="en-US" sz="2600" b="1">
              <a:solidFill>
                <a:schemeClr val="bg1"/>
              </a:solidFill>
            </a:endParaRPr>
          </a:p>
        </p:txBody>
      </p:sp>
      <p:sp>
        <p:nvSpPr>
          <p:cNvPr id="44035" name="Title 1"/>
          <p:cNvSpPr>
            <a:spLocks noGrp="1"/>
          </p:cNvSpPr>
          <p:nvPr>
            <p:ph type="title"/>
          </p:nvPr>
        </p:nvSpPr>
        <p:spPr/>
        <p:txBody>
          <a:bodyPr/>
          <a:lstStyle/>
          <a:p>
            <a:pPr eaLnBrk="1" hangingPunct="1"/>
            <a:r>
              <a:rPr lang="en-US" sz="3200" smtClean="0"/>
              <a:t>Java Interfaces—The Implementation Perspective (continued)</a:t>
            </a:r>
          </a:p>
        </p:txBody>
      </p:sp>
      <p:sp>
        <p:nvSpPr>
          <p:cNvPr id="44036" name="Content Placeholder 2"/>
          <p:cNvSpPr>
            <a:spLocks noGrp="1"/>
          </p:cNvSpPr>
          <p:nvPr>
            <p:ph idx="1"/>
          </p:nvPr>
        </p:nvSpPr>
        <p:spPr>
          <a:xfrm>
            <a:off x="838200" y="2362200"/>
            <a:ext cx="7772400" cy="3724275"/>
          </a:xfrm>
        </p:spPr>
        <p:txBody>
          <a:bodyPr/>
          <a:lstStyle/>
          <a:p>
            <a:pPr eaLnBrk="1" hangingPunct="1"/>
            <a:r>
              <a:rPr lang="en-US" b="1" smtClean="0"/>
              <a:t>Testing the Classes:</a:t>
            </a:r>
          </a:p>
          <a:p>
            <a:pPr eaLnBrk="1" hangingPunct="1"/>
            <a:r>
              <a:rPr lang="en-US" smtClean="0"/>
              <a:t>Output from the </a:t>
            </a:r>
            <a:r>
              <a:rPr lang="en-US" smtClean="0">
                <a:latin typeface="Courier New" pitchFamily="49" charset="0"/>
                <a:cs typeface="Courier New" pitchFamily="49" charset="0"/>
              </a:rPr>
              <a:t>TestShapes</a:t>
            </a:r>
            <a:r>
              <a:rPr lang="en-US" smtClean="0"/>
              <a:t> program</a:t>
            </a:r>
          </a:p>
        </p:txBody>
      </p:sp>
      <p:sp>
        <p:nvSpPr>
          <p:cNvPr id="4403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06E8C6D-B5F5-4356-A4A9-22C3E25434CD}" type="slidenum">
              <a:rPr lang="en-US" sz="2600" b="1">
                <a:solidFill>
                  <a:schemeClr val="bg1"/>
                </a:solidFill>
              </a:rPr>
              <a:pPr/>
              <a:t>25</a:t>
            </a:fld>
            <a:endParaRPr lang="en-US" sz="2600" b="1">
              <a:solidFill>
                <a:schemeClr val="bg1"/>
              </a:solidFill>
            </a:endParaRPr>
          </a:p>
        </p:txBody>
      </p:sp>
      <p:pic>
        <p:nvPicPr>
          <p:cNvPr id="44040" name="Picture 8" descr="Fig11-03"/>
          <p:cNvPicPr>
            <a:picLocks noChangeAspect="1" noChangeArrowheads="1"/>
          </p:cNvPicPr>
          <p:nvPr/>
        </p:nvPicPr>
        <p:blipFill>
          <a:blip r:embed="rId2"/>
          <a:srcRect/>
          <a:stretch>
            <a:fillRect/>
          </a:stretch>
        </p:blipFill>
        <p:spPr bwMode="auto">
          <a:xfrm>
            <a:off x="1066800" y="3505200"/>
            <a:ext cx="7391400" cy="2563813"/>
          </a:xfrm>
          <a:prstGeom prst="rect">
            <a:avLst/>
          </a:prstGeom>
          <a:noFill/>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3"/>
          <p:cNvSpPr>
            <a:spLocks noGrp="1" noChangeArrowheads="1"/>
          </p:cNvSpPr>
          <p:nvPr>
            <p:ph type="sldNum" sz="quarter" idx="10"/>
          </p:nvPr>
        </p:nvSpPr>
        <p:spPr>
          <a:noFill/>
        </p:spPr>
        <p:txBody>
          <a:bodyPr/>
          <a:lstStyle/>
          <a:p>
            <a:fld id="{97A96EE6-FEC8-4329-BEFD-80F57B1F9AA0}" type="slidenum">
              <a:rPr lang="en-US" smtClean="0"/>
              <a:pPr/>
              <a:t>26</a:t>
            </a:fld>
            <a:endParaRPr lang="en-US" smtClean="0"/>
          </a:p>
        </p:txBody>
      </p:sp>
      <p:sp>
        <p:nvSpPr>
          <p:cNvPr id="4505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63AC562E-E1A5-4AFA-BD66-4BF73667B632}" type="slidenum">
              <a:rPr lang="en-US" sz="2600" b="1">
                <a:solidFill>
                  <a:schemeClr val="bg1"/>
                </a:solidFill>
              </a:rPr>
              <a:pPr/>
              <a:t>26</a:t>
            </a:fld>
            <a:endParaRPr lang="en-US" sz="2600" b="1">
              <a:solidFill>
                <a:schemeClr val="bg1"/>
              </a:solidFill>
            </a:endParaRPr>
          </a:p>
        </p:txBody>
      </p:sp>
      <p:sp>
        <p:nvSpPr>
          <p:cNvPr id="45059" name="Title 1"/>
          <p:cNvSpPr>
            <a:spLocks noGrp="1"/>
          </p:cNvSpPr>
          <p:nvPr>
            <p:ph type="title"/>
          </p:nvPr>
        </p:nvSpPr>
        <p:spPr/>
        <p:txBody>
          <a:bodyPr/>
          <a:lstStyle/>
          <a:p>
            <a:pPr eaLnBrk="1" hangingPunct="1"/>
            <a:r>
              <a:rPr lang="en-US" sz="3200" smtClean="0"/>
              <a:t>Java Interfaces—The Implementation Perspective (continued)</a:t>
            </a:r>
          </a:p>
        </p:txBody>
      </p:sp>
      <p:sp>
        <p:nvSpPr>
          <p:cNvPr id="45060" name="Content Placeholder 2"/>
          <p:cNvSpPr>
            <a:spLocks noGrp="1"/>
          </p:cNvSpPr>
          <p:nvPr>
            <p:ph idx="1"/>
          </p:nvPr>
        </p:nvSpPr>
        <p:spPr>
          <a:xfrm>
            <a:off x="838200" y="2362200"/>
            <a:ext cx="7772400" cy="3724275"/>
          </a:xfrm>
        </p:spPr>
        <p:txBody>
          <a:bodyPr/>
          <a:lstStyle/>
          <a:p>
            <a:pPr eaLnBrk="1" hangingPunct="1"/>
            <a:r>
              <a:rPr lang="en-US" sz="2600" b="1" smtClean="0"/>
              <a:t>Final Observations:</a:t>
            </a:r>
          </a:p>
          <a:p>
            <a:pPr eaLnBrk="1" hangingPunct="1"/>
            <a:r>
              <a:rPr lang="en-US" sz="2600" smtClean="0"/>
              <a:t>An interface contains methods (not variables).</a:t>
            </a:r>
          </a:p>
          <a:p>
            <a:pPr eaLnBrk="1" hangingPunct="1"/>
            <a:r>
              <a:rPr lang="en-US" sz="2600" smtClean="0"/>
              <a:t>Methods in an interface are usually public.</a:t>
            </a:r>
          </a:p>
          <a:p>
            <a:pPr eaLnBrk="1" hangingPunct="1"/>
            <a:r>
              <a:rPr lang="en-US" sz="2600" smtClean="0"/>
              <a:t>Polymorphic methods: when more than one class implements an interface.</a:t>
            </a:r>
          </a:p>
          <a:p>
            <a:pPr eaLnBrk="1" hangingPunct="1"/>
            <a:r>
              <a:rPr lang="en-US" sz="2600" smtClean="0"/>
              <a:t>A class can implement more than one interface, and methods in addition to those in the interface.</a:t>
            </a:r>
          </a:p>
          <a:p>
            <a:pPr eaLnBrk="1" hangingPunct="1"/>
            <a:r>
              <a:rPr lang="en-US" sz="2600" smtClean="0"/>
              <a:t>Interfaces can be organized in an inheritance hierarchy.</a:t>
            </a:r>
          </a:p>
        </p:txBody>
      </p:sp>
      <p:sp>
        <p:nvSpPr>
          <p:cNvPr id="45061"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81DC486-1FBC-4DFB-8DC6-A0086C0F1D5B}" type="slidenum">
              <a:rPr lang="en-US" sz="2600" b="1">
                <a:solidFill>
                  <a:schemeClr val="bg1"/>
                </a:solidFill>
              </a:rPr>
              <a:pPr/>
              <a:t>26</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smtClean="0"/>
              <a:t>Code Reuse Through Inheritance</a:t>
            </a:r>
          </a:p>
        </p:txBody>
      </p:sp>
      <p:sp>
        <p:nvSpPr>
          <p:cNvPr id="46082" name="Content Placeholder 2"/>
          <p:cNvSpPr>
            <a:spLocks noGrp="1"/>
          </p:cNvSpPr>
          <p:nvPr>
            <p:ph idx="1"/>
          </p:nvPr>
        </p:nvSpPr>
        <p:spPr/>
        <p:txBody>
          <a:bodyPr/>
          <a:lstStyle/>
          <a:p>
            <a:r>
              <a:rPr lang="en-US" smtClean="0"/>
              <a:t>All Java classes are part of an immense hierarchy, with </a:t>
            </a:r>
            <a:r>
              <a:rPr lang="en-US" smtClean="0">
                <a:latin typeface="Courier New" pitchFamily="49" charset="0"/>
                <a:cs typeface="Courier New" pitchFamily="49" charset="0"/>
              </a:rPr>
              <a:t>Object</a:t>
            </a:r>
            <a:r>
              <a:rPr lang="en-US" smtClean="0"/>
              <a:t> at the room.</a:t>
            </a:r>
          </a:p>
          <a:p>
            <a:r>
              <a:rPr lang="en-US" smtClean="0"/>
              <a:t>A class can add new variables to inherited characteristics as needed.</a:t>
            </a:r>
          </a:p>
          <a:p>
            <a:r>
              <a:rPr lang="en-US" smtClean="0"/>
              <a:t>Classes can also add new methods and/or modify inherited methods.</a:t>
            </a:r>
          </a:p>
        </p:txBody>
      </p:sp>
      <p:sp>
        <p:nvSpPr>
          <p:cNvPr id="46083" name="Slide Number Placeholder 3"/>
          <p:cNvSpPr>
            <a:spLocks noGrp="1"/>
          </p:cNvSpPr>
          <p:nvPr>
            <p:ph type="sldNum" sz="quarter" idx="10"/>
          </p:nvPr>
        </p:nvSpPr>
        <p:spPr>
          <a:noFill/>
        </p:spPr>
        <p:txBody>
          <a:bodyPr/>
          <a:lstStyle/>
          <a:p>
            <a:fld id="{07287D29-0F94-48C7-A05B-46C198C2F95D}" type="slidenum">
              <a:rPr lang="en-US" smtClean="0"/>
              <a:pPr/>
              <a:t>27</a:t>
            </a:fld>
            <a:endParaRPr lang="en-US"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smtClean="0"/>
              <a:t>Code Reuse Through Inheritance (continued)</a:t>
            </a:r>
          </a:p>
        </p:txBody>
      </p:sp>
      <p:sp>
        <p:nvSpPr>
          <p:cNvPr id="47106" name="Content Placeholder 2"/>
          <p:cNvSpPr>
            <a:spLocks noGrp="1"/>
          </p:cNvSpPr>
          <p:nvPr>
            <p:ph idx="1"/>
          </p:nvPr>
        </p:nvSpPr>
        <p:spPr/>
        <p:txBody>
          <a:bodyPr/>
          <a:lstStyle/>
          <a:p>
            <a:r>
              <a:rPr lang="en-US" b="1" smtClean="0"/>
              <a:t>Review of Terminology:</a:t>
            </a:r>
          </a:p>
          <a:p>
            <a:r>
              <a:rPr lang="en-US" b="1" smtClean="0"/>
              <a:t>Root</a:t>
            </a:r>
            <a:r>
              <a:rPr lang="en-US" smtClean="0"/>
              <a:t>: top position in upside-down tree hierarchy (</a:t>
            </a:r>
            <a:r>
              <a:rPr lang="en-US" smtClean="0">
                <a:latin typeface="Courier New" pitchFamily="49" charset="0"/>
                <a:cs typeface="Courier New" pitchFamily="49" charset="0"/>
              </a:rPr>
              <a:t>Object</a:t>
            </a:r>
            <a:r>
              <a:rPr lang="en-US" smtClean="0"/>
              <a:t>).</a:t>
            </a:r>
          </a:p>
          <a:p>
            <a:r>
              <a:rPr lang="en-US" b="1" smtClean="0"/>
              <a:t>Subclasses</a:t>
            </a:r>
            <a:r>
              <a:rPr lang="en-US" smtClean="0"/>
              <a:t>: extend </a:t>
            </a:r>
            <a:r>
              <a:rPr lang="en-US" smtClean="0">
                <a:latin typeface="Courier New" pitchFamily="49" charset="0"/>
                <a:cs typeface="Courier New" pitchFamily="49" charset="0"/>
              </a:rPr>
              <a:t>Object</a:t>
            </a:r>
            <a:r>
              <a:rPr lang="en-US" smtClean="0"/>
              <a:t> (</a:t>
            </a:r>
            <a:r>
              <a:rPr lang="en-US" smtClean="0">
                <a:latin typeface="Courier New" pitchFamily="49" charset="0"/>
                <a:cs typeface="Courier New" pitchFamily="49" charset="0"/>
              </a:rPr>
              <a:t>AAA</a:t>
            </a:r>
            <a:r>
              <a:rPr lang="en-US" smtClean="0"/>
              <a:t>).</a:t>
            </a:r>
          </a:p>
          <a:p>
            <a:r>
              <a:rPr lang="en-US" b="1" smtClean="0"/>
              <a:t>Superclass</a:t>
            </a:r>
            <a:r>
              <a:rPr lang="en-US" smtClean="0"/>
              <a:t>: the class immediately above another (</a:t>
            </a:r>
            <a:r>
              <a:rPr lang="en-US" smtClean="0">
                <a:latin typeface="Courier New" pitchFamily="49" charset="0"/>
                <a:cs typeface="Courier New" pitchFamily="49" charset="0"/>
              </a:rPr>
              <a:t>AAA</a:t>
            </a:r>
            <a:r>
              <a:rPr lang="en-US" smtClean="0"/>
              <a:t> to </a:t>
            </a:r>
            <a:r>
              <a:rPr lang="en-US" smtClean="0">
                <a:latin typeface="Courier New" pitchFamily="49" charset="0"/>
                <a:cs typeface="Courier New" pitchFamily="49" charset="0"/>
              </a:rPr>
              <a:t>BBB</a:t>
            </a:r>
            <a:r>
              <a:rPr lang="en-US" smtClean="0"/>
              <a:t> and </a:t>
            </a:r>
            <a:r>
              <a:rPr lang="en-US" smtClean="0">
                <a:latin typeface="Courier New" pitchFamily="49" charset="0"/>
                <a:cs typeface="Courier New" pitchFamily="49" charset="0"/>
              </a:rPr>
              <a:t>CCC</a:t>
            </a:r>
            <a:r>
              <a:rPr lang="en-US" smtClean="0"/>
              <a:t>).</a:t>
            </a:r>
          </a:p>
        </p:txBody>
      </p:sp>
      <p:sp>
        <p:nvSpPr>
          <p:cNvPr id="47107" name="Slide Number Placeholder 3"/>
          <p:cNvSpPr>
            <a:spLocks noGrp="1"/>
          </p:cNvSpPr>
          <p:nvPr>
            <p:ph type="sldNum" sz="quarter" idx="10"/>
          </p:nvPr>
        </p:nvSpPr>
        <p:spPr>
          <a:noFill/>
        </p:spPr>
        <p:txBody>
          <a:bodyPr/>
          <a:lstStyle/>
          <a:p>
            <a:fld id="{B283F1B9-5E8C-40AF-8BCA-ADC520765092}" type="slidenum">
              <a:rPr lang="en-US" smtClean="0"/>
              <a:pPr/>
              <a:t>28</a:t>
            </a:fld>
            <a:endParaRPr lang="en-US"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smtClean="0"/>
              <a:t>Code Reuse Through Inheritance (continued)</a:t>
            </a:r>
          </a:p>
        </p:txBody>
      </p:sp>
      <p:sp>
        <p:nvSpPr>
          <p:cNvPr id="48130" name="Content Placeholder 2"/>
          <p:cNvSpPr>
            <a:spLocks noGrp="1"/>
          </p:cNvSpPr>
          <p:nvPr>
            <p:ph idx="1"/>
          </p:nvPr>
        </p:nvSpPr>
        <p:spPr>
          <a:xfrm>
            <a:off x="838200" y="2362200"/>
            <a:ext cx="3810000" cy="3724275"/>
          </a:xfrm>
        </p:spPr>
        <p:txBody>
          <a:bodyPr/>
          <a:lstStyle/>
          <a:p>
            <a:r>
              <a:rPr lang="en-US" b="1" smtClean="0"/>
              <a:t>Review of Terminology (cont):</a:t>
            </a:r>
          </a:p>
          <a:p>
            <a:r>
              <a:rPr lang="en-US" smtClean="0"/>
              <a:t> Part of a class hierarchy</a:t>
            </a:r>
          </a:p>
        </p:txBody>
      </p:sp>
      <p:sp>
        <p:nvSpPr>
          <p:cNvPr id="48131" name="Slide Number Placeholder 3"/>
          <p:cNvSpPr>
            <a:spLocks noGrp="1"/>
          </p:cNvSpPr>
          <p:nvPr>
            <p:ph type="sldNum" sz="quarter" idx="10"/>
          </p:nvPr>
        </p:nvSpPr>
        <p:spPr>
          <a:noFill/>
        </p:spPr>
        <p:txBody>
          <a:bodyPr/>
          <a:lstStyle/>
          <a:p>
            <a:fld id="{6816AA9B-DF01-4747-BFE1-2146336CE6F1}" type="slidenum">
              <a:rPr lang="en-US" smtClean="0"/>
              <a:pPr/>
              <a:t>29</a:t>
            </a:fld>
            <a:endParaRPr lang="en-US" smtClean="0"/>
          </a:p>
        </p:txBody>
      </p:sp>
      <p:pic>
        <p:nvPicPr>
          <p:cNvPr id="48134" name="Picture 6" descr="Fig11-04"/>
          <p:cNvPicPr>
            <a:picLocks noChangeAspect="1" noChangeArrowheads="1"/>
          </p:cNvPicPr>
          <p:nvPr/>
        </p:nvPicPr>
        <p:blipFill>
          <a:blip r:embed="rId2"/>
          <a:srcRect/>
          <a:stretch>
            <a:fillRect/>
          </a:stretch>
        </p:blipFill>
        <p:spPr bwMode="auto">
          <a:xfrm>
            <a:off x="3886200" y="2743200"/>
            <a:ext cx="4905375" cy="3175000"/>
          </a:xfrm>
          <a:prstGeom prst="rect">
            <a:avLst/>
          </a:prstGeom>
          <a:noFill/>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3"/>
          <p:cNvSpPr>
            <a:spLocks noGrp="1" noChangeArrowheads="1"/>
          </p:cNvSpPr>
          <p:nvPr>
            <p:ph type="sldNum" sz="quarter" idx="10"/>
          </p:nvPr>
        </p:nvSpPr>
        <p:spPr>
          <a:noFill/>
        </p:spPr>
        <p:txBody>
          <a:bodyPr/>
          <a:lstStyle/>
          <a:p>
            <a:fld id="{0A208D6A-E0EB-48B3-A53A-0865F80C8832}" type="slidenum">
              <a:rPr lang="en-US" smtClean="0"/>
              <a:pPr/>
              <a:t>3</a:t>
            </a:fld>
            <a:endParaRPr lang="en-US" smtClean="0"/>
          </a:p>
        </p:txBody>
      </p:sp>
      <p:sp>
        <p:nvSpPr>
          <p:cNvPr id="204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6DAB18F2-4997-43F1-B882-71626D419855}" type="slidenum">
              <a:rPr lang="en-US" sz="2600" b="1">
                <a:solidFill>
                  <a:schemeClr val="bg1"/>
                </a:solidFill>
              </a:rPr>
              <a:pPr/>
              <a:t>3</a:t>
            </a:fld>
            <a:endParaRPr lang="en-US" sz="2600" b="1">
              <a:solidFill>
                <a:schemeClr val="bg1"/>
              </a:solidFill>
            </a:endParaRPr>
          </a:p>
        </p:txBody>
      </p:sp>
      <p:sp>
        <p:nvSpPr>
          <p:cNvPr id="20483"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0DE4FE77-C66F-4A4E-97CE-F652AA82A4B7}" type="slidenum">
              <a:rPr lang="en-US" sz="2600" b="1">
                <a:solidFill>
                  <a:schemeClr val="bg1"/>
                </a:solidFill>
              </a:rPr>
              <a:pPr/>
              <a:t>3</a:t>
            </a:fld>
            <a:endParaRPr lang="en-US" sz="2600" b="1">
              <a:solidFill>
                <a:schemeClr val="bg1"/>
              </a:solidFill>
            </a:endParaRPr>
          </a:p>
        </p:txBody>
      </p:sp>
      <p:sp>
        <p:nvSpPr>
          <p:cNvPr id="20484" name="AutoShape 2"/>
          <p:cNvSpPr>
            <a:spLocks noGrp="1" noChangeArrowheads="1"/>
          </p:cNvSpPr>
          <p:nvPr>
            <p:ph type="title"/>
          </p:nvPr>
        </p:nvSpPr>
        <p:spPr/>
        <p:txBody>
          <a:bodyPr/>
          <a:lstStyle/>
          <a:p>
            <a:pPr eaLnBrk="1" hangingPunct="1"/>
            <a:r>
              <a:rPr lang="en-US" smtClean="0"/>
              <a:t>Objectives (continued)</a:t>
            </a:r>
          </a:p>
        </p:txBody>
      </p:sp>
      <p:sp>
        <p:nvSpPr>
          <p:cNvPr id="20485" name="Rectangle 3"/>
          <p:cNvSpPr>
            <a:spLocks noGrp="1" noChangeArrowheads="1"/>
          </p:cNvSpPr>
          <p:nvPr>
            <p:ph type="body" idx="1"/>
          </p:nvPr>
        </p:nvSpPr>
        <p:spPr>
          <a:xfrm>
            <a:off x="838200" y="2362200"/>
            <a:ext cx="7924800" cy="3505200"/>
          </a:xfrm>
        </p:spPr>
        <p:txBody>
          <a:bodyPr/>
          <a:lstStyle/>
          <a:p>
            <a:r>
              <a:rPr lang="en-US" sz="2600" smtClean="0"/>
              <a:t>Discuss the use of polymorphism and explain how to override methods in a superclass.</a:t>
            </a:r>
          </a:p>
          <a:p>
            <a:r>
              <a:rPr lang="en-US" sz="2600" smtClean="0"/>
              <a:t>Place the common features (variables and methods) of a set of classes in an abstract class.</a:t>
            </a:r>
          </a:p>
          <a:p>
            <a:r>
              <a:rPr lang="en-US" sz="2600" smtClean="0"/>
              <a:t>Explain the implications of reference types for equality, copying, and mixed-mode operations.</a:t>
            </a:r>
          </a:p>
          <a:p>
            <a:r>
              <a:rPr lang="en-US" sz="2600" smtClean="0"/>
              <a:t>Define and use methods that have preconditions, postconditions, and that throw exceptions.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smtClean="0"/>
              <a:t>Code Reuse Through Inheritance (continued)</a:t>
            </a:r>
          </a:p>
        </p:txBody>
      </p:sp>
      <p:sp>
        <p:nvSpPr>
          <p:cNvPr id="49154" name="Content Placeholder 2"/>
          <p:cNvSpPr>
            <a:spLocks noGrp="1"/>
          </p:cNvSpPr>
          <p:nvPr>
            <p:ph idx="1"/>
          </p:nvPr>
        </p:nvSpPr>
        <p:spPr>
          <a:xfrm>
            <a:off x="838200" y="2362200"/>
            <a:ext cx="8153400" cy="3724275"/>
          </a:xfrm>
        </p:spPr>
        <p:txBody>
          <a:bodyPr/>
          <a:lstStyle/>
          <a:p>
            <a:r>
              <a:rPr lang="en-US" b="1" smtClean="0">
                <a:latin typeface="Courier New" pitchFamily="49" charset="0"/>
                <a:cs typeface="Courier New" pitchFamily="49" charset="0"/>
              </a:rPr>
              <a:t>Wheel</a:t>
            </a:r>
            <a:r>
              <a:rPr lang="en-US" b="1" smtClean="0"/>
              <a:t> as a </a:t>
            </a:r>
            <a:r>
              <a:rPr lang="en-US" b="1" smtClean="0">
                <a:latin typeface="Courier New" pitchFamily="49" charset="0"/>
                <a:cs typeface="Courier New" pitchFamily="49" charset="0"/>
              </a:rPr>
              <a:t>Subclass</a:t>
            </a:r>
            <a:r>
              <a:rPr lang="en-US" b="1" smtClean="0"/>
              <a:t> of Circle:</a:t>
            </a:r>
          </a:p>
          <a:p>
            <a:r>
              <a:rPr lang="en-US" smtClean="0">
                <a:latin typeface="Courier New" pitchFamily="49" charset="0"/>
                <a:cs typeface="Courier New" pitchFamily="49" charset="0"/>
              </a:rPr>
              <a:t>Wheel</a:t>
            </a:r>
            <a:r>
              <a:rPr lang="en-US" smtClean="0"/>
              <a:t> extends </a:t>
            </a:r>
            <a:r>
              <a:rPr lang="en-US" smtClean="0">
                <a:latin typeface="Courier New" pitchFamily="49" charset="0"/>
                <a:cs typeface="Courier New" pitchFamily="49" charset="0"/>
              </a:rPr>
              <a:t>Circle</a:t>
            </a:r>
            <a:r>
              <a:rPr lang="en-US" smtClean="0"/>
              <a:t>, so it inherits properties from </a:t>
            </a:r>
            <a:r>
              <a:rPr lang="en-US" smtClean="0">
                <a:latin typeface="Courier New" pitchFamily="49" charset="0"/>
                <a:cs typeface="Courier New" pitchFamily="49" charset="0"/>
              </a:rPr>
              <a:t>Circle</a:t>
            </a:r>
            <a:r>
              <a:rPr lang="en-US" smtClean="0"/>
              <a:t>, such as </a:t>
            </a:r>
            <a:r>
              <a:rPr lang="en-US" smtClean="0">
                <a:latin typeface="Courier New" pitchFamily="49" charset="0"/>
                <a:cs typeface="Courier New" pitchFamily="49" charset="0"/>
              </a:rPr>
              <a:t>implements Shape</a:t>
            </a:r>
            <a:r>
              <a:rPr lang="en-US" smtClean="0"/>
              <a:t>.</a:t>
            </a:r>
          </a:p>
          <a:p>
            <a:r>
              <a:rPr lang="en-US" smtClean="0"/>
              <a:t>The variable </a:t>
            </a:r>
            <a:r>
              <a:rPr lang="en-US" smtClean="0">
                <a:latin typeface="Courier New" pitchFamily="49" charset="0"/>
                <a:cs typeface="Courier New" pitchFamily="49" charset="0"/>
              </a:rPr>
              <a:t>spokes</a:t>
            </a:r>
            <a:r>
              <a:rPr lang="en-US" smtClean="0"/>
              <a:t> is the only one declared; all others are inherited from </a:t>
            </a:r>
            <a:r>
              <a:rPr lang="en-US" smtClean="0">
                <a:latin typeface="Courier New" pitchFamily="49" charset="0"/>
                <a:cs typeface="Courier New" pitchFamily="49" charset="0"/>
              </a:rPr>
              <a:t>Circle</a:t>
            </a:r>
            <a:r>
              <a:rPr lang="en-US" smtClean="0"/>
              <a:t>.</a:t>
            </a:r>
          </a:p>
          <a:p>
            <a:pPr lvl="1"/>
            <a:r>
              <a:rPr lang="en-US" smtClean="0">
                <a:latin typeface="Courier New" pitchFamily="49" charset="0"/>
                <a:cs typeface="Courier New" pitchFamily="49" charset="0"/>
              </a:rPr>
              <a:t>Circle</a:t>
            </a:r>
            <a:r>
              <a:rPr lang="en-US" smtClean="0"/>
              <a:t> variables must be declared protected.</a:t>
            </a:r>
          </a:p>
          <a:p>
            <a:pPr lvl="1"/>
            <a:r>
              <a:rPr lang="en-US" smtClean="0">
                <a:latin typeface="Courier New" pitchFamily="49" charset="0"/>
                <a:cs typeface="Courier New" pitchFamily="49" charset="0"/>
              </a:rPr>
              <a:t>Circle’</a:t>
            </a:r>
            <a:r>
              <a:rPr lang="en-US" smtClean="0">
                <a:cs typeface="Courier New" pitchFamily="49" charset="0"/>
              </a:rPr>
              <a:t>s</a:t>
            </a:r>
            <a:r>
              <a:rPr lang="en-US" smtClean="0"/>
              <a:t> descendents can access the variables while hiding them from other classes.</a:t>
            </a:r>
          </a:p>
        </p:txBody>
      </p:sp>
      <p:sp>
        <p:nvSpPr>
          <p:cNvPr id="49155" name="Slide Number Placeholder 3"/>
          <p:cNvSpPr>
            <a:spLocks noGrp="1"/>
          </p:cNvSpPr>
          <p:nvPr>
            <p:ph type="sldNum" sz="quarter" idx="10"/>
          </p:nvPr>
        </p:nvSpPr>
        <p:spPr>
          <a:noFill/>
        </p:spPr>
        <p:txBody>
          <a:bodyPr/>
          <a:lstStyle/>
          <a:p>
            <a:fld id="{1DDA5210-0615-4A9E-AFB0-A2D050B6A779}" type="slidenum">
              <a:rPr lang="en-US" smtClean="0"/>
              <a:pPr/>
              <a:t>30</a:t>
            </a:fld>
            <a:endParaRPr lang="en-US"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smtClean="0"/>
              <a:t>Code Reuse Through Inheritance (continued)</a:t>
            </a:r>
          </a:p>
        </p:txBody>
      </p:sp>
      <p:sp>
        <p:nvSpPr>
          <p:cNvPr id="50178" name="Content Placeholder 2"/>
          <p:cNvSpPr>
            <a:spLocks noGrp="1"/>
          </p:cNvSpPr>
          <p:nvPr>
            <p:ph idx="1"/>
          </p:nvPr>
        </p:nvSpPr>
        <p:spPr/>
        <p:txBody>
          <a:bodyPr/>
          <a:lstStyle/>
          <a:p>
            <a:r>
              <a:rPr lang="en-US" b="1" smtClean="0"/>
              <a:t>Detailed Explanation:</a:t>
            </a:r>
          </a:p>
          <a:p>
            <a:r>
              <a:rPr lang="en-US" smtClean="0"/>
              <a:t>A </a:t>
            </a:r>
            <a:r>
              <a:rPr lang="en-US" smtClean="0">
                <a:latin typeface="Courier New" pitchFamily="49" charset="0"/>
                <a:cs typeface="Courier New" pitchFamily="49" charset="0"/>
              </a:rPr>
              <a:t>protected</a:t>
            </a:r>
            <a:r>
              <a:rPr lang="en-US" smtClean="0"/>
              <a:t> method is accessible to a class’s descendents, but not any other classes in the hierarchy.</a:t>
            </a:r>
          </a:p>
          <a:p>
            <a:r>
              <a:rPr lang="en-US" smtClean="0"/>
              <a:t>The keyword </a:t>
            </a:r>
            <a:r>
              <a:rPr lang="en-US" smtClean="0">
                <a:latin typeface="Courier New" pitchFamily="49" charset="0"/>
                <a:cs typeface="Courier New" pitchFamily="49" charset="0"/>
              </a:rPr>
              <a:t>super</a:t>
            </a:r>
            <a:r>
              <a:rPr lang="en-US" smtClean="0"/>
              <a:t> activates a constructor in </a:t>
            </a:r>
            <a:r>
              <a:rPr lang="en-US" smtClean="0">
                <a:latin typeface="Courier New" pitchFamily="49" charset="0"/>
                <a:cs typeface="Courier New" pitchFamily="49" charset="0"/>
              </a:rPr>
              <a:t>Circle</a:t>
            </a:r>
            <a:r>
              <a:rPr lang="en-US" smtClean="0"/>
              <a:t>, and the parameter list used with </a:t>
            </a:r>
            <a:r>
              <a:rPr lang="en-US" smtClean="0">
                <a:latin typeface="Courier New" pitchFamily="49" charset="0"/>
              </a:rPr>
              <a:t>super</a:t>
            </a:r>
            <a:r>
              <a:rPr lang="en-US" smtClean="0"/>
              <a:t> determines which constructor in </a:t>
            </a:r>
            <a:r>
              <a:rPr lang="en-US" smtClean="0">
                <a:latin typeface="Courier New" pitchFamily="49" charset="0"/>
                <a:cs typeface="Courier New" pitchFamily="49" charset="0"/>
              </a:rPr>
              <a:t>Circle</a:t>
            </a:r>
            <a:r>
              <a:rPr lang="en-US" smtClean="0"/>
              <a:t> is called.</a:t>
            </a:r>
          </a:p>
        </p:txBody>
      </p:sp>
      <p:sp>
        <p:nvSpPr>
          <p:cNvPr id="50179" name="Slide Number Placeholder 3"/>
          <p:cNvSpPr>
            <a:spLocks noGrp="1"/>
          </p:cNvSpPr>
          <p:nvPr>
            <p:ph type="sldNum" sz="quarter" idx="10"/>
          </p:nvPr>
        </p:nvSpPr>
        <p:spPr>
          <a:noFill/>
        </p:spPr>
        <p:txBody>
          <a:bodyPr/>
          <a:lstStyle/>
          <a:p>
            <a:fld id="{80B725C1-13E4-41C4-B4AB-871DFF506EA7}" type="slidenum">
              <a:rPr lang="en-US" smtClean="0"/>
              <a:pPr/>
              <a:t>31</a:t>
            </a:fld>
            <a:endParaRPr lang="en-US"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smtClean="0"/>
              <a:t>Code Reuse Through Inheritance (continued)</a:t>
            </a:r>
          </a:p>
        </p:txBody>
      </p:sp>
      <p:sp>
        <p:nvSpPr>
          <p:cNvPr id="51202" name="Content Placeholder 2"/>
          <p:cNvSpPr>
            <a:spLocks noGrp="1"/>
          </p:cNvSpPr>
          <p:nvPr>
            <p:ph idx="1"/>
          </p:nvPr>
        </p:nvSpPr>
        <p:spPr/>
        <p:txBody>
          <a:bodyPr/>
          <a:lstStyle/>
          <a:p>
            <a:r>
              <a:rPr lang="en-US" b="1" smtClean="0"/>
              <a:t>Detailed Explanation (cont):</a:t>
            </a:r>
          </a:p>
          <a:p>
            <a:r>
              <a:rPr lang="en-US" smtClean="0"/>
              <a:t>The keyword super can be used in methods other than constructors:</a:t>
            </a:r>
          </a:p>
          <a:p>
            <a:pPr lvl="1"/>
            <a:r>
              <a:rPr lang="en-US" smtClean="0"/>
              <a:t>Can appear in any place with the method.</a:t>
            </a:r>
          </a:p>
          <a:p>
            <a:pPr lvl="1"/>
            <a:endParaRPr lang="en-US" smtClean="0"/>
          </a:p>
          <a:p>
            <a:pPr lvl="1"/>
            <a:r>
              <a:rPr lang="en-US" smtClean="0"/>
              <a:t>Activates the named method in the superclass (polymorphic).</a:t>
            </a:r>
          </a:p>
        </p:txBody>
      </p:sp>
      <p:sp>
        <p:nvSpPr>
          <p:cNvPr id="51203" name="Slide Number Placeholder 3"/>
          <p:cNvSpPr>
            <a:spLocks noGrp="1"/>
          </p:cNvSpPr>
          <p:nvPr>
            <p:ph type="sldNum" sz="quarter" idx="10"/>
          </p:nvPr>
        </p:nvSpPr>
        <p:spPr>
          <a:noFill/>
        </p:spPr>
        <p:txBody>
          <a:bodyPr/>
          <a:lstStyle/>
          <a:p>
            <a:fld id="{9A722EE6-8AA5-4ACC-A2B6-A869A2DA9FA0}" type="slidenum">
              <a:rPr lang="en-US" smtClean="0"/>
              <a:pPr/>
              <a:t>32</a:t>
            </a:fld>
            <a:endParaRPr lang="en-US" smtClean="0"/>
          </a:p>
        </p:txBody>
      </p:sp>
      <p:pic>
        <p:nvPicPr>
          <p:cNvPr id="51206" name="Picture 6"/>
          <p:cNvPicPr>
            <a:picLocks noChangeAspect="1" noChangeArrowheads="1"/>
          </p:cNvPicPr>
          <p:nvPr/>
        </p:nvPicPr>
        <p:blipFill>
          <a:blip r:embed="rId2"/>
          <a:srcRect/>
          <a:stretch>
            <a:fillRect/>
          </a:stretch>
        </p:blipFill>
        <p:spPr bwMode="auto">
          <a:xfrm>
            <a:off x="1752600" y="4267200"/>
            <a:ext cx="5753100" cy="4000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US" smtClean="0"/>
              <a:t>Code Reuse Through Inheritance (continued)</a:t>
            </a:r>
          </a:p>
        </p:txBody>
      </p:sp>
      <p:sp>
        <p:nvSpPr>
          <p:cNvPr id="52226" name="Content Placeholder 2"/>
          <p:cNvSpPr>
            <a:spLocks noGrp="1"/>
          </p:cNvSpPr>
          <p:nvPr>
            <p:ph idx="1"/>
          </p:nvPr>
        </p:nvSpPr>
        <p:spPr>
          <a:xfrm>
            <a:off x="838200" y="2362200"/>
            <a:ext cx="7848600" cy="3648075"/>
          </a:xfrm>
        </p:spPr>
        <p:txBody>
          <a:bodyPr/>
          <a:lstStyle/>
          <a:p>
            <a:r>
              <a:rPr lang="en-US" sz="2400" b="1" smtClean="0"/>
              <a:t>Detailed Explanation (cont):</a:t>
            </a:r>
          </a:p>
          <a:p>
            <a:r>
              <a:rPr lang="en-US" sz="2400" smtClean="0"/>
              <a:t>Methods that are inherited unchanged from </a:t>
            </a:r>
            <a:r>
              <a:rPr lang="en-US" sz="2400" smtClean="0">
                <a:latin typeface="Courier New" pitchFamily="49" charset="0"/>
                <a:cs typeface="Courier New" pitchFamily="49" charset="0"/>
              </a:rPr>
              <a:t>Circle</a:t>
            </a:r>
            <a:r>
              <a:rPr lang="en-US" sz="2400" smtClean="0"/>
              <a:t> are not implemented in </a:t>
            </a:r>
            <a:r>
              <a:rPr lang="en-US" sz="2400" smtClean="0">
                <a:latin typeface="Courier New" pitchFamily="49" charset="0"/>
                <a:cs typeface="Courier New" pitchFamily="49" charset="0"/>
              </a:rPr>
              <a:t>Wheel</a:t>
            </a:r>
            <a:r>
              <a:rPr lang="en-US" sz="2400" smtClean="0"/>
              <a:t>.</a:t>
            </a:r>
          </a:p>
          <a:p>
            <a:r>
              <a:rPr lang="en-US" sz="2400" smtClean="0"/>
              <a:t>Methods redefined in class </a:t>
            </a:r>
            <a:r>
              <a:rPr lang="en-US" sz="2400" smtClean="0">
                <a:latin typeface="Courier New" pitchFamily="49" charset="0"/>
                <a:cs typeface="Courier New" pitchFamily="49" charset="0"/>
              </a:rPr>
              <a:t>Wheel</a:t>
            </a:r>
            <a:r>
              <a:rPr lang="en-US" sz="2400" smtClean="0"/>
              <a:t> when the wheel object responds differently to a message than a circle object.</a:t>
            </a:r>
          </a:p>
          <a:p>
            <a:r>
              <a:rPr lang="en-US" sz="2400" smtClean="0"/>
              <a:t>Subclasses can have methods not in the superclass.</a:t>
            </a:r>
          </a:p>
          <a:p>
            <a:r>
              <a:rPr lang="en-US" sz="2400" smtClean="0"/>
              <a:t>You cannot cast a variable to a type that conflicts with its identity.</a:t>
            </a:r>
          </a:p>
        </p:txBody>
      </p:sp>
      <p:sp>
        <p:nvSpPr>
          <p:cNvPr id="52227" name="Slide Number Placeholder 3"/>
          <p:cNvSpPr>
            <a:spLocks noGrp="1"/>
          </p:cNvSpPr>
          <p:nvPr>
            <p:ph type="sldNum" sz="quarter" idx="10"/>
          </p:nvPr>
        </p:nvSpPr>
        <p:spPr>
          <a:noFill/>
        </p:spPr>
        <p:txBody>
          <a:bodyPr/>
          <a:lstStyle/>
          <a:p>
            <a:fld id="{9E9C3878-7A7F-4969-A80A-666A65C9143C}" type="slidenum">
              <a:rPr lang="en-US" smtClean="0"/>
              <a:pPr/>
              <a:t>33</a:t>
            </a:fld>
            <a:endParaRPr lang="en-US"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r>
              <a:rPr lang="en-US" smtClean="0"/>
              <a:t>Working with Arrays of Objects </a:t>
            </a:r>
          </a:p>
        </p:txBody>
      </p:sp>
      <p:sp>
        <p:nvSpPr>
          <p:cNvPr id="53250" name="Content Placeholder 2"/>
          <p:cNvSpPr>
            <a:spLocks noGrp="1"/>
          </p:cNvSpPr>
          <p:nvPr>
            <p:ph idx="1"/>
          </p:nvPr>
        </p:nvSpPr>
        <p:spPr/>
        <p:txBody>
          <a:bodyPr/>
          <a:lstStyle/>
          <a:p>
            <a:r>
              <a:rPr lang="en-US" smtClean="0"/>
              <a:t>The element type of an array can be primitive, reference (abstract or concrete), or an interface.</a:t>
            </a:r>
          </a:p>
          <a:p>
            <a:pPr lvl="1"/>
            <a:r>
              <a:rPr lang="en-US" smtClean="0"/>
              <a:t>Primitive and concrete: all array elements are the same type and respond to the same type of operators or methods.</a:t>
            </a:r>
          </a:p>
          <a:p>
            <a:pPr lvl="1"/>
            <a:r>
              <a:rPr lang="en-US" smtClean="0"/>
              <a:t>Interfaces, abstract, or superclasses: arrays can contain objects of different types.</a:t>
            </a:r>
          </a:p>
        </p:txBody>
      </p:sp>
      <p:sp>
        <p:nvSpPr>
          <p:cNvPr id="53251" name="Slide Number Placeholder 3"/>
          <p:cNvSpPr>
            <a:spLocks noGrp="1"/>
          </p:cNvSpPr>
          <p:nvPr>
            <p:ph type="sldNum" sz="quarter" idx="10"/>
          </p:nvPr>
        </p:nvSpPr>
        <p:spPr>
          <a:noFill/>
        </p:spPr>
        <p:txBody>
          <a:bodyPr/>
          <a:lstStyle/>
          <a:p>
            <a:fld id="{4DDA0769-F2FC-4DE3-8320-9BE4007342EF}" type="slidenum">
              <a:rPr lang="en-US" smtClean="0"/>
              <a:pPr/>
              <a:t>34</a:t>
            </a:fld>
            <a:endParaRPr lang="en-US"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smtClean="0"/>
              <a:t>Working with Arrays of Objects (continued)</a:t>
            </a:r>
          </a:p>
        </p:txBody>
      </p:sp>
      <p:sp>
        <p:nvSpPr>
          <p:cNvPr id="54274" name="Content Placeholder 2"/>
          <p:cNvSpPr>
            <a:spLocks noGrp="1"/>
          </p:cNvSpPr>
          <p:nvPr>
            <p:ph idx="1"/>
          </p:nvPr>
        </p:nvSpPr>
        <p:spPr/>
        <p:txBody>
          <a:bodyPr/>
          <a:lstStyle/>
          <a:p>
            <a:r>
              <a:rPr lang="en-US" b="1" smtClean="0"/>
              <a:t>Polymorphism, Casting, and </a:t>
            </a:r>
            <a:r>
              <a:rPr lang="en-US" b="1" smtClean="0">
                <a:latin typeface="Courier New" pitchFamily="49" charset="0"/>
                <a:cs typeface="Courier New" pitchFamily="49" charset="0"/>
              </a:rPr>
              <a:t>instanceOf</a:t>
            </a:r>
            <a:r>
              <a:rPr lang="en-US" b="1" smtClean="0"/>
              <a:t>:</a:t>
            </a:r>
          </a:p>
          <a:p>
            <a:r>
              <a:rPr lang="en-US" smtClean="0"/>
              <a:t>Polymorphism can be used to send messages to elements that are of different concrete classes if they are implement </a:t>
            </a:r>
            <a:r>
              <a:rPr lang="en-US" smtClean="0">
                <a:latin typeface="Courier New" pitchFamily="49" charset="0"/>
                <a:cs typeface="Courier New" pitchFamily="49" charset="0"/>
              </a:rPr>
              <a:t>Shape</a:t>
            </a:r>
            <a:r>
              <a:rPr lang="en-US" smtClean="0"/>
              <a:t>, for example.</a:t>
            </a:r>
          </a:p>
          <a:p>
            <a:r>
              <a:rPr lang="en-US" smtClean="0"/>
              <a:t>Use parentheses to determine casting order.</a:t>
            </a:r>
          </a:p>
          <a:p>
            <a:r>
              <a:rPr lang="en-US" smtClean="0">
                <a:latin typeface="Courier New" pitchFamily="49" charset="0"/>
                <a:cs typeface="Courier New" pitchFamily="49" charset="0"/>
              </a:rPr>
              <a:t>instanceOf</a:t>
            </a:r>
            <a:r>
              <a:rPr lang="en-US" smtClean="0"/>
              <a:t> variable: used to determine if an object’s type before casting an object to it.</a:t>
            </a:r>
          </a:p>
        </p:txBody>
      </p:sp>
      <p:sp>
        <p:nvSpPr>
          <p:cNvPr id="54275" name="Slide Number Placeholder 3"/>
          <p:cNvSpPr>
            <a:spLocks noGrp="1"/>
          </p:cNvSpPr>
          <p:nvPr>
            <p:ph type="sldNum" sz="quarter" idx="10"/>
          </p:nvPr>
        </p:nvSpPr>
        <p:spPr>
          <a:noFill/>
        </p:spPr>
        <p:txBody>
          <a:bodyPr/>
          <a:lstStyle/>
          <a:p>
            <a:fld id="{AA6A72B6-1351-459B-8D2D-5B689D20CA65}" type="slidenum">
              <a:rPr lang="en-US" smtClean="0"/>
              <a:pPr/>
              <a:t>35</a:t>
            </a:fld>
            <a:endParaRPr lang="en-US"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smtClean="0"/>
              <a:t>Working with Arrays of Objects (continued)</a:t>
            </a:r>
          </a:p>
        </p:txBody>
      </p:sp>
      <p:sp>
        <p:nvSpPr>
          <p:cNvPr id="55298" name="Content Placeholder 2"/>
          <p:cNvSpPr>
            <a:spLocks noGrp="1"/>
          </p:cNvSpPr>
          <p:nvPr>
            <p:ph idx="1"/>
          </p:nvPr>
        </p:nvSpPr>
        <p:spPr/>
        <p:txBody>
          <a:bodyPr/>
          <a:lstStyle/>
          <a:p>
            <a:r>
              <a:rPr lang="en-US" b="1" smtClean="0"/>
              <a:t>Arrays of </a:t>
            </a:r>
            <a:r>
              <a:rPr lang="en-US" b="1" smtClean="0">
                <a:latin typeface="Courier New" pitchFamily="49" charset="0"/>
                <a:cs typeface="Courier New" pitchFamily="49" charset="0"/>
              </a:rPr>
              <a:t>Object</a:t>
            </a:r>
            <a:r>
              <a:rPr lang="en-US" b="1" smtClean="0"/>
              <a:t>:</a:t>
            </a:r>
            <a:endParaRPr lang="en-US" smtClean="0"/>
          </a:p>
          <a:p>
            <a:r>
              <a:rPr lang="en-US" smtClean="0"/>
              <a:t>Can insert any </a:t>
            </a:r>
            <a:r>
              <a:rPr lang="en-US" smtClean="0">
                <a:latin typeface="Courier New" pitchFamily="49" charset="0"/>
                <a:cs typeface="Courier New" pitchFamily="49" charset="0"/>
              </a:rPr>
              <a:t>Object</a:t>
            </a:r>
            <a:r>
              <a:rPr lang="en-US" smtClean="0"/>
              <a:t> into an array of object, and replace any array of </a:t>
            </a:r>
            <a:r>
              <a:rPr lang="en-US" smtClean="0">
                <a:latin typeface="Courier New" pitchFamily="49" charset="0"/>
                <a:cs typeface="Courier New" pitchFamily="49" charset="0"/>
              </a:rPr>
              <a:t>Object</a:t>
            </a:r>
            <a:r>
              <a:rPr lang="en-US" smtClean="0"/>
              <a:t> with another array of any reference type.</a:t>
            </a:r>
          </a:p>
          <a:p>
            <a:r>
              <a:rPr lang="en-US" smtClean="0"/>
              <a:t>Be careful when an object is accessed in an </a:t>
            </a:r>
            <a:r>
              <a:rPr lang="en-US" smtClean="0">
                <a:latin typeface="Courier New" pitchFamily="49" charset="0"/>
                <a:cs typeface="Courier New" pitchFamily="49" charset="0"/>
              </a:rPr>
              <a:t>Object</a:t>
            </a:r>
            <a:r>
              <a:rPr lang="en-US" smtClean="0"/>
              <a:t> array: casting often must occur because </a:t>
            </a:r>
            <a:r>
              <a:rPr lang="en-US" smtClean="0">
                <a:latin typeface="Courier New" pitchFamily="49" charset="0"/>
                <a:cs typeface="Courier New" pitchFamily="49" charset="0"/>
              </a:rPr>
              <a:t>Object</a:t>
            </a:r>
            <a:r>
              <a:rPr lang="en-US" smtClean="0"/>
              <a:t> includes so few methods the array element supports.</a:t>
            </a:r>
          </a:p>
        </p:txBody>
      </p:sp>
      <p:sp>
        <p:nvSpPr>
          <p:cNvPr id="55299" name="Slide Number Placeholder 3"/>
          <p:cNvSpPr>
            <a:spLocks noGrp="1"/>
          </p:cNvSpPr>
          <p:nvPr>
            <p:ph type="sldNum" sz="quarter" idx="10"/>
          </p:nvPr>
        </p:nvSpPr>
        <p:spPr>
          <a:noFill/>
        </p:spPr>
        <p:txBody>
          <a:bodyPr/>
          <a:lstStyle/>
          <a:p>
            <a:fld id="{E5AE784B-6833-435A-A066-B097D3DDA9CC}" type="slidenum">
              <a:rPr lang="en-US" smtClean="0"/>
              <a:pPr/>
              <a:t>36</a:t>
            </a:fld>
            <a:endParaRPr lang="en-US"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smtClean="0"/>
              <a:t>Inheritance and Abstract Classes</a:t>
            </a:r>
          </a:p>
        </p:txBody>
      </p:sp>
      <p:sp>
        <p:nvSpPr>
          <p:cNvPr id="56322" name="Content Placeholder 2"/>
          <p:cNvSpPr>
            <a:spLocks noGrp="1"/>
          </p:cNvSpPr>
          <p:nvPr>
            <p:ph idx="1"/>
          </p:nvPr>
        </p:nvSpPr>
        <p:spPr/>
        <p:txBody>
          <a:bodyPr/>
          <a:lstStyle/>
          <a:p>
            <a:r>
              <a:rPr lang="en-US" smtClean="0"/>
              <a:t>Inheritance reduces code duplication.</a:t>
            </a:r>
          </a:p>
          <a:p>
            <a:r>
              <a:rPr lang="en-US" b="1" smtClean="0"/>
              <a:t>Abstract class</a:t>
            </a:r>
            <a:r>
              <a:rPr lang="en-US" smtClean="0"/>
              <a:t>: cannot be instantiated.</a:t>
            </a:r>
          </a:p>
          <a:p>
            <a:r>
              <a:rPr lang="en-US" b="1" smtClean="0"/>
              <a:t>Concrete class</a:t>
            </a:r>
            <a:r>
              <a:rPr lang="en-US" smtClean="0"/>
              <a:t>: extends a class and are instantiated.</a:t>
            </a:r>
          </a:p>
          <a:p>
            <a:r>
              <a:rPr lang="en-US" b="1" smtClean="0"/>
              <a:t>Abstract methods</a:t>
            </a:r>
            <a:r>
              <a:rPr lang="en-US" smtClean="0"/>
              <a:t>: methods in an abstract class for which you cannot write any code.</a:t>
            </a:r>
          </a:p>
          <a:p>
            <a:r>
              <a:rPr lang="en-US" b="1" smtClean="0"/>
              <a:t>Final method</a:t>
            </a:r>
            <a:r>
              <a:rPr lang="en-US" smtClean="0"/>
              <a:t>: cannot be overridden by a subclass.</a:t>
            </a:r>
          </a:p>
        </p:txBody>
      </p:sp>
      <p:sp>
        <p:nvSpPr>
          <p:cNvPr id="56323" name="Slide Number Placeholder 3"/>
          <p:cNvSpPr>
            <a:spLocks noGrp="1"/>
          </p:cNvSpPr>
          <p:nvPr>
            <p:ph type="sldNum" sz="quarter" idx="10"/>
          </p:nvPr>
        </p:nvSpPr>
        <p:spPr>
          <a:noFill/>
        </p:spPr>
        <p:txBody>
          <a:bodyPr/>
          <a:lstStyle/>
          <a:p>
            <a:fld id="{F1F2E7F0-27E6-42BE-89DB-07E06EDB76EC}" type="slidenum">
              <a:rPr lang="en-US" smtClean="0"/>
              <a:pPr/>
              <a:t>37</a:t>
            </a:fld>
            <a:endParaRPr lang="en-US"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762000" y="914400"/>
            <a:ext cx="8229600" cy="1143000"/>
          </a:xfrm>
        </p:spPr>
        <p:txBody>
          <a:bodyPr/>
          <a:lstStyle/>
          <a:p>
            <a:r>
              <a:rPr lang="en-US" sz="2800" smtClean="0"/>
              <a:t>Some Observations About Interfaces, Inheritance, and Relationships Among Classes </a:t>
            </a:r>
          </a:p>
        </p:txBody>
      </p:sp>
      <p:sp>
        <p:nvSpPr>
          <p:cNvPr id="57346" name="Content Placeholder 2"/>
          <p:cNvSpPr>
            <a:spLocks noGrp="1"/>
          </p:cNvSpPr>
          <p:nvPr>
            <p:ph idx="1"/>
          </p:nvPr>
        </p:nvSpPr>
        <p:spPr/>
        <p:txBody>
          <a:bodyPr/>
          <a:lstStyle/>
          <a:p>
            <a:r>
              <a:rPr lang="en-US" sz="2600" smtClean="0"/>
              <a:t>A Java interface has a name and consists of method headers.</a:t>
            </a:r>
          </a:p>
          <a:p>
            <a:r>
              <a:rPr lang="en-US" sz="2600" smtClean="0"/>
              <a:t>One or more classes can implement the same interface.</a:t>
            </a:r>
          </a:p>
          <a:p>
            <a:r>
              <a:rPr lang="en-US" sz="2600" smtClean="0"/>
              <a:t>If a variable is declared to be interface, it cannot be associated with an object from any class that implements the interface.</a:t>
            </a:r>
          </a:p>
          <a:p>
            <a:r>
              <a:rPr lang="en-US" sz="2600" smtClean="0"/>
              <a:t>If a class implements an interface, so do its subclasses.</a:t>
            </a:r>
          </a:p>
        </p:txBody>
      </p:sp>
      <p:sp>
        <p:nvSpPr>
          <p:cNvPr id="57347" name="Slide Number Placeholder 3"/>
          <p:cNvSpPr>
            <a:spLocks noGrp="1"/>
          </p:cNvSpPr>
          <p:nvPr>
            <p:ph type="sldNum" sz="quarter" idx="10"/>
          </p:nvPr>
        </p:nvSpPr>
        <p:spPr>
          <a:noFill/>
        </p:spPr>
        <p:txBody>
          <a:bodyPr/>
          <a:lstStyle/>
          <a:p>
            <a:fld id="{181E7639-7633-435C-A100-E3A5ECA6A7C2}" type="slidenum">
              <a:rPr lang="en-US" smtClean="0"/>
              <a:pPr/>
              <a:t>38</a:t>
            </a:fld>
            <a:endParaRPr lang="en-US"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a:xfrm>
            <a:off x="762000" y="914400"/>
            <a:ext cx="8229600" cy="1143000"/>
          </a:xfrm>
        </p:spPr>
        <p:txBody>
          <a:bodyPr/>
          <a:lstStyle/>
          <a:p>
            <a:r>
              <a:rPr lang="en-US" sz="2800" smtClean="0"/>
              <a:t>Some Observations About Interfaces, Inheritance, and Relationships Among Classes (continued)</a:t>
            </a:r>
          </a:p>
        </p:txBody>
      </p:sp>
      <p:sp>
        <p:nvSpPr>
          <p:cNvPr id="58370" name="Content Placeholder 2"/>
          <p:cNvSpPr>
            <a:spLocks noGrp="1"/>
          </p:cNvSpPr>
          <p:nvPr>
            <p:ph idx="1"/>
          </p:nvPr>
        </p:nvSpPr>
        <p:spPr>
          <a:xfrm>
            <a:off x="838200" y="2362200"/>
            <a:ext cx="7924800" cy="3724275"/>
          </a:xfrm>
        </p:spPr>
        <p:txBody>
          <a:bodyPr/>
          <a:lstStyle/>
          <a:p>
            <a:r>
              <a:rPr lang="en-US" smtClean="0"/>
              <a:t>A subclass inherits the characteristics of its superclass.</a:t>
            </a:r>
          </a:p>
          <a:p>
            <a:pPr lvl="1"/>
            <a:r>
              <a:rPr lang="en-US" smtClean="0"/>
              <a:t>A subclass can add new variables and methods or modify inherited methods.</a:t>
            </a:r>
          </a:p>
          <a:p>
            <a:r>
              <a:rPr lang="en-US" smtClean="0"/>
              <a:t>Characteristics common to several classes can be collected in common abstract superclass that is never instantiated.</a:t>
            </a:r>
          </a:p>
          <a:p>
            <a:r>
              <a:rPr lang="en-US" smtClean="0"/>
              <a:t>Abstract class can contain headers for abstract methods implemented in subclasses.</a:t>
            </a:r>
          </a:p>
        </p:txBody>
      </p:sp>
      <p:sp>
        <p:nvSpPr>
          <p:cNvPr id="58371" name="Slide Number Placeholder 3"/>
          <p:cNvSpPr>
            <a:spLocks noGrp="1"/>
          </p:cNvSpPr>
          <p:nvPr>
            <p:ph type="sldNum" sz="quarter" idx="10"/>
          </p:nvPr>
        </p:nvSpPr>
        <p:spPr>
          <a:noFill/>
        </p:spPr>
        <p:txBody>
          <a:bodyPr/>
          <a:lstStyle/>
          <a:p>
            <a:fld id="{41D9B9A7-FC42-41E2-9F42-0A313FE4CCE7}" type="slidenum">
              <a:rPr lang="en-US" smtClean="0"/>
              <a:pPr/>
              <a:t>39</a:t>
            </a:fld>
            <a:endParaRPr lang="en-US"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3"/>
          <p:cNvSpPr>
            <a:spLocks noGrp="1" noChangeArrowheads="1"/>
          </p:cNvSpPr>
          <p:nvPr>
            <p:ph type="sldNum" sz="quarter" idx="10"/>
          </p:nvPr>
        </p:nvSpPr>
        <p:spPr>
          <a:noFill/>
        </p:spPr>
        <p:txBody>
          <a:bodyPr/>
          <a:lstStyle/>
          <a:p>
            <a:fld id="{917E05AD-C4C7-4491-AA45-49CE6FA44B40}" type="slidenum">
              <a:rPr lang="en-US" smtClean="0"/>
              <a:pPr/>
              <a:t>4</a:t>
            </a:fld>
            <a:endParaRPr lang="en-US"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F1C79034-DC6A-47C5-B35E-B2D5A96B24B7}" type="slidenum">
              <a:rPr lang="en-US" sz="2600" b="1">
                <a:solidFill>
                  <a:schemeClr val="bg1"/>
                </a:solidFill>
              </a:rPr>
              <a:pPr/>
              <a:t>4</a:t>
            </a:fld>
            <a:endParaRPr lang="en-US" sz="2600" b="1">
              <a:solidFill>
                <a:schemeClr val="bg1"/>
              </a:solidFill>
            </a:endParaRPr>
          </a:p>
        </p:txBody>
      </p:sp>
      <p:sp>
        <p:nvSpPr>
          <p:cNvPr id="22531" name="Slide Number Placeholder 6"/>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736E76FA-8C4A-4AE1-9399-A40B67B0B2B8}" type="slidenum">
              <a:rPr lang="en-US" sz="2600" b="1">
                <a:solidFill>
                  <a:schemeClr val="bg1"/>
                </a:solidFill>
              </a:rPr>
              <a:pPr/>
              <a:t>4</a:t>
            </a:fld>
            <a:endParaRPr lang="en-US" sz="2600" b="1">
              <a:solidFill>
                <a:schemeClr val="bg1"/>
              </a:solidFill>
            </a:endParaRPr>
          </a:p>
        </p:txBody>
      </p:sp>
      <p:sp>
        <p:nvSpPr>
          <p:cNvPr id="22532" name="AutoShape 2"/>
          <p:cNvSpPr>
            <a:spLocks noGrp="1" noChangeArrowheads="1"/>
          </p:cNvSpPr>
          <p:nvPr>
            <p:ph type="title"/>
          </p:nvPr>
        </p:nvSpPr>
        <p:spPr/>
        <p:txBody>
          <a:bodyPr/>
          <a:lstStyle/>
          <a:p>
            <a:pPr eaLnBrk="1" hangingPunct="1"/>
            <a:r>
              <a:rPr lang="en-US" smtClean="0"/>
              <a:t>Vocabulary</a:t>
            </a:r>
          </a:p>
        </p:txBody>
      </p:sp>
      <p:sp>
        <p:nvSpPr>
          <p:cNvPr id="22533" name="Rectangle 3"/>
          <p:cNvSpPr>
            <a:spLocks noGrp="1" noChangeArrowheads="1"/>
          </p:cNvSpPr>
          <p:nvPr>
            <p:ph type="body" sz="half" idx="1"/>
          </p:nvPr>
        </p:nvSpPr>
        <p:spPr>
          <a:xfrm>
            <a:off x="838200" y="2362200"/>
            <a:ext cx="3657600" cy="3571875"/>
          </a:xfrm>
        </p:spPr>
        <p:txBody>
          <a:bodyPr/>
          <a:lstStyle/>
          <a:p>
            <a:r>
              <a:rPr lang="en-US" smtClean="0"/>
              <a:t>abstract class</a:t>
            </a:r>
          </a:p>
          <a:p>
            <a:r>
              <a:rPr lang="en-US" smtClean="0"/>
              <a:t>abstract method</a:t>
            </a:r>
          </a:p>
          <a:p>
            <a:r>
              <a:rPr lang="en-US" smtClean="0"/>
              <a:t>aggregation</a:t>
            </a:r>
          </a:p>
          <a:p>
            <a:r>
              <a:rPr lang="en-US" smtClean="0"/>
              <a:t>aliasing</a:t>
            </a:r>
          </a:p>
          <a:p>
            <a:r>
              <a:rPr lang="en-US" smtClean="0"/>
              <a:t>class (</a:t>
            </a:r>
            <a:r>
              <a:rPr lang="en-US" smtClean="0">
                <a:latin typeface="Courier New" pitchFamily="49" charset="0"/>
                <a:cs typeface="Courier New" pitchFamily="49" charset="0"/>
              </a:rPr>
              <a:t>static</a:t>
            </a:r>
            <a:r>
              <a:rPr lang="en-US" smtClean="0"/>
              <a:t>) method</a:t>
            </a:r>
          </a:p>
          <a:p>
            <a:r>
              <a:rPr lang="en-US" smtClean="0"/>
              <a:t>class (</a:t>
            </a:r>
            <a:r>
              <a:rPr lang="en-US" smtClean="0">
                <a:latin typeface="Courier New" pitchFamily="49" charset="0"/>
                <a:cs typeface="Courier New" pitchFamily="49" charset="0"/>
              </a:rPr>
              <a:t>static</a:t>
            </a:r>
            <a:r>
              <a:rPr lang="en-US" smtClean="0"/>
              <a:t>) variable</a:t>
            </a:r>
          </a:p>
          <a:p>
            <a:endParaRPr lang="en-US" smtClean="0"/>
          </a:p>
        </p:txBody>
      </p:sp>
      <p:sp>
        <p:nvSpPr>
          <p:cNvPr id="22534" name="Rectangle 4"/>
          <p:cNvSpPr>
            <a:spLocks noGrp="1" noChangeArrowheads="1"/>
          </p:cNvSpPr>
          <p:nvPr>
            <p:ph type="body" sz="half" idx="2"/>
          </p:nvPr>
        </p:nvSpPr>
        <p:spPr>
          <a:xfrm>
            <a:off x="4724400" y="2362200"/>
            <a:ext cx="3657600" cy="3648075"/>
          </a:xfrm>
        </p:spPr>
        <p:txBody>
          <a:bodyPr/>
          <a:lstStyle/>
          <a:p>
            <a:r>
              <a:rPr lang="en-US" smtClean="0"/>
              <a:t>concrete class</a:t>
            </a:r>
          </a:p>
          <a:p>
            <a:r>
              <a:rPr lang="en-US" smtClean="0"/>
              <a:t>dependency</a:t>
            </a:r>
          </a:p>
          <a:p>
            <a:r>
              <a:rPr lang="en-US" smtClean="0"/>
              <a:t>final method</a:t>
            </a:r>
          </a:p>
          <a:p>
            <a:r>
              <a:rPr lang="en-US" smtClean="0"/>
              <a:t>inheritance</a:t>
            </a:r>
          </a:p>
          <a:p>
            <a:r>
              <a:rPr lang="en-US" smtClean="0"/>
              <a:t>interface</a:t>
            </a:r>
          </a:p>
          <a:p>
            <a:r>
              <a:rPr lang="en-US" smtClean="0"/>
              <a:t>overriding</a:t>
            </a:r>
          </a:p>
          <a:p>
            <a:r>
              <a:rPr lang="en-US" smtClean="0"/>
              <a:t>postcondition</a:t>
            </a:r>
          </a:p>
          <a:p>
            <a:r>
              <a:rPr lang="en-US" smtClean="0"/>
              <a:t>precondition</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762000" y="914400"/>
            <a:ext cx="8229600" cy="1143000"/>
          </a:xfrm>
        </p:spPr>
        <p:txBody>
          <a:bodyPr/>
          <a:lstStyle/>
          <a:p>
            <a:r>
              <a:rPr lang="en-US" sz="2800" smtClean="0"/>
              <a:t>Some Observations About Interfaces, Inheritance, and Relationships Among Classes (continued)</a:t>
            </a:r>
          </a:p>
        </p:txBody>
      </p:sp>
      <p:sp>
        <p:nvSpPr>
          <p:cNvPr id="59394" name="Content Placeholder 2"/>
          <p:cNvSpPr>
            <a:spLocks noGrp="1"/>
          </p:cNvSpPr>
          <p:nvPr>
            <p:ph idx="1"/>
          </p:nvPr>
        </p:nvSpPr>
        <p:spPr>
          <a:xfrm>
            <a:off x="838200" y="2362200"/>
            <a:ext cx="7924800" cy="3724275"/>
          </a:xfrm>
        </p:spPr>
        <p:txBody>
          <a:bodyPr/>
          <a:lstStyle/>
          <a:p>
            <a:r>
              <a:rPr lang="en-US" b="1" smtClean="0"/>
              <a:t>Finding the Right Method:</a:t>
            </a:r>
          </a:p>
          <a:p>
            <a:r>
              <a:rPr lang="en-US" smtClean="0"/>
              <a:t>When a message is sent to an object, Java looks for a matching method.</a:t>
            </a:r>
          </a:p>
          <a:p>
            <a:pPr lvl="1"/>
            <a:r>
              <a:rPr lang="en-US" smtClean="0"/>
              <a:t>Starts in object’s class, continues up hierarchy.</a:t>
            </a:r>
          </a:p>
          <a:p>
            <a:r>
              <a:rPr lang="en-US" b="1" smtClean="0"/>
              <a:t>Implementation, Extension, Overriding, and Finality:</a:t>
            </a:r>
            <a:endParaRPr lang="en-US" smtClean="0"/>
          </a:p>
          <a:p>
            <a:r>
              <a:rPr lang="en-US" smtClean="0"/>
              <a:t>Each subclass is forced to implement the abstract methods in its superclass.</a:t>
            </a:r>
          </a:p>
        </p:txBody>
      </p:sp>
      <p:sp>
        <p:nvSpPr>
          <p:cNvPr id="59395" name="Slide Number Placeholder 3"/>
          <p:cNvSpPr>
            <a:spLocks noGrp="1"/>
          </p:cNvSpPr>
          <p:nvPr>
            <p:ph type="sldNum" sz="quarter" idx="10"/>
          </p:nvPr>
        </p:nvSpPr>
        <p:spPr>
          <a:noFill/>
        </p:spPr>
        <p:txBody>
          <a:bodyPr/>
          <a:lstStyle/>
          <a:p>
            <a:fld id="{7B0E2212-DB90-4485-8209-4F0861C681C5}" type="slidenum">
              <a:rPr lang="en-US" smtClean="0"/>
              <a:pPr/>
              <a:t>40</a:t>
            </a:fld>
            <a:endParaRPr lang="en-US"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762000" y="914400"/>
            <a:ext cx="8229600" cy="1143000"/>
          </a:xfrm>
        </p:spPr>
        <p:txBody>
          <a:bodyPr/>
          <a:lstStyle/>
          <a:p>
            <a:r>
              <a:rPr lang="en-US" sz="2800" smtClean="0"/>
              <a:t>Some Observations About Interfaces, Inheritance, and Relationships Among Classes (continued)</a:t>
            </a:r>
          </a:p>
        </p:txBody>
      </p:sp>
      <p:sp>
        <p:nvSpPr>
          <p:cNvPr id="60418" name="Content Placeholder 2"/>
          <p:cNvSpPr>
            <a:spLocks noGrp="1"/>
          </p:cNvSpPr>
          <p:nvPr>
            <p:ph idx="1"/>
          </p:nvPr>
        </p:nvSpPr>
        <p:spPr>
          <a:xfrm>
            <a:off x="838200" y="2362200"/>
            <a:ext cx="8077200" cy="3724275"/>
          </a:xfrm>
        </p:spPr>
        <p:txBody>
          <a:bodyPr/>
          <a:lstStyle/>
          <a:p>
            <a:r>
              <a:rPr lang="en-US" sz="2400" b="1" smtClean="0"/>
              <a:t>Implementation, Extension, Overriding, and Finality (cont):</a:t>
            </a:r>
            <a:endParaRPr lang="en-US" sz="2400" smtClean="0"/>
          </a:p>
          <a:p>
            <a:r>
              <a:rPr lang="en-US" sz="2400" smtClean="0"/>
              <a:t>There are two kinds of extension:</a:t>
            </a:r>
          </a:p>
          <a:p>
            <a:pPr lvl="1"/>
            <a:r>
              <a:rPr lang="en-US" sz="2200" smtClean="0"/>
              <a:t>The subclass method does not exist in the superclass.</a:t>
            </a:r>
          </a:p>
          <a:p>
            <a:pPr lvl="1"/>
            <a:r>
              <a:rPr lang="en-US" sz="2200" smtClean="0"/>
              <a:t>The subclass method invokes the same method in the superclass and extends the superclass’s behavior with its own operations.</a:t>
            </a:r>
          </a:p>
          <a:p>
            <a:r>
              <a:rPr lang="en-US" sz="2400" smtClean="0"/>
              <a:t>Overriding: the subclass method is a replacement of the superclass method.</a:t>
            </a:r>
          </a:p>
        </p:txBody>
      </p:sp>
      <p:sp>
        <p:nvSpPr>
          <p:cNvPr id="60419" name="Slide Number Placeholder 3"/>
          <p:cNvSpPr>
            <a:spLocks noGrp="1"/>
          </p:cNvSpPr>
          <p:nvPr>
            <p:ph type="sldNum" sz="quarter" idx="10"/>
          </p:nvPr>
        </p:nvSpPr>
        <p:spPr>
          <a:noFill/>
        </p:spPr>
        <p:txBody>
          <a:bodyPr/>
          <a:lstStyle/>
          <a:p>
            <a:fld id="{0A6FE567-9ED4-494F-9255-9F9190A42AB6}" type="slidenum">
              <a:rPr lang="en-US" smtClean="0"/>
              <a:pPr/>
              <a:t>41</a:t>
            </a:fld>
            <a:endParaRPr lang="en-US" smtClean="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762000" y="914400"/>
            <a:ext cx="8229600" cy="1143000"/>
          </a:xfrm>
        </p:spPr>
        <p:txBody>
          <a:bodyPr/>
          <a:lstStyle/>
          <a:p>
            <a:r>
              <a:rPr lang="en-US" sz="2800" smtClean="0"/>
              <a:t>Some Observations About Interfaces, Inheritance, and Relationships Among Classes (continued)</a:t>
            </a:r>
          </a:p>
        </p:txBody>
      </p:sp>
      <p:sp>
        <p:nvSpPr>
          <p:cNvPr id="61442" name="Content Placeholder 2"/>
          <p:cNvSpPr>
            <a:spLocks noGrp="1"/>
          </p:cNvSpPr>
          <p:nvPr>
            <p:ph idx="1"/>
          </p:nvPr>
        </p:nvSpPr>
        <p:spPr>
          <a:xfrm>
            <a:off x="838200" y="2362200"/>
            <a:ext cx="8305800" cy="3724275"/>
          </a:xfrm>
        </p:spPr>
        <p:txBody>
          <a:bodyPr/>
          <a:lstStyle/>
          <a:p>
            <a:r>
              <a:rPr lang="en-US" sz="2600" b="1" smtClean="0"/>
              <a:t>Implementation, Extension, Overriding, and Finality (cont):</a:t>
            </a:r>
            <a:endParaRPr lang="en-US" sz="2600" smtClean="0"/>
          </a:p>
          <a:p>
            <a:r>
              <a:rPr lang="en-US" sz="2600" smtClean="0"/>
              <a:t>A </a:t>
            </a:r>
            <a:r>
              <a:rPr lang="en-US" sz="2600" smtClean="0">
                <a:latin typeface="Courier New" pitchFamily="49" charset="0"/>
                <a:cs typeface="Courier New" pitchFamily="49" charset="0"/>
              </a:rPr>
              <a:t>final</a:t>
            </a:r>
            <a:r>
              <a:rPr lang="en-US" sz="2600" smtClean="0"/>
              <a:t> method is complete and cannot be modified by the subclasses.</a:t>
            </a:r>
            <a:endParaRPr lang="en-US" sz="2600" b="1" smtClean="0"/>
          </a:p>
          <a:p>
            <a:r>
              <a:rPr lang="en-US" sz="2600" b="1" smtClean="0"/>
              <a:t>Working Without Interfaces:</a:t>
            </a:r>
          </a:p>
          <a:p>
            <a:r>
              <a:rPr lang="en-US" sz="2600" smtClean="0"/>
              <a:t>Interfaces are useful but not necessary.</a:t>
            </a:r>
          </a:p>
          <a:p>
            <a:r>
              <a:rPr lang="en-US" sz="2600" smtClean="0"/>
              <a:t>Hierarchies of interfaces are used to organize behavior and hierarchies of classes to maximize code reuse.</a:t>
            </a:r>
          </a:p>
        </p:txBody>
      </p:sp>
      <p:sp>
        <p:nvSpPr>
          <p:cNvPr id="61443" name="Slide Number Placeholder 3"/>
          <p:cNvSpPr>
            <a:spLocks noGrp="1"/>
          </p:cNvSpPr>
          <p:nvPr>
            <p:ph type="sldNum" sz="quarter" idx="10"/>
          </p:nvPr>
        </p:nvSpPr>
        <p:spPr>
          <a:noFill/>
        </p:spPr>
        <p:txBody>
          <a:bodyPr/>
          <a:lstStyle/>
          <a:p>
            <a:fld id="{E11CF37D-359F-4157-84D1-175D6A20549C}" type="slidenum">
              <a:rPr lang="en-US" smtClean="0"/>
              <a:pPr/>
              <a:t>42</a:t>
            </a:fld>
            <a:endParaRPr lang="en-US" smtClean="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a:xfrm>
            <a:off x="762000" y="914400"/>
            <a:ext cx="8229600" cy="1143000"/>
          </a:xfrm>
        </p:spPr>
        <p:txBody>
          <a:bodyPr/>
          <a:lstStyle/>
          <a:p>
            <a:r>
              <a:rPr lang="en-US" sz="2800" smtClean="0"/>
              <a:t>Some Observations About Interfaces, Inheritance, and Relationships Among Classes (continued)</a:t>
            </a:r>
          </a:p>
        </p:txBody>
      </p:sp>
      <p:sp>
        <p:nvSpPr>
          <p:cNvPr id="62466" name="Content Placeholder 2"/>
          <p:cNvSpPr>
            <a:spLocks noGrp="1"/>
          </p:cNvSpPr>
          <p:nvPr>
            <p:ph idx="1"/>
          </p:nvPr>
        </p:nvSpPr>
        <p:spPr>
          <a:xfrm>
            <a:off x="838200" y="2362200"/>
            <a:ext cx="8001000" cy="3724275"/>
          </a:xfrm>
        </p:spPr>
        <p:txBody>
          <a:bodyPr/>
          <a:lstStyle/>
          <a:p>
            <a:r>
              <a:rPr lang="en-US" b="1" smtClean="0"/>
              <a:t>Relationships among Classes:</a:t>
            </a:r>
          </a:p>
          <a:p>
            <a:r>
              <a:rPr lang="en-US" b="1" smtClean="0"/>
              <a:t>Dependency</a:t>
            </a:r>
            <a:r>
              <a:rPr lang="en-US" smtClean="0"/>
              <a:t>: an object of once class can send a message to an object of another class.</a:t>
            </a:r>
          </a:p>
          <a:p>
            <a:r>
              <a:rPr lang="en-US" b="1" smtClean="0"/>
              <a:t>Aggregation </a:t>
            </a:r>
            <a:r>
              <a:rPr lang="en-US" smtClean="0"/>
              <a:t>or</a:t>
            </a:r>
            <a:r>
              <a:rPr lang="en-US" b="1" smtClean="0"/>
              <a:t> has-a</a:t>
            </a:r>
            <a:r>
              <a:rPr lang="en-US" smtClean="0"/>
              <a:t>: an object of one class can contain objects of another class as structural components.</a:t>
            </a:r>
          </a:p>
          <a:p>
            <a:r>
              <a:rPr lang="en-US" b="1" smtClean="0"/>
              <a:t>Inheritance </a:t>
            </a:r>
            <a:r>
              <a:rPr lang="en-US" smtClean="0"/>
              <a:t>or</a:t>
            </a:r>
            <a:r>
              <a:rPr lang="en-US" b="1" smtClean="0"/>
              <a:t> is-a</a:t>
            </a:r>
            <a:r>
              <a:rPr lang="en-US" smtClean="0"/>
              <a:t>: an object’s class can be a subclass of a more general class.</a:t>
            </a:r>
          </a:p>
        </p:txBody>
      </p:sp>
      <p:sp>
        <p:nvSpPr>
          <p:cNvPr id="62467" name="Slide Number Placeholder 3"/>
          <p:cNvSpPr>
            <a:spLocks noGrp="1"/>
          </p:cNvSpPr>
          <p:nvPr>
            <p:ph type="sldNum" sz="quarter" idx="10"/>
          </p:nvPr>
        </p:nvSpPr>
        <p:spPr>
          <a:noFill/>
        </p:spPr>
        <p:txBody>
          <a:bodyPr/>
          <a:lstStyle/>
          <a:p>
            <a:fld id="{D5938989-FD7C-4254-8D66-6B1E70DD8D65}" type="slidenum">
              <a:rPr lang="en-US" smtClean="0"/>
              <a:pPr/>
              <a:t>43</a:t>
            </a:fld>
            <a:endParaRPr lang="en-US"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a:xfrm>
            <a:off x="762000" y="914400"/>
            <a:ext cx="8229600" cy="1143000"/>
          </a:xfrm>
        </p:spPr>
        <p:txBody>
          <a:bodyPr/>
          <a:lstStyle/>
          <a:p>
            <a:r>
              <a:rPr lang="en-US" sz="2800" smtClean="0"/>
              <a:t>Some Observations About Interfaces, Inheritance, and Relationships Among Classes (continued)</a:t>
            </a:r>
          </a:p>
        </p:txBody>
      </p:sp>
      <p:sp>
        <p:nvSpPr>
          <p:cNvPr id="63490" name="Content Placeholder 2"/>
          <p:cNvSpPr>
            <a:spLocks noGrp="1"/>
          </p:cNvSpPr>
          <p:nvPr>
            <p:ph idx="1"/>
          </p:nvPr>
        </p:nvSpPr>
        <p:spPr>
          <a:xfrm>
            <a:off x="838200" y="2362200"/>
            <a:ext cx="7924800" cy="3724275"/>
          </a:xfrm>
        </p:spPr>
        <p:txBody>
          <a:bodyPr/>
          <a:lstStyle/>
          <a:p>
            <a:r>
              <a:rPr lang="en-US" sz="2600" b="1" smtClean="0"/>
              <a:t>Relationships among Classes (cont):</a:t>
            </a:r>
            <a:endParaRPr lang="en-US" sz="2600" smtClean="0"/>
          </a:p>
          <a:p>
            <a:r>
              <a:rPr lang="en-US" sz="2600" smtClean="0"/>
              <a:t> Three types of relationships among classes</a:t>
            </a:r>
          </a:p>
        </p:txBody>
      </p:sp>
      <p:sp>
        <p:nvSpPr>
          <p:cNvPr id="63491" name="Slide Number Placeholder 3"/>
          <p:cNvSpPr>
            <a:spLocks noGrp="1"/>
          </p:cNvSpPr>
          <p:nvPr>
            <p:ph type="sldNum" sz="quarter" idx="10"/>
          </p:nvPr>
        </p:nvSpPr>
        <p:spPr>
          <a:noFill/>
        </p:spPr>
        <p:txBody>
          <a:bodyPr/>
          <a:lstStyle/>
          <a:p>
            <a:fld id="{C2C1EDA8-EB94-4331-8A66-98483827EFDA}" type="slidenum">
              <a:rPr lang="en-US" smtClean="0"/>
              <a:pPr/>
              <a:t>44</a:t>
            </a:fld>
            <a:endParaRPr lang="en-US" smtClean="0"/>
          </a:p>
        </p:txBody>
      </p:sp>
      <p:pic>
        <p:nvPicPr>
          <p:cNvPr id="63494" name="Picture 6" descr="Fig11-07"/>
          <p:cNvPicPr>
            <a:picLocks noChangeAspect="1" noChangeArrowheads="1"/>
          </p:cNvPicPr>
          <p:nvPr/>
        </p:nvPicPr>
        <p:blipFill>
          <a:blip r:embed="rId2"/>
          <a:srcRect/>
          <a:stretch>
            <a:fillRect/>
          </a:stretch>
        </p:blipFill>
        <p:spPr bwMode="auto">
          <a:xfrm>
            <a:off x="1905000" y="3352800"/>
            <a:ext cx="5334000" cy="2979738"/>
          </a:xfrm>
          <a:prstGeom prst="rect">
            <a:avLst/>
          </a:prstGeom>
          <a:noFill/>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3"/>
          <p:cNvSpPr>
            <a:spLocks noGrp="1" noChangeArrowheads="1"/>
          </p:cNvSpPr>
          <p:nvPr>
            <p:ph type="sldNum" sz="quarter" idx="10"/>
          </p:nvPr>
        </p:nvSpPr>
        <p:spPr>
          <a:noFill/>
        </p:spPr>
        <p:txBody>
          <a:bodyPr/>
          <a:lstStyle/>
          <a:p>
            <a:fld id="{FE93E9FC-FA94-4116-ACAA-0BCBC37F4592}" type="slidenum">
              <a:rPr lang="en-US" smtClean="0"/>
              <a:pPr/>
              <a:t>45</a:t>
            </a:fld>
            <a:endParaRPr lang="en-US" smtClean="0"/>
          </a:p>
        </p:txBody>
      </p:sp>
      <p:sp>
        <p:nvSpPr>
          <p:cNvPr id="6451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68D3EE04-751B-4D4A-970A-64B0F4569605}" type="slidenum">
              <a:rPr lang="en-US" sz="2600" b="1">
                <a:solidFill>
                  <a:schemeClr val="bg1"/>
                </a:solidFill>
              </a:rPr>
              <a:pPr/>
              <a:t>45</a:t>
            </a:fld>
            <a:endParaRPr lang="en-US" sz="2600" b="1">
              <a:solidFill>
                <a:schemeClr val="bg1"/>
              </a:solidFill>
            </a:endParaRPr>
          </a:p>
        </p:txBody>
      </p:sp>
      <p:sp>
        <p:nvSpPr>
          <p:cNvPr id="64515" name="Title 1"/>
          <p:cNvSpPr>
            <a:spLocks noGrp="1"/>
          </p:cNvSpPr>
          <p:nvPr>
            <p:ph type="title"/>
          </p:nvPr>
        </p:nvSpPr>
        <p:spPr/>
        <p:txBody>
          <a:bodyPr/>
          <a:lstStyle/>
          <a:p>
            <a:pPr eaLnBrk="1" hangingPunct="1"/>
            <a:r>
              <a:rPr lang="en-US" smtClean="0"/>
              <a:t>Acceptable Classes for Parameters and Return Values</a:t>
            </a:r>
          </a:p>
        </p:txBody>
      </p:sp>
      <p:sp>
        <p:nvSpPr>
          <p:cNvPr id="64516" name="Content Placeholder 2"/>
          <p:cNvSpPr>
            <a:spLocks noGrp="1"/>
          </p:cNvSpPr>
          <p:nvPr>
            <p:ph idx="1"/>
          </p:nvPr>
        </p:nvSpPr>
        <p:spPr>
          <a:xfrm>
            <a:off x="838200" y="2362200"/>
            <a:ext cx="7848600" cy="3724275"/>
          </a:xfrm>
        </p:spPr>
        <p:txBody>
          <a:bodyPr/>
          <a:lstStyle/>
          <a:p>
            <a:pPr eaLnBrk="1" hangingPunct="1"/>
            <a:r>
              <a:rPr lang="en-US" sz="2600" smtClean="0"/>
              <a:t>The rules of Java as enforced by the compiler state that in any situation when an object of class </a:t>
            </a:r>
            <a:r>
              <a:rPr lang="en-US" sz="2600" smtClean="0">
                <a:latin typeface="Courier New" pitchFamily="49" charset="0"/>
                <a:cs typeface="Courier New" pitchFamily="49" charset="0"/>
              </a:rPr>
              <a:t>BBB</a:t>
            </a:r>
            <a:r>
              <a:rPr lang="en-US" sz="2600" smtClean="0"/>
              <a:t> is expected, it is acceptable to substitute an object of a subclass but never of a superclass.</a:t>
            </a:r>
          </a:p>
          <a:p>
            <a:pPr lvl="1" eaLnBrk="1" hangingPunct="1"/>
            <a:r>
              <a:rPr lang="en-US" smtClean="0"/>
              <a:t>A subclass of </a:t>
            </a:r>
            <a:r>
              <a:rPr lang="en-US" smtClean="0">
                <a:latin typeface="Courier New" pitchFamily="49" charset="0"/>
                <a:cs typeface="Courier New" pitchFamily="49" charset="0"/>
              </a:rPr>
              <a:t>BBB</a:t>
            </a:r>
            <a:r>
              <a:rPr lang="en-US" smtClean="0"/>
              <a:t> inherits </a:t>
            </a:r>
            <a:r>
              <a:rPr lang="en-US" smtClean="0">
                <a:latin typeface="Courier New" pitchFamily="49" charset="0"/>
                <a:cs typeface="Courier New" pitchFamily="49" charset="0"/>
              </a:rPr>
              <a:t>BBB</a:t>
            </a:r>
            <a:r>
              <a:rPr lang="en-US" smtClean="0"/>
              <a:t>’s methods.</a:t>
            </a:r>
          </a:p>
          <a:p>
            <a:pPr lvl="1" eaLnBrk="1" hangingPunct="1"/>
            <a:r>
              <a:rPr lang="en-US" smtClean="0"/>
              <a:t>No guarantees about the methods in the superclass.</a:t>
            </a:r>
          </a:p>
          <a:p>
            <a:pPr eaLnBrk="1" hangingPunct="1"/>
            <a:r>
              <a:rPr lang="en-US" sz="2600" smtClean="0"/>
              <a:t>References to objects can be passed to and returned from methods.</a:t>
            </a:r>
          </a:p>
        </p:txBody>
      </p:sp>
      <p:sp>
        <p:nvSpPr>
          <p:cNvPr id="6451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A9805AF0-479A-438E-96F6-9499594ADA14}" type="slidenum">
              <a:rPr lang="en-US" sz="2600" b="1">
                <a:solidFill>
                  <a:schemeClr val="bg1"/>
                </a:solidFill>
              </a:rPr>
              <a:pPr/>
              <a:t>45</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3"/>
          <p:cNvSpPr>
            <a:spLocks noGrp="1" noChangeArrowheads="1"/>
          </p:cNvSpPr>
          <p:nvPr>
            <p:ph type="sldNum" sz="quarter" idx="10"/>
          </p:nvPr>
        </p:nvSpPr>
        <p:spPr>
          <a:noFill/>
        </p:spPr>
        <p:txBody>
          <a:bodyPr/>
          <a:lstStyle/>
          <a:p>
            <a:fld id="{CBA5DBE6-8274-49F4-8CAE-210B6D6E0787}" type="slidenum">
              <a:rPr lang="en-US" smtClean="0"/>
              <a:pPr/>
              <a:t>46</a:t>
            </a:fld>
            <a:endParaRPr lang="en-US" smtClean="0"/>
          </a:p>
        </p:txBody>
      </p:sp>
      <p:sp>
        <p:nvSpPr>
          <p:cNvPr id="6553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4E8E7BE-101F-4E1A-B67D-E841C6F6277B}" type="slidenum">
              <a:rPr lang="en-US" sz="2600" b="1">
                <a:solidFill>
                  <a:schemeClr val="bg1"/>
                </a:solidFill>
              </a:rPr>
              <a:pPr/>
              <a:t>46</a:t>
            </a:fld>
            <a:endParaRPr lang="en-US" sz="2600" b="1">
              <a:solidFill>
                <a:schemeClr val="bg1"/>
              </a:solidFill>
            </a:endParaRPr>
          </a:p>
        </p:txBody>
      </p:sp>
      <p:sp>
        <p:nvSpPr>
          <p:cNvPr id="65539" name="Title 1"/>
          <p:cNvSpPr>
            <a:spLocks noGrp="1"/>
          </p:cNvSpPr>
          <p:nvPr>
            <p:ph type="title"/>
          </p:nvPr>
        </p:nvSpPr>
        <p:spPr/>
        <p:txBody>
          <a:bodyPr/>
          <a:lstStyle/>
          <a:p>
            <a:pPr eaLnBrk="1" hangingPunct="1"/>
            <a:r>
              <a:rPr lang="en-US" smtClean="0"/>
              <a:t>Error Handling with Classes</a:t>
            </a:r>
          </a:p>
        </p:txBody>
      </p:sp>
      <p:sp>
        <p:nvSpPr>
          <p:cNvPr id="65540" name="Content Placeholder 2"/>
          <p:cNvSpPr>
            <a:spLocks noGrp="1"/>
          </p:cNvSpPr>
          <p:nvPr>
            <p:ph idx="1"/>
          </p:nvPr>
        </p:nvSpPr>
        <p:spPr>
          <a:xfrm>
            <a:off x="838200" y="2362200"/>
            <a:ext cx="7924800" cy="3724275"/>
          </a:xfrm>
        </p:spPr>
        <p:txBody>
          <a:bodyPr/>
          <a:lstStyle/>
          <a:p>
            <a:pPr eaLnBrk="1" hangingPunct="1"/>
            <a:r>
              <a:rPr lang="en-US" b="1" smtClean="0"/>
              <a:t>Preconditions and Postconditions:</a:t>
            </a:r>
          </a:p>
          <a:p>
            <a:pPr eaLnBrk="1" hangingPunct="1"/>
            <a:r>
              <a:rPr lang="en-US" b="1" smtClean="0"/>
              <a:t>Preconditions</a:t>
            </a:r>
            <a:r>
              <a:rPr lang="en-US" smtClean="0"/>
              <a:t>: things that must be true before a method is invoked.</a:t>
            </a:r>
          </a:p>
          <a:p>
            <a:pPr eaLnBrk="1" hangingPunct="1"/>
            <a:r>
              <a:rPr lang="en-US" b="1" smtClean="0"/>
              <a:t>Postconditions</a:t>
            </a:r>
            <a:r>
              <a:rPr lang="en-US" smtClean="0"/>
              <a:t>: what will be true after method has executed.</a:t>
            </a:r>
          </a:p>
          <a:p>
            <a:pPr eaLnBrk="1" hangingPunct="1"/>
            <a:r>
              <a:rPr lang="en-US" smtClean="0"/>
              <a:t>Written as comments above a method’s header.</a:t>
            </a:r>
          </a:p>
          <a:p>
            <a:pPr eaLnBrk="1" hangingPunct="1"/>
            <a:r>
              <a:rPr lang="en-US" smtClean="0"/>
              <a:t>Not all methods have pre- and postconditions.</a:t>
            </a:r>
          </a:p>
        </p:txBody>
      </p:sp>
      <p:sp>
        <p:nvSpPr>
          <p:cNvPr id="65541"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D994760-E100-4639-ABD1-320ED1CD41CD}" type="slidenum">
              <a:rPr lang="en-US" sz="2600" b="1">
                <a:solidFill>
                  <a:schemeClr val="bg1"/>
                </a:solidFill>
              </a:rPr>
              <a:pPr/>
              <a:t>46</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3"/>
          <p:cNvSpPr>
            <a:spLocks noGrp="1" noChangeArrowheads="1"/>
          </p:cNvSpPr>
          <p:nvPr>
            <p:ph type="sldNum" sz="quarter" idx="10"/>
          </p:nvPr>
        </p:nvSpPr>
        <p:spPr>
          <a:noFill/>
        </p:spPr>
        <p:txBody>
          <a:bodyPr/>
          <a:lstStyle/>
          <a:p>
            <a:fld id="{6E0406C4-BF38-4E9B-8707-303C4E9B5DC9}" type="slidenum">
              <a:rPr lang="en-US" smtClean="0"/>
              <a:pPr/>
              <a:t>47</a:t>
            </a:fld>
            <a:endParaRPr lang="en-US" smtClean="0"/>
          </a:p>
        </p:txBody>
      </p:sp>
      <p:sp>
        <p:nvSpPr>
          <p:cNvPr id="6656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03083D-D2CC-4A70-9403-1922DE050F80}" type="slidenum">
              <a:rPr lang="en-US" sz="2600" b="1">
                <a:solidFill>
                  <a:schemeClr val="bg1"/>
                </a:solidFill>
              </a:rPr>
              <a:pPr/>
              <a:t>47</a:t>
            </a:fld>
            <a:endParaRPr lang="en-US" sz="2600" b="1">
              <a:solidFill>
                <a:schemeClr val="bg1"/>
              </a:solidFill>
            </a:endParaRPr>
          </a:p>
        </p:txBody>
      </p:sp>
      <p:sp>
        <p:nvSpPr>
          <p:cNvPr id="66563" name="Title 1"/>
          <p:cNvSpPr>
            <a:spLocks noGrp="1"/>
          </p:cNvSpPr>
          <p:nvPr>
            <p:ph type="title"/>
          </p:nvPr>
        </p:nvSpPr>
        <p:spPr/>
        <p:txBody>
          <a:bodyPr/>
          <a:lstStyle/>
          <a:p>
            <a:pPr eaLnBrk="1" hangingPunct="1"/>
            <a:r>
              <a:rPr lang="en-US" smtClean="0"/>
              <a:t/>
            </a:r>
            <a:br>
              <a:rPr lang="en-US" smtClean="0"/>
            </a:br>
            <a:r>
              <a:rPr lang="en-US" smtClean="0"/>
              <a:t>Exceptions</a:t>
            </a:r>
          </a:p>
        </p:txBody>
      </p:sp>
      <p:sp>
        <p:nvSpPr>
          <p:cNvPr id="66564" name="Content Placeholder 2"/>
          <p:cNvSpPr>
            <a:spLocks noGrp="1"/>
          </p:cNvSpPr>
          <p:nvPr>
            <p:ph idx="1"/>
          </p:nvPr>
        </p:nvSpPr>
        <p:spPr>
          <a:xfrm>
            <a:off x="838200" y="2362200"/>
            <a:ext cx="7848600" cy="3724275"/>
          </a:xfrm>
        </p:spPr>
        <p:txBody>
          <a:bodyPr/>
          <a:lstStyle/>
          <a:p>
            <a:pPr eaLnBrk="1" hangingPunct="1"/>
            <a:r>
              <a:rPr lang="en-US" b="1" smtClean="0"/>
              <a:t>Examples of Exceptions:</a:t>
            </a:r>
          </a:p>
          <a:p>
            <a:pPr eaLnBrk="1" hangingPunct="1"/>
            <a:r>
              <a:rPr lang="en-US" smtClean="0"/>
              <a:t>Arithmetic, null pointer, out-of-bounds.</a:t>
            </a:r>
          </a:p>
          <a:p>
            <a:pPr eaLnBrk="1" hangingPunct="1"/>
            <a:r>
              <a:rPr lang="en-US" smtClean="0"/>
              <a:t>Other types of exceptions can be used to enforce preconditions.</a:t>
            </a:r>
          </a:p>
          <a:p>
            <a:pPr eaLnBrk="1" hangingPunct="1"/>
            <a:r>
              <a:rPr lang="en-US" smtClean="0"/>
              <a:t>Syntax: </a:t>
            </a:r>
            <a:r>
              <a:rPr lang="en-US" smtClean="0">
                <a:latin typeface="Courier New" pitchFamily="49" charset="0"/>
                <a:cs typeface="Courier New" pitchFamily="49" charset="0"/>
              </a:rPr>
              <a:t>&lt;a string&gt;</a:t>
            </a:r>
            <a:r>
              <a:rPr lang="en-US" smtClean="0"/>
              <a:t> is the message to display.</a:t>
            </a:r>
          </a:p>
        </p:txBody>
      </p:sp>
      <p:sp>
        <p:nvSpPr>
          <p:cNvPr id="66565"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52A0C000-7CBB-4414-AA4C-B414380653AF}" type="slidenum">
              <a:rPr lang="en-US" sz="2600" b="1">
                <a:solidFill>
                  <a:schemeClr val="bg1"/>
                </a:solidFill>
              </a:rPr>
              <a:pPr/>
              <a:t>47</a:t>
            </a:fld>
            <a:endParaRPr lang="en-US" sz="2600" b="1">
              <a:solidFill>
                <a:schemeClr val="bg1"/>
              </a:solidFill>
            </a:endParaRPr>
          </a:p>
        </p:txBody>
      </p:sp>
      <p:pic>
        <p:nvPicPr>
          <p:cNvPr id="66568" name="Picture 8"/>
          <p:cNvPicPr>
            <a:picLocks noChangeAspect="1" noChangeArrowheads="1"/>
          </p:cNvPicPr>
          <p:nvPr/>
        </p:nvPicPr>
        <p:blipFill>
          <a:blip r:embed="rId2"/>
          <a:srcRect/>
          <a:stretch>
            <a:fillRect/>
          </a:stretch>
        </p:blipFill>
        <p:spPr bwMode="auto">
          <a:xfrm>
            <a:off x="1752600" y="5486400"/>
            <a:ext cx="5895975" cy="3429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3"/>
          <p:cNvSpPr>
            <a:spLocks noGrp="1" noChangeArrowheads="1"/>
          </p:cNvSpPr>
          <p:nvPr>
            <p:ph type="sldNum" sz="quarter" idx="10"/>
          </p:nvPr>
        </p:nvSpPr>
        <p:spPr>
          <a:noFill/>
        </p:spPr>
        <p:txBody>
          <a:bodyPr/>
          <a:lstStyle/>
          <a:p>
            <a:fld id="{5DB84078-E686-4762-BAF7-E34CDE532282}" type="slidenum">
              <a:rPr lang="en-US" smtClean="0"/>
              <a:pPr/>
              <a:t>48</a:t>
            </a:fld>
            <a:endParaRPr lang="en-US" smtClean="0"/>
          </a:p>
        </p:txBody>
      </p:sp>
      <p:sp>
        <p:nvSpPr>
          <p:cNvPr id="6758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EA5B4354-68B8-4FC0-9A53-60C46A3C6540}" type="slidenum">
              <a:rPr lang="en-US" sz="2600" b="1">
                <a:solidFill>
                  <a:schemeClr val="bg1"/>
                </a:solidFill>
              </a:rPr>
              <a:pPr/>
              <a:t>48</a:t>
            </a:fld>
            <a:endParaRPr lang="en-US" sz="2600" b="1">
              <a:solidFill>
                <a:schemeClr val="bg1"/>
              </a:solidFill>
            </a:endParaRPr>
          </a:p>
        </p:txBody>
      </p:sp>
      <p:sp>
        <p:nvSpPr>
          <p:cNvPr id="67587" name="Title 1"/>
          <p:cNvSpPr>
            <a:spLocks noGrp="1"/>
          </p:cNvSpPr>
          <p:nvPr>
            <p:ph type="title"/>
          </p:nvPr>
        </p:nvSpPr>
        <p:spPr/>
        <p:txBody>
          <a:bodyPr/>
          <a:lstStyle/>
          <a:p>
            <a:pPr eaLnBrk="1" hangingPunct="1"/>
            <a:r>
              <a:rPr lang="en-US" smtClean="0"/>
              <a:t/>
            </a:r>
            <a:br>
              <a:rPr lang="en-US" smtClean="0"/>
            </a:br>
            <a:r>
              <a:rPr lang="en-US" smtClean="0"/>
              <a:t>Exceptions (continued)</a:t>
            </a:r>
          </a:p>
        </p:txBody>
      </p:sp>
      <p:sp>
        <p:nvSpPr>
          <p:cNvPr id="67588" name="Content Placeholder 2"/>
          <p:cNvSpPr>
            <a:spLocks noGrp="1"/>
          </p:cNvSpPr>
          <p:nvPr>
            <p:ph idx="1"/>
          </p:nvPr>
        </p:nvSpPr>
        <p:spPr>
          <a:xfrm>
            <a:off x="838200" y="2362200"/>
            <a:ext cx="7848600" cy="3724275"/>
          </a:xfrm>
        </p:spPr>
        <p:txBody>
          <a:bodyPr/>
          <a:lstStyle/>
          <a:p>
            <a:pPr eaLnBrk="1" hangingPunct="1"/>
            <a:r>
              <a:rPr lang="en-US" sz="2600" b="1" smtClean="0"/>
              <a:t>How Exceptions Work:</a:t>
            </a:r>
          </a:p>
          <a:p>
            <a:pPr eaLnBrk="1" hangingPunct="1"/>
            <a:r>
              <a:rPr lang="en-US" sz="2600" smtClean="0"/>
              <a:t>Program keeps track of a chain of method calls.</a:t>
            </a:r>
          </a:p>
          <a:p>
            <a:pPr eaLnBrk="1" hangingPunct="1"/>
            <a:r>
              <a:rPr lang="en-US" sz="2600" smtClean="0"/>
              <a:t>When code throws an exception, the computer looks for a </a:t>
            </a:r>
            <a:r>
              <a:rPr lang="en-US" sz="2600" smtClean="0">
                <a:latin typeface="Courier New" pitchFamily="49" charset="0"/>
                <a:cs typeface="Courier New" pitchFamily="49" charset="0"/>
              </a:rPr>
              <a:t>try-catch</a:t>
            </a:r>
            <a:r>
              <a:rPr lang="en-US" sz="2600" smtClean="0"/>
              <a:t> statement.</a:t>
            </a:r>
          </a:p>
          <a:p>
            <a:pPr lvl="1" eaLnBrk="1" hangingPunct="1"/>
            <a:r>
              <a:rPr lang="en-US" smtClean="0"/>
              <a:t>If none, control returns to the caller of the method.</a:t>
            </a:r>
          </a:p>
          <a:p>
            <a:pPr lvl="1" eaLnBrk="1" hangingPunct="1"/>
            <a:r>
              <a:rPr lang="en-US" smtClean="0"/>
              <a:t>Looks at caller for </a:t>
            </a:r>
            <a:r>
              <a:rPr lang="en-US" smtClean="0">
                <a:latin typeface="Courier New" pitchFamily="49" charset="0"/>
                <a:cs typeface="Courier New" pitchFamily="49" charset="0"/>
              </a:rPr>
              <a:t>try-catch</a:t>
            </a:r>
            <a:r>
              <a:rPr lang="en-US" smtClean="0"/>
              <a:t>, etc.</a:t>
            </a:r>
          </a:p>
          <a:p>
            <a:pPr eaLnBrk="1" hangingPunct="1"/>
            <a:r>
              <a:rPr lang="en-US" sz="2600" smtClean="0"/>
              <a:t>When the </a:t>
            </a:r>
            <a:r>
              <a:rPr lang="en-US" sz="2600" smtClean="0">
                <a:latin typeface="Courier New" pitchFamily="49" charset="0"/>
                <a:cs typeface="Courier New" pitchFamily="49" charset="0"/>
              </a:rPr>
              <a:t>main </a:t>
            </a:r>
            <a:r>
              <a:rPr lang="en-US" sz="2600" smtClean="0"/>
              <a:t>method is reached, computer halts the program.</a:t>
            </a:r>
          </a:p>
          <a:p>
            <a:pPr lvl="1" eaLnBrk="1" hangingPunct="1"/>
            <a:r>
              <a:rPr lang="en-US" smtClean="0"/>
              <a:t>Method calls, exception type, and error message.</a:t>
            </a:r>
          </a:p>
        </p:txBody>
      </p:sp>
      <p:sp>
        <p:nvSpPr>
          <p:cNvPr id="67589"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C3BC665-9A49-4692-AA0A-3BD760E4E3F6}" type="slidenum">
              <a:rPr lang="en-US" sz="2600" b="1">
                <a:solidFill>
                  <a:schemeClr val="bg1"/>
                </a:solidFill>
              </a:rPr>
              <a:pPr/>
              <a:t>48</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3"/>
          <p:cNvSpPr>
            <a:spLocks noGrp="1" noChangeArrowheads="1"/>
          </p:cNvSpPr>
          <p:nvPr>
            <p:ph type="sldNum" sz="quarter" idx="10"/>
          </p:nvPr>
        </p:nvSpPr>
        <p:spPr>
          <a:noFill/>
        </p:spPr>
        <p:txBody>
          <a:bodyPr/>
          <a:lstStyle/>
          <a:p>
            <a:fld id="{C0ED9BEB-F85A-4846-A724-1686CE5DA5F5}" type="slidenum">
              <a:rPr lang="en-US" smtClean="0"/>
              <a:pPr/>
              <a:t>49</a:t>
            </a:fld>
            <a:endParaRPr lang="en-US" smtClean="0"/>
          </a:p>
        </p:txBody>
      </p:sp>
      <p:sp>
        <p:nvSpPr>
          <p:cNvPr id="6861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A8115A0B-3F05-475A-A2F4-CF07C17F5431}" type="slidenum">
              <a:rPr lang="en-US" sz="2600" b="1">
                <a:solidFill>
                  <a:schemeClr val="bg1"/>
                </a:solidFill>
              </a:rPr>
              <a:pPr/>
              <a:t>49</a:t>
            </a:fld>
            <a:endParaRPr lang="en-US" sz="2600" b="1">
              <a:solidFill>
                <a:schemeClr val="bg1"/>
              </a:solidFill>
            </a:endParaRPr>
          </a:p>
        </p:txBody>
      </p:sp>
      <p:sp>
        <p:nvSpPr>
          <p:cNvPr id="68611" name="Title 1"/>
          <p:cNvSpPr>
            <a:spLocks noGrp="1"/>
          </p:cNvSpPr>
          <p:nvPr>
            <p:ph type="title"/>
          </p:nvPr>
        </p:nvSpPr>
        <p:spPr/>
        <p:txBody>
          <a:bodyPr/>
          <a:lstStyle/>
          <a:p>
            <a:pPr eaLnBrk="1" hangingPunct="1"/>
            <a:r>
              <a:rPr lang="en-US" smtClean="0"/>
              <a:t/>
            </a:r>
            <a:br>
              <a:rPr lang="en-US" smtClean="0"/>
            </a:br>
            <a:r>
              <a:rPr lang="en-US" smtClean="0"/>
              <a:t>Exceptions (continued)</a:t>
            </a:r>
          </a:p>
        </p:txBody>
      </p:sp>
      <p:sp>
        <p:nvSpPr>
          <p:cNvPr id="68612" name="Content Placeholder 2"/>
          <p:cNvSpPr>
            <a:spLocks noGrp="1"/>
          </p:cNvSpPr>
          <p:nvPr>
            <p:ph idx="1"/>
          </p:nvPr>
        </p:nvSpPr>
        <p:spPr>
          <a:xfrm>
            <a:off x="838200" y="2362200"/>
            <a:ext cx="8001000" cy="3724275"/>
          </a:xfrm>
        </p:spPr>
        <p:txBody>
          <a:bodyPr/>
          <a:lstStyle/>
          <a:p>
            <a:pPr eaLnBrk="1" hangingPunct="1"/>
            <a:r>
              <a:rPr lang="en-US" sz="2400" b="1" smtClean="0"/>
              <a:t>Throwing Exceptions to Enforce Preconditions:</a:t>
            </a:r>
          </a:p>
          <a:p>
            <a:pPr eaLnBrk="1" hangingPunct="1"/>
            <a:endParaRPr lang="en-US" smtClean="0"/>
          </a:p>
          <a:p>
            <a:pPr eaLnBrk="1" hangingPunct="1"/>
            <a:endParaRPr lang="en-US" smtClean="0"/>
          </a:p>
        </p:txBody>
      </p:sp>
      <p:sp>
        <p:nvSpPr>
          <p:cNvPr id="6861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13756156-83E1-46BA-9BB8-6E061BB255DA}" type="slidenum">
              <a:rPr lang="en-US" sz="2600" b="1">
                <a:solidFill>
                  <a:schemeClr val="bg1"/>
                </a:solidFill>
              </a:rPr>
              <a:pPr/>
              <a:t>49</a:t>
            </a:fld>
            <a:endParaRPr lang="en-US" sz="2600" b="1">
              <a:solidFill>
                <a:schemeClr val="bg1"/>
              </a:solidFill>
            </a:endParaRPr>
          </a:p>
        </p:txBody>
      </p:sp>
      <p:pic>
        <p:nvPicPr>
          <p:cNvPr id="68617" name="Picture 9"/>
          <p:cNvPicPr>
            <a:picLocks noChangeAspect="1" noChangeArrowheads="1"/>
          </p:cNvPicPr>
          <p:nvPr/>
        </p:nvPicPr>
        <p:blipFill>
          <a:blip r:embed="rId2"/>
          <a:srcRect/>
          <a:stretch>
            <a:fillRect/>
          </a:stretch>
        </p:blipFill>
        <p:spPr bwMode="auto">
          <a:xfrm>
            <a:off x="1981200" y="2743200"/>
            <a:ext cx="4724400" cy="709613"/>
          </a:xfrm>
          <a:prstGeom prst="rect">
            <a:avLst/>
          </a:prstGeom>
          <a:noFill/>
          <a:ln w="9525">
            <a:noFill/>
            <a:miter lim="800000"/>
            <a:headEnd/>
            <a:tailEnd/>
          </a:ln>
          <a:effectLst/>
        </p:spPr>
      </p:pic>
      <p:pic>
        <p:nvPicPr>
          <p:cNvPr id="68618" name="Picture 10"/>
          <p:cNvPicPr>
            <a:picLocks noChangeAspect="1" noChangeArrowheads="1"/>
          </p:cNvPicPr>
          <p:nvPr/>
        </p:nvPicPr>
        <p:blipFill>
          <a:blip r:embed="rId3"/>
          <a:srcRect/>
          <a:stretch>
            <a:fillRect/>
          </a:stretch>
        </p:blipFill>
        <p:spPr bwMode="auto">
          <a:xfrm>
            <a:off x="1981200" y="3429000"/>
            <a:ext cx="6553200" cy="28924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3"/>
          <p:cNvSpPr>
            <a:spLocks noGrp="1" noChangeArrowheads="1"/>
          </p:cNvSpPr>
          <p:nvPr>
            <p:ph type="sldNum" sz="quarter" idx="10"/>
          </p:nvPr>
        </p:nvSpPr>
        <p:spPr>
          <a:noFill/>
        </p:spPr>
        <p:txBody>
          <a:bodyPr/>
          <a:lstStyle/>
          <a:p>
            <a:fld id="{C0CEDA18-5682-4ACD-9D2C-4BD08A3C43EB}" type="slidenum">
              <a:rPr lang="en-US" smtClean="0"/>
              <a:pPr/>
              <a:t>5</a:t>
            </a:fld>
            <a:endParaRPr lang="en-US"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CDEEF70-4D78-4DDB-B800-4CC11F6A8CE3}" type="slidenum">
              <a:rPr lang="en-US" sz="2600" b="1">
                <a:solidFill>
                  <a:schemeClr val="bg1"/>
                </a:solidFill>
              </a:rPr>
              <a:pPr/>
              <a:t>5</a:t>
            </a:fld>
            <a:endParaRPr lang="en-US" sz="2600" b="1">
              <a:solidFill>
                <a:schemeClr val="bg1"/>
              </a:solidFill>
            </a:endParaRPr>
          </a:p>
        </p:txBody>
      </p:sp>
      <p:sp>
        <p:nvSpPr>
          <p:cNvPr id="23555" name="Title 1"/>
          <p:cNvSpPr>
            <a:spLocks noGrp="1"/>
          </p:cNvSpPr>
          <p:nvPr>
            <p:ph type="title"/>
          </p:nvPr>
        </p:nvSpPr>
        <p:spPr>
          <a:xfrm>
            <a:off x="762000" y="762000"/>
            <a:ext cx="8153400" cy="1143000"/>
          </a:xfrm>
        </p:spPr>
        <p:txBody>
          <a:bodyPr/>
          <a:lstStyle/>
          <a:p>
            <a:pPr eaLnBrk="1" hangingPunct="1"/>
            <a:r>
              <a:rPr lang="en-US" smtClean="0"/>
              <a:t>Introduction</a:t>
            </a:r>
          </a:p>
        </p:txBody>
      </p:sp>
      <p:sp>
        <p:nvSpPr>
          <p:cNvPr id="23556"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279AAC62-2832-407F-8B29-BAD2EA044D97}" type="slidenum">
              <a:rPr lang="en-US" sz="2600" b="1">
                <a:solidFill>
                  <a:schemeClr val="bg1"/>
                </a:solidFill>
              </a:rPr>
              <a:pPr/>
              <a:t>5</a:t>
            </a:fld>
            <a:endParaRPr lang="en-US" sz="2600" b="1">
              <a:solidFill>
                <a:schemeClr val="bg1"/>
              </a:solidFill>
            </a:endParaRPr>
          </a:p>
        </p:txBody>
      </p:sp>
      <p:sp>
        <p:nvSpPr>
          <p:cNvPr id="23557" name="Content Placeholder 6"/>
          <p:cNvSpPr>
            <a:spLocks noGrp="1"/>
          </p:cNvSpPr>
          <p:nvPr>
            <p:ph idx="1"/>
          </p:nvPr>
        </p:nvSpPr>
        <p:spPr/>
        <p:txBody>
          <a:bodyPr/>
          <a:lstStyle/>
          <a:p>
            <a:r>
              <a:rPr lang="en-US" smtClean="0"/>
              <a:t>The real power of object-oriented programming is the capacity to reduce code and distribute responsibilities for such things are error handling in a software system.</a:t>
            </a:r>
          </a:p>
          <a:p>
            <a:r>
              <a:rPr lang="en-US" b="1" smtClean="0"/>
              <a:t>Static variables and methods</a:t>
            </a:r>
            <a:r>
              <a:rPr lang="en-US" smtClean="0"/>
              <a:t>: when information that needs to be stared among all instances of a class it is represented by static variables and accessed by static methods.</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3"/>
          <p:cNvSpPr>
            <a:spLocks noGrp="1" noChangeArrowheads="1"/>
          </p:cNvSpPr>
          <p:nvPr>
            <p:ph type="sldNum" sz="quarter" idx="10"/>
          </p:nvPr>
        </p:nvSpPr>
        <p:spPr>
          <a:noFill/>
        </p:spPr>
        <p:txBody>
          <a:bodyPr/>
          <a:lstStyle/>
          <a:p>
            <a:fld id="{CA6CCC27-27AC-4FDD-9B20-E121268553B0}" type="slidenum">
              <a:rPr lang="en-US" smtClean="0"/>
              <a:pPr/>
              <a:t>50</a:t>
            </a:fld>
            <a:endParaRPr lang="en-US" smtClean="0"/>
          </a:p>
        </p:txBody>
      </p:sp>
      <p:sp>
        <p:nvSpPr>
          <p:cNvPr id="696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4487F9E3-959D-44AA-BCEC-744A2D76EB4B}" type="slidenum">
              <a:rPr lang="en-US" sz="2600" b="1">
                <a:solidFill>
                  <a:schemeClr val="bg1"/>
                </a:solidFill>
              </a:rPr>
              <a:pPr/>
              <a:t>50</a:t>
            </a:fld>
            <a:endParaRPr lang="en-US" sz="2600" b="1">
              <a:solidFill>
                <a:schemeClr val="bg1"/>
              </a:solidFill>
            </a:endParaRPr>
          </a:p>
        </p:txBody>
      </p:sp>
      <p:sp>
        <p:nvSpPr>
          <p:cNvPr id="69635" name="Title 1"/>
          <p:cNvSpPr>
            <a:spLocks noGrp="1"/>
          </p:cNvSpPr>
          <p:nvPr>
            <p:ph type="title"/>
          </p:nvPr>
        </p:nvSpPr>
        <p:spPr/>
        <p:txBody>
          <a:bodyPr/>
          <a:lstStyle/>
          <a:p>
            <a:pPr eaLnBrk="1" hangingPunct="1"/>
            <a:r>
              <a:rPr lang="en-US" smtClean="0"/>
              <a:t/>
            </a:r>
            <a:br>
              <a:rPr lang="en-US" smtClean="0"/>
            </a:br>
            <a:r>
              <a:rPr lang="en-US" smtClean="0"/>
              <a:t>Exceptions (continued)</a:t>
            </a:r>
          </a:p>
        </p:txBody>
      </p:sp>
      <p:sp>
        <p:nvSpPr>
          <p:cNvPr id="69636" name="Content Placeholder 2"/>
          <p:cNvSpPr>
            <a:spLocks noGrp="1"/>
          </p:cNvSpPr>
          <p:nvPr>
            <p:ph idx="1"/>
          </p:nvPr>
        </p:nvSpPr>
        <p:spPr>
          <a:xfrm>
            <a:off x="838200" y="2362200"/>
            <a:ext cx="7924800" cy="3724275"/>
          </a:xfrm>
        </p:spPr>
        <p:txBody>
          <a:bodyPr/>
          <a:lstStyle/>
          <a:p>
            <a:pPr eaLnBrk="1" hangingPunct="1"/>
            <a:r>
              <a:rPr lang="en-US" sz="2600" b="1" smtClean="0"/>
              <a:t>Catching an Exception:</a:t>
            </a:r>
          </a:p>
          <a:p>
            <a:pPr eaLnBrk="1" hangingPunct="1"/>
            <a:r>
              <a:rPr lang="en-US" sz="2600" smtClean="0"/>
              <a:t>Clients should still check preconditions of methods to avoid run-time errors.</a:t>
            </a:r>
          </a:p>
          <a:p>
            <a:pPr eaLnBrk="1" hangingPunct="1"/>
            <a:r>
              <a:rPr lang="en-US" sz="2600" smtClean="0"/>
              <a:t>Use an </a:t>
            </a:r>
            <a:r>
              <a:rPr lang="en-US" sz="2600" smtClean="0">
                <a:latin typeface="Courier New" pitchFamily="49" charset="0"/>
                <a:cs typeface="Courier New" pitchFamily="49" charset="0"/>
              </a:rPr>
              <a:t>if-else </a:t>
            </a:r>
            <a:r>
              <a:rPr lang="en-US" sz="2600" smtClean="0"/>
              <a:t>statement to ask questions.</a:t>
            </a:r>
          </a:p>
          <a:p>
            <a:pPr eaLnBrk="1" hangingPunct="1"/>
            <a:r>
              <a:rPr lang="en-US" sz="2600" smtClean="0"/>
              <a:t>Embed the call to a method within a </a:t>
            </a:r>
            <a:r>
              <a:rPr lang="en-US" sz="2600" smtClean="0">
                <a:latin typeface="Courier New" pitchFamily="49" charset="0"/>
                <a:cs typeface="Courier New" pitchFamily="49" charset="0"/>
              </a:rPr>
              <a:t>try-catch</a:t>
            </a:r>
            <a:r>
              <a:rPr lang="en-US" sz="2600" smtClean="0"/>
              <a:t>.</a:t>
            </a:r>
          </a:p>
          <a:p>
            <a:pPr lvl="1" eaLnBrk="1" hangingPunct="1"/>
            <a:r>
              <a:rPr lang="en-US" smtClean="0"/>
              <a:t>Attempt the call of a method whose preconditions may be violated.</a:t>
            </a:r>
          </a:p>
          <a:p>
            <a:pPr lvl="1" eaLnBrk="1" hangingPunct="1"/>
            <a:r>
              <a:rPr lang="en-US" smtClean="0"/>
              <a:t>Catch and respond to exceptions.</a:t>
            </a:r>
          </a:p>
        </p:txBody>
      </p:sp>
      <p:sp>
        <p:nvSpPr>
          <p:cNvPr id="6963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2FCCFE33-FB77-4343-902F-A82F49EFB5EF}" type="slidenum">
              <a:rPr lang="en-US" sz="2600" b="1">
                <a:solidFill>
                  <a:schemeClr val="bg1"/>
                </a:solidFill>
              </a:rPr>
              <a:pPr/>
              <a:t>50</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3"/>
          <p:cNvSpPr>
            <a:spLocks noGrp="1" noChangeArrowheads="1"/>
          </p:cNvSpPr>
          <p:nvPr>
            <p:ph type="sldNum" sz="quarter" idx="10"/>
          </p:nvPr>
        </p:nvSpPr>
        <p:spPr>
          <a:noFill/>
        </p:spPr>
        <p:txBody>
          <a:bodyPr/>
          <a:lstStyle/>
          <a:p>
            <a:fld id="{903D69DC-BA6E-4DD5-B417-6979856277DA}" type="slidenum">
              <a:rPr lang="en-US" smtClean="0"/>
              <a:pPr/>
              <a:t>51</a:t>
            </a:fld>
            <a:endParaRPr lang="en-US" smtClean="0"/>
          </a:p>
        </p:txBody>
      </p:sp>
      <p:sp>
        <p:nvSpPr>
          <p:cNvPr id="7065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A4485ABC-B245-491B-8228-73BC2AC79991}" type="slidenum">
              <a:rPr lang="en-US" sz="2600" b="1">
                <a:solidFill>
                  <a:schemeClr val="bg1"/>
                </a:solidFill>
              </a:rPr>
              <a:pPr/>
              <a:t>51</a:t>
            </a:fld>
            <a:endParaRPr lang="en-US" sz="2600" b="1">
              <a:solidFill>
                <a:schemeClr val="bg1"/>
              </a:solidFill>
            </a:endParaRPr>
          </a:p>
        </p:txBody>
      </p:sp>
      <p:sp>
        <p:nvSpPr>
          <p:cNvPr id="70659" name="Title 1"/>
          <p:cNvSpPr>
            <a:spLocks noGrp="1"/>
          </p:cNvSpPr>
          <p:nvPr>
            <p:ph type="title"/>
          </p:nvPr>
        </p:nvSpPr>
        <p:spPr/>
        <p:txBody>
          <a:bodyPr/>
          <a:lstStyle/>
          <a:p>
            <a:pPr eaLnBrk="1" hangingPunct="1"/>
            <a:r>
              <a:rPr lang="en-US" smtClean="0"/>
              <a:t/>
            </a:r>
            <a:br>
              <a:rPr lang="en-US" smtClean="0"/>
            </a:br>
            <a:r>
              <a:rPr lang="en-US" smtClean="0"/>
              <a:t>Exceptions (continued)</a:t>
            </a:r>
          </a:p>
        </p:txBody>
      </p:sp>
      <p:sp>
        <p:nvSpPr>
          <p:cNvPr id="70660" name="Content Placeholder 2"/>
          <p:cNvSpPr>
            <a:spLocks noGrp="1"/>
          </p:cNvSpPr>
          <p:nvPr>
            <p:ph idx="1"/>
          </p:nvPr>
        </p:nvSpPr>
        <p:spPr>
          <a:xfrm>
            <a:off x="838200" y="2362200"/>
            <a:ext cx="7848600" cy="3724275"/>
          </a:xfrm>
        </p:spPr>
        <p:txBody>
          <a:bodyPr/>
          <a:lstStyle/>
          <a:p>
            <a:pPr eaLnBrk="1" hangingPunct="1"/>
            <a:r>
              <a:rPr lang="en-US" b="1" smtClean="0"/>
              <a:t>Creating Online Documentation With </a:t>
            </a:r>
            <a:r>
              <a:rPr lang="en-US" b="1" smtClean="0">
                <a:latin typeface="Courier New" pitchFamily="49" charset="0"/>
                <a:cs typeface="Courier New" pitchFamily="49" charset="0"/>
              </a:rPr>
              <a:t>javadoc</a:t>
            </a:r>
            <a:r>
              <a:rPr lang="en-US" b="1" smtClean="0"/>
              <a:t>:</a:t>
            </a:r>
          </a:p>
          <a:p>
            <a:pPr eaLnBrk="1" hangingPunct="1"/>
            <a:r>
              <a:rPr lang="en-US" smtClean="0"/>
              <a:t>Edit the </a:t>
            </a:r>
            <a:r>
              <a:rPr lang="en-US" smtClean="0">
                <a:latin typeface="Courier New" pitchFamily="49" charset="0"/>
                <a:cs typeface="Courier New" pitchFamily="49" charset="0"/>
              </a:rPr>
              <a:t>.java </a:t>
            </a:r>
            <a:r>
              <a:rPr lang="en-US" smtClean="0"/>
              <a:t>file to include special comment syntax to mark the information that will appear in the documentation.</a:t>
            </a:r>
          </a:p>
          <a:p>
            <a:pPr eaLnBrk="1" hangingPunct="1"/>
            <a:r>
              <a:rPr lang="en-US" smtClean="0"/>
              <a:t>Run the </a:t>
            </a:r>
            <a:r>
              <a:rPr lang="en-US" smtClean="0">
                <a:latin typeface="Courier New" pitchFamily="49" charset="0"/>
                <a:cs typeface="Courier New" pitchFamily="49" charset="0"/>
              </a:rPr>
              <a:t>javadoc</a:t>
            </a:r>
            <a:r>
              <a:rPr lang="en-US" smtClean="0"/>
              <a:t> command with the </a:t>
            </a:r>
            <a:r>
              <a:rPr lang="en-US" smtClean="0">
                <a:latin typeface="Courier New" pitchFamily="49" charset="0"/>
                <a:cs typeface="Courier New" pitchFamily="49" charset="0"/>
              </a:rPr>
              <a:t>.java </a:t>
            </a:r>
            <a:r>
              <a:rPr lang="en-US" smtClean="0"/>
              <a:t>file to create the documentation.</a:t>
            </a:r>
          </a:p>
        </p:txBody>
      </p:sp>
      <p:sp>
        <p:nvSpPr>
          <p:cNvPr id="70661"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4690196A-8B0F-495E-AD4D-AE1547BE60E1}" type="slidenum">
              <a:rPr lang="en-US" sz="2600" b="1">
                <a:solidFill>
                  <a:schemeClr val="bg1"/>
                </a:solidFill>
              </a:rPr>
              <a:pPr/>
              <a:t>51</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3"/>
          <p:cNvSpPr>
            <a:spLocks noGrp="1" noChangeArrowheads="1"/>
          </p:cNvSpPr>
          <p:nvPr>
            <p:ph type="sldNum" sz="quarter" idx="10"/>
          </p:nvPr>
        </p:nvSpPr>
        <p:spPr>
          <a:noFill/>
        </p:spPr>
        <p:txBody>
          <a:bodyPr/>
          <a:lstStyle/>
          <a:p>
            <a:fld id="{6C335F22-DBC8-43CD-AA0C-A4531FE797EF}" type="slidenum">
              <a:rPr lang="en-US" smtClean="0"/>
              <a:pPr/>
              <a:t>52</a:t>
            </a:fld>
            <a:endParaRPr lang="en-US" smtClean="0"/>
          </a:p>
        </p:txBody>
      </p:sp>
      <p:sp>
        <p:nvSpPr>
          <p:cNvPr id="716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63337148-1528-4C25-B297-CE77C49E0819}" type="slidenum">
              <a:rPr lang="en-US" sz="2600" b="1">
                <a:solidFill>
                  <a:schemeClr val="bg1"/>
                </a:solidFill>
              </a:rPr>
              <a:pPr/>
              <a:t>52</a:t>
            </a:fld>
            <a:endParaRPr lang="en-US" sz="2600" b="1">
              <a:solidFill>
                <a:schemeClr val="bg1"/>
              </a:solidFill>
            </a:endParaRPr>
          </a:p>
        </p:txBody>
      </p:sp>
      <p:sp>
        <p:nvSpPr>
          <p:cNvPr id="71683" name="Title 1"/>
          <p:cNvSpPr>
            <a:spLocks noGrp="1"/>
          </p:cNvSpPr>
          <p:nvPr>
            <p:ph type="title"/>
          </p:nvPr>
        </p:nvSpPr>
        <p:spPr/>
        <p:txBody>
          <a:bodyPr/>
          <a:lstStyle/>
          <a:p>
            <a:pPr eaLnBrk="1" hangingPunct="1"/>
            <a:r>
              <a:rPr lang="en-US" smtClean="0"/>
              <a:t/>
            </a:r>
            <a:br>
              <a:rPr lang="en-US" smtClean="0"/>
            </a:br>
            <a:r>
              <a:rPr lang="en-US" smtClean="0"/>
              <a:t>Exceptions (continued)</a:t>
            </a:r>
          </a:p>
        </p:txBody>
      </p:sp>
      <p:sp>
        <p:nvSpPr>
          <p:cNvPr id="71684" name="Content Placeholder 2"/>
          <p:cNvSpPr>
            <a:spLocks noGrp="1"/>
          </p:cNvSpPr>
          <p:nvPr>
            <p:ph idx="1"/>
          </p:nvPr>
        </p:nvSpPr>
        <p:spPr>
          <a:xfrm>
            <a:off x="838200" y="2362200"/>
            <a:ext cx="2667000" cy="3724275"/>
          </a:xfrm>
        </p:spPr>
        <p:txBody>
          <a:bodyPr/>
          <a:lstStyle/>
          <a:p>
            <a:pPr eaLnBrk="1" hangingPunct="1"/>
            <a:r>
              <a:rPr lang="en-US" sz="2200" b="1" smtClean="0"/>
              <a:t>Creating Online Documentation With </a:t>
            </a:r>
            <a:r>
              <a:rPr lang="en-US" sz="2200" b="1" smtClean="0">
                <a:latin typeface="Courier New" pitchFamily="49" charset="0"/>
                <a:cs typeface="Courier New" pitchFamily="49" charset="0"/>
              </a:rPr>
              <a:t>javadoc</a:t>
            </a:r>
            <a:r>
              <a:rPr lang="en-US" sz="2200" b="1" smtClean="0">
                <a:cs typeface="Courier New" pitchFamily="49" charset="0"/>
              </a:rPr>
              <a:t> (cont)</a:t>
            </a:r>
            <a:r>
              <a:rPr lang="en-US" sz="2200" b="1" smtClean="0"/>
              <a:t>:</a:t>
            </a:r>
            <a:endParaRPr lang="en-US" sz="2200" smtClean="0">
              <a:latin typeface="Courier New" pitchFamily="49" charset="0"/>
              <a:cs typeface="Courier New" pitchFamily="49" charset="0"/>
            </a:endParaRPr>
          </a:p>
          <a:p>
            <a:pPr eaLnBrk="1" hangingPunct="1"/>
            <a:r>
              <a:rPr lang="en-US" sz="2200" smtClean="0">
                <a:latin typeface="Courier New" pitchFamily="49" charset="0"/>
                <a:cs typeface="Courier New" pitchFamily="49" charset="0"/>
              </a:rPr>
              <a:t>javadoc</a:t>
            </a:r>
            <a:r>
              <a:rPr lang="en-US" sz="2200" smtClean="0"/>
              <a:t> Web pages for the </a:t>
            </a:r>
            <a:r>
              <a:rPr lang="en-US" sz="2200" smtClean="0">
                <a:latin typeface="Courier New" pitchFamily="49" charset="0"/>
                <a:cs typeface="Courier New" pitchFamily="49" charset="0"/>
              </a:rPr>
              <a:t>Student</a:t>
            </a:r>
            <a:r>
              <a:rPr lang="en-US" sz="2200" smtClean="0"/>
              <a:t> class</a:t>
            </a:r>
          </a:p>
        </p:txBody>
      </p:sp>
      <p:sp>
        <p:nvSpPr>
          <p:cNvPr id="71685"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24ABB8CD-86FC-435F-B457-E276A20AA7B0}" type="slidenum">
              <a:rPr lang="en-US" sz="2600" b="1">
                <a:solidFill>
                  <a:schemeClr val="bg1"/>
                </a:solidFill>
              </a:rPr>
              <a:pPr/>
              <a:t>52</a:t>
            </a:fld>
            <a:endParaRPr lang="en-US" sz="2600" b="1">
              <a:solidFill>
                <a:schemeClr val="bg1"/>
              </a:solidFill>
            </a:endParaRPr>
          </a:p>
        </p:txBody>
      </p:sp>
      <p:pic>
        <p:nvPicPr>
          <p:cNvPr id="71688" name="Picture 8" descr="Fig11-09"/>
          <p:cNvPicPr>
            <a:picLocks noChangeAspect="1" noChangeArrowheads="1"/>
          </p:cNvPicPr>
          <p:nvPr/>
        </p:nvPicPr>
        <p:blipFill>
          <a:blip r:embed="rId2"/>
          <a:srcRect/>
          <a:stretch>
            <a:fillRect/>
          </a:stretch>
        </p:blipFill>
        <p:spPr bwMode="auto">
          <a:xfrm>
            <a:off x="3429000" y="2438400"/>
            <a:ext cx="5410200" cy="3849688"/>
          </a:xfrm>
          <a:prstGeom prst="rect">
            <a:avLst/>
          </a:prstGeom>
          <a:noFill/>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3"/>
          <p:cNvSpPr>
            <a:spLocks noGrp="1" noChangeArrowheads="1"/>
          </p:cNvSpPr>
          <p:nvPr>
            <p:ph type="sldNum" sz="quarter" idx="10"/>
          </p:nvPr>
        </p:nvSpPr>
        <p:spPr>
          <a:noFill/>
        </p:spPr>
        <p:txBody>
          <a:bodyPr/>
          <a:lstStyle/>
          <a:p>
            <a:fld id="{51F7E19E-6FB1-4BA9-861C-6E8934E7C888}" type="slidenum">
              <a:rPr lang="en-US" smtClean="0"/>
              <a:pPr/>
              <a:t>53</a:t>
            </a:fld>
            <a:endParaRPr lang="en-US" smtClean="0"/>
          </a:p>
        </p:txBody>
      </p:sp>
      <p:sp>
        <p:nvSpPr>
          <p:cNvPr id="727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1CFAF887-BC14-432C-AD78-8F0F9DA6DB93}" type="slidenum">
              <a:rPr lang="en-US" sz="2600" b="1">
                <a:solidFill>
                  <a:schemeClr val="bg1"/>
                </a:solidFill>
              </a:rPr>
              <a:pPr/>
              <a:t>53</a:t>
            </a:fld>
            <a:endParaRPr lang="en-US" sz="2600" b="1">
              <a:solidFill>
                <a:schemeClr val="bg1"/>
              </a:solidFill>
            </a:endParaRPr>
          </a:p>
        </p:txBody>
      </p:sp>
      <p:sp>
        <p:nvSpPr>
          <p:cNvPr id="72707" name="Title 1"/>
          <p:cNvSpPr>
            <a:spLocks noGrp="1"/>
          </p:cNvSpPr>
          <p:nvPr>
            <p:ph type="title"/>
          </p:nvPr>
        </p:nvSpPr>
        <p:spPr/>
        <p:txBody>
          <a:bodyPr/>
          <a:lstStyle/>
          <a:p>
            <a:pPr eaLnBrk="1" hangingPunct="1"/>
            <a:r>
              <a:rPr lang="en-US" smtClean="0"/>
              <a:t/>
            </a:r>
            <a:br>
              <a:rPr lang="en-US" smtClean="0"/>
            </a:br>
            <a:r>
              <a:rPr lang="en-US" smtClean="0"/>
              <a:t>Reference Types, Equality, and Object Identity</a:t>
            </a:r>
          </a:p>
        </p:txBody>
      </p:sp>
      <p:sp>
        <p:nvSpPr>
          <p:cNvPr id="72708" name="Content Placeholder 2"/>
          <p:cNvSpPr>
            <a:spLocks noGrp="1"/>
          </p:cNvSpPr>
          <p:nvPr>
            <p:ph idx="1"/>
          </p:nvPr>
        </p:nvSpPr>
        <p:spPr>
          <a:xfrm>
            <a:off x="838200" y="2362200"/>
            <a:ext cx="7772400" cy="3724275"/>
          </a:xfrm>
        </p:spPr>
        <p:txBody>
          <a:bodyPr/>
          <a:lstStyle/>
          <a:p>
            <a:pPr eaLnBrk="1" hangingPunct="1"/>
            <a:r>
              <a:rPr lang="en-US" sz="2400" b="1" smtClean="0"/>
              <a:t>Aliasing</a:t>
            </a:r>
            <a:r>
              <a:rPr lang="en-US" sz="2400" smtClean="0"/>
              <a:t>: when more than one variable points to the same object.</a:t>
            </a:r>
          </a:p>
          <a:p>
            <a:pPr lvl="1" eaLnBrk="1" hangingPunct="1"/>
            <a:r>
              <a:rPr lang="en-US" sz="2200" smtClean="0"/>
              <a:t>Occurs when a programmer assigns one object variable to another.</a:t>
            </a:r>
          </a:p>
          <a:p>
            <a:pPr eaLnBrk="1" hangingPunct="1"/>
            <a:r>
              <a:rPr lang="en-US" sz="2400" b="1" smtClean="0"/>
              <a:t>Comparing Objects for Equality:</a:t>
            </a:r>
          </a:p>
          <a:p>
            <a:pPr eaLnBrk="1" hangingPunct="1"/>
            <a:r>
              <a:rPr lang="en-US" sz="2400" smtClean="0"/>
              <a:t>Use the equality operator </a:t>
            </a:r>
            <a:r>
              <a:rPr lang="en-US" sz="2400" smtClean="0">
                <a:latin typeface="Courier New" pitchFamily="49" charset="0"/>
                <a:cs typeface="Courier New" pitchFamily="49" charset="0"/>
              </a:rPr>
              <a:t>== </a:t>
            </a:r>
            <a:r>
              <a:rPr lang="en-US" sz="2400" smtClean="0"/>
              <a:t>or the instance method </a:t>
            </a:r>
            <a:r>
              <a:rPr lang="en-US" sz="2400" smtClean="0">
                <a:latin typeface="Courier New" pitchFamily="49" charset="0"/>
                <a:cs typeface="Courier New" pitchFamily="49" charset="0"/>
              </a:rPr>
              <a:t>equals</a:t>
            </a:r>
            <a:r>
              <a:rPr lang="en-US" sz="2400" smtClean="0"/>
              <a:t>.</a:t>
            </a:r>
          </a:p>
          <a:p>
            <a:pPr lvl="1" eaLnBrk="1" hangingPunct="1"/>
            <a:r>
              <a:rPr lang="en-US" sz="2200" smtClean="0">
                <a:latin typeface="Courier New" pitchFamily="49" charset="0"/>
                <a:cs typeface="Courier New" pitchFamily="49" charset="0"/>
              </a:rPr>
              <a:t>==</a:t>
            </a:r>
            <a:r>
              <a:rPr lang="en-US" sz="2200" smtClean="0"/>
              <a:t> tests for object identity; </a:t>
            </a:r>
            <a:r>
              <a:rPr lang="en-US" sz="2200" smtClean="0">
                <a:latin typeface="Courier New" pitchFamily="49" charset="0"/>
                <a:cs typeface="Courier New" pitchFamily="49" charset="0"/>
              </a:rPr>
              <a:t>equals</a:t>
            </a:r>
            <a:r>
              <a:rPr lang="en-US" sz="2200" smtClean="0"/>
              <a:t> tests for structural similarity as defined by implementing class.</a:t>
            </a:r>
          </a:p>
        </p:txBody>
      </p:sp>
      <p:sp>
        <p:nvSpPr>
          <p:cNvPr id="72709"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977B9C2F-59A7-4F21-8F07-362A5F82CE02}" type="slidenum">
              <a:rPr lang="en-US" sz="2600" b="1">
                <a:solidFill>
                  <a:schemeClr val="bg1"/>
                </a:solidFill>
              </a:rPr>
              <a:pPr/>
              <a:t>53</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3"/>
          <p:cNvSpPr>
            <a:spLocks noGrp="1" noChangeArrowheads="1"/>
          </p:cNvSpPr>
          <p:nvPr>
            <p:ph type="sldNum" sz="quarter" idx="10"/>
          </p:nvPr>
        </p:nvSpPr>
        <p:spPr>
          <a:noFill/>
        </p:spPr>
        <p:txBody>
          <a:bodyPr/>
          <a:lstStyle/>
          <a:p>
            <a:fld id="{0E629392-FC1A-4EB3-A787-3A67A4BFD18A}" type="slidenum">
              <a:rPr lang="en-US" smtClean="0"/>
              <a:pPr/>
              <a:t>54</a:t>
            </a:fld>
            <a:endParaRPr lang="en-US" smtClean="0"/>
          </a:p>
        </p:txBody>
      </p:sp>
      <p:sp>
        <p:nvSpPr>
          <p:cNvPr id="737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2AB8A8C0-6FE5-4F3D-AD12-90EB9625FC34}" type="slidenum">
              <a:rPr lang="en-US" sz="2600" b="1">
                <a:solidFill>
                  <a:schemeClr val="bg1"/>
                </a:solidFill>
              </a:rPr>
              <a:pPr/>
              <a:t>54</a:t>
            </a:fld>
            <a:endParaRPr lang="en-US" sz="2600" b="1">
              <a:solidFill>
                <a:schemeClr val="bg1"/>
              </a:solidFill>
            </a:endParaRPr>
          </a:p>
        </p:txBody>
      </p:sp>
      <p:sp>
        <p:nvSpPr>
          <p:cNvPr id="73731" name="Title 1"/>
          <p:cNvSpPr>
            <a:spLocks noGrp="1"/>
          </p:cNvSpPr>
          <p:nvPr>
            <p:ph type="title"/>
          </p:nvPr>
        </p:nvSpPr>
        <p:spPr/>
        <p:txBody>
          <a:bodyPr/>
          <a:lstStyle/>
          <a:p>
            <a:pPr eaLnBrk="1" hangingPunct="1"/>
            <a:r>
              <a:rPr lang="en-US" smtClean="0"/>
              <a:t/>
            </a:r>
            <a:br>
              <a:rPr lang="en-US" smtClean="0"/>
            </a:br>
            <a:r>
              <a:rPr lang="en-US" smtClean="0"/>
              <a:t>Reference Types, Equality, and Object Identity (continued)</a:t>
            </a:r>
          </a:p>
        </p:txBody>
      </p:sp>
      <p:sp>
        <p:nvSpPr>
          <p:cNvPr id="73732" name="Content Placeholder 2"/>
          <p:cNvSpPr>
            <a:spLocks noGrp="1"/>
          </p:cNvSpPr>
          <p:nvPr>
            <p:ph idx="1"/>
          </p:nvPr>
        </p:nvSpPr>
        <p:spPr>
          <a:xfrm>
            <a:off x="838200" y="2362200"/>
            <a:ext cx="7467600" cy="3724275"/>
          </a:xfrm>
        </p:spPr>
        <p:txBody>
          <a:bodyPr/>
          <a:lstStyle/>
          <a:p>
            <a:pPr eaLnBrk="1" hangingPunct="1"/>
            <a:r>
              <a:rPr lang="en-US" sz="2600" b="1" smtClean="0"/>
              <a:t>Copying Objects:</a:t>
            </a:r>
          </a:p>
          <a:p>
            <a:pPr eaLnBrk="1" hangingPunct="1"/>
            <a:r>
              <a:rPr lang="en-US" sz="2600" smtClean="0"/>
              <a:t>The attempt to copy an object with an assignment statement can cause problems.</a:t>
            </a:r>
          </a:p>
          <a:p>
            <a:pPr eaLnBrk="1" hangingPunct="1"/>
            <a:r>
              <a:rPr lang="en-US" sz="2600" smtClean="0"/>
              <a:t>When clients of a class copy objects, they can implement the Java interface </a:t>
            </a:r>
            <a:r>
              <a:rPr lang="en-US" sz="2600" smtClean="0">
                <a:latin typeface="Courier New" pitchFamily="49" charset="0"/>
                <a:cs typeface="Courier New" pitchFamily="49" charset="0"/>
              </a:rPr>
              <a:t>Cloneable</a:t>
            </a:r>
            <a:r>
              <a:rPr lang="en-US" sz="2600" smtClean="0"/>
              <a:t>.</a:t>
            </a:r>
          </a:p>
          <a:p>
            <a:pPr lvl="1" eaLnBrk="1" hangingPunct="1"/>
            <a:r>
              <a:rPr lang="en-US" smtClean="0"/>
              <a:t>Authorizes the method </a:t>
            </a:r>
            <a:r>
              <a:rPr lang="en-US" smtClean="0">
                <a:latin typeface="Courier New" pitchFamily="49" charset="0"/>
                <a:cs typeface="Courier New" pitchFamily="49" charset="0"/>
              </a:rPr>
              <a:t>clone</a:t>
            </a:r>
            <a:r>
              <a:rPr lang="en-US" smtClean="0"/>
              <a:t>, which creates a copy.</a:t>
            </a:r>
          </a:p>
        </p:txBody>
      </p:sp>
      <p:sp>
        <p:nvSpPr>
          <p:cNvPr id="737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C009D0F-F9EF-4337-B003-80DB002554F7}" type="slidenum">
              <a:rPr lang="en-US" sz="2600" b="1">
                <a:solidFill>
                  <a:schemeClr val="bg1"/>
                </a:solidFill>
              </a:rPr>
              <a:pPr/>
              <a:t>54</a:t>
            </a:fld>
            <a:endParaRPr lang="en-US" sz="2600" b="1">
              <a:solidFill>
                <a:schemeClr val="bg1"/>
              </a:solidFill>
            </a:endParaRPr>
          </a:p>
        </p:txBody>
      </p:sp>
      <p:pic>
        <p:nvPicPr>
          <p:cNvPr id="73736" name="Picture 8"/>
          <p:cNvPicPr>
            <a:picLocks noChangeAspect="1" noChangeArrowheads="1"/>
          </p:cNvPicPr>
          <p:nvPr/>
        </p:nvPicPr>
        <p:blipFill>
          <a:blip r:embed="rId2"/>
          <a:srcRect/>
          <a:stretch>
            <a:fillRect/>
          </a:stretch>
        </p:blipFill>
        <p:spPr bwMode="auto">
          <a:xfrm>
            <a:off x="2667000" y="5029200"/>
            <a:ext cx="4953000" cy="11842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3"/>
          <p:cNvSpPr>
            <a:spLocks noGrp="1" noChangeArrowheads="1"/>
          </p:cNvSpPr>
          <p:nvPr>
            <p:ph type="sldNum" sz="quarter" idx="10"/>
          </p:nvPr>
        </p:nvSpPr>
        <p:spPr>
          <a:noFill/>
        </p:spPr>
        <p:txBody>
          <a:bodyPr/>
          <a:lstStyle/>
          <a:p>
            <a:fld id="{2ABD1486-2C50-466D-A958-2B6AB89A0C0C}" type="slidenum">
              <a:rPr lang="en-US" smtClean="0"/>
              <a:pPr/>
              <a:t>55</a:t>
            </a:fld>
            <a:endParaRPr lang="en-US" smtClean="0"/>
          </a:p>
        </p:txBody>
      </p:sp>
      <p:sp>
        <p:nvSpPr>
          <p:cNvPr id="747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5E87F2C-8AB0-428B-A651-01653BE96A4D}" type="slidenum">
              <a:rPr lang="en-US" sz="2600" b="1">
                <a:solidFill>
                  <a:schemeClr val="bg1"/>
                </a:solidFill>
              </a:rPr>
              <a:pPr/>
              <a:t>55</a:t>
            </a:fld>
            <a:endParaRPr lang="en-US" sz="2600" b="1">
              <a:solidFill>
                <a:schemeClr val="bg1"/>
              </a:solidFill>
            </a:endParaRPr>
          </a:p>
        </p:txBody>
      </p:sp>
      <p:sp>
        <p:nvSpPr>
          <p:cNvPr id="74755" name="Title 1"/>
          <p:cNvSpPr>
            <a:spLocks noGrp="1"/>
          </p:cNvSpPr>
          <p:nvPr>
            <p:ph type="title"/>
          </p:nvPr>
        </p:nvSpPr>
        <p:spPr/>
        <p:txBody>
          <a:bodyPr/>
          <a:lstStyle/>
          <a:p>
            <a:pPr eaLnBrk="1" hangingPunct="1"/>
            <a:r>
              <a:rPr lang="en-US" smtClean="0"/>
              <a:t/>
            </a:r>
            <a:br>
              <a:rPr lang="en-US" smtClean="0"/>
            </a:br>
            <a:r>
              <a:rPr lang="en-US" smtClean="0"/>
              <a:t>Graphics and GUIs: Drawing Multiple Shapes</a:t>
            </a:r>
          </a:p>
        </p:txBody>
      </p:sp>
      <p:sp>
        <p:nvSpPr>
          <p:cNvPr id="74756" name="Content Placeholder 2"/>
          <p:cNvSpPr>
            <a:spLocks noGrp="1"/>
          </p:cNvSpPr>
          <p:nvPr>
            <p:ph idx="1"/>
          </p:nvPr>
        </p:nvSpPr>
        <p:spPr>
          <a:xfrm>
            <a:off x="838200" y="2362200"/>
            <a:ext cx="7620000" cy="3724275"/>
          </a:xfrm>
        </p:spPr>
        <p:txBody>
          <a:bodyPr/>
          <a:lstStyle/>
          <a:p>
            <a:pPr eaLnBrk="1" hangingPunct="1"/>
            <a:r>
              <a:rPr lang="en-US" b="1" smtClean="0"/>
              <a:t>Java’s Forgetful Bitmap:</a:t>
            </a:r>
          </a:p>
          <a:p>
            <a:pPr eaLnBrk="1" hangingPunct="1"/>
            <a:r>
              <a:rPr lang="en-US" smtClean="0"/>
              <a:t>The bitmap of a Java graphics content does not retain information about images and shapes after they are drawn to a window.</a:t>
            </a:r>
          </a:p>
          <a:p>
            <a:pPr eaLnBrk="1" hangingPunct="1"/>
            <a:r>
              <a:rPr lang="en-US" smtClean="0"/>
              <a:t>Programmers write a </a:t>
            </a:r>
            <a:r>
              <a:rPr lang="en-US" smtClean="0">
                <a:latin typeface="Courier New" pitchFamily="49" charset="0"/>
                <a:cs typeface="Courier New" pitchFamily="49" charset="0"/>
              </a:rPr>
              <a:t>paintComponent</a:t>
            </a:r>
            <a:r>
              <a:rPr lang="en-US" smtClean="0"/>
              <a:t> method and use </a:t>
            </a:r>
            <a:r>
              <a:rPr lang="en-US" smtClean="0">
                <a:latin typeface="Courier New" pitchFamily="49" charset="0"/>
                <a:cs typeface="Courier New" pitchFamily="49" charset="0"/>
              </a:rPr>
              <a:t>repaint</a:t>
            </a:r>
            <a:r>
              <a:rPr lang="en-US" smtClean="0"/>
              <a:t> for window refreshes.</a:t>
            </a:r>
          </a:p>
        </p:txBody>
      </p:sp>
      <p:sp>
        <p:nvSpPr>
          <p:cNvPr id="747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2268D3CC-37EB-4BEA-B554-1C056D7AEF87}" type="slidenum">
              <a:rPr lang="en-US" sz="2600" b="1">
                <a:solidFill>
                  <a:schemeClr val="bg1"/>
                </a:solidFill>
              </a:rPr>
              <a:pPr/>
              <a:t>55</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3"/>
          <p:cNvSpPr>
            <a:spLocks noGrp="1" noChangeArrowheads="1"/>
          </p:cNvSpPr>
          <p:nvPr>
            <p:ph type="sldNum" sz="quarter" idx="10"/>
          </p:nvPr>
        </p:nvSpPr>
        <p:spPr>
          <a:noFill/>
        </p:spPr>
        <p:txBody>
          <a:bodyPr/>
          <a:lstStyle/>
          <a:p>
            <a:fld id="{CF04F3D4-25DB-45FC-98F1-75D86BEF049A}" type="slidenum">
              <a:rPr lang="en-US" smtClean="0"/>
              <a:pPr/>
              <a:t>56</a:t>
            </a:fld>
            <a:endParaRPr lang="en-US" smtClean="0"/>
          </a:p>
        </p:txBody>
      </p:sp>
      <p:sp>
        <p:nvSpPr>
          <p:cNvPr id="7577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6DD181F4-C64A-434F-A107-7E44ED9B1E0F}" type="slidenum">
              <a:rPr lang="en-US" sz="2600" b="1">
                <a:solidFill>
                  <a:schemeClr val="bg1"/>
                </a:solidFill>
              </a:rPr>
              <a:pPr/>
              <a:t>56</a:t>
            </a:fld>
            <a:endParaRPr lang="en-US" sz="2600" b="1">
              <a:solidFill>
                <a:schemeClr val="bg1"/>
              </a:solidFill>
            </a:endParaRPr>
          </a:p>
        </p:txBody>
      </p:sp>
      <p:sp>
        <p:nvSpPr>
          <p:cNvPr id="75779" name="Title 1"/>
          <p:cNvSpPr>
            <a:spLocks noGrp="1"/>
          </p:cNvSpPr>
          <p:nvPr>
            <p:ph type="title"/>
          </p:nvPr>
        </p:nvSpPr>
        <p:spPr/>
        <p:txBody>
          <a:bodyPr/>
          <a:lstStyle/>
          <a:p>
            <a:pPr eaLnBrk="1" hangingPunct="1"/>
            <a:r>
              <a:rPr lang="en-US" smtClean="0"/>
              <a:t/>
            </a:r>
            <a:br>
              <a:rPr lang="en-US" smtClean="0"/>
            </a:br>
            <a:r>
              <a:rPr lang="en-US" smtClean="0"/>
              <a:t>Graphics and GUIs: Drawing Multiple Shapes (continued)</a:t>
            </a:r>
          </a:p>
        </p:txBody>
      </p:sp>
      <p:sp>
        <p:nvSpPr>
          <p:cNvPr id="75780" name="Content Placeholder 2"/>
          <p:cNvSpPr>
            <a:spLocks noGrp="1"/>
          </p:cNvSpPr>
          <p:nvPr>
            <p:ph idx="1"/>
          </p:nvPr>
        </p:nvSpPr>
        <p:spPr>
          <a:xfrm>
            <a:off x="838200" y="2362200"/>
            <a:ext cx="7924800" cy="3724275"/>
          </a:xfrm>
        </p:spPr>
        <p:txBody>
          <a:bodyPr/>
          <a:lstStyle/>
          <a:p>
            <a:pPr eaLnBrk="1" hangingPunct="1"/>
            <a:r>
              <a:rPr lang="en-US" sz="2600" b="1" smtClean="0"/>
              <a:t>A Database of Circles:</a:t>
            </a:r>
          </a:p>
          <a:p>
            <a:pPr eaLnBrk="1" hangingPunct="1"/>
            <a:r>
              <a:rPr lang="en-US" sz="2600" smtClean="0"/>
              <a:t>Example: stores circles to be accessed in an array.</a:t>
            </a:r>
          </a:p>
          <a:p>
            <a:pPr lvl="1" eaLnBrk="1" hangingPunct="1"/>
            <a:r>
              <a:rPr lang="en-US" smtClean="0">
                <a:latin typeface="Courier New" pitchFamily="49" charset="0"/>
                <a:cs typeface="Courier New" pitchFamily="49" charset="0"/>
              </a:rPr>
              <a:t>paintComponent</a:t>
            </a:r>
            <a:r>
              <a:rPr lang="en-US" smtClean="0"/>
              <a:t> traverses array to paint all circles.</a:t>
            </a:r>
          </a:p>
          <a:p>
            <a:pPr lvl="1" eaLnBrk="1" hangingPunct="1"/>
            <a:r>
              <a:rPr lang="en-US" smtClean="0"/>
              <a:t>Method </a:t>
            </a:r>
            <a:r>
              <a:rPr lang="en-US" smtClean="0">
                <a:latin typeface="Courier New" pitchFamily="49" charset="0"/>
                <a:cs typeface="Courier New" pitchFamily="49" charset="0"/>
              </a:rPr>
              <a:t>mousePressed</a:t>
            </a:r>
            <a:r>
              <a:rPr lang="en-US" smtClean="0"/>
              <a:t> in class </a:t>
            </a:r>
            <a:r>
              <a:rPr lang="en-US" smtClean="0">
                <a:latin typeface="Courier New" pitchFamily="49" charset="0"/>
                <a:cs typeface="Courier New" pitchFamily="49" charset="0"/>
              </a:rPr>
              <a:t>PanelListener</a:t>
            </a:r>
            <a:r>
              <a:rPr lang="en-US" smtClean="0"/>
              <a:t> searches the array for a circle that contains the mouse coordinates.</a:t>
            </a:r>
          </a:p>
          <a:p>
            <a:pPr lvl="1" eaLnBrk="1" hangingPunct="1"/>
            <a:r>
              <a:rPr lang="en-US" smtClean="0"/>
              <a:t>If one is found, the variable </a:t>
            </a:r>
            <a:r>
              <a:rPr lang="en-US" smtClean="0">
                <a:latin typeface="Courier New" pitchFamily="49" charset="0"/>
                <a:cs typeface="Courier New" pitchFamily="49" charset="0"/>
              </a:rPr>
              <a:t>selectedCircle</a:t>
            </a:r>
            <a:r>
              <a:rPr lang="en-US" smtClean="0"/>
              <a:t> is set to that circle.</a:t>
            </a:r>
          </a:p>
        </p:txBody>
      </p:sp>
      <p:sp>
        <p:nvSpPr>
          <p:cNvPr id="75781"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595F23C2-EE1C-444E-92A8-FC76AAF6D4D0}" type="slidenum">
              <a:rPr lang="en-US" sz="2600" b="1">
                <a:solidFill>
                  <a:schemeClr val="bg1"/>
                </a:solidFill>
              </a:rPr>
              <a:pPr/>
              <a:t>56</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3"/>
          <p:cNvSpPr>
            <a:spLocks noGrp="1" noChangeArrowheads="1"/>
          </p:cNvSpPr>
          <p:nvPr>
            <p:ph type="sldNum" sz="quarter" idx="10"/>
          </p:nvPr>
        </p:nvSpPr>
        <p:spPr>
          <a:noFill/>
        </p:spPr>
        <p:txBody>
          <a:bodyPr/>
          <a:lstStyle/>
          <a:p>
            <a:fld id="{C9CEB516-2495-4F83-87D4-9AFB0C4615A9}" type="slidenum">
              <a:rPr lang="en-US" smtClean="0"/>
              <a:pPr/>
              <a:t>57</a:t>
            </a:fld>
            <a:endParaRPr lang="en-US" smtClean="0"/>
          </a:p>
        </p:txBody>
      </p:sp>
      <p:sp>
        <p:nvSpPr>
          <p:cNvPr id="7680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C19D7A9-7932-4893-A089-EFD616E6555D}" type="slidenum">
              <a:rPr lang="en-US" sz="2600" b="1">
                <a:solidFill>
                  <a:schemeClr val="bg1"/>
                </a:solidFill>
              </a:rPr>
              <a:pPr/>
              <a:t>57</a:t>
            </a:fld>
            <a:endParaRPr lang="en-US" sz="2600" b="1">
              <a:solidFill>
                <a:schemeClr val="bg1"/>
              </a:solidFill>
            </a:endParaRPr>
          </a:p>
        </p:txBody>
      </p:sp>
      <p:sp>
        <p:nvSpPr>
          <p:cNvPr id="76803" name="Title 1"/>
          <p:cNvSpPr>
            <a:spLocks noGrp="1"/>
          </p:cNvSpPr>
          <p:nvPr>
            <p:ph type="title"/>
          </p:nvPr>
        </p:nvSpPr>
        <p:spPr/>
        <p:txBody>
          <a:bodyPr/>
          <a:lstStyle/>
          <a:p>
            <a:pPr eaLnBrk="1" hangingPunct="1"/>
            <a:r>
              <a:rPr lang="en-US" smtClean="0"/>
              <a:t/>
            </a:r>
            <a:br>
              <a:rPr lang="en-US" smtClean="0"/>
            </a:br>
            <a:r>
              <a:rPr lang="en-US" smtClean="0"/>
              <a:t>Graphics and GUIs: Drawing Multiple Shapes (continued)</a:t>
            </a:r>
          </a:p>
        </p:txBody>
      </p:sp>
      <p:sp>
        <p:nvSpPr>
          <p:cNvPr id="76804" name="Content Placeholder 2"/>
          <p:cNvSpPr>
            <a:spLocks noGrp="1"/>
          </p:cNvSpPr>
          <p:nvPr>
            <p:ph idx="1"/>
          </p:nvPr>
        </p:nvSpPr>
        <p:spPr>
          <a:xfrm>
            <a:off x="838200" y="2362200"/>
            <a:ext cx="7924800" cy="3724275"/>
          </a:xfrm>
        </p:spPr>
        <p:txBody>
          <a:bodyPr/>
          <a:lstStyle/>
          <a:p>
            <a:pPr eaLnBrk="1" hangingPunct="1"/>
            <a:r>
              <a:rPr lang="en-US" b="1" smtClean="0"/>
              <a:t>A Database of Shapes:</a:t>
            </a:r>
          </a:p>
          <a:p>
            <a:pPr eaLnBrk="1" hangingPunct="1"/>
            <a:r>
              <a:rPr lang="en-US" smtClean="0"/>
              <a:t>Example: many types of shapes organized in a hierarchy that implements a common interface.</a:t>
            </a:r>
          </a:p>
          <a:p>
            <a:pPr lvl="1" eaLnBrk="1" hangingPunct="1"/>
            <a:r>
              <a:rPr lang="en-US" smtClean="0"/>
              <a:t>Change array declaration from </a:t>
            </a:r>
            <a:r>
              <a:rPr lang="en-US" smtClean="0">
                <a:latin typeface="Courier New" pitchFamily="49" charset="0"/>
                <a:cs typeface="Courier New" pitchFamily="49" charset="0"/>
              </a:rPr>
              <a:t>private Circle[] database;</a:t>
            </a:r>
            <a:r>
              <a:rPr lang="en-US" smtClean="0"/>
              <a:t> to </a:t>
            </a:r>
            <a:r>
              <a:rPr lang="en-US" smtClean="0">
                <a:latin typeface="Courier New" pitchFamily="49" charset="0"/>
                <a:cs typeface="Courier New" pitchFamily="49" charset="0"/>
              </a:rPr>
              <a:t>private Shape[] database;</a:t>
            </a:r>
          </a:p>
          <a:p>
            <a:pPr lvl="1" eaLnBrk="1" hangingPunct="1"/>
            <a:r>
              <a:rPr lang="en-US" smtClean="0">
                <a:cs typeface="Courier New" pitchFamily="49" charset="0"/>
              </a:rPr>
              <a:t>Now array can store any object whose class implements the </a:t>
            </a:r>
            <a:r>
              <a:rPr lang="en-US" smtClean="0">
                <a:latin typeface="Courier New" pitchFamily="49" charset="0"/>
                <a:cs typeface="Courier New" pitchFamily="49" charset="0"/>
              </a:rPr>
              <a:t>Shape</a:t>
            </a:r>
            <a:r>
              <a:rPr lang="en-US" smtClean="0">
                <a:cs typeface="Courier New" pitchFamily="49" charset="0"/>
              </a:rPr>
              <a:t> interface.</a:t>
            </a:r>
          </a:p>
        </p:txBody>
      </p:sp>
      <p:sp>
        <p:nvSpPr>
          <p:cNvPr id="76805"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20492C6B-C0BC-4D61-BAB8-007FBF50800C}" type="slidenum">
              <a:rPr lang="en-US" sz="2600" b="1">
                <a:solidFill>
                  <a:schemeClr val="bg1"/>
                </a:solidFill>
              </a:rPr>
              <a:pPr/>
              <a:t>57</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3"/>
          <p:cNvSpPr>
            <a:spLocks noGrp="1" noChangeArrowheads="1"/>
          </p:cNvSpPr>
          <p:nvPr>
            <p:ph type="sldNum" sz="quarter" idx="10"/>
          </p:nvPr>
        </p:nvSpPr>
        <p:spPr>
          <a:noFill/>
        </p:spPr>
        <p:txBody>
          <a:bodyPr/>
          <a:lstStyle/>
          <a:p>
            <a:fld id="{D163E87E-FE8B-4869-A810-4B965EA52170}" type="slidenum">
              <a:rPr lang="en-US" smtClean="0"/>
              <a:pPr/>
              <a:t>58</a:t>
            </a:fld>
            <a:endParaRPr lang="en-US" smtClean="0"/>
          </a:p>
        </p:txBody>
      </p:sp>
      <p:sp>
        <p:nvSpPr>
          <p:cNvPr id="7782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394AFFDF-F3DC-45DE-BCDD-E9A0B241E3C7}" type="slidenum">
              <a:rPr lang="en-US" sz="2600" b="1">
                <a:solidFill>
                  <a:schemeClr val="bg1"/>
                </a:solidFill>
              </a:rPr>
              <a:pPr/>
              <a:t>58</a:t>
            </a:fld>
            <a:endParaRPr lang="en-US" sz="2600" b="1">
              <a:solidFill>
                <a:schemeClr val="bg1"/>
              </a:solidFill>
            </a:endParaRPr>
          </a:p>
        </p:txBody>
      </p:sp>
      <p:sp>
        <p:nvSpPr>
          <p:cNvPr id="77827" name="Title 1"/>
          <p:cNvSpPr>
            <a:spLocks noGrp="1"/>
          </p:cNvSpPr>
          <p:nvPr>
            <p:ph type="title"/>
          </p:nvPr>
        </p:nvSpPr>
        <p:spPr/>
        <p:txBody>
          <a:bodyPr/>
          <a:lstStyle/>
          <a:p>
            <a:pPr eaLnBrk="1" hangingPunct="1"/>
            <a:r>
              <a:rPr lang="en-US" smtClean="0"/>
              <a:t/>
            </a:r>
            <a:br>
              <a:rPr lang="en-US" smtClean="0"/>
            </a:br>
            <a:r>
              <a:rPr lang="en-US" smtClean="0"/>
              <a:t>Graphics and GUIs: Drawing Multiple Shapes (continued)</a:t>
            </a:r>
          </a:p>
        </p:txBody>
      </p:sp>
      <p:sp>
        <p:nvSpPr>
          <p:cNvPr id="77828" name="Content Placeholder 2"/>
          <p:cNvSpPr>
            <a:spLocks noGrp="1"/>
          </p:cNvSpPr>
          <p:nvPr>
            <p:ph idx="1"/>
          </p:nvPr>
        </p:nvSpPr>
        <p:spPr>
          <a:xfrm>
            <a:off x="838200" y="2362200"/>
            <a:ext cx="7924800" cy="3724275"/>
          </a:xfrm>
        </p:spPr>
        <p:txBody>
          <a:bodyPr/>
          <a:lstStyle/>
          <a:p>
            <a:pPr eaLnBrk="1" hangingPunct="1"/>
            <a:r>
              <a:rPr lang="en-US" b="1" smtClean="0"/>
              <a:t>The Model/View Pattern Revisited:</a:t>
            </a:r>
          </a:p>
          <a:p>
            <a:pPr eaLnBrk="1" hangingPunct="1"/>
            <a:r>
              <a:rPr lang="en-US" smtClean="0"/>
              <a:t>The panel should be responsible for displaying shapes, not managing array of shapes.</a:t>
            </a:r>
          </a:p>
          <a:p>
            <a:pPr eaLnBrk="1" hangingPunct="1"/>
            <a:r>
              <a:rPr lang="en-US" smtClean="0"/>
              <a:t>Example: place all of the shapes in a distinct model object of type </a:t>
            </a:r>
            <a:r>
              <a:rPr lang="en-US" smtClean="0">
                <a:latin typeface="Courier New" pitchFamily="49" charset="0"/>
                <a:cs typeface="Courier New" pitchFamily="49" charset="0"/>
              </a:rPr>
              <a:t>ShapeModel</a:t>
            </a:r>
            <a:r>
              <a:rPr lang="en-US" smtClean="0"/>
              <a:t>.</a:t>
            </a:r>
          </a:p>
          <a:p>
            <a:pPr lvl="1" eaLnBrk="1" hangingPunct="1"/>
            <a:r>
              <a:rPr lang="en-US" smtClean="0"/>
              <a:t>Adding, selecting, and drawing shapes.</a:t>
            </a:r>
          </a:p>
          <a:p>
            <a:pPr lvl="1" eaLnBrk="1" hangingPunct="1"/>
            <a:endParaRPr lang="en-US" smtClean="0"/>
          </a:p>
        </p:txBody>
      </p:sp>
      <p:sp>
        <p:nvSpPr>
          <p:cNvPr id="77829"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65E1503C-F51E-49C0-BBC0-D97084F78688}" type="slidenum">
              <a:rPr lang="en-US" sz="2600" b="1">
                <a:solidFill>
                  <a:schemeClr val="bg1"/>
                </a:solidFill>
              </a:rPr>
              <a:pPr/>
              <a:t>58</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13"/>
          <p:cNvSpPr>
            <a:spLocks noGrp="1" noChangeArrowheads="1"/>
          </p:cNvSpPr>
          <p:nvPr>
            <p:ph type="sldNum" sz="quarter" idx="10"/>
          </p:nvPr>
        </p:nvSpPr>
        <p:spPr>
          <a:noFill/>
        </p:spPr>
        <p:txBody>
          <a:bodyPr/>
          <a:lstStyle/>
          <a:p>
            <a:fld id="{2D31CD9C-D8D3-49B5-872B-A777675AF672}" type="slidenum">
              <a:rPr lang="en-US" smtClean="0"/>
              <a:pPr/>
              <a:t>59</a:t>
            </a:fld>
            <a:endParaRPr lang="en-US" smtClean="0"/>
          </a:p>
        </p:txBody>
      </p:sp>
      <p:sp>
        <p:nvSpPr>
          <p:cNvPr id="7885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DD6A0138-06DA-4CF2-B423-C8AF1B5C6D75}" type="slidenum">
              <a:rPr lang="en-US" sz="2600" b="1">
                <a:solidFill>
                  <a:schemeClr val="bg1"/>
                </a:solidFill>
              </a:rPr>
              <a:pPr/>
              <a:t>59</a:t>
            </a:fld>
            <a:endParaRPr lang="en-US" sz="2600" b="1">
              <a:solidFill>
                <a:schemeClr val="bg1"/>
              </a:solidFill>
            </a:endParaRPr>
          </a:p>
        </p:txBody>
      </p:sp>
      <p:sp>
        <p:nvSpPr>
          <p:cNvPr id="78851" name="Title 1"/>
          <p:cNvSpPr>
            <a:spLocks noGrp="1"/>
          </p:cNvSpPr>
          <p:nvPr>
            <p:ph type="title"/>
          </p:nvPr>
        </p:nvSpPr>
        <p:spPr/>
        <p:txBody>
          <a:bodyPr/>
          <a:lstStyle/>
          <a:p>
            <a:pPr eaLnBrk="1" hangingPunct="1"/>
            <a:r>
              <a:rPr lang="en-US" smtClean="0"/>
              <a:t>Summary</a:t>
            </a:r>
          </a:p>
        </p:txBody>
      </p:sp>
      <p:sp>
        <p:nvSpPr>
          <p:cNvPr id="78852" name="Content Placeholder 2"/>
          <p:cNvSpPr>
            <a:spLocks noGrp="1"/>
          </p:cNvSpPr>
          <p:nvPr>
            <p:ph idx="1"/>
          </p:nvPr>
        </p:nvSpPr>
        <p:spPr>
          <a:xfrm>
            <a:off x="838200" y="2362200"/>
            <a:ext cx="8077200" cy="3724275"/>
          </a:xfrm>
        </p:spPr>
        <p:txBody>
          <a:bodyPr/>
          <a:lstStyle/>
          <a:p>
            <a:pPr eaLnBrk="1" hangingPunct="1">
              <a:buFont typeface="Wingdings" pitchFamily="2" charset="2"/>
              <a:buNone/>
            </a:pPr>
            <a:r>
              <a:rPr lang="en-US" sz="2600" smtClean="0"/>
              <a:t>In this chapter, you learned:</a:t>
            </a:r>
          </a:p>
          <a:p>
            <a:r>
              <a:rPr lang="en-US" sz="2600" smtClean="0"/>
              <a:t>Class (</a:t>
            </a:r>
            <a:r>
              <a:rPr lang="en-US" sz="2600" smtClean="0">
                <a:latin typeface="Courier New" pitchFamily="49" charset="0"/>
              </a:rPr>
              <a:t>static</a:t>
            </a:r>
            <a:r>
              <a:rPr lang="en-US" sz="2600" smtClean="0"/>
              <a:t>) variables provide storage for data that all instances of a class can access but do not have to own separately. Class (</a:t>
            </a:r>
            <a:r>
              <a:rPr lang="en-US" sz="2600" smtClean="0">
                <a:latin typeface="Courier New" pitchFamily="49" charset="0"/>
              </a:rPr>
              <a:t>static</a:t>
            </a:r>
            <a:r>
              <a:rPr lang="en-US" sz="2600" smtClean="0"/>
              <a:t>) methods are written primarily for class variables.</a:t>
            </a:r>
          </a:p>
          <a:p>
            <a:r>
              <a:rPr lang="en-US" sz="2600" smtClean="0"/>
              <a:t>An interface specifies a set of methods that implementing classes must include. An interface gives clients enough information to use a class.</a:t>
            </a:r>
          </a:p>
        </p:txBody>
      </p:sp>
      <p:sp>
        <p:nvSpPr>
          <p:cNvPr id="7885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BA2A73D4-0CCC-418E-937B-A83F1662E4F8}" type="slidenum">
              <a:rPr lang="en-US" sz="2600" b="1">
                <a:solidFill>
                  <a:schemeClr val="bg1"/>
                </a:solidFill>
              </a:rPr>
              <a:pPr/>
              <a:t>59</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3"/>
          <p:cNvSpPr>
            <a:spLocks noGrp="1" noChangeArrowheads="1"/>
          </p:cNvSpPr>
          <p:nvPr>
            <p:ph type="sldNum" sz="quarter" idx="10"/>
          </p:nvPr>
        </p:nvSpPr>
        <p:spPr>
          <a:noFill/>
        </p:spPr>
        <p:txBody>
          <a:bodyPr/>
          <a:lstStyle/>
          <a:p>
            <a:fld id="{B6F48FA5-DDE2-40E5-9A4C-5C65B1E004A2}" type="slidenum">
              <a:rPr lang="en-US" smtClean="0"/>
              <a:pPr/>
              <a:t>6</a:t>
            </a:fld>
            <a:endParaRPr lang="en-US" smtClean="0"/>
          </a:p>
        </p:txBody>
      </p:sp>
      <p:sp>
        <p:nvSpPr>
          <p:cNvPr id="2457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979F5B0F-8CDD-40C1-AD62-246C7148675F}" type="slidenum">
              <a:rPr lang="en-US" sz="2600" b="1">
                <a:solidFill>
                  <a:schemeClr val="bg1"/>
                </a:solidFill>
              </a:rPr>
              <a:pPr/>
              <a:t>6</a:t>
            </a:fld>
            <a:endParaRPr lang="en-US" sz="2600" b="1">
              <a:solidFill>
                <a:schemeClr val="bg1"/>
              </a:solidFill>
            </a:endParaRPr>
          </a:p>
        </p:txBody>
      </p:sp>
      <p:sp>
        <p:nvSpPr>
          <p:cNvPr id="24579" name="Title 1"/>
          <p:cNvSpPr>
            <a:spLocks noGrp="1"/>
          </p:cNvSpPr>
          <p:nvPr>
            <p:ph type="title"/>
          </p:nvPr>
        </p:nvSpPr>
        <p:spPr/>
        <p:txBody>
          <a:bodyPr/>
          <a:lstStyle/>
          <a:p>
            <a:pPr eaLnBrk="1" hangingPunct="1"/>
            <a:r>
              <a:rPr lang="en-US" smtClean="0"/>
              <a:t>Introduction (continued)</a:t>
            </a:r>
          </a:p>
        </p:txBody>
      </p:sp>
      <p:sp>
        <p:nvSpPr>
          <p:cNvPr id="24580" name="Content Placeholder 2"/>
          <p:cNvSpPr>
            <a:spLocks noGrp="1"/>
          </p:cNvSpPr>
          <p:nvPr>
            <p:ph idx="1"/>
          </p:nvPr>
        </p:nvSpPr>
        <p:spPr>
          <a:xfrm>
            <a:off x="838200" y="2362200"/>
            <a:ext cx="7848600" cy="3419475"/>
          </a:xfrm>
        </p:spPr>
        <p:txBody>
          <a:bodyPr/>
          <a:lstStyle/>
          <a:p>
            <a:pPr eaLnBrk="1" hangingPunct="1"/>
            <a:r>
              <a:rPr lang="en-US" b="1" smtClean="0"/>
              <a:t>Interfaces</a:t>
            </a:r>
            <a:r>
              <a:rPr lang="en-US" smtClean="0"/>
              <a:t>: way of requiring a class to implement a set of methods and a way of informing clients about services. The glue that holds together cooperating classes.</a:t>
            </a:r>
          </a:p>
          <a:p>
            <a:pPr eaLnBrk="1" hangingPunct="1"/>
            <a:r>
              <a:rPr lang="en-US" b="1" smtClean="0"/>
              <a:t>Inheritance</a:t>
            </a:r>
            <a:r>
              <a:rPr lang="en-US" smtClean="0"/>
              <a:t>: mechanism for reusing code by extending characteristics through a hierarchy.</a:t>
            </a:r>
          </a:p>
          <a:p>
            <a:pPr eaLnBrk="1" hangingPunct="1"/>
            <a:r>
              <a:rPr lang="en-US" b="1" smtClean="0"/>
              <a:t>Abstract class</a:t>
            </a:r>
            <a:r>
              <a:rPr lang="en-US" smtClean="0"/>
              <a:t>: uninstantiated class used to define common features and behavior of a subclass.</a:t>
            </a:r>
          </a:p>
        </p:txBody>
      </p:sp>
      <p:sp>
        <p:nvSpPr>
          <p:cNvPr id="24581"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F4861501-BEFA-40F8-8E96-805E193BC05F}" type="slidenum">
              <a:rPr lang="en-US" sz="2600" b="1">
                <a:solidFill>
                  <a:schemeClr val="bg1"/>
                </a:solidFill>
              </a:rPr>
              <a:pPr/>
              <a:t>6</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3"/>
          <p:cNvSpPr>
            <a:spLocks noGrp="1" noChangeArrowheads="1"/>
          </p:cNvSpPr>
          <p:nvPr>
            <p:ph type="sldNum" sz="quarter" idx="10"/>
          </p:nvPr>
        </p:nvSpPr>
        <p:spPr>
          <a:noFill/>
        </p:spPr>
        <p:txBody>
          <a:bodyPr/>
          <a:lstStyle/>
          <a:p>
            <a:fld id="{BDD722C4-2493-43B8-B678-6467A1A06BAC}" type="slidenum">
              <a:rPr lang="en-US" smtClean="0"/>
              <a:pPr/>
              <a:t>60</a:t>
            </a:fld>
            <a:endParaRPr lang="en-US" smtClean="0"/>
          </a:p>
        </p:txBody>
      </p:sp>
      <p:sp>
        <p:nvSpPr>
          <p:cNvPr id="7987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A1382E0B-B19D-48CA-A3C1-C43C269528C7}" type="slidenum">
              <a:rPr lang="en-US" sz="2600" b="1">
                <a:solidFill>
                  <a:schemeClr val="bg1"/>
                </a:solidFill>
              </a:rPr>
              <a:pPr/>
              <a:t>60</a:t>
            </a:fld>
            <a:endParaRPr lang="en-US" sz="2600" b="1">
              <a:solidFill>
                <a:schemeClr val="bg1"/>
              </a:solidFill>
            </a:endParaRPr>
          </a:p>
        </p:txBody>
      </p:sp>
      <p:sp>
        <p:nvSpPr>
          <p:cNvPr id="79875" name="Title 1"/>
          <p:cNvSpPr>
            <a:spLocks noGrp="1"/>
          </p:cNvSpPr>
          <p:nvPr>
            <p:ph type="title"/>
          </p:nvPr>
        </p:nvSpPr>
        <p:spPr/>
        <p:txBody>
          <a:bodyPr/>
          <a:lstStyle/>
          <a:p>
            <a:pPr eaLnBrk="1" hangingPunct="1"/>
            <a:r>
              <a:rPr lang="en-US" smtClean="0"/>
              <a:t>Summary (continued)</a:t>
            </a:r>
          </a:p>
        </p:txBody>
      </p:sp>
      <p:sp>
        <p:nvSpPr>
          <p:cNvPr id="79876"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6E5BF9C3-A44D-42C3-A256-517F07181AF2}" type="slidenum">
              <a:rPr lang="en-US" sz="2600" b="1">
                <a:solidFill>
                  <a:schemeClr val="bg1"/>
                </a:solidFill>
              </a:rPr>
              <a:pPr/>
              <a:t>60</a:t>
            </a:fld>
            <a:endParaRPr lang="en-US" sz="2600" b="1">
              <a:solidFill>
                <a:schemeClr val="bg1"/>
              </a:solidFill>
            </a:endParaRPr>
          </a:p>
        </p:txBody>
      </p:sp>
      <p:sp>
        <p:nvSpPr>
          <p:cNvPr id="79877" name="Content Placeholder 6"/>
          <p:cNvSpPr>
            <a:spLocks noGrp="1"/>
          </p:cNvSpPr>
          <p:nvPr>
            <p:ph idx="1"/>
          </p:nvPr>
        </p:nvSpPr>
        <p:spPr>
          <a:xfrm>
            <a:off x="838200" y="2362200"/>
            <a:ext cx="8001000" cy="3724275"/>
          </a:xfrm>
        </p:spPr>
        <p:txBody>
          <a:bodyPr/>
          <a:lstStyle/>
          <a:p>
            <a:r>
              <a:rPr lang="en-US" sz="2400" smtClean="0"/>
              <a:t>Polymorphism and inheritance provide a means of reducing the amount of code that must be written by servers and learned by clients in a system with a large number of cooperating classes. Classes that extend other classes inherit their data and methods. Methods in different classes that have the same name are polymorphic. Abstract classes, which are not instantiated, exist for the sole purpose of organizing related subclasses and containing their common data and methods.</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3"/>
          <p:cNvSpPr>
            <a:spLocks noGrp="1" noChangeArrowheads="1"/>
          </p:cNvSpPr>
          <p:nvPr>
            <p:ph type="sldNum" sz="quarter" idx="10"/>
          </p:nvPr>
        </p:nvSpPr>
        <p:spPr>
          <a:noFill/>
        </p:spPr>
        <p:txBody>
          <a:bodyPr/>
          <a:lstStyle/>
          <a:p>
            <a:fld id="{03DB438A-9CF9-4810-B575-F94E61302858}" type="slidenum">
              <a:rPr lang="en-US" smtClean="0"/>
              <a:pPr/>
              <a:t>61</a:t>
            </a:fld>
            <a:endParaRPr lang="en-US" smtClean="0"/>
          </a:p>
        </p:txBody>
      </p:sp>
      <p:sp>
        <p:nvSpPr>
          <p:cNvPr id="8192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6A9E4AEF-68F3-4CC7-9020-A83006E4FF4F}" type="slidenum">
              <a:rPr lang="en-US" sz="2600" b="1">
                <a:solidFill>
                  <a:schemeClr val="bg1"/>
                </a:solidFill>
              </a:rPr>
              <a:pPr/>
              <a:t>61</a:t>
            </a:fld>
            <a:endParaRPr lang="en-US" sz="2600" b="1">
              <a:solidFill>
                <a:schemeClr val="bg1"/>
              </a:solidFill>
            </a:endParaRPr>
          </a:p>
        </p:txBody>
      </p:sp>
      <p:sp>
        <p:nvSpPr>
          <p:cNvPr id="81923" name="Title 1"/>
          <p:cNvSpPr>
            <a:spLocks noGrp="1"/>
          </p:cNvSpPr>
          <p:nvPr>
            <p:ph type="title"/>
          </p:nvPr>
        </p:nvSpPr>
        <p:spPr/>
        <p:txBody>
          <a:bodyPr/>
          <a:lstStyle/>
          <a:p>
            <a:pPr eaLnBrk="1" hangingPunct="1"/>
            <a:r>
              <a:rPr lang="en-US" smtClean="0"/>
              <a:t>Summary (continued)</a:t>
            </a:r>
          </a:p>
        </p:txBody>
      </p:sp>
      <p:sp>
        <p:nvSpPr>
          <p:cNvPr id="81924"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61E3CD0C-1FFB-4EC9-8441-2EB23DAF7293}" type="slidenum">
              <a:rPr lang="en-US" sz="2600" b="1">
                <a:solidFill>
                  <a:schemeClr val="bg1"/>
                </a:solidFill>
              </a:rPr>
              <a:pPr/>
              <a:t>61</a:t>
            </a:fld>
            <a:endParaRPr lang="en-US" sz="2600" b="1">
              <a:solidFill>
                <a:schemeClr val="bg1"/>
              </a:solidFill>
            </a:endParaRPr>
          </a:p>
        </p:txBody>
      </p:sp>
      <p:sp>
        <p:nvSpPr>
          <p:cNvPr id="81925" name="Content Placeholder 6"/>
          <p:cNvSpPr>
            <a:spLocks noGrp="1"/>
          </p:cNvSpPr>
          <p:nvPr>
            <p:ph idx="1"/>
          </p:nvPr>
        </p:nvSpPr>
        <p:spPr>
          <a:xfrm>
            <a:off x="838200" y="2362200"/>
            <a:ext cx="7924800" cy="3724275"/>
          </a:xfrm>
        </p:spPr>
        <p:txBody>
          <a:bodyPr/>
          <a:lstStyle/>
          <a:p>
            <a:r>
              <a:rPr lang="en-US" smtClean="0"/>
              <a:t>Error handling can be distributed among methods and classes by using preconditions, postconditions, and exceptions.</a:t>
            </a:r>
          </a:p>
          <a:p>
            <a:r>
              <a:rPr lang="en-US" smtClean="0"/>
              <a:t>Because of the possibility of aliasing, the programmer should provide an equals method for comparing two objects for equality and a clone method for creating a copy of an object.</a:t>
            </a:r>
          </a:p>
          <a:p>
            <a:endParaRPr lang="en-US"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3"/>
          <p:cNvSpPr>
            <a:spLocks noGrp="1" noChangeArrowheads="1"/>
          </p:cNvSpPr>
          <p:nvPr>
            <p:ph type="sldNum" sz="quarter" idx="10"/>
          </p:nvPr>
        </p:nvSpPr>
        <p:spPr>
          <a:noFill/>
        </p:spPr>
        <p:txBody>
          <a:bodyPr/>
          <a:lstStyle/>
          <a:p>
            <a:fld id="{7085C770-D2ED-4206-8760-18B817358BE2}" type="slidenum">
              <a:rPr lang="en-US" smtClean="0"/>
              <a:pPr/>
              <a:t>7</a:t>
            </a:fld>
            <a:endParaRPr lang="en-US" smtClean="0"/>
          </a:p>
        </p:txBody>
      </p:sp>
      <p:sp>
        <p:nvSpPr>
          <p:cNvPr id="2560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156ED350-345B-4F0E-8BD9-9942B165A31B}" type="slidenum">
              <a:rPr lang="en-US" sz="2600" b="1">
                <a:solidFill>
                  <a:schemeClr val="bg1"/>
                </a:solidFill>
              </a:rPr>
              <a:pPr/>
              <a:t>7</a:t>
            </a:fld>
            <a:endParaRPr lang="en-US" sz="2600" b="1">
              <a:solidFill>
                <a:schemeClr val="bg1"/>
              </a:solidFill>
            </a:endParaRPr>
          </a:p>
        </p:txBody>
      </p:sp>
      <p:sp>
        <p:nvSpPr>
          <p:cNvPr id="25603" name="Title 1"/>
          <p:cNvSpPr>
            <a:spLocks noGrp="1"/>
          </p:cNvSpPr>
          <p:nvPr>
            <p:ph type="title"/>
          </p:nvPr>
        </p:nvSpPr>
        <p:spPr/>
        <p:txBody>
          <a:bodyPr/>
          <a:lstStyle/>
          <a:p>
            <a:pPr eaLnBrk="1" hangingPunct="1"/>
            <a:r>
              <a:rPr lang="en-US" smtClean="0"/>
              <a:t>Introduction (continued)</a:t>
            </a:r>
          </a:p>
        </p:txBody>
      </p:sp>
      <p:sp>
        <p:nvSpPr>
          <p:cNvPr id="25604" name="Content Placeholder 2"/>
          <p:cNvSpPr>
            <a:spLocks noGrp="1"/>
          </p:cNvSpPr>
          <p:nvPr>
            <p:ph idx="1"/>
          </p:nvPr>
        </p:nvSpPr>
        <p:spPr>
          <a:xfrm>
            <a:off x="838200" y="2362200"/>
            <a:ext cx="7924800" cy="3419475"/>
          </a:xfrm>
        </p:spPr>
        <p:txBody>
          <a:bodyPr/>
          <a:lstStyle/>
          <a:p>
            <a:pPr eaLnBrk="1" hangingPunct="1"/>
            <a:r>
              <a:rPr lang="en-US" sz="2600" b="1" smtClean="0"/>
              <a:t>Polymorphism</a:t>
            </a:r>
            <a:r>
              <a:rPr lang="en-US" sz="2600" smtClean="0"/>
              <a:t>: when similar methods in different classes use the same name. </a:t>
            </a:r>
          </a:p>
          <a:p>
            <a:pPr eaLnBrk="1" hangingPunct="1"/>
            <a:r>
              <a:rPr lang="en-US" sz="2600" b="1" smtClean="0"/>
              <a:t>Preconditions</a:t>
            </a:r>
            <a:r>
              <a:rPr lang="en-US" sz="2600" smtClean="0"/>
              <a:t>: specify the use of methods.</a:t>
            </a:r>
          </a:p>
          <a:p>
            <a:pPr eaLnBrk="1" hangingPunct="1"/>
            <a:r>
              <a:rPr lang="en-US" sz="2600" b="1" smtClean="0"/>
              <a:t>Postconditions</a:t>
            </a:r>
            <a:r>
              <a:rPr lang="en-US" sz="2600" smtClean="0"/>
              <a:t>: results if preconditions are met.</a:t>
            </a:r>
          </a:p>
          <a:p>
            <a:pPr eaLnBrk="1" hangingPunct="1"/>
            <a:r>
              <a:rPr lang="en-US" sz="2600" b="1" smtClean="0"/>
              <a:t>Exceptions</a:t>
            </a:r>
            <a:r>
              <a:rPr lang="en-US" sz="2600" smtClean="0"/>
              <a:t>: halt the program at an error.</a:t>
            </a:r>
          </a:p>
          <a:p>
            <a:pPr eaLnBrk="1" hangingPunct="1"/>
            <a:r>
              <a:rPr lang="en-US" sz="2600" b="1" smtClean="0"/>
              <a:t>Reference types</a:t>
            </a:r>
            <a:r>
              <a:rPr lang="en-US" sz="2600" smtClean="0"/>
              <a:t>: issues when comparing and copying objects (identity of an object; there can be multiple references to the same object).</a:t>
            </a:r>
          </a:p>
          <a:p>
            <a:pPr eaLnBrk="1" hangingPunct="1"/>
            <a:endParaRPr lang="en-US" sz="2600" smtClean="0"/>
          </a:p>
        </p:txBody>
      </p:sp>
      <p:sp>
        <p:nvSpPr>
          <p:cNvPr id="25605"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9EF20A94-33CC-4C4A-8B1B-68F80C8E57E7}" type="slidenum">
              <a:rPr lang="en-US" sz="2600" b="1">
                <a:solidFill>
                  <a:schemeClr val="bg1"/>
                </a:solidFill>
              </a:rPr>
              <a:pPr/>
              <a:t>7</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3"/>
          <p:cNvSpPr>
            <a:spLocks noGrp="1" noChangeArrowheads="1"/>
          </p:cNvSpPr>
          <p:nvPr>
            <p:ph type="sldNum" sz="quarter" idx="10"/>
          </p:nvPr>
        </p:nvSpPr>
        <p:spPr>
          <a:noFill/>
        </p:spPr>
        <p:txBody>
          <a:bodyPr/>
          <a:lstStyle/>
          <a:p>
            <a:fld id="{9F2BC5EF-8185-4FED-9C07-1E2D17E76824}" type="slidenum">
              <a:rPr lang="en-US" smtClean="0"/>
              <a:pPr/>
              <a:t>8</a:t>
            </a:fld>
            <a:endParaRPr lang="en-US" smtClean="0"/>
          </a:p>
        </p:txBody>
      </p:sp>
      <p:sp>
        <p:nvSpPr>
          <p:cNvPr id="2662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370E23FB-2C34-4BE7-8935-195BF5F0EC03}" type="slidenum">
              <a:rPr lang="en-US" sz="2600" b="1">
                <a:solidFill>
                  <a:schemeClr val="bg1"/>
                </a:solidFill>
              </a:rPr>
              <a:pPr/>
              <a:t>8</a:t>
            </a:fld>
            <a:endParaRPr lang="en-US" sz="2600" b="1">
              <a:solidFill>
                <a:schemeClr val="bg1"/>
              </a:solidFill>
            </a:endParaRPr>
          </a:p>
        </p:txBody>
      </p:sp>
      <p:sp>
        <p:nvSpPr>
          <p:cNvPr id="26627" name="Title 1"/>
          <p:cNvSpPr>
            <a:spLocks noGrp="1"/>
          </p:cNvSpPr>
          <p:nvPr>
            <p:ph type="title"/>
          </p:nvPr>
        </p:nvSpPr>
        <p:spPr/>
        <p:txBody>
          <a:bodyPr/>
          <a:lstStyle/>
          <a:p>
            <a:pPr eaLnBrk="1" hangingPunct="1"/>
            <a:r>
              <a:rPr lang="en-US" smtClean="0"/>
              <a:t>Class (</a:t>
            </a:r>
            <a:r>
              <a:rPr lang="en-US" smtClean="0">
                <a:latin typeface="Courier New" pitchFamily="49" charset="0"/>
                <a:cs typeface="Courier New" pitchFamily="49" charset="0"/>
              </a:rPr>
              <a:t>static</a:t>
            </a:r>
            <a:r>
              <a:rPr lang="en-US" smtClean="0"/>
              <a:t>) Variables and Methods</a:t>
            </a:r>
          </a:p>
        </p:txBody>
      </p:sp>
      <p:sp>
        <p:nvSpPr>
          <p:cNvPr id="26628" name="Content Placeholder 2"/>
          <p:cNvSpPr>
            <a:spLocks noGrp="1"/>
          </p:cNvSpPr>
          <p:nvPr>
            <p:ph idx="1"/>
          </p:nvPr>
        </p:nvSpPr>
        <p:spPr>
          <a:xfrm>
            <a:off x="838200" y="2362200"/>
            <a:ext cx="7848600" cy="3495675"/>
          </a:xfrm>
        </p:spPr>
        <p:txBody>
          <a:bodyPr/>
          <a:lstStyle/>
          <a:p>
            <a:pPr eaLnBrk="1" hangingPunct="1"/>
            <a:r>
              <a:rPr lang="en-US" smtClean="0"/>
              <a:t>An instance variable belongs to an object and is an allocated storage when the object is created.</a:t>
            </a:r>
          </a:p>
          <a:p>
            <a:pPr lvl="1" eaLnBrk="1" hangingPunct="1"/>
            <a:r>
              <a:rPr lang="en-US" smtClean="0"/>
              <a:t>Each object has its own set of instance variables.</a:t>
            </a:r>
          </a:p>
          <a:p>
            <a:pPr lvl="1" eaLnBrk="1" hangingPunct="1"/>
            <a:r>
              <a:rPr lang="en-US" smtClean="0"/>
              <a:t>A instance method is activated when a message is sent to the object.</a:t>
            </a:r>
          </a:p>
          <a:p>
            <a:pPr eaLnBrk="1" hangingPunct="1"/>
            <a:r>
              <a:rPr lang="en-US" smtClean="0"/>
              <a:t>Class variables belong to a class. </a:t>
            </a:r>
          </a:p>
          <a:p>
            <a:pPr lvl="1" eaLnBrk="1" hangingPunct="1"/>
            <a:r>
              <a:rPr lang="en-US" smtClean="0"/>
              <a:t>Storage is allocated at program startup and is independent of number of instances created.</a:t>
            </a:r>
          </a:p>
        </p:txBody>
      </p:sp>
      <p:sp>
        <p:nvSpPr>
          <p:cNvPr id="26629"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3CFEE24-49B5-4C83-BAC6-D64345225C80}" type="slidenum">
              <a:rPr lang="en-US" sz="2600" b="1">
                <a:solidFill>
                  <a:schemeClr val="bg1"/>
                </a:solidFill>
              </a:rPr>
              <a:pPr/>
              <a:t>8</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3"/>
          <p:cNvSpPr>
            <a:spLocks noGrp="1" noChangeArrowheads="1"/>
          </p:cNvSpPr>
          <p:nvPr>
            <p:ph type="sldNum" sz="quarter" idx="10"/>
          </p:nvPr>
        </p:nvSpPr>
        <p:spPr>
          <a:noFill/>
        </p:spPr>
        <p:txBody>
          <a:bodyPr/>
          <a:lstStyle/>
          <a:p>
            <a:fld id="{D8549C78-420D-41AD-A09A-32DF65927CDC}" type="slidenum">
              <a:rPr lang="en-US" smtClean="0"/>
              <a:pPr/>
              <a:t>9</a:t>
            </a:fld>
            <a:endParaRPr lang="en-US" smtClean="0"/>
          </a:p>
        </p:txBody>
      </p:sp>
      <p:sp>
        <p:nvSpPr>
          <p:cNvPr id="2765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4FAC7CD-F4B1-41DA-A913-636337625DE2}" type="slidenum">
              <a:rPr lang="en-US" sz="2600" b="1">
                <a:solidFill>
                  <a:schemeClr val="bg1"/>
                </a:solidFill>
              </a:rPr>
              <a:pPr/>
              <a:t>9</a:t>
            </a:fld>
            <a:endParaRPr lang="en-US" sz="2600" b="1">
              <a:solidFill>
                <a:schemeClr val="bg1"/>
              </a:solidFill>
            </a:endParaRPr>
          </a:p>
        </p:txBody>
      </p:sp>
      <p:sp>
        <p:nvSpPr>
          <p:cNvPr id="27651" name="Title 1"/>
          <p:cNvSpPr>
            <a:spLocks noGrp="1"/>
          </p:cNvSpPr>
          <p:nvPr>
            <p:ph type="title"/>
          </p:nvPr>
        </p:nvSpPr>
        <p:spPr/>
        <p:txBody>
          <a:bodyPr/>
          <a:lstStyle/>
          <a:p>
            <a:pPr eaLnBrk="1" hangingPunct="1"/>
            <a:r>
              <a:rPr lang="en-US" smtClean="0"/>
              <a:t>Class (</a:t>
            </a:r>
            <a:r>
              <a:rPr lang="en-US" smtClean="0">
                <a:latin typeface="Courier New" pitchFamily="49" charset="0"/>
                <a:cs typeface="Courier New" pitchFamily="49" charset="0"/>
              </a:rPr>
              <a:t>static</a:t>
            </a:r>
            <a:r>
              <a:rPr lang="en-US" smtClean="0"/>
              <a:t>) Variables and Methods (continued)</a:t>
            </a:r>
          </a:p>
        </p:txBody>
      </p:sp>
      <p:sp>
        <p:nvSpPr>
          <p:cNvPr id="27652" name="Content Placeholder 2"/>
          <p:cNvSpPr>
            <a:spLocks noGrp="1"/>
          </p:cNvSpPr>
          <p:nvPr>
            <p:ph idx="1"/>
          </p:nvPr>
        </p:nvSpPr>
        <p:spPr>
          <a:xfrm>
            <a:off x="838200" y="2362200"/>
            <a:ext cx="7772400" cy="3648075"/>
          </a:xfrm>
        </p:spPr>
        <p:txBody>
          <a:bodyPr/>
          <a:lstStyle/>
          <a:p>
            <a:pPr eaLnBrk="1" hangingPunct="1"/>
            <a:r>
              <a:rPr lang="en-US" b="1" smtClean="0"/>
              <a:t>Class method</a:t>
            </a:r>
            <a:r>
              <a:rPr lang="en-US" smtClean="0"/>
              <a:t>: activated when a message is sent to the class rather than the object.</a:t>
            </a:r>
          </a:p>
          <a:p>
            <a:pPr lvl="1" eaLnBrk="1" hangingPunct="1"/>
            <a:r>
              <a:rPr lang="en-US" smtClean="0"/>
              <a:t>The </a:t>
            </a:r>
            <a:r>
              <a:rPr lang="en-US" smtClean="0">
                <a:latin typeface="Courier New" pitchFamily="49" charset="0"/>
                <a:cs typeface="Courier New" pitchFamily="49" charset="0"/>
              </a:rPr>
              <a:t>static</a:t>
            </a:r>
            <a:r>
              <a:rPr lang="en-US" smtClean="0"/>
              <a:t> modifier designates class variables and methods.</a:t>
            </a:r>
          </a:p>
          <a:p>
            <a:pPr eaLnBrk="1" hangingPunct="1"/>
            <a:r>
              <a:rPr lang="en-US" b="1" smtClean="0"/>
              <a:t>Counting the Number of Students Instantiated:</a:t>
            </a:r>
            <a:endParaRPr lang="en-US" smtClean="0"/>
          </a:p>
          <a:p>
            <a:pPr eaLnBrk="1" hangingPunct="1"/>
            <a:r>
              <a:rPr lang="en-US" smtClean="0"/>
              <a:t>Example: count student objects instantiated during execution of an application.</a:t>
            </a:r>
          </a:p>
        </p:txBody>
      </p:sp>
      <p:sp>
        <p:nvSpPr>
          <p:cNvPr id="2765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C02B4E04-7341-494D-8AC8-5E9C6BC80ECC}" type="slidenum">
              <a:rPr lang="en-US" sz="2600" b="1">
                <a:solidFill>
                  <a:schemeClr val="bg1"/>
                </a:solidFill>
              </a:rPr>
              <a:pPr/>
              <a:t>9</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apsules">
  <a:themeElements>
    <a:clrScheme name="">
      <a:dk1>
        <a:srgbClr val="003366"/>
      </a:dk1>
      <a:lt1>
        <a:srgbClr val="FFFFFF"/>
      </a:lt1>
      <a:dk2>
        <a:srgbClr val="006666"/>
      </a:dk2>
      <a:lt2>
        <a:srgbClr val="666699"/>
      </a:lt2>
      <a:accent1>
        <a:srgbClr val="33CCCC"/>
      </a:accent1>
      <a:accent2>
        <a:srgbClr val="0099CC"/>
      </a:accent2>
      <a:accent3>
        <a:srgbClr val="FFFFFF"/>
      </a:accent3>
      <a:accent4>
        <a:srgbClr val="002A56"/>
      </a:accent4>
      <a:accent5>
        <a:srgbClr val="ADE2E2"/>
      </a:accent5>
      <a:accent6>
        <a:srgbClr val="008AB9"/>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9">
        <a:dk1>
          <a:srgbClr val="003366"/>
        </a:dk1>
        <a:lt1>
          <a:srgbClr val="FFFFFF"/>
        </a:lt1>
        <a:dk2>
          <a:srgbClr val="006666"/>
        </a:dk2>
        <a:lt2>
          <a:srgbClr val="666699"/>
        </a:lt2>
        <a:accent1>
          <a:srgbClr val="33CCCC"/>
        </a:accent1>
        <a:accent2>
          <a:srgbClr val="6600FF"/>
        </a:accent2>
        <a:accent3>
          <a:srgbClr val="FFFFFF"/>
        </a:accent3>
        <a:accent4>
          <a:srgbClr val="002A56"/>
        </a:accent4>
        <a:accent5>
          <a:srgbClr val="ADE2E2"/>
        </a:accent5>
        <a:accent6>
          <a:srgbClr val="5C00E7"/>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10">
        <a:dk1>
          <a:srgbClr val="003366"/>
        </a:dk1>
        <a:lt1>
          <a:srgbClr val="FFFFFF"/>
        </a:lt1>
        <a:dk2>
          <a:srgbClr val="006666"/>
        </a:dk2>
        <a:lt2>
          <a:srgbClr val="666699"/>
        </a:lt2>
        <a:accent1>
          <a:srgbClr val="33CCCC"/>
        </a:accent1>
        <a:accent2>
          <a:srgbClr val="6600FF"/>
        </a:accent2>
        <a:accent3>
          <a:srgbClr val="FFFFFF"/>
        </a:accent3>
        <a:accent4>
          <a:srgbClr val="002A56"/>
        </a:accent4>
        <a:accent5>
          <a:srgbClr val="ADE2E2"/>
        </a:accent5>
        <a:accent6>
          <a:srgbClr val="5C00E7"/>
        </a:accent6>
        <a:hlink>
          <a:srgbClr val="99CC00"/>
        </a:hlink>
        <a:folHlink>
          <a:srgbClr val="CC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docProps/app.xml><?xml version="1.0" encoding="utf-8"?>
<Properties xmlns="http://schemas.openxmlformats.org/officeDocument/2006/extended-properties" xmlns:vt="http://schemas.openxmlformats.org/officeDocument/2006/docPropsVTypes">
  <Template>Capsules</Template>
  <TotalTime>13826</TotalTime>
  <Words>2747</Words>
  <Application>Microsoft Office PowerPoint</Application>
  <PresentationFormat>On-screen Show (4:3)</PresentationFormat>
  <Paragraphs>451</Paragraphs>
  <Slides>61</Slides>
  <Notes>3</Notes>
  <HiddenSlides>0</HiddenSlides>
  <MMClips>0</MMClips>
  <ScaleCrop>false</ScaleCrop>
  <HeadingPairs>
    <vt:vector size="6" baseType="variant">
      <vt:variant>
        <vt:lpstr>Fonts Used</vt:lpstr>
      </vt:variant>
      <vt:variant>
        <vt:i4>4</vt:i4>
      </vt:variant>
      <vt:variant>
        <vt:lpstr>Design Template</vt:lpstr>
      </vt:variant>
      <vt:variant>
        <vt:i4>3</vt:i4>
      </vt:variant>
      <vt:variant>
        <vt:lpstr>Slide Titles</vt:lpstr>
      </vt:variant>
      <vt:variant>
        <vt:i4>61</vt:i4>
      </vt:variant>
    </vt:vector>
  </HeadingPairs>
  <TitlesOfParts>
    <vt:vector size="68" baseType="lpstr">
      <vt:lpstr>Arial</vt:lpstr>
      <vt:lpstr>Wingdings</vt:lpstr>
      <vt:lpstr>Times New Roman</vt:lpstr>
      <vt:lpstr>Courier New</vt:lpstr>
      <vt:lpstr>Capsules</vt:lpstr>
      <vt:lpstr>Capsules</vt:lpstr>
      <vt:lpstr>Capsules</vt:lpstr>
      <vt:lpstr>Chapter 11 Classes Continued</vt:lpstr>
      <vt:lpstr>Objectives</vt:lpstr>
      <vt:lpstr>Objectives (continued)</vt:lpstr>
      <vt:lpstr>Vocabulary</vt:lpstr>
      <vt:lpstr>Introduction</vt:lpstr>
      <vt:lpstr>Introduction (continued)</vt:lpstr>
      <vt:lpstr>Introduction (continued)</vt:lpstr>
      <vt:lpstr>Class (static) Variables and Methods</vt:lpstr>
      <vt:lpstr>Class (static) Variables and Methods (continued)</vt:lpstr>
      <vt:lpstr>Class (static) Variables and Methods (continued)</vt:lpstr>
      <vt:lpstr>Class (static) Variables and Methods (continued)</vt:lpstr>
      <vt:lpstr>Class (static) Variables and Methods (continued)</vt:lpstr>
      <vt:lpstr>Class (static) Variables and Methods (continued)</vt:lpstr>
      <vt:lpstr>Turtle Graphics</vt:lpstr>
      <vt:lpstr>Turtle Graphics (continued)</vt:lpstr>
      <vt:lpstr>Turtle Graphics (continued)</vt:lpstr>
      <vt:lpstr>Java Interfaces—The Client Perspective</vt:lpstr>
      <vt:lpstr>Java Interfaces—The Client Perspective (continued)</vt:lpstr>
      <vt:lpstr>Java Interfaces—The Client Perspective (continued)</vt:lpstr>
      <vt:lpstr>Java Interfaces—The Client Perspective (continued)</vt:lpstr>
      <vt:lpstr>Java Interfaces—The Client Perspective (continued)</vt:lpstr>
      <vt:lpstr>Java Interfaces—The Implementation Perspective</vt:lpstr>
      <vt:lpstr>Java Interfaces—The Implementation Perspective (continued)</vt:lpstr>
      <vt:lpstr>Java Interfaces—The Implementation Perspective (continued)</vt:lpstr>
      <vt:lpstr>Java Interfaces—The Implementation Perspective (continued)</vt:lpstr>
      <vt:lpstr>Java Interfaces—The Implementation Perspective (continued)</vt:lpstr>
      <vt:lpstr>Code Reuse Through Inheritance</vt:lpstr>
      <vt:lpstr>Code Reuse Through Inheritance (continued)</vt:lpstr>
      <vt:lpstr>Code Reuse Through Inheritance (continued)</vt:lpstr>
      <vt:lpstr>Code Reuse Through Inheritance (continued)</vt:lpstr>
      <vt:lpstr>Code Reuse Through Inheritance (continued)</vt:lpstr>
      <vt:lpstr>Code Reuse Through Inheritance (continued)</vt:lpstr>
      <vt:lpstr>Code Reuse Through Inheritance (continued)</vt:lpstr>
      <vt:lpstr>Working with Arrays of Objects </vt:lpstr>
      <vt:lpstr>Working with Arrays of Objects (continued)</vt:lpstr>
      <vt:lpstr>Working with Arrays of Objects (continued)</vt:lpstr>
      <vt:lpstr>Inheritance and Abstract Classes</vt:lpstr>
      <vt:lpstr>Some Observations About Interfaces, Inheritance, and Relationships Among Classes </vt:lpstr>
      <vt:lpstr>Some Observations About Interfaces, Inheritance, and Relationships Among Classes (continued)</vt:lpstr>
      <vt:lpstr>Some Observations About Interfaces, Inheritance, and Relationships Among Classes (continued)</vt:lpstr>
      <vt:lpstr>Some Observations About Interfaces, Inheritance, and Relationships Among Classes (continued)</vt:lpstr>
      <vt:lpstr>Some Observations About Interfaces, Inheritance, and Relationships Among Classes (continued)</vt:lpstr>
      <vt:lpstr>Some Observations About Interfaces, Inheritance, and Relationships Among Classes (continued)</vt:lpstr>
      <vt:lpstr>Some Observations About Interfaces, Inheritance, and Relationships Among Classes (continued)</vt:lpstr>
      <vt:lpstr>Acceptable Classes for Parameters and Return Values</vt:lpstr>
      <vt:lpstr>Error Handling with Classes</vt:lpstr>
      <vt:lpstr> Exceptions</vt:lpstr>
      <vt:lpstr> Exceptions (continued)</vt:lpstr>
      <vt:lpstr> Exceptions (continued)</vt:lpstr>
      <vt:lpstr> Exceptions (continued)</vt:lpstr>
      <vt:lpstr> Exceptions (continued)</vt:lpstr>
      <vt:lpstr> Exceptions (continued)</vt:lpstr>
      <vt:lpstr> Reference Types, Equality, and Object Identity</vt:lpstr>
      <vt:lpstr> Reference Types, Equality, and Object Identity (continued)</vt:lpstr>
      <vt:lpstr> Graphics and GUIs: Drawing Multiple Shapes</vt:lpstr>
      <vt:lpstr> Graphics and GUIs: Drawing Multiple Shapes (continued)</vt:lpstr>
      <vt:lpstr> Graphics and GUIs: Drawing Multiple Shapes (continued)</vt:lpstr>
      <vt:lpstr> Graphics and GUIs: Drawing Multiple Shapes (continued)</vt:lpstr>
      <vt:lpstr>Summary</vt:lpstr>
      <vt:lpstr>Summary (continued)</vt:lpstr>
      <vt:lpstr>Summary (continued)</vt:lpstr>
    </vt:vector>
  </TitlesOfParts>
  <Company>Course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 Classes Continued</dc:title>
  <dc:creator/>
  <cp:lastModifiedBy>Amanda Lyons</cp:lastModifiedBy>
  <cp:revision>1039</cp:revision>
  <dcterms:created xsi:type="dcterms:W3CDTF">2001-06-11T01:47:29Z</dcterms:created>
  <dcterms:modified xsi:type="dcterms:W3CDTF">2009-11-10T21:25:18Z</dcterms:modified>
</cp:coreProperties>
</file>